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handoutMasterIdLst>
    <p:handoutMasterId r:id="rId6"/>
  </p:handoutMasterIdLst>
  <p:sldIdLst>
    <p:sldId id="276" r:id="rId2"/>
    <p:sldId id="281" r:id="rId3"/>
    <p:sldId id="282" r:id="rId4"/>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1" charset="0"/>
        <a:ea typeface="+mn-ea"/>
        <a:cs typeface="+mn-cs"/>
      </a:defRPr>
    </a:lvl1pPr>
    <a:lvl2pPr marL="457200" algn="l" rtl="0" eaLnBrk="0" fontAlgn="base" hangingPunct="0">
      <a:spcBef>
        <a:spcPct val="0"/>
      </a:spcBef>
      <a:spcAft>
        <a:spcPct val="0"/>
      </a:spcAft>
      <a:defRPr sz="2400" kern="1200">
        <a:solidFill>
          <a:schemeClr val="tx1"/>
        </a:solidFill>
        <a:latin typeface="Arial" pitchFamily="1" charset="0"/>
        <a:ea typeface="+mn-ea"/>
        <a:cs typeface="+mn-cs"/>
      </a:defRPr>
    </a:lvl2pPr>
    <a:lvl3pPr marL="914400" algn="l" rtl="0" eaLnBrk="0" fontAlgn="base" hangingPunct="0">
      <a:spcBef>
        <a:spcPct val="0"/>
      </a:spcBef>
      <a:spcAft>
        <a:spcPct val="0"/>
      </a:spcAft>
      <a:defRPr sz="2400" kern="1200">
        <a:solidFill>
          <a:schemeClr val="tx1"/>
        </a:solidFill>
        <a:latin typeface="Arial" pitchFamily="1" charset="0"/>
        <a:ea typeface="+mn-ea"/>
        <a:cs typeface="+mn-cs"/>
      </a:defRPr>
    </a:lvl3pPr>
    <a:lvl4pPr marL="1371600" algn="l" rtl="0" eaLnBrk="0" fontAlgn="base" hangingPunct="0">
      <a:spcBef>
        <a:spcPct val="0"/>
      </a:spcBef>
      <a:spcAft>
        <a:spcPct val="0"/>
      </a:spcAft>
      <a:defRPr sz="2400" kern="1200">
        <a:solidFill>
          <a:schemeClr val="tx1"/>
        </a:solidFill>
        <a:latin typeface="Arial" pitchFamily="1" charset="0"/>
        <a:ea typeface="+mn-ea"/>
        <a:cs typeface="+mn-cs"/>
      </a:defRPr>
    </a:lvl4pPr>
    <a:lvl5pPr marL="1828800" algn="l" rtl="0" eaLnBrk="0" fontAlgn="base" hangingPunct="0">
      <a:spcBef>
        <a:spcPct val="0"/>
      </a:spcBef>
      <a:spcAft>
        <a:spcPct val="0"/>
      </a:spcAft>
      <a:defRPr sz="2400" kern="1200">
        <a:solidFill>
          <a:schemeClr val="tx1"/>
        </a:solidFill>
        <a:latin typeface="Arial" pitchFamily="1" charset="0"/>
        <a:ea typeface="+mn-ea"/>
        <a:cs typeface="+mn-cs"/>
      </a:defRPr>
    </a:lvl5pPr>
    <a:lvl6pPr marL="2286000" algn="l" defTabSz="457200" rtl="0" eaLnBrk="1" latinLnBrk="0" hangingPunct="1">
      <a:defRPr sz="2400" kern="1200">
        <a:solidFill>
          <a:schemeClr val="tx1"/>
        </a:solidFill>
        <a:latin typeface="Arial" pitchFamily="1" charset="0"/>
        <a:ea typeface="+mn-ea"/>
        <a:cs typeface="+mn-cs"/>
      </a:defRPr>
    </a:lvl6pPr>
    <a:lvl7pPr marL="2743200" algn="l" defTabSz="457200" rtl="0" eaLnBrk="1" latinLnBrk="0" hangingPunct="1">
      <a:defRPr sz="2400" kern="1200">
        <a:solidFill>
          <a:schemeClr val="tx1"/>
        </a:solidFill>
        <a:latin typeface="Arial" pitchFamily="1" charset="0"/>
        <a:ea typeface="+mn-ea"/>
        <a:cs typeface="+mn-cs"/>
      </a:defRPr>
    </a:lvl7pPr>
    <a:lvl8pPr marL="3200400" algn="l" defTabSz="457200" rtl="0" eaLnBrk="1" latinLnBrk="0" hangingPunct="1">
      <a:defRPr sz="2400" kern="1200">
        <a:solidFill>
          <a:schemeClr val="tx1"/>
        </a:solidFill>
        <a:latin typeface="Arial" pitchFamily="1" charset="0"/>
        <a:ea typeface="+mn-ea"/>
        <a:cs typeface="+mn-cs"/>
      </a:defRPr>
    </a:lvl8pPr>
    <a:lvl9pPr marL="3657600" algn="l" defTabSz="457200" rtl="0" eaLnBrk="1" latinLnBrk="0" hangingPunct="1">
      <a:defRPr sz="2400" kern="1200">
        <a:solidFill>
          <a:schemeClr val="tx1"/>
        </a:solidFill>
        <a:latin typeface="Arial" pitchFamily="1"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BB4FD"/>
    <a:srgbClr val="CCCCFF"/>
    <a:srgbClr val="9999FF"/>
    <a:srgbClr val="FFCCCC"/>
    <a:srgbClr val="99CCFF"/>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76"/>
  </p:normalViewPr>
  <p:slideViewPr>
    <p:cSldViewPr showGuides="1">
      <p:cViewPr varScale="1">
        <p:scale>
          <a:sx n="68" d="100"/>
          <a:sy n="68" d="100"/>
        </p:scale>
        <p:origin x="-1448"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notesMaster" Target="notesMasters/notesMaster1.xml"/><Relationship Id="rId6" Type="http://schemas.openxmlformats.org/officeDocument/2006/relationships/handoutMaster" Target="handoutMasters/handoutMaster1.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7" charset="0"/>
              </a:defRPr>
            </a:lvl1pPr>
          </a:lstStyle>
          <a:p>
            <a:pPr>
              <a:defRPr/>
            </a:pPr>
            <a:endParaRPr lang="en-US"/>
          </a:p>
        </p:txBody>
      </p:sp>
      <p:sp>
        <p:nvSpPr>
          <p:cNvPr id="921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7" charset="0"/>
              </a:defRPr>
            </a:lvl1pPr>
          </a:lstStyle>
          <a:p>
            <a:pPr>
              <a:defRPr/>
            </a:pPr>
            <a:endParaRPr lang="en-US"/>
          </a:p>
        </p:txBody>
      </p:sp>
      <p:sp>
        <p:nvSpPr>
          <p:cNvPr id="922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7" charset="0"/>
              </a:defRPr>
            </a:lvl1pPr>
          </a:lstStyle>
          <a:p>
            <a:pPr>
              <a:defRPr/>
            </a:pPr>
            <a:endParaRPr lang="en-US"/>
          </a:p>
        </p:txBody>
      </p:sp>
      <p:sp>
        <p:nvSpPr>
          <p:cNvPr id="922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07" charset="0"/>
              </a:defRPr>
            </a:lvl1pPr>
          </a:lstStyle>
          <a:p>
            <a:pPr>
              <a:defRPr/>
            </a:pPr>
            <a:fld id="{6512CACE-AF88-ED49-8F85-D65AFFF2FC0A}" type="slidenum">
              <a:rPr lang="en-US"/>
              <a:pPr>
                <a:defRPr/>
              </a:pPr>
              <a:t>‹#›</a:t>
            </a:fld>
            <a:endParaRPr lang="en-US"/>
          </a:p>
        </p:txBody>
      </p:sp>
    </p:spTree>
    <p:extLst>
      <p:ext uri="{BB962C8B-B14F-4D97-AF65-F5344CB8AC3E}">
        <p14:creationId xmlns:p14="http://schemas.microsoft.com/office/powerpoint/2010/main" val="40072417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7" charset="0"/>
              </a:defRPr>
            </a:lvl1pPr>
          </a:lstStyle>
          <a:p>
            <a:pPr>
              <a:defRPr/>
            </a:pPr>
            <a:endParaRPr lang="en-US"/>
          </a:p>
        </p:txBody>
      </p:sp>
      <p:sp>
        <p:nvSpPr>
          <p:cNvPr id="112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7"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7" charset="0"/>
              </a:defRPr>
            </a:lvl1pPr>
          </a:lstStyle>
          <a:p>
            <a:pPr>
              <a:defRPr/>
            </a:pPr>
            <a:endParaRPr lang="en-US"/>
          </a:p>
        </p:txBody>
      </p:sp>
      <p:sp>
        <p:nvSpPr>
          <p:cNvPr id="112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07" charset="0"/>
              </a:defRPr>
            </a:lvl1pPr>
          </a:lstStyle>
          <a:p>
            <a:pPr>
              <a:defRPr/>
            </a:pPr>
            <a:fld id="{6F6788FD-083D-3B4A-BCEA-C6203DCA5662}" type="slidenum">
              <a:rPr lang="en-US"/>
              <a:pPr>
                <a:defRPr/>
              </a:pPr>
              <a:t>‹#›</a:t>
            </a:fld>
            <a:endParaRPr lang="en-US"/>
          </a:p>
        </p:txBody>
      </p:sp>
    </p:spTree>
    <p:extLst>
      <p:ext uri="{BB962C8B-B14F-4D97-AF65-F5344CB8AC3E}">
        <p14:creationId xmlns:p14="http://schemas.microsoft.com/office/powerpoint/2010/main" val="40106238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65" charset="0"/>
        <a:ea typeface="ＭＳ Ｐゴシック" pitchFamily="-107" charset="-128"/>
        <a:cs typeface="ＭＳ Ｐゴシック" pitchFamily="-107" charset="-128"/>
      </a:defRPr>
    </a:lvl1pPr>
    <a:lvl2pPr marL="4572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6172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28600"/>
            <a:ext cx="5676900" cy="6172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9144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144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914400"/>
            <a:ext cx="7772400" cy="5486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28" name="Group 12"/>
          <p:cNvGrpSpPr>
            <a:grpSpLocks/>
          </p:cNvGrpSpPr>
          <p:nvPr/>
        </p:nvGrpSpPr>
        <p:grpSpPr bwMode="auto">
          <a:xfrm>
            <a:off x="3302000" y="6477000"/>
            <a:ext cx="5842000" cy="381000"/>
            <a:chOff x="2080" y="4080"/>
            <a:chExt cx="3680" cy="240"/>
          </a:xfrm>
        </p:grpSpPr>
        <p:pic>
          <p:nvPicPr>
            <p:cNvPr id="1030" name="Picture 13" descr="ERCLogoSmallColor"/>
            <p:cNvPicPr>
              <a:picLocks noChangeAspect="1" noChangeArrowheads="1"/>
            </p:cNvPicPr>
            <p:nvPr/>
          </p:nvPicPr>
          <p:blipFill>
            <a:blip r:embed="rId13"/>
            <a:srcRect/>
            <a:stretch>
              <a:fillRect/>
            </a:stretch>
          </p:blipFill>
          <p:spPr bwMode="auto">
            <a:xfrm>
              <a:off x="5589" y="4080"/>
              <a:ext cx="171" cy="240"/>
            </a:xfrm>
            <a:prstGeom prst="rect">
              <a:avLst/>
            </a:prstGeom>
            <a:noFill/>
            <a:ln w="9525">
              <a:noFill/>
              <a:miter lim="800000"/>
              <a:headEnd/>
              <a:tailEnd/>
            </a:ln>
          </p:spPr>
        </p:pic>
        <p:sp>
          <p:nvSpPr>
            <p:cNvPr id="1038" name="Text Box 14"/>
            <p:cNvSpPr txBox="1">
              <a:spLocks noChangeArrowheads="1"/>
            </p:cNvSpPr>
            <p:nvPr/>
          </p:nvSpPr>
          <p:spPr bwMode="auto">
            <a:xfrm>
              <a:off x="2080" y="4118"/>
              <a:ext cx="3488" cy="154"/>
            </a:xfrm>
            <a:prstGeom prst="rect">
              <a:avLst/>
            </a:prstGeom>
            <a:noFill/>
            <a:ln w="9525">
              <a:noFill/>
              <a:miter lim="800000"/>
              <a:headEnd/>
              <a:tailEnd/>
            </a:ln>
            <a:effectLst/>
          </p:spPr>
          <p:txBody>
            <a:bodyPr wrap="none">
              <a:prstTxWarp prst="textNoShape">
                <a:avLst/>
              </a:prstTxWarp>
              <a:spAutoFit/>
            </a:bodyPr>
            <a:lstStyle/>
            <a:p>
              <a:pPr>
                <a:defRPr/>
              </a:pPr>
              <a:r>
                <a:rPr lang="en-US" sz="1000" b="1">
                  <a:solidFill>
                    <a:schemeClr val="bg2"/>
                  </a:solidFill>
                  <a:latin typeface="Arial" pitchFamily="-107" charset="0"/>
                </a:rPr>
                <a:t>Engineering Research Center for Computer Integrated Surgical Systems and Technology</a:t>
              </a:r>
            </a:p>
          </p:txBody>
        </p:sp>
      </p:grpSp>
      <p:sp>
        <p:nvSpPr>
          <p:cNvPr id="1040" name="Text Box 16"/>
          <p:cNvSpPr txBox="1">
            <a:spLocks noChangeArrowheads="1"/>
          </p:cNvSpPr>
          <p:nvPr/>
        </p:nvSpPr>
        <p:spPr bwMode="auto">
          <a:xfrm>
            <a:off x="0" y="6430963"/>
            <a:ext cx="3733800" cy="427037"/>
          </a:xfrm>
          <a:prstGeom prst="rect">
            <a:avLst/>
          </a:prstGeom>
          <a:noFill/>
          <a:ln w="9525">
            <a:noFill/>
            <a:miter lim="800000"/>
            <a:headEnd/>
            <a:tailEnd/>
          </a:ln>
          <a:effectLst/>
        </p:spPr>
        <p:txBody>
          <a:bodyPr>
            <a:prstTxWarp prst="textNoShape">
              <a:avLst/>
            </a:prstTxWarp>
            <a:spAutoFit/>
          </a:bodyPr>
          <a:lstStyle/>
          <a:p>
            <a:pPr marL="341313" indent="-341313">
              <a:defRPr/>
            </a:pPr>
            <a:fld id="{AC6DEC11-5E03-2848-BAEE-A26AD718E783}" type="slidenum">
              <a:rPr lang="en-US" sz="1200" b="1">
                <a:latin typeface="Arial" pitchFamily="-107" charset="0"/>
              </a:rPr>
              <a:pPr marL="341313" indent="-341313">
                <a:defRPr/>
              </a:pPr>
              <a:t>‹#›</a:t>
            </a:fld>
            <a:r>
              <a:rPr lang="en-US" sz="1200" b="1" dirty="0">
                <a:latin typeface="Arial" pitchFamily="-107" charset="0"/>
              </a:rPr>
              <a:t>	</a:t>
            </a:r>
            <a:r>
              <a:rPr lang="en-US" sz="1000" dirty="0">
                <a:latin typeface="Times New Roman" pitchFamily="-107" charset="0"/>
              </a:rPr>
              <a:t>600.456/656 CIS2 Spring 2019</a:t>
            </a:r>
          </a:p>
          <a:p>
            <a:pPr marL="341313" indent="-341313">
              <a:defRPr/>
            </a:pPr>
            <a:r>
              <a:rPr lang="en-US" sz="1000" dirty="0">
                <a:latin typeface="Times New Roman" pitchFamily="-107" charset="0"/>
              </a:rPr>
              <a:t>	Copyright © R. H. Taylor</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2800" b="1">
          <a:solidFill>
            <a:schemeClr val="tx2"/>
          </a:solidFill>
          <a:latin typeface="+mj-lt"/>
          <a:ea typeface="ＭＳ Ｐゴシック" pitchFamily="-107" charset="-128"/>
          <a:cs typeface="ＭＳ Ｐゴシック" pitchFamily="-107" charset="-128"/>
        </a:defRPr>
      </a:lvl1pPr>
      <a:lvl2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2pPr>
      <a:lvl3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3pPr>
      <a:lvl4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4pPr>
      <a:lvl5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5pPr>
      <a:lvl6pPr marL="457200" algn="ctr" rtl="0" eaLnBrk="0" fontAlgn="base" hangingPunct="0">
        <a:spcBef>
          <a:spcPct val="0"/>
        </a:spcBef>
        <a:spcAft>
          <a:spcPct val="0"/>
        </a:spcAft>
        <a:defRPr sz="2800" b="1">
          <a:solidFill>
            <a:schemeClr val="tx2"/>
          </a:solidFill>
          <a:latin typeface="Arial" pitchFamily="-65" charset="0"/>
        </a:defRPr>
      </a:lvl6pPr>
      <a:lvl7pPr marL="914400" algn="ctr" rtl="0" eaLnBrk="0" fontAlgn="base" hangingPunct="0">
        <a:spcBef>
          <a:spcPct val="0"/>
        </a:spcBef>
        <a:spcAft>
          <a:spcPct val="0"/>
        </a:spcAft>
        <a:defRPr sz="2800" b="1">
          <a:solidFill>
            <a:schemeClr val="tx2"/>
          </a:solidFill>
          <a:latin typeface="Arial" pitchFamily="-65" charset="0"/>
        </a:defRPr>
      </a:lvl7pPr>
      <a:lvl8pPr marL="1371600" algn="ctr" rtl="0" eaLnBrk="0" fontAlgn="base" hangingPunct="0">
        <a:spcBef>
          <a:spcPct val="0"/>
        </a:spcBef>
        <a:spcAft>
          <a:spcPct val="0"/>
        </a:spcAft>
        <a:defRPr sz="2800" b="1">
          <a:solidFill>
            <a:schemeClr val="tx2"/>
          </a:solidFill>
          <a:latin typeface="Arial" pitchFamily="-65" charset="0"/>
        </a:defRPr>
      </a:lvl8pPr>
      <a:lvl9pPr marL="1828800" algn="ctr" rtl="0" eaLnBrk="0" fontAlgn="base" hangingPunct="0">
        <a:spcBef>
          <a:spcPct val="0"/>
        </a:spcBef>
        <a:spcAft>
          <a:spcPct val="0"/>
        </a:spcAft>
        <a:defRPr sz="2800" b="1">
          <a:solidFill>
            <a:schemeClr val="tx2"/>
          </a:solidFill>
          <a:latin typeface="Arial" pitchFamily="-65"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ＭＳ Ｐゴシック" pitchFamily="-107" charset="-128"/>
          <a:cs typeface="ＭＳ Ｐゴシック" pitchFamily="-107" charset="-128"/>
        </a:defRPr>
      </a:lvl1pPr>
      <a:lvl2pPr marL="742950" indent="-285750" algn="l" rtl="0" eaLnBrk="0" fontAlgn="base" hangingPunct="0">
        <a:spcBef>
          <a:spcPct val="20000"/>
        </a:spcBef>
        <a:spcAft>
          <a:spcPct val="0"/>
        </a:spcAft>
        <a:buChar char="–"/>
        <a:defRPr sz="2400">
          <a:solidFill>
            <a:schemeClr val="tx1"/>
          </a:solidFill>
          <a:latin typeface="+mn-lt"/>
          <a:ea typeface="ＭＳ Ｐゴシック" pitchFamily="-65" charset="-128"/>
        </a:defRPr>
      </a:lvl2pPr>
      <a:lvl3pPr marL="1085850" indent="-228600" algn="l" rtl="0" eaLnBrk="0" fontAlgn="base" hangingPunct="0">
        <a:spcBef>
          <a:spcPct val="20000"/>
        </a:spcBef>
        <a:spcAft>
          <a:spcPct val="0"/>
        </a:spcAft>
        <a:buChar char="•"/>
        <a:defRPr sz="2000">
          <a:solidFill>
            <a:schemeClr val="tx1"/>
          </a:solidFill>
          <a:latin typeface="+mn-lt"/>
          <a:ea typeface="ＭＳ Ｐゴシック" pitchFamily="-65" charset="-128"/>
        </a:defRPr>
      </a:lvl3pPr>
      <a:lvl4pPr marL="1428750" indent="-228600" algn="l" rtl="0" eaLnBrk="0" fontAlgn="base" hangingPunct="0">
        <a:spcBef>
          <a:spcPct val="20000"/>
        </a:spcBef>
        <a:spcAft>
          <a:spcPct val="0"/>
        </a:spcAft>
        <a:buChar char="–"/>
        <a:defRPr sz="2000">
          <a:solidFill>
            <a:schemeClr val="tx1"/>
          </a:solidFill>
          <a:latin typeface="+mn-lt"/>
          <a:ea typeface="ＭＳ Ｐゴシック" pitchFamily="-65" charset="-128"/>
        </a:defRPr>
      </a:lvl4pPr>
      <a:lvl5pPr marL="1771650" indent="-228600" algn="l" rtl="0" eaLnBrk="0" fontAlgn="base" hangingPunct="0">
        <a:spcBef>
          <a:spcPct val="20000"/>
        </a:spcBef>
        <a:spcAft>
          <a:spcPct val="0"/>
        </a:spcAft>
        <a:buChar char="»"/>
        <a:defRPr>
          <a:solidFill>
            <a:schemeClr val="tx1"/>
          </a:solidFill>
          <a:latin typeface="+mn-lt"/>
          <a:ea typeface="ＭＳ Ｐゴシック" pitchFamily="-65" charset="-128"/>
        </a:defRPr>
      </a:lvl5pPr>
      <a:lvl6pPr marL="2228850" indent="-228600" algn="l" rtl="0" eaLnBrk="0" fontAlgn="base" hangingPunct="0">
        <a:spcBef>
          <a:spcPct val="20000"/>
        </a:spcBef>
        <a:spcAft>
          <a:spcPct val="0"/>
        </a:spcAft>
        <a:buChar char="»"/>
        <a:defRPr>
          <a:solidFill>
            <a:schemeClr val="tx1"/>
          </a:solidFill>
          <a:latin typeface="+mn-lt"/>
          <a:ea typeface="ＭＳ Ｐゴシック" pitchFamily="-65" charset="-128"/>
        </a:defRPr>
      </a:lvl6pPr>
      <a:lvl7pPr marL="2686050" indent="-228600" algn="l" rtl="0" eaLnBrk="0" fontAlgn="base" hangingPunct="0">
        <a:spcBef>
          <a:spcPct val="20000"/>
        </a:spcBef>
        <a:spcAft>
          <a:spcPct val="0"/>
        </a:spcAft>
        <a:buChar char="»"/>
        <a:defRPr>
          <a:solidFill>
            <a:schemeClr val="tx1"/>
          </a:solidFill>
          <a:latin typeface="+mn-lt"/>
          <a:ea typeface="ＭＳ Ｐゴシック" pitchFamily="-65" charset="-128"/>
        </a:defRPr>
      </a:lvl7pPr>
      <a:lvl8pPr marL="3143250" indent="-228600" algn="l" rtl="0" eaLnBrk="0" fontAlgn="base" hangingPunct="0">
        <a:spcBef>
          <a:spcPct val="20000"/>
        </a:spcBef>
        <a:spcAft>
          <a:spcPct val="0"/>
        </a:spcAft>
        <a:buChar char="»"/>
        <a:defRPr>
          <a:solidFill>
            <a:schemeClr val="tx1"/>
          </a:solidFill>
          <a:latin typeface="+mn-lt"/>
          <a:ea typeface="ＭＳ Ｐゴシック" pitchFamily="-65" charset="-128"/>
        </a:defRPr>
      </a:lvl8pPr>
      <a:lvl9pPr marL="3600450" indent="-228600" algn="l" rtl="0" eaLnBrk="0" fontAlgn="base" hangingPunct="0">
        <a:spcBef>
          <a:spcPct val="20000"/>
        </a:spcBef>
        <a:spcAft>
          <a:spcPct val="0"/>
        </a:spcAft>
        <a:buChar char="»"/>
        <a:defRPr>
          <a:solidFill>
            <a:schemeClr val="tx1"/>
          </a:solidFill>
          <a:latin typeface="+mn-lt"/>
          <a:ea typeface="ＭＳ Ｐゴシック" pitchFamily="-6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youtube.com/watch?v=a1uQG3C0s0E&amp;t=160s" TargetMode="External"/><Relationship Id="rId4" Type="http://schemas.openxmlformats.org/officeDocument/2006/relationships/hyperlink" Target="http://www.cs.cmu.edu/~tsimon/projects/mvbs.html" TargetMode="External"/><Relationship Id="rId1" Type="http://schemas.openxmlformats.org/officeDocument/2006/relationships/slideLayout" Target="../slideLayouts/slideLayout2.xml"/><Relationship Id="rId2" Type="http://schemas.openxmlformats.org/officeDocument/2006/relationships/hyperlink" Target="https://youtu.be/bhkCB0qojZ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solidFill>
                  <a:schemeClr val="accent6"/>
                </a:solidFill>
              </a:rPr>
              <a:t>Markerless</a:t>
            </a:r>
            <a:r>
              <a:rPr lang="en-US" dirty="0" smtClean="0">
                <a:solidFill>
                  <a:schemeClr val="accent6"/>
                </a:solidFill>
              </a:rPr>
              <a:t> pose analysis for hand injury</a:t>
            </a:r>
            <a:endParaRPr lang="en-US" dirty="0">
              <a:solidFill>
                <a:schemeClr val="accent6"/>
              </a:solidFill>
            </a:endParaRPr>
          </a:p>
        </p:txBody>
      </p:sp>
      <p:sp>
        <p:nvSpPr>
          <p:cNvPr id="3" name="Content Placeholder 2"/>
          <p:cNvSpPr>
            <a:spLocks noGrp="1"/>
          </p:cNvSpPr>
          <p:nvPr>
            <p:ph idx="1"/>
          </p:nvPr>
        </p:nvSpPr>
        <p:spPr>
          <a:xfrm>
            <a:off x="457200" y="914400"/>
            <a:ext cx="8229600" cy="5486400"/>
          </a:xfrm>
        </p:spPr>
        <p:txBody>
          <a:bodyPr/>
          <a:lstStyle/>
          <a:p>
            <a:pPr marL="0" indent="0">
              <a:buNone/>
            </a:pPr>
            <a:r>
              <a:rPr lang="en-US" b="1" dirty="0" smtClean="0"/>
              <a:t>Project summary</a:t>
            </a:r>
            <a:endParaRPr lang="en-US" dirty="0"/>
          </a:p>
          <a:p>
            <a:pPr marL="0" indent="0">
              <a:buNone/>
            </a:pPr>
            <a:r>
              <a:rPr lang="en-US" sz="2000" dirty="0" smtClean="0"/>
              <a:t>We seek to develop effective computational tools for hand pose analysis over recovery of hand injury, utilizing the current state-of-art computer vision technologies. The major challenge is processing speed and accuracy imposed by the complexity of human hand movements and complications introduced after hand injury, such as deformed posture, abnormal movement trajectories, etc. Currently there does not exist an effective </a:t>
            </a:r>
            <a:r>
              <a:rPr lang="en-US" sz="2000" b="1" dirty="0" smtClean="0"/>
              <a:t>computational tool for neurological examinations</a:t>
            </a:r>
            <a:r>
              <a:rPr lang="en-US" sz="2000" dirty="0" smtClean="0"/>
              <a:t>. In this project, we will use computer vision tools to analyze neurological assessment videos on patients’ </a:t>
            </a:r>
            <a:r>
              <a:rPr lang="en-US" sz="2000" dirty="0"/>
              <a:t>hand </a:t>
            </a:r>
            <a:r>
              <a:rPr lang="en-US" sz="2000" dirty="0" smtClean="0"/>
              <a:t>function.</a:t>
            </a:r>
          </a:p>
          <a:p>
            <a:pPr marL="0" indent="0">
              <a:buNone/>
            </a:pPr>
            <a:endParaRPr lang="en-US" sz="2000" dirty="0" smtClean="0"/>
          </a:p>
          <a:p>
            <a:pPr marL="0" indent="0">
              <a:buNone/>
            </a:pPr>
            <a:r>
              <a:rPr lang="en-US" sz="2000" b="1" dirty="0" smtClean="0"/>
              <a:t>Examples:</a:t>
            </a:r>
          </a:p>
          <a:p>
            <a:pPr marL="0" indent="0">
              <a:buNone/>
            </a:pPr>
            <a:r>
              <a:rPr lang="en-US" sz="2000" dirty="0" smtClean="0"/>
              <a:t>ARAT task: </a:t>
            </a:r>
            <a:r>
              <a:rPr lang="en-US" sz="2000" dirty="0">
                <a:solidFill>
                  <a:srgbClr val="000000"/>
                </a:solidFill>
                <a:hlinkClick r:id="rId2"/>
              </a:rPr>
              <a:t>https://</a:t>
            </a:r>
            <a:r>
              <a:rPr lang="en-US" sz="2000" dirty="0" smtClean="0">
                <a:solidFill>
                  <a:srgbClr val="000000"/>
                </a:solidFill>
                <a:hlinkClick r:id="rId2"/>
              </a:rPr>
              <a:t>youtu.be</a:t>
            </a:r>
            <a:r>
              <a:rPr lang="en-US" sz="2000" dirty="0">
                <a:solidFill>
                  <a:srgbClr val="000000"/>
                </a:solidFill>
                <a:hlinkClick r:id="rId2"/>
              </a:rPr>
              <a:t>/</a:t>
            </a:r>
            <a:r>
              <a:rPr lang="en-US" sz="2000" dirty="0" smtClean="0">
                <a:solidFill>
                  <a:srgbClr val="000000"/>
                </a:solidFill>
                <a:hlinkClick r:id="rId2"/>
              </a:rPr>
              <a:t>bhkCB0qojZk</a:t>
            </a:r>
            <a:endParaRPr lang="en-US" sz="2000" dirty="0">
              <a:solidFill>
                <a:srgbClr val="000000"/>
              </a:solidFill>
            </a:endParaRPr>
          </a:p>
          <a:p>
            <a:pPr marL="0" indent="0">
              <a:buNone/>
            </a:pPr>
            <a:r>
              <a:rPr lang="en-US" sz="2000" dirty="0"/>
              <a:t>P</a:t>
            </a:r>
            <a:r>
              <a:rPr lang="en-US" sz="2000" dirty="0" smtClean="0"/>
              <a:t>atient performance: </a:t>
            </a:r>
            <a:r>
              <a:rPr lang="en-US" sz="2000" dirty="0">
                <a:hlinkClick r:id="rId3"/>
              </a:rPr>
              <a:t>https://www.youtube.com/watch?v=a1uQG3C0s0E&amp;t=</a:t>
            </a:r>
            <a:r>
              <a:rPr lang="en-US" sz="2000" dirty="0" smtClean="0">
                <a:hlinkClick r:id="rId3"/>
              </a:rPr>
              <a:t>100s</a:t>
            </a:r>
            <a:endParaRPr lang="en-US" sz="2000" dirty="0" smtClean="0"/>
          </a:p>
          <a:p>
            <a:pPr marL="0" indent="0">
              <a:buNone/>
            </a:pPr>
            <a:r>
              <a:rPr lang="en-US" sz="2000" dirty="0" err="1" smtClean="0"/>
              <a:t>OpenPose</a:t>
            </a:r>
            <a:r>
              <a:rPr lang="en-US" sz="2000" dirty="0" smtClean="0"/>
              <a:t>: </a:t>
            </a:r>
            <a:r>
              <a:rPr lang="en-US" sz="2000" dirty="0">
                <a:hlinkClick r:id="rId4"/>
              </a:rPr>
              <a:t>http://www.cs.cmu.edu/~tsimon/projects/mvbs.html</a:t>
            </a:r>
            <a:endParaRPr lang="en-US" sz="2000" dirty="0" smtClean="0"/>
          </a:p>
          <a:p>
            <a:pPr marL="0" indent="0">
              <a:buNone/>
            </a:pPr>
            <a:endParaRPr lang="en-US" sz="2000" dirty="0"/>
          </a:p>
        </p:txBody>
      </p:sp>
    </p:spTree>
    <p:extLst>
      <p:ext uri="{BB962C8B-B14F-4D97-AF65-F5344CB8AC3E}">
        <p14:creationId xmlns:p14="http://schemas.microsoft.com/office/powerpoint/2010/main" val="369214562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solidFill>
                  <a:schemeClr val="accent6"/>
                </a:solidFill>
              </a:rPr>
              <a:t>Markerless</a:t>
            </a:r>
            <a:r>
              <a:rPr lang="en-US" dirty="0">
                <a:solidFill>
                  <a:schemeClr val="accent6"/>
                </a:solidFill>
              </a:rPr>
              <a:t> pose analysis for hand injury</a:t>
            </a:r>
          </a:p>
        </p:txBody>
      </p:sp>
      <p:sp>
        <p:nvSpPr>
          <p:cNvPr id="3" name="Content Placeholder 2"/>
          <p:cNvSpPr>
            <a:spLocks noGrp="1"/>
          </p:cNvSpPr>
          <p:nvPr>
            <p:ph idx="1"/>
          </p:nvPr>
        </p:nvSpPr>
        <p:spPr>
          <a:xfrm>
            <a:off x="685800" y="1143000"/>
            <a:ext cx="7772400" cy="5257800"/>
          </a:xfrm>
        </p:spPr>
        <p:txBody>
          <a:bodyPr/>
          <a:lstStyle/>
          <a:p>
            <a:pPr marL="0" indent="0">
              <a:buNone/>
            </a:pPr>
            <a:r>
              <a:rPr lang="en-US" b="1" dirty="0" smtClean="0"/>
              <a:t>Student responsibilities</a:t>
            </a:r>
            <a:endParaRPr lang="en-US" dirty="0" smtClean="0"/>
          </a:p>
          <a:p>
            <a:r>
              <a:rPr lang="en-US" sz="1800" dirty="0" smtClean="0"/>
              <a:t>Testing and benchmarking current state-of-art computer vision tools; detecting problems, such as occlusion, speed, etc. and evaluating existing algorithms by conducting experiments on </a:t>
            </a:r>
            <a:r>
              <a:rPr lang="en-US" sz="1800" dirty="0"/>
              <a:t>patient and healthy hand movement </a:t>
            </a:r>
            <a:r>
              <a:rPr lang="en-US" sz="1800" dirty="0" smtClean="0"/>
              <a:t>videos</a:t>
            </a:r>
          </a:p>
          <a:p>
            <a:r>
              <a:rPr lang="en-US" sz="1800" dirty="0" smtClean="0"/>
              <a:t>Building models for healthy and impaired hand movement</a:t>
            </a:r>
          </a:p>
          <a:p>
            <a:r>
              <a:rPr lang="en-US" sz="1800" dirty="0" smtClean="0"/>
              <a:t>Developing and/or improving upon computational algorithms of pose analysis</a:t>
            </a:r>
          </a:p>
          <a:p>
            <a:pPr marL="0" indent="0">
              <a:buNone/>
            </a:pPr>
            <a:endParaRPr lang="en-US" sz="2000" b="1" dirty="0" smtClean="0"/>
          </a:p>
          <a:p>
            <a:pPr marL="0" indent="0">
              <a:buNone/>
            </a:pPr>
            <a:r>
              <a:rPr lang="en-US" b="1" dirty="0" smtClean="0"/>
              <a:t>Deliverables</a:t>
            </a:r>
            <a:endParaRPr lang="en-US" dirty="0"/>
          </a:p>
          <a:p>
            <a:r>
              <a:rPr lang="en-US" sz="1800" dirty="0"/>
              <a:t>A new tool/algorithm for hand-pose analysis for hand injury</a:t>
            </a:r>
          </a:p>
          <a:p>
            <a:r>
              <a:rPr lang="en-US" sz="1800" dirty="0" smtClean="0"/>
              <a:t>A possible research paper </a:t>
            </a:r>
            <a:r>
              <a:rPr lang="en-US" sz="1800" dirty="0"/>
              <a:t>on </a:t>
            </a:r>
            <a:r>
              <a:rPr lang="en-US" sz="1800" dirty="0" smtClean="0"/>
              <a:t>clinical application of hand-pose analysis</a:t>
            </a:r>
            <a:r>
              <a:rPr lang="en-US" sz="1800" dirty="0"/>
              <a:t> </a:t>
            </a:r>
            <a:r>
              <a:rPr lang="en-US" sz="1800" dirty="0" smtClean="0"/>
              <a:t>and/or computer vision methods</a:t>
            </a:r>
            <a:endParaRPr lang="en-US" sz="1800" dirty="0"/>
          </a:p>
        </p:txBody>
      </p:sp>
    </p:spTree>
    <p:extLst>
      <p:ext uri="{BB962C8B-B14F-4D97-AF65-F5344CB8AC3E}">
        <p14:creationId xmlns:p14="http://schemas.microsoft.com/office/powerpoint/2010/main" val="224331906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solidFill>
                  <a:schemeClr val="accent6"/>
                </a:solidFill>
              </a:rPr>
              <a:t>Markerless</a:t>
            </a:r>
            <a:r>
              <a:rPr lang="en-US" dirty="0">
                <a:solidFill>
                  <a:schemeClr val="accent6"/>
                </a:solidFill>
              </a:rPr>
              <a:t> pose analysis for hand injury</a:t>
            </a:r>
          </a:p>
        </p:txBody>
      </p:sp>
      <p:sp>
        <p:nvSpPr>
          <p:cNvPr id="3" name="Content Placeholder 2"/>
          <p:cNvSpPr>
            <a:spLocks noGrp="1"/>
          </p:cNvSpPr>
          <p:nvPr>
            <p:ph idx="1"/>
          </p:nvPr>
        </p:nvSpPr>
        <p:spPr>
          <a:xfrm>
            <a:off x="685800" y="1219200"/>
            <a:ext cx="7772400" cy="5181600"/>
          </a:xfrm>
        </p:spPr>
        <p:txBody>
          <a:bodyPr/>
          <a:lstStyle/>
          <a:p>
            <a:r>
              <a:rPr lang="en-US" b="1" dirty="0" smtClean="0"/>
              <a:t>Group size</a:t>
            </a:r>
            <a:r>
              <a:rPr lang="en-US" dirty="0" smtClean="0"/>
              <a:t>: 1-2 students</a:t>
            </a:r>
          </a:p>
          <a:p>
            <a:r>
              <a:rPr lang="en-US" b="1" dirty="0" smtClean="0"/>
              <a:t>Required skills</a:t>
            </a:r>
            <a:r>
              <a:rPr lang="en-US" dirty="0" smtClean="0"/>
              <a:t>: </a:t>
            </a:r>
          </a:p>
          <a:p>
            <a:pPr lvl="1"/>
            <a:r>
              <a:rPr lang="en-US" sz="2000" dirty="0" smtClean="0"/>
              <a:t>Experience in computer vision</a:t>
            </a:r>
          </a:p>
          <a:p>
            <a:pPr lvl="1"/>
            <a:r>
              <a:rPr lang="en-US" sz="2000" dirty="0"/>
              <a:t>E</a:t>
            </a:r>
            <a:r>
              <a:rPr lang="en-US" sz="2000" dirty="0" smtClean="0"/>
              <a:t>fficient with program languages and computational tools such as Python, </a:t>
            </a:r>
            <a:r>
              <a:rPr lang="en-US" sz="2000" dirty="0" err="1" smtClean="0"/>
              <a:t>Matlab</a:t>
            </a:r>
            <a:r>
              <a:rPr lang="en-US" sz="2000" dirty="0" smtClean="0"/>
              <a:t>, C++</a:t>
            </a:r>
          </a:p>
          <a:p>
            <a:r>
              <a:rPr lang="en-US" b="1" dirty="0" smtClean="0"/>
              <a:t>Mentors</a:t>
            </a:r>
            <a:r>
              <a:rPr lang="en-US" dirty="0" smtClean="0"/>
              <a:t>: </a:t>
            </a:r>
          </a:p>
          <a:p>
            <a:pPr marL="0" indent="0">
              <a:buNone/>
            </a:pPr>
            <a:r>
              <a:rPr lang="en-US" sz="2000" dirty="0"/>
              <a:t>	</a:t>
            </a:r>
            <a:r>
              <a:rPr lang="en-US" sz="2000" dirty="0" smtClean="0"/>
              <a:t>Dr. Jing Xu</a:t>
            </a:r>
            <a:r>
              <a:rPr lang="en-US" sz="2000" dirty="0"/>
              <a:t> </a:t>
            </a:r>
            <a:r>
              <a:rPr lang="en-US" sz="2000" dirty="0" smtClean="0"/>
              <a:t>(</a:t>
            </a:r>
            <a:r>
              <a:rPr lang="en-US" sz="2000" dirty="0" err="1" smtClean="0"/>
              <a:t>jing.xu@jhu.edu</a:t>
            </a:r>
            <a:r>
              <a:rPr lang="en-US" sz="2000" dirty="0" smtClean="0"/>
              <a:t>)</a:t>
            </a:r>
          </a:p>
          <a:p>
            <a:pPr marL="0" indent="0">
              <a:buNone/>
            </a:pPr>
            <a:r>
              <a:rPr lang="en-US" sz="2000" dirty="0"/>
              <a:t>	</a:t>
            </a:r>
            <a:r>
              <a:rPr lang="en-US" sz="2000" dirty="0" smtClean="0"/>
              <a:t>Dr. </a:t>
            </a:r>
            <a:r>
              <a:rPr lang="en-US" sz="2000" dirty="0" err="1" smtClean="0"/>
              <a:t>Haider</a:t>
            </a:r>
            <a:r>
              <a:rPr lang="en-US" sz="2000" dirty="0" smtClean="0"/>
              <a:t> Ali (</a:t>
            </a:r>
            <a:r>
              <a:rPr lang="en-US" sz="2000" dirty="0" err="1" smtClean="0"/>
              <a:t>hali@jhu.edu</a:t>
            </a:r>
            <a:r>
              <a:rPr lang="en-US" sz="2000" dirty="0" smtClean="0"/>
              <a:t>)</a:t>
            </a:r>
          </a:p>
          <a:p>
            <a:pPr marL="0" indent="0">
              <a:buNone/>
            </a:pPr>
            <a:r>
              <a:rPr lang="en-US" sz="2000" dirty="0"/>
              <a:t>	</a:t>
            </a:r>
            <a:r>
              <a:rPr lang="en-US" sz="2000" dirty="0" smtClean="0"/>
              <a:t>(The Malone Center of Engineering in Health Care)</a:t>
            </a:r>
          </a:p>
          <a:p>
            <a:endParaRPr lang="en-US" dirty="0" smtClean="0"/>
          </a:p>
        </p:txBody>
      </p:sp>
    </p:spTree>
    <p:extLst>
      <p:ext uri="{BB962C8B-B14F-4D97-AF65-F5344CB8AC3E}">
        <p14:creationId xmlns:p14="http://schemas.microsoft.com/office/powerpoint/2010/main" val="357642624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CIS-Lecture">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80"/>
      </a:hlink>
      <a:folHlink>
        <a:srgbClr val="666666"/>
      </a:folHlink>
    </a:clrScheme>
    <a:fontScheme name="CIS-Lectur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defRPr>
        </a:defPPr>
      </a:lstStyle>
    </a:lnDef>
  </a:objectDefaults>
  <a:extraClrSchemeLst>
    <a:extraClrScheme>
      <a:clrScheme name="CIS-Lectur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IS-Lectur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IS-Lectur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IS-Lectur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IS-Lectur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IS-Lectur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IS-Lectur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CIS-Lecture</Template>
  <TotalTime>6450</TotalTime>
  <Words>284</Words>
  <Application>Microsoft Macintosh PowerPoint</Application>
  <PresentationFormat>On-screen Show (4:3)</PresentationFormat>
  <Paragraphs>26</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CIS-Lecture</vt:lpstr>
      <vt:lpstr>Markerless pose analysis for hand injury</vt:lpstr>
      <vt:lpstr>Markerless pose analysis for hand injury</vt:lpstr>
      <vt:lpstr>Markerless pose analysis for hand injury</vt:lpstr>
    </vt:vector>
  </TitlesOfParts>
  <Company>Johns Hopkins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Possible projects (examples)</dc:title>
  <dc:creator>R. H. Taylor</dc:creator>
  <cp:lastModifiedBy>Jing Xu</cp:lastModifiedBy>
  <cp:revision>121</cp:revision>
  <cp:lastPrinted>1998-01-12T19:42:20Z</cp:lastPrinted>
  <dcterms:created xsi:type="dcterms:W3CDTF">2014-01-14T11:21:36Z</dcterms:created>
  <dcterms:modified xsi:type="dcterms:W3CDTF">2019-02-01T04:41:05Z</dcterms:modified>
</cp:coreProperties>
</file>