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69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57E414-3BFD-4396-8262-A9805A8A21E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514E61-D00E-4B97-A956-50800D78C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csr.jpg"/>
          <p:cNvPicPr>
            <a:picLocks noChangeAspect="1"/>
          </p:cNvPicPr>
          <p:nvPr userDrawn="1"/>
        </p:nvPicPr>
        <p:blipFill>
          <a:blip r:embed="rId2" cstate="print"/>
          <a:srcRect l="5932" t="3846" b="11538"/>
          <a:stretch>
            <a:fillRect/>
          </a:stretch>
        </p:blipFill>
        <p:spPr>
          <a:xfrm>
            <a:off x="5486400" y="6172200"/>
            <a:ext cx="1730086" cy="685800"/>
          </a:xfrm>
          <a:prstGeom prst="rect">
            <a:avLst/>
          </a:prstGeom>
        </p:spPr>
      </p:pic>
      <p:pic>
        <p:nvPicPr>
          <p:cNvPr id="15" name="Picture 14" descr="bigss.jpg"/>
          <p:cNvPicPr>
            <a:picLocks noChangeAspect="1"/>
          </p:cNvPicPr>
          <p:nvPr userDrawn="1"/>
        </p:nvPicPr>
        <p:blipFill>
          <a:blip r:embed="rId3" cstate="print"/>
          <a:srcRect b="7115"/>
          <a:stretch>
            <a:fillRect/>
          </a:stretch>
        </p:blipFill>
        <p:spPr>
          <a:xfrm>
            <a:off x="2362200" y="6172199"/>
            <a:ext cx="1219200" cy="685801"/>
          </a:xfrm>
          <a:prstGeom prst="rect">
            <a:avLst/>
          </a:prstGeom>
        </p:spPr>
      </p:pic>
      <p:pic>
        <p:nvPicPr>
          <p:cNvPr id="14" name="Picture 13" descr="ap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6200" y="6247374"/>
            <a:ext cx="1066800" cy="610626"/>
          </a:xfrm>
          <a:prstGeom prst="rect">
            <a:avLst/>
          </a:prstGeom>
        </p:spPr>
      </p:pic>
      <p:pic>
        <p:nvPicPr>
          <p:cNvPr id="13" name="Picture 12" descr="jhu.jpg"/>
          <p:cNvPicPr>
            <a:picLocks noChangeAspect="1"/>
          </p:cNvPicPr>
          <p:nvPr userDrawn="1"/>
        </p:nvPicPr>
        <p:blipFill>
          <a:blip r:embed="rId5" cstate="print"/>
          <a:srcRect l="10716" t="17037" r="8911" b="23704"/>
          <a:stretch>
            <a:fillRect/>
          </a:stretch>
        </p:blipFill>
        <p:spPr>
          <a:xfrm>
            <a:off x="0" y="6096000"/>
            <a:ext cx="2286000" cy="76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2133600" cy="365125"/>
          </a:xfrm>
        </p:spPr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iis.jpg"/>
          <p:cNvPicPr>
            <a:picLocks noChangeAspect="1"/>
          </p:cNvPicPr>
          <p:nvPr userDrawn="1"/>
        </p:nvPicPr>
        <p:blipFill>
          <a:blip r:embed="rId6" cstate="print"/>
          <a:srcRect l="18142" t="10000" r="18142" b="18000"/>
          <a:stretch>
            <a:fillRect/>
          </a:stretch>
        </p:blipFill>
        <p:spPr>
          <a:xfrm>
            <a:off x="4038600" y="6286500"/>
            <a:ext cx="990600" cy="4953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csr.jpg"/>
          <p:cNvPicPr>
            <a:picLocks noChangeAspect="1"/>
          </p:cNvPicPr>
          <p:nvPr userDrawn="1"/>
        </p:nvPicPr>
        <p:blipFill>
          <a:blip r:embed="rId2" cstate="print"/>
          <a:srcRect l="5932" t="3846" b="11538"/>
          <a:stretch>
            <a:fillRect/>
          </a:stretch>
        </p:blipFill>
        <p:spPr>
          <a:xfrm>
            <a:off x="5486400" y="6172200"/>
            <a:ext cx="1730086" cy="685800"/>
          </a:xfrm>
          <a:prstGeom prst="rect">
            <a:avLst/>
          </a:prstGeom>
        </p:spPr>
      </p:pic>
      <p:pic>
        <p:nvPicPr>
          <p:cNvPr id="15" name="Picture 14" descr="bigss.jpg"/>
          <p:cNvPicPr>
            <a:picLocks noChangeAspect="1"/>
          </p:cNvPicPr>
          <p:nvPr userDrawn="1"/>
        </p:nvPicPr>
        <p:blipFill>
          <a:blip r:embed="rId3" cstate="print"/>
          <a:srcRect b="7115"/>
          <a:stretch>
            <a:fillRect/>
          </a:stretch>
        </p:blipFill>
        <p:spPr>
          <a:xfrm>
            <a:off x="2362200" y="6172199"/>
            <a:ext cx="1219200" cy="685801"/>
          </a:xfrm>
          <a:prstGeom prst="rect">
            <a:avLst/>
          </a:prstGeom>
        </p:spPr>
      </p:pic>
      <p:pic>
        <p:nvPicPr>
          <p:cNvPr id="14" name="Picture 13" descr="ap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6200" y="6247374"/>
            <a:ext cx="1066800" cy="610626"/>
          </a:xfrm>
          <a:prstGeom prst="rect">
            <a:avLst/>
          </a:prstGeom>
        </p:spPr>
      </p:pic>
      <p:pic>
        <p:nvPicPr>
          <p:cNvPr id="13" name="Picture 12" descr="jhu.jpg"/>
          <p:cNvPicPr>
            <a:picLocks noChangeAspect="1"/>
          </p:cNvPicPr>
          <p:nvPr userDrawn="1"/>
        </p:nvPicPr>
        <p:blipFill>
          <a:blip r:embed="rId5" cstate="print"/>
          <a:srcRect l="10716" t="17037" r="8911" b="23704"/>
          <a:stretch>
            <a:fillRect/>
          </a:stretch>
        </p:blipFill>
        <p:spPr>
          <a:xfrm>
            <a:off x="0" y="6096000"/>
            <a:ext cx="2286000" cy="76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2133600" cy="365125"/>
          </a:xfrm>
        </p:spPr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0"/>
            <a:ext cx="9144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iis.jpg"/>
          <p:cNvPicPr>
            <a:picLocks noChangeAspect="1"/>
          </p:cNvPicPr>
          <p:nvPr userDrawn="1"/>
        </p:nvPicPr>
        <p:blipFill>
          <a:blip r:embed="rId6" cstate="print"/>
          <a:srcRect l="18142" t="10000" r="18142" b="18000"/>
          <a:stretch>
            <a:fillRect/>
          </a:stretch>
        </p:blipFill>
        <p:spPr>
          <a:xfrm>
            <a:off x="4038600" y="6286500"/>
            <a:ext cx="9906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51BC-86A5-4ED1-AF97-4348DD01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:\Data\projects\JHU\CIS II\Assignments\Poster\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338" y="4191000"/>
            <a:ext cx="3979662" cy="17526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" y="990600"/>
            <a:ext cx="3962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00200" y="76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Position Control of BIGSS Lab Snake for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Revision Total Hip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Arthroplasty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(THA) Surgery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ata\projects\JHU\CIS II\EMBC-paper\pictures\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2872740" cy="2971800"/>
          </a:xfrm>
          <a:prstGeom prst="rect">
            <a:avLst/>
          </a:prstGeom>
          <a:noFill/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-76200" y="838200"/>
            <a:ext cx="52578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Times New Roman" pitchFamily="18" charset="0"/>
              </a:rPr>
              <a:t>Goals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Mechanical interface of the Snake-like Dexterous Manipulator with the robotic arm- which is a 6 DOF Universal Robot (UR5)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Position control of the tip of the SDM inside the lesion area.</a:t>
            </a:r>
          </a:p>
          <a:p>
            <a:pPr marL="231775" lvl="0" indent="-231775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Significance</a:t>
            </a:r>
          </a:p>
          <a:p>
            <a:pPr marL="688975" lvl="1" indent="-231775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One motivating application of this minimally-invasive surgical workstation is the treatment of </a:t>
            </a:r>
            <a:r>
              <a:rPr lang="en-US" sz="1600" dirty="0" err="1" smtClean="0">
                <a:latin typeface="Garamond" pitchFamily="18" charset="0"/>
                <a:cs typeface="Times New Roman" pitchFamily="18" charset="0"/>
              </a:rPr>
              <a:t>osteolysis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(bone degradation) behind the well-fixed </a:t>
            </a:r>
            <a:r>
              <a:rPr lang="en-US" sz="1600" dirty="0" err="1" smtClean="0">
                <a:latin typeface="Garamond" pitchFamily="18" charset="0"/>
                <a:cs typeface="Times New Roman" pitchFamily="18" charset="0"/>
              </a:rPr>
              <a:t>acetabular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component of a total hip </a:t>
            </a:r>
            <a:r>
              <a:rPr lang="en-US" sz="1600" dirty="0" err="1" smtClean="0">
                <a:latin typeface="Garamond" pitchFamily="18" charset="0"/>
                <a:cs typeface="Times New Roman" pitchFamily="18" charset="0"/>
              </a:rPr>
              <a:t>arthroplasty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(THA).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Times New Roman" pitchFamily="18" charset="0"/>
              </a:rPr>
              <a:t>Results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Kinematic modeling and control of a coupled 8 </a:t>
            </a:r>
            <a:r>
              <a:rPr lang="en-US" sz="1600" dirty="0" err="1" smtClean="0">
                <a:latin typeface="Garamond" pitchFamily="18" charset="0"/>
                <a:cs typeface="Times New Roman" pitchFamily="18" charset="0"/>
              </a:rPr>
              <a:t>DoF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robots used for treatment of </a:t>
            </a:r>
            <a:r>
              <a:rPr lang="en-US" sz="1600" dirty="0" err="1" smtClean="0">
                <a:latin typeface="Garamond" pitchFamily="18" charset="0"/>
                <a:cs typeface="Times New Roman" pitchFamily="18" charset="0"/>
              </a:rPr>
              <a:t>osteolysis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in confined spaces based on a </a:t>
            </a:r>
            <a:r>
              <a:rPr lang="en-US" sz="1600" dirty="0" err="1" smtClean="0">
                <a:latin typeface="Garamond" pitchFamily="18" charset="0"/>
                <a:cs typeface="Times New Roman" pitchFamily="18" charset="0"/>
              </a:rPr>
              <a:t>linearized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 multi-objective constrained optimization algorithm.</a:t>
            </a:r>
          </a:p>
          <a:p>
            <a:pPr lvl="1" algn="just">
              <a:buFont typeface="Wingdings" pitchFamily="2" charset="2"/>
              <a:buChar char="Ø"/>
            </a:pPr>
            <a:endParaRPr lang="en-US" sz="1600" dirty="0" smtClean="0">
              <a:latin typeface="Garamond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1600" dirty="0" smtClean="0">
                <a:latin typeface="Garamond" pitchFamily="18" charset="0"/>
              </a:rPr>
              <a:t>Design and fabrication of a mechanical interface</a:t>
            </a:r>
            <a:endParaRPr lang="en-US" sz="1600" dirty="0" smtClean="0"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31058"/>
            <a:ext cx="723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Project 6: Farshid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Alambeigi</a:t>
            </a: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             Mentors: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Mehran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Armand, Ryan Murphy, Dr. Russell Taylor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Times New Roman"/>
                <a:ea typeface="Times New Roman"/>
              </a:rPr>
              <a:t>Results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51BC-86A5-4ED1-AF97-4348DD0129A5}" type="slidenum"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ata\projects\JHU\CIS II\Assignments\minicheck point\assembly\phot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4503633" cy="1524000"/>
          </a:xfrm>
          <a:prstGeom prst="rect">
            <a:avLst/>
          </a:prstGeom>
          <a:noFill/>
        </p:spPr>
      </p:pic>
      <p:pic>
        <p:nvPicPr>
          <p:cNvPr id="9" name="Picture 4" descr="D:\Data\projects\JHU\CIS II\EMBC-paper\pictures\orientations2.tif"/>
          <p:cNvPicPr>
            <a:picLocks noChangeAspect="1" noChangeArrowheads="1"/>
          </p:cNvPicPr>
          <p:nvPr/>
        </p:nvPicPr>
        <p:blipFill>
          <a:blip r:embed="rId3" cstate="print"/>
          <a:srcRect r="5210"/>
          <a:stretch>
            <a:fillRect/>
          </a:stretch>
        </p:blipFill>
        <p:spPr bwMode="auto">
          <a:xfrm>
            <a:off x="1371600" y="1295400"/>
            <a:ext cx="5981218" cy="2126427"/>
          </a:xfrm>
          <a:prstGeom prst="rect">
            <a:avLst/>
          </a:prstGeom>
          <a:noFill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86200"/>
            <a:ext cx="38199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142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Farshid</dc:creator>
  <cp:lastModifiedBy>Farshid</cp:lastModifiedBy>
  <cp:revision>195</cp:revision>
  <dcterms:created xsi:type="dcterms:W3CDTF">2014-02-24T18:05:14Z</dcterms:created>
  <dcterms:modified xsi:type="dcterms:W3CDTF">2014-05-08T07:32:39Z</dcterms:modified>
</cp:coreProperties>
</file>