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276" r:id="rId3"/>
    <p:sldId id="27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F49AE0-9019-4304-BA47-620356435ABB}"/>
              </a:ext>
            </a:extLst>
          </p:cNvPr>
          <p:cNvSpPr txBox="1"/>
          <p:nvPr/>
        </p:nvSpPr>
        <p:spPr>
          <a:xfrm>
            <a:off x="457200" y="99060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Abstract</a:t>
            </a:r>
            <a:r>
              <a:rPr lang="en-US" sz="1800" dirty="0"/>
              <a:t>: </a:t>
            </a:r>
            <a:r>
              <a:rPr lang="en-US" sz="1800" dirty="0" smtClean="0"/>
              <a:t>A magnifying </a:t>
            </a:r>
            <a:r>
              <a:rPr lang="en-US" sz="1800" dirty="0"/>
              <a:t>loupe is often used in </a:t>
            </a:r>
            <a:r>
              <a:rPr lang="en-US" sz="1800" dirty="0" smtClean="0"/>
              <a:t>surgical procedures, including neurosurgery and dentistry</a:t>
            </a:r>
            <a:r>
              <a:rPr lang="en-US" sz="1800" dirty="0"/>
              <a:t>, in order to enhance the vision of fine </a:t>
            </a:r>
            <a:r>
              <a:rPr lang="en-US" sz="1800" dirty="0" smtClean="0"/>
              <a:t>detail. </a:t>
            </a:r>
            <a:r>
              <a:rPr lang="en-US" sz="1800" dirty="0"/>
              <a:t>Augmented Reality (AR) guidance in the loupe can potentially help the practitioner in navigation and operation.</a:t>
            </a:r>
          </a:p>
          <a:p>
            <a:endParaRPr lang="en-US" sz="1800" dirty="0"/>
          </a:p>
          <a:p>
            <a:r>
              <a:rPr lang="en-US" sz="1800" b="1" dirty="0"/>
              <a:t>Objective</a:t>
            </a:r>
            <a:r>
              <a:rPr lang="en-US" sz="1800" dirty="0"/>
              <a:t>: Develop method and prototype to provide AR in the magnified vision of the </a:t>
            </a:r>
            <a:r>
              <a:rPr lang="en-US" sz="1800" dirty="0" smtClean="0"/>
              <a:t>surgeon or dentist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r>
              <a:rPr lang="en-US" sz="1800" b="1" dirty="0"/>
              <a:t>Deliverables</a:t>
            </a:r>
            <a:r>
              <a:rPr lang="en-US" sz="1800" dirty="0"/>
              <a:t>:</a:t>
            </a:r>
          </a:p>
          <a:p>
            <a:pPr marL="457200" indent="-457200">
              <a:buAutoNum type="arabicPeriod"/>
            </a:pPr>
            <a:r>
              <a:rPr lang="en-US" sz="1800" dirty="0"/>
              <a:t>Hardware prototype to integrate a HMD with magnifying loupe</a:t>
            </a:r>
          </a:p>
          <a:p>
            <a:pPr marL="457200" indent="-457200">
              <a:buAutoNum type="arabicPeriod"/>
            </a:pPr>
            <a:r>
              <a:rPr lang="en-US" sz="1800" dirty="0"/>
              <a:t>Develop a calibration method to associate the field-of-magnified-vision, the HMD screen space and the task workspace</a:t>
            </a:r>
          </a:p>
          <a:p>
            <a:pPr marL="457200" indent="-457200">
              <a:buAutoNum type="arabicPeriod"/>
            </a:pPr>
            <a:r>
              <a:rPr lang="en-US" sz="1800" dirty="0"/>
              <a:t>Conduct a comparative phantom study with the proposed system</a:t>
            </a:r>
          </a:p>
          <a:p>
            <a:pPr marL="457200" indent="-457200">
              <a:buAutoNum type="arabicPeriod"/>
            </a:pPr>
            <a:endParaRPr lang="en-US" sz="1800" dirty="0"/>
          </a:p>
          <a:p>
            <a:r>
              <a:rPr lang="en-US" sz="1800" b="1" dirty="0"/>
              <a:t>Size group</a:t>
            </a:r>
            <a:r>
              <a:rPr lang="en-US" sz="1800" dirty="0"/>
              <a:t>: 1-2 students</a:t>
            </a:r>
          </a:p>
          <a:p>
            <a:r>
              <a:rPr lang="en-US" sz="1800" b="1" dirty="0"/>
              <a:t>Skills</a:t>
            </a:r>
            <a:r>
              <a:rPr lang="en-US" sz="1800" dirty="0"/>
              <a:t>: AR (Unity, HMD programming), CIS (Calibration), Prototyping</a:t>
            </a:r>
          </a:p>
          <a:p>
            <a:endParaRPr lang="en-US" sz="1800" dirty="0"/>
          </a:p>
          <a:p>
            <a:r>
              <a:rPr lang="en-US" sz="1800" b="1" dirty="0"/>
              <a:t>Mentors</a:t>
            </a:r>
            <a:r>
              <a:rPr lang="en-US" sz="1800" dirty="0"/>
              <a:t>: Long Qian (lqian8@jhu.edu), Mathias </a:t>
            </a:r>
            <a:r>
              <a:rPr lang="en-US" sz="1800" dirty="0" err="1"/>
              <a:t>Unberath</a:t>
            </a:r>
            <a:r>
              <a:rPr lang="en-US" sz="1800" dirty="0"/>
              <a:t> (unberath@jhu.edu), Peter </a:t>
            </a:r>
            <a:r>
              <a:rPr lang="en-US" sz="1800" dirty="0" err="1"/>
              <a:t>Kazanzides</a:t>
            </a:r>
            <a:r>
              <a:rPr lang="en-US" sz="1800" dirty="0"/>
              <a:t> (pkaz@jhu.edu)</a:t>
            </a:r>
          </a:p>
          <a:p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45A12BD-536A-4B5B-AACD-7465E77D9058}"/>
              </a:ext>
            </a:extLst>
          </p:cNvPr>
          <p:cNvSpPr txBox="1">
            <a:spLocks/>
          </p:cNvSpPr>
          <p:nvPr/>
        </p:nvSpPr>
        <p:spPr bwMode="auto">
          <a:xfrm>
            <a:off x="228600" y="2286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ＭＳ Ｐゴシック" pitchFamily="-107" charset="-128"/>
                <a:cs typeface="ＭＳ Ｐゴシック" pitchFamily="-107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  <a:ea typeface="ＭＳ Ｐゴシック" pitchFamily="-107" charset="-128"/>
                <a:cs typeface="ＭＳ Ｐゴシック" pitchFamily="-107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  <a:ea typeface="ＭＳ Ｐゴシック" pitchFamily="-107" charset="-128"/>
                <a:cs typeface="ＭＳ Ｐゴシック" pitchFamily="-107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  <a:ea typeface="ＭＳ Ｐゴシック" pitchFamily="-107" charset="-128"/>
                <a:cs typeface="ＭＳ Ｐゴシック" pitchFamily="-107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  <a:ea typeface="ＭＳ Ｐゴシック" pitchFamily="-107" charset="-128"/>
                <a:cs typeface="ＭＳ Ｐゴシック" pitchFamily="-107" charset="-128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-65" charset="0"/>
              </a:defRPr>
            </a:lvl9pPr>
          </a:lstStyle>
          <a:p>
            <a:r>
              <a:rPr lang="en-US" sz="2000" kern="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Augmented Reality Magnifying Loupe for </a:t>
            </a:r>
            <a:r>
              <a:rPr lang="en-US" sz="2000" kern="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Surgery</a:t>
            </a:r>
            <a:endParaRPr lang="en-US" sz="2000" kern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290AC-53F6-4E28-B1EC-F31306EFD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Augmented Reality Magnifying Loupe for </a:t>
            </a: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Surgery</a:t>
            </a:r>
            <a:endParaRPr lang="en-US" sz="2000" dirty="0"/>
          </a:p>
        </p:txBody>
      </p:sp>
      <p:pic>
        <p:nvPicPr>
          <p:cNvPr id="1026" name="Picture 2" descr="Image result for dental loupes">
            <a:extLst>
              <a:ext uri="{FF2B5EF4-FFF2-40B4-BE49-F238E27FC236}">
                <a16:creationId xmlns:a16="http://schemas.microsoft.com/office/drawing/2014/main" id="{0F954FE2-0A69-4D5E-9EF0-4D7EAD03A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110" y="1143000"/>
            <a:ext cx="4622890" cy="3114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lated image">
            <a:extLst>
              <a:ext uri="{FF2B5EF4-FFF2-40B4-BE49-F238E27FC236}">
                <a16:creationId xmlns:a16="http://schemas.microsoft.com/office/drawing/2014/main" id="{B93D3FBA-A321-4D65-859C-8F9894AED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371600"/>
            <a:ext cx="4495800" cy="2531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F00D2A-98E9-46A0-ABB6-D41C688F2602}"/>
              </a:ext>
            </a:extLst>
          </p:cNvPr>
          <p:cNvSpPr txBox="1"/>
          <p:nvPr/>
        </p:nvSpPr>
        <p:spPr>
          <a:xfrm>
            <a:off x="685800" y="4038600"/>
            <a:ext cx="414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Optical See-Through Head-Mounted Display (e.g. </a:t>
            </a:r>
            <a:r>
              <a:rPr lang="en-US" sz="1800" dirty="0" err="1"/>
              <a:t>MagicLeap</a:t>
            </a:r>
            <a:r>
              <a:rPr lang="en-US" sz="1800" dirty="0"/>
              <a:t> One)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0F0A69-60CD-4919-A35F-6684F6C6A118}"/>
              </a:ext>
            </a:extLst>
          </p:cNvPr>
          <p:cNvSpPr txBox="1"/>
          <p:nvPr/>
        </p:nvSpPr>
        <p:spPr>
          <a:xfrm>
            <a:off x="5610225" y="4257947"/>
            <a:ext cx="2749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3.5x Magnifying Loupe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3C142A-E359-4081-9B7F-EBAEF1A170F4}"/>
              </a:ext>
            </a:extLst>
          </p:cNvPr>
          <p:cNvSpPr txBox="1"/>
          <p:nvPr/>
        </p:nvSpPr>
        <p:spPr>
          <a:xfrm>
            <a:off x="1990791" y="5486400"/>
            <a:ext cx="575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800" dirty="0"/>
              <a:t>Magnified field-of-vision (Accurate operation)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Augmented Reality guidance on OST-HMD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0743947-A3F4-4F99-968A-DC7F880A0CB8}"/>
              </a:ext>
            </a:extLst>
          </p:cNvPr>
          <p:cNvCxnSpPr>
            <a:cxnSpLocks/>
          </p:cNvCxnSpPr>
          <p:nvPr/>
        </p:nvCxnSpPr>
        <p:spPr bwMode="auto">
          <a:xfrm>
            <a:off x="3429000" y="4820702"/>
            <a:ext cx="304800" cy="5132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6B4ADB-6E0E-48A2-BE6B-E2F2D1638A0E}"/>
              </a:ext>
            </a:extLst>
          </p:cNvPr>
          <p:cNvCxnSpPr>
            <a:cxnSpLocks/>
          </p:cNvCxnSpPr>
          <p:nvPr/>
        </p:nvCxnSpPr>
        <p:spPr bwMode="auto">
          <a:xfrm flipH="1">
            <a:off x="5572125" y="4820702"/>
            <a:ext cx="371475" cy="5779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5900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972AF83-6FC0-4885-81BD-FF4A7295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Augmented Reality Magnifying Loupe for </a:t>
            </a: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Surgery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B2E137-B4A8-4C9A-A77D-496AF557BDA7}"/>
              </a:ext>
            </a:extLst>
          </p:cNvPr>
          <p:cNvSpPr txBox="1"/>
          <p:nvPr/>
        </p:nvSpPr>
        <p:spPr>
          <a:xfrm>
            <a:off x="533400" y="990600"/>
            <a:ext cx="8229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Potential Challenges</a:t>
            </a:r>
            <a:r>
              <a:rPr lang="en-US" sz="1800" dirty="0"/>
              <a:t>: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Calibration of magnified field-of-vision with virtual space of augmentation</a:t>
            </a:r>
          </a:p>
          <a:p>
            <a:pPr marL="742950" lvl="1" indent="-285750">
              <a:buFontTx/>
              <a:buChar char="-"/>
            </a:pPr>
            <a:r>
              <a:rPr lang="en-US" sz="1800" dirty="0"/>
              <a:t>Existing methods (e.g. SPAAM </a:t>
            </a:r>
            <a:r>
              <a:rPr lang="en-US" sz="1200" dirty="0"/>
              <a:t>[2]</a:t>
            </a:r>
            <a:r>
              <a:rPr lang="en-US" sz="1800" dirty="0"/>
              <a:t>) do not account for magnification</a:t>
            </a:r>
          </a:p>
          <a:p>
            <a:pPr marL="742950" lvl="1" indent="-285750">
              <a:buFontTx/>
              <a:buChar char="-"/>
            </a:pPr>
            <a:r>
              <a:rPr lang="en-US" sz="1800" dirty="0"/>
              <a:t>The calibration procedure needs to be user-friendly</a:t>
            </a:r>
          </a:p>
          <a:p>
            <a:pPr marL="742950" lvl="1" indent="-285750">
              <a:buFontTx/>
              <a:buChar char="-"/>
            </a:pPr>
            <a:r>
              <a:rPr lang="en-US" sz="1800" dirty="0"/>
              <a:t>The effective part of </a:t>
            </a:r>
            <a:r>
              <a:rPr lang="en-US" sz="1800" dirty="0" smtClean="0"/>
              <a:t>the HMD </a:t>
            </a:r>
            <a:r>
              <a:rPr lang="en-US" sz="1800" dirty="0"/>
              <a:t>screen needs to be identified</a:t>
            </a:r>
          </a:p>
          <a:p>
            <a:pPr marL="742950" lvl="1" indent="-285750">
              <a:buFontTx/>
              <a:buChar char="-"/>
            </a:pPr>
            <a:r>
              <a:rPr lang="en-US" sz="1800" dirty="0"/>
              <a:t>Magnifying </a:t>
            </a:r>
            <a:r>
              <a:rPr lang="en-US" sz="1800" dirty="0" smtClean="0"/>
              <a:t>lenses </a:t>
            </a:r>
            <a:r>
              <a:rPr lang="en-US" sz="1800" dirty="0"/>
              <a:t>have significant distortion</a:t>
            </a:r>
          </a:p>
          <a:p>
            <a:pPr marL="742950" lvl="1" indent="-285750">
              <a:buFontTx/>
              <a:buChar char="-"/>
            </a:pPr>
            <a:r>
              <a:rPr lang="en-US" sz="1800" dirty="0"/>
              <a:t>A tracking system with good accuracy is necessary to enable AR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Evaluation of the proposed system</a:t>
            </a:r>
          </a:p>
          <a:p>
            <a:pPr marL="742950" lvl="1" indent="-285750">
              <a:buFontTx/>
              <a:buChar char="-"/>
            </a:pPr>
            <a:r>
              <a:rPr lang="en-US" sz="1800" dirty="0"/>
              <a:t>Identification of a practical sub-task in </a:t>
            </a:r>
            <a:r>
              <a:rPr lang="en-US" sz="1800" dirty="0" smtClean="0"/>
              <a:t>surgery or dentistry</a:t>
            </a:r>
            <a:endParaRPr lang="en-US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119FBD-2FF7-447C-BB23-3051DE834560}"/>
              </a:ext>
            </a:extLst>
          </p:cNvPr>
          <p:cNvSpPr txBox="1"/>
          <p:nvPr/>
        </p:nvSpPr>
        <p:spPr>
          <a:xfrm>
            <a:off x="533400" y="4572000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References:</a:t>
            </a:r>
          </a:p>
          <a:p>
            <a:r>
              <a:rPr lang="en-US" sz="1400" dirty="0"/>
              <a:t>[1]: James, Teresa, and Alan SM Gilmour. "Magnifying loupes in modern dental practice: an update." Dental update 37.9 (2010): 633-636.  </a:t>
            </a:r>
          </a:p>
          <a:p>
            <a:r>
              <a:rPr lang="en-US" sz="1400" dirty="0"/>
              <a:t>[2]: </a:t>
            </a:r>
            <a:r>
              <a:rPr lang="en-US" sz="1400" dirty="0" err="1"/>
              <a:t>Tuceryan</a:t>
            </a:r>
            <a:r>
              <a:rPr lang="en-US" sz="1400" dirty="0"/>
              <a:t>, </a:t>
            </a:r>
            <a:r>
              <a:rPr lang="en-US" sz="1400" dirty="0" err="1"/>
              <a:t>Mihran</a:t>
            </a:r>
            <a:r>
              <a:rPr lang="en-US" sz="1400" dirty="0"/>
              <a:t>, </a:t>
            </a:r>
            <a:r>
              <a:rPr lang="en-US" sz="1400" dirty="0" err="1"/>
              <a:t>Yakup</a:t>
            </a:r>
            <a:r>
              <a:rPr lang="en-US" sz="1400" dirty="0"/>
              <a:t> </a:t>
            </a:r>
            <a:r>
              <a:rPr lang="en-US" sz="1400" dirty="0" err="1"/>
              <a:t>Genc</a:t>
            </a:r>
            <a:r>
              <a:rPr lang="en-US" sz="1400" dirty="0"/>
              <a:t>, and Nassir </a:t>
            </a:r>
            <a:r>
              <a:rPr lang="en-US" sz="1400" dirty="0" err="1"/>
              <a:t>Navab</a:t>
            </a:r>
            <a:r>
              <a:rPr lang="en-US" sz="1400" dirty="0"/>
              <a:t>. "Single-Point active alignment method (SPAAM) for optical see-through HMD calibration for augmented reality." Presence: Teleoperators &amp; Virtual Environments 11.3 (2002): 259-276.</a:t>
            </a:r>
          </a:p>
        </p:txBody>
      </p:sp>
    </p:spTree>
    <p:extLst>
      <p:ext uri="{BB962C8B-B14F-4D97-AF65-F5344CB8AC3E}">
        <p14:creationId xmlns:p14="http://schemas.microsoft.com/office/powerpoint/2010/main" val="386439179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6027</TotalTime>
  <Words>330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Times New Roman</vt:lpstr>
      <vt:lpstr>Verdana</vt:lpstr>
      <vt:lpstr>CIS-Lecture</vt:lpstr>
      <vt:lpstr>PowerPoint Presentation</vt:lpstr>
      <vt:lpstr>Augmented Reality Magnifying Loupe for Surgery</vt:lpstr>
      <vt:lpstr>Augmented Reality Magnifying Loupe for Surgery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Peter</cp:lastModifiedBy>
  <cp:revision>86</cp:revision>
  <cp:lastPrinted>1998-01-12T19:42:20Z</cp:lastPrinted>
  <dcterms:created xsi:type="dcterms:W3CDTF">2014-01-14T11:21:36Z</dcterms:created>
  <dcterms:modified xsi:type="dcterms:W3CDTF">2019-01-28T21:44:05Z</dcterms:modified>
</cp:coreProperties>
</file>