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D675CBE-D3E9-4D81-8F62-CE4953A802F6}">
          <p14:sldIdLst>
            <p14:sldId id="256"/>
            <p14:sldId id="258"/>
          </p14:sldIdLst>
        </p14:section>
        <p14:section name="Adipose" id="{6CE6D661-F0C0-47C6-99AE-91181DB2579E}">
          <p14:sldIdLst>
            <p14:sldId id="257"/>
            <p14:sldId id="259"/>
          </p14:sldIdLst>
        </p14:section>
        <p14:section name="Heart" id="{42553717-5A0E-4B53-82DD-55D44F6F2992}">
          <p14:sldIdLst>
            <p14:sldId id="260"/>
            <p14:sldId id="261"/>
          </p14:sldIdLst>
        </p14:section>
        <p14:section name="Kidney" id="{F038AFC0-7210-4A46-8528-3F70C5D6B204}">
          <p14:sldIdLst>
            <p14:sldId id="262"/>
            <p14:sldId id="263"/>
          </p14:sldIdLst>
        </p14:section>
        <p14:section name="Liver" id="{54349DA2-965E-4712-9ECA-8E22986922A0}">
          <p14:sldIdLst>
            <p14:sldId id="264"/>
            <p14:sldId id="265"/>
          </p14:sldIdLst>
        </p14:section>
        <p14:section name="Lung" id="{063DEBA5-44AE-42E6-8D3E-2FF8D4DC3B77}">
          <p14:sldIdLst>
            <p14:sldId id="266"/>
            <p14:sldId id="267"/>
          </p14:sldIdLst>
        </p14:section>
        <p14:section name="Stomach" id="{02256973-9EC4-4996-9883-655D08175941}">
          <p14:sldIdLst>
            <p14:sldId id="268"/>
            <p14:sldId id="269"/>
          </p14:sldIdLst>
        </p14:section>
        <p14:section name="Summary" id="{086362BA-9F47-4D3A-A91B-ABB3675556C1}">
          <p14:sldIdLst>
            <p14:sldId id="271"/>
          </p14:sldIdLst>
        </p14:section>
        <p14:section name="Sources" id="{B889670F-FD54-4EE0-9547-B0C8FDA8BC10}">
          <p14:sldIdLst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08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15" autoAdjust="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4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an\Desktop\Project.15.Documentation.Files\Optical_Properties\Optical.Properties.Plots.v2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an\Desktop\Project.15.Documentation.Files\Optical_Properties\Optical.Properties.Plots.v2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an\Desktop\Project.15.Documentation.Files\Optical_Properties\Optical.Properties.Plots.v2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an\Desktop\Project.15.Documentation.Files\Optical_Properties\Optical.Properties.Plots.v2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an\Desktop\Project.15.Documentation.Files\Optical_Properties\Optical.Properties.Plots.v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an\Desktop\Project.15.Documentation.Files\Optical_Properties\Optical.Properties.Plots.v2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an\Desktop\Project.15.Documentation.Files\Optical_Properties\Optical.Properties.Plots.v2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an\Desktop\Project.15.Documentation.Files\Optical_Properties\Optical.Properties.Plots.v2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an\Desktop\Project.15.Documentation.Files\Optical_Properties\Optical.Properties.Plots.v2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an\Desktop\Project.15.Documentation.Files\Optical_Properties\Optical.Properties.Plots.v2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an\Desktop\Project.15.Documentation.Files\Optical_Properties\Optical.Properties.Plots.v2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lan\Desktop\Project.15.Documentation.Files\Optical_Properties\Optical.Properties.Plots.v2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Adipose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8"/>
          <c:order val="0"/>
          <c:tx>
            <c:v>Cow</c:v>
          </c:tx>
          <c:spPr>
            <a:ln w="19050" cap="rnd">
              <a:noFill/>
              <a:round/>
            </a:ln>
            <a:effectLst/>
          </c:spPr>
          <c:marker>
            <c:symbol val="square"/>
            <c:size val="7"/>
            <c:spPr>
              <a:solidFill>
                <a:srgbClr val="00B05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Adipose!$C$2:$D$2</c:f>
              <c:numCache>
                <c:formatCode>General</c:formatCode>
                <c:ptCount val="2"/>
                <c:pt idx="0">
                  <c:v>633</c:v>
                </c:pt>
                <c:pt idx="1">
                  <c:v>751</c:v>
                </c:pt>
              </c:numCache>
            </c:numRef>
          </c:xVal>
          <c:yVal>
            <c:numRef>
              <c:f>Adipose!$C$3:$D$3</c:f>
              <c:numCache>
                <c:formatCode>General</c:formatCode>
                <c:ptCount val="2"/>
                <c:pt idx="0">
                  <c:v>2.5999999999999999E-2</c:v>
                </c:pt>
                <c:pt idx="1">
                  <c:v>2.1000000000000001E-2</c:v>
                </c:pt>
              </c:numCache>
            </c:numRef>
          </c:yVal>
          <c:smooth val="0"/>
        </c:ser>
        <c:ser>
          <c:idx val="0"/>
          <c:order val="1"/>
          <c:tx>
            <c:v>Human</c:v>
          </c:tx>
          <c:spPr>
            <a:ln w="19050" cap="rnd">
              <a:noFill/>
              <a:round/>
            </a:ln>
            <a:effectLst/>
          </c:spPr>
          <c:marker>
            <c:symbol val="triangle"/>
            <c:size val="7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Adipose!$C$4:$L$4</c:f>
              <c:numCache>
                <c:formatCode>General</c:formatCode>
                <c:ptCount val="10"/>
                <c:pt idx="0">
                  <c:v>400</c:v>
                </c:pt>
                <c:pt idx="1">
                  <c:v>500</c:v>
                </c:pt>
                <c:pt idx="2">
                  <c:v>600</c:v>
                </c:pt>
                <c:pt idx="3">
                  <c:v>700</c:v>
                </c:pt>
                <c:pt idx="4">
                  <c:v>800</c:v>
                </c:pt>
              </c:numCache>
            </c:numRef>
          </c:xVal>
          <c:yVal>
            <c:numRef>
              <c:f>Adipose!$C$5:$L$5</c:f>
              <c:numCache>
                <c:formatCode>General</c:formatCode>
                <c:ptCount val="10"/>
                <c:pt idx="0">
                  <c:v>15.98</c:v>
                </c:pt>
                <c:pt idx="1">
                  <c:v>5.5</c:v>
                </c:pt>
                <c:pt idx="2">
                  <c:v>1.89</c:v>
                </c:pt>
                <c:pt idx="3">
                  <c:v>1.27</c:v>
                </c:pt>
                <c:pt idx="4">
                  <c:v>1.08</c:v>
                </c:pt>
              </c:numCache>
            </c:numRef>
          </c:yVal>
          <c:smooth val="0"/>
        </c:ser>
        <c:ser>
          <c:idx val="3"/>
          <c:order val="2"/>
          <c:tx>
            <c:v>Human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7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Adipose!$C$10:$G$10</c:f>
              <c:numCache>
                <c:formatCode>General</c:formatCode>
                <c:ptCount val="5"/>
                <c:pt idx="0">
                  <c:v>400</c:v>
                </c:pt>
                <c:pt idx="1">
                  <c:v>500</c:v>
                </c:pt>
                <c:pt idx="2">
                  <c:v>600</c:v>
                </c:pt>
                <c:pt idx="3">
                  <c:v>700</c:v>
                </c:pt>
                <c:pt idx="4">
                  <c:v>800</c:v>
                </c:pt>
              </c:numCache>
            </c:numRef>
          </c:xVal>
          <c:yVal>
            <c:numRef>
              <c:f>Adipose!$C$11:$G$11</c:f>
              <c:numCache>
                <c:formatCode>General</c:formatCode>
                <c:ptCount val="5"/>
                <c:pt idx="0">
                  <c:v>2.2599999999999998</c:v>
                </c:pt>
                <c:pt idx="1">
                  <c:v>1.49</c:v>
                </c:pt>
                <c:pt idx="2">
                  <c:v>1.18</c:v>
                </c:pt>
                <c:pt idx="3">
                  <c:v>1.1100000000000001</c:v>
                </c:pt>
                <c:pt idx="4">
                  <c:v>1.07</c:v>
                </c:pt>
              </c:numCache>
            </c:numRef>
          </c:yVal>
          <c:smooth val="0"/>
        </c:ser>
        <c:ser>
          <c:idx val="1"/>
          <c:order val="3"/>
          <c:tx>
            <c:v>Mouse</c:v>
          </c:tx>
          <c:spPr>
            <a:ln w="19050" cap="rnd">
              <a:noFill/>
              <a:round/>
            </a:ln>
            <a:effectLst/>
          </c:spPr>
          <c:marker>
            <c:symbol val="circle"/>
            <c:size val="7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Adipose!$C$6:$J$6</c:f>
              <c:numCache>
                <c:formatCode>General</c:formatCode>
                <c:ptCount val="8"/>
                <c:pt idx="0">
                  <c:v>590</c:v>
                </c:pt>
                <c:pt idx="1">
                  <c:v>610</c:v>
                </c:pt>
                <c:pt idx="2">
                  <c:v>630</c:v>
                </c:pt>
                <c:pt idx="3">
                  <c:v>650</c:v>
                </c:pt>
              </c:numCache>
            </c:numRef>
          </c:xVal>
          <c:yVal>
            <c:numRef>
              <c:f>Adipose!$C$7:$J$7</c:f>
              <c:numCache>
                <c:formatCode>General</c:formatCode>
                <c:ptCount val="8"/>
                <c:pt idx="0">
                  <c:v>0.43099999999999999</c:v>
                </c:pt>
                <c:pt idx="1">
                  <c:v>0.127</c:v>
                </c:pt>
                <c:pt idx="2">
                  <c:v>6.9000000000000006E-2</c:v>
                </c:pt>
                <c:pt idx="3">
                  <c:v>0.05</c:v>
                </c:pt>
              </c:numCache>
            </c:numRef>
          </c:yVal>
          <c:smooth val="0"/>
        </c:ser>
        <c:ser>
          <c:idx val="2"/>
          <c:order val="4"/>
          <c:tx>
            <c:v>Rat</c:v>
          </c:tx>
          <c:spPr>
            <a:ln w="19050" cap="rnd">
              <a:noFill/>
              <a:round/>
            </a:ln>
            <a:effectLst/>
          </c:spPr>
          <c:marker>
            <c:symbol val="diamond"/>
            <c:size val="8"/>
            <c:spPr>
              <a:solidFill>
                <a:srgbClr val="A9279A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Adipose!$C$8:$G$8</c:f>
              <c:numCache>
                <c:formatCode>General</c:formatCode>
                <c:ptCount val="5"/>
                <c:pt idx="0">
                  <c:v>400</c:v>
                </c:pt>
                <c:pt idx="1">
                  <c:v>500</c:v>
                </c:pt>
                <c:pt idx="2">
                  <c:v>600</c:v>
                </c:pt>
                <c:pt idx="3">
                  <c:v>700</c:v>
                </c:pt>
                <c:pt idx="4">
                  <c:v>800</c:v>
                </c:pt>
              </c:numCache>
            </c:numRef>
          </c:xVal>
          <c:yVal>
            <c:numRef>
              <c:f>Adipose!$C$9:$G$9</c:f>
              <c:numCache>
                <c:formatCode>General</c:formatCode>
                <c:ptCount val="5"/>
                <c:pt idx="0">
                  <c:v>2.25</c:v>
                </c:pt>
                <c:pt idx="1">
                  <c:v>0.64</c:v>
                </c:pt>
                <c:pt idx="2">
                  <c:v>0.64</c:v>
                </c:pt>
                <c:pt idx="3">
                  <c:v>0.75</c:v>
                </c:pt>
                <c:pt idx="4">
                  <c:v>1.05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3941408"/>
        <c:axId val="-213945216"/>
      </c:scatterChart>
      <c:valAx>
        <c:axId val="-213941408"/>
        <c:scaling>
          <c:orientation val="minMax"/>
          <c:max val="800"/>
          <c:min val="4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 smtClean="0"/>
                  <a:t>Wavelength (nm)</a:t>
                </a:r>
                <a:endParaRPr lang="en-US" sz="1200" b="1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945216"/>
        <c:crosses val="autoZero"/>
        <c:crossBetween val="midCat"/>
      </c:valAx>
      <c:valAx>
        <c:axId val="-213945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Absorbance (1/cm)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94140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80815119407651226"/>
          <c:y val="0.11709550118389898"/>
          <c:w val="0.14041839248775795"/>
          <c:h val="0.32365498511581081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Lung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Human</c:v>
          </c:tx>
          <c:spPr>
            <a:ln w="25400" cap="rnd">
              <a:noFill/>
              <a:round/>
            </a:ln>
            <a:effectLst/>
          </c:spPr>
          <c:marker>
            <c:symbol val="triangle"/>
            <c:size val="10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Lit>
                <c:formatCode>General</c:formatCode>
                <c:ptCount val="1"/>
                <c:pt idx="0">
                  <c:v>41.37</c:v>
                </c:pt>
              </c:numLit>
            </c:plus>
            <c:minus>
              <c:numLit>
                <c:formatCode>General</c:formatCode>
                <c:ptCount val="1"/>
                <c:pt idx="0">
                  <c:v>41.37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Lung!$C$31:$D$31</c:f>
              <c:numCache>
                <c:formatCode>General</c:formatCode>
                <c:ptCount val="2"/>
                <c:pt idx="0">
                  <c:v>630</c:v>
                </c:pt>
              </c:numCache>
            </c:numRef>
          </c:xVal>
          <c:yVal>
            <c:numRef>
              <c:f>Lung!$C$32:$D$32</c:f>
              <c:numCache>
                <c:formatCode>General</c:formatCode>
                <c:ptCount val="2"/>
                <c:pt idx="0">
                  <c:v>42.4</c:v>
                </c:pt>
              </c:numCache>
            </c:numRef>
          </c:yVal>
          <c:smooth val="0"/>
        </c:ser>
        <c:ser>
          <c:idx val="3"/>
          <c:order val="1"/>
          <c:tx>
            <c:v>Human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Lit>
                <c:formatCode>General</c:formatCode>
                <c:ptCount val="1"/>
                <c:pt idx="0">
                  <c:v>0.69</c:v>
                </c:pt>
              </c:numLit>
            </c:plus>
            <c:minus>
              <c:numLit>
                <c:formatCode>General</c:formatCode>
                <c:ptCount val="1"/>
                <c:pt idx="0">
                  <c:v>0.69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Lung!$C$37</c:f>
              <c:numCache>
                <c:formatCode>General</c:formatCode>
                <c:ptCount val="1"/>
                <c:pt idx="0">
                  <c:v>661</c:v>
                </c:pt>
              </c:numCache>
            </c:numRef>
          </c:xVal>
          <c:yVal>
            <c:numRef>
              <c:f>Lung!$C$38</c:f>
              <c:numCache>
                <c:formatCode>General</c:formatCode>
                <c:ptCount val="1"/>
                <c:pt idx="0">
                  <c:v>21.83</c:v>
                </c:pt>
              </c:numCache>
            </c:numRef>
          </c:yVal>
          <c:smooth val="0"/>
        </c:ser>
        <c:ser>
          <c:idx val="1"/>
          <c:order val="2"/>
          <c:tx>
            <c:v>Mouse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Lung!$C$33:$G$33</c:f>
              <c:numCache>
                <c:formatCode>General</c:formatCode>
                <c:ptCount val="5"/>
                <c:pt idx="0">
                  <c:v>590</c:v>
                </c:pt>
                <c:pt idx="1">
                  <c:v>610</c:v>
                </c:pt>
                <c:pt idx="2">
                  <c:v>630</c:v>
                </c:pt>
                <c:pt idx="3">
                  <c:v>650</c:v>
                </c:pt>
              </c:numCache>
            </c:numRef>
          </c:xVal>
          <c:yVal>
            <c:numRef>
              <c:f>Lung!$C$34:$G$34</c:f>
              <c:numCache>
                <c:formatCode>General</c:formatCode>
                <c:ptCount val="5"/>
                <c:pt idx="0">
                  <c:v>23.25</c:v>
                </c:pt>
                <c:pt idx="1">
                  <c:v>22.8</c:v>
                </c:pt>
                <c:pt idx="2">
                  <c:v>22.5</c:v>
                </c:pt>
                <c:pt idx="3">
                  <c:v>22.1</c:v>
                </c:pt>
              </c:numCache>
            </c:numRef>
          </c:yVal>
          <c:smooth val="0"/>
        </c:ser>
        <c:ser>
          <c:idx val="2"/>
          <c:order val="3"/>
          <c:tx>
            <c:v>Mouse</c:v>
          </c:tx>
          <c:spPr>
            <a:ln w="25400" cap="rnd">
              <a:noFill/>
              <a:round/>
            </a:ln>
            <a:effectLst/>
          </c:spPr>
          <c:marker>
            <c:symbol val="square"/>
            <c:size val="10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Lung!$C$35</c:f>
              <c:numCache>
                <c:formatCode>General</c:formatCode>
                <c:ptCount val="1"/>
                <c:pt idx="0">
                  <c:v>675</c:v>
                </c:pt>
              </c:numCache>
            </c:numRef>
          </c:xVal>
          <c:yVal>
            <c:numRef>
              <c:f>Lung!$C$36</c:f>
              <c:numCache>
                <c:formatCode>General</c:formatCode>
                <c:ptCount val="1"/>
                <c:pt idx="0">
                  <c:v>23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57069728"/>
        <c:axId val="-257067008"/>
      </c:scatterChart>
      <c:valAx>
        <c:axId val="-257069728"/>
        <c:scaling>
          <c:orientation val="minMax"/>
          <c:max val="800"/>
          <c:min val="4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 smtClean="0"/>
                  <a:t>Wavelength (nm)</a:t>
                </a:r>
                <a:endParaRPr lang="en-US" sz="1200" b="1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57067008"/>
        <c:crosses val="autoZero"/>
        <c:crossBetween val="midCat"/>
      </c:valAx>
      <c:valAx>
        <c:axId val="-257067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Reduced Scattering (1/cm)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5706972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81329423542008528"/>
          <c:y val="0.11078137332280978"/>
          <c:w val="0.14041839248775795"/>
          <c:h val="0.25892398809264866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Stomach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Human</c:v>
          </c:tx>
          <c:spPr>
            <a:ln w="19050" cap="rnd">
              <a:noFill/>
              <a:round/>
            </a:ln>
            <a:effectLst/>
          </c:spPr>
          <c:marker>
            <c:symbol val="triangle"/>
            <c:size val="10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Lit>
                <c:formatCode>General</c:formatCode>
                <c:ptCount val="3"/>
                <c:pt idx="0">
                  <c:v>1.4</c:v>
                </c:pt>
                <c:pt idx="1">
                  <c:v>0.7</c:v>
                </c:pt>
                <c:pt idx="2">
                  <c:v>0.5</c:v>
                </c:pt>
              </c:numLit>
            </c:plus>
            <c:minus>
              <c:numLit>
                <c:formatCode>General</c:formatCode>
                <c:ptCount val="3"/>
                <c:pt idx="0">
                  <c:v>1.4</c:v>
                </c:pt>
                <c:pt idx="1">
                  <c:v>0.7</c:v>
                </c:pt>
                <c:pt idx="2">
                  <c:v>0.5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Stomach!$C$2:$E$2</c:f>
              <c:numCache>
                <c:formatCode>General</c:formatCode>
                <c:ptCount val="3"/>
                <c:pt idx="0">
                  <c:v>542</c:v>
                </c:pt>
                <c:pt idx="1">
                  <c:v>600</c:v>
                </c:pt>
                <c:pt idx="2">
                  <c:v>650</c:v>
                </c:pt>
              </c:numCache>
            </c:numRef>
          </c:xVal>
          <c:yVal>
            <c:numRef>
              <c:f>Stomach!$C$3:$E$3</c:f>
              <c:numCache>
                <c:formatCode>General</c:formatCode>
                <c:ptCount val="3"/>
                <c:pt idx="0">
                  <c:v>3.6</c:v>
                </c:pt>
                <c:pt idx="1">
                  <c:v>1</c:v>
                </c:pt>
                <c:pt idx="2">
                  <c:v>0.6</c:v>
                </c:pt>
              </c:numCache>
            </c:numRef>
          </c:yVal>
          <c:smooth val="0"/>
        </c:ser>
        <c:ser>
          <c:idx val="1"/>
          <c:order val="1"/>
          <c:tx>
            <c:v>Mouse</c:v>
          </c:tx>
          <c:spPr>
            <a:ln w="1905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Stomach!$C$4:$G$4</c:f>
              <c:numCache>
                <c:formatCode>General</c:formatCode>
                <c:ptCount val="5"/>
                <c:pt idx="0">
                  <c:v>590</c:v>
                </c:pt>
                <c:pt idx="1">
                  <c:v>610</c:v>
                </c:pt>
                <c:pt idx="2">
                  <c:v>630</c:v>
                </c:pt>
                <c:pt idx="3">
                  <c:v>650</c:v>
                </c:pt>
              </c:numCache>
            </c:numRef>
          </c:xVal>
          <c:yVal>
            <c:numRef>
              <c:f>Stomach!$C$5:$G$5</c:f>
              <c:numCache>
                <c:formatCode>General</c:formatCode>
                <c:ptCount val="5"/>
                <c:pt idx="0">
                  <c:v>1.29</c:v>
                </c:pt>
                <c:pt idx="1">
                  <c:v>0.38</c:v>
                </c:pt>
                <c:pt idx="2">
                  <c:v>0.21</c:v>
                </c:pt>
                <c:pt idx="3">
                  <c:v>0.15</c:v>
                </c:pt>
              </c:numCache>
            </c:numRef>
          </c:yVal>
          <c:smooth val="0"/>
        </c:ser>
        <c:ser>
          <c:idx val="2"/>
          <c:order val="2"/>
          <c:tx>
            <c:v>Mouse</c:v>
          </c:tx>
          <c:spPr>
            <a:ln w="25400" cap="rnd">
              <a:noFill/>
              <a:round/>
            </a:ln>
            <a:effectLst/>
          </c:spPr>
          <c:marker>
            <c:symbol val="square"/>
            <c:size val="10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Stomach!$C$6</c:f>
              <c:numCache>
                <c:formatCode>General</c:formatCode>
                <c:ptCount val="1"/>
                <c:pt idx="0">
                  <c:v>675</c:v>
                </c:pt>
              </c:numCache>
            </c:numRef>
          </c:xVal>
          <c:yVal>
            <c:numRef>
              <c:f>Stomach!$C$7</c:f>
              <c:numCache>
                <c:formatCode>General</c:formatCode>
                <c:ptCount val="1"/>
                <c:pt idx="0">
                  <c:v>2.1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57057216"/>
        <c:axId val="-257056128"/>
      </c:scatterChart>
      <c:valAx>
        <c:axId val="-257057216"/>
        <c:scaling>
          <c:orientation val="minMax"/>
          <c:max val="800"/>
          <c:min val="4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 smtClean="0"/>
                  <a:t>Wavelength (nm)</a:t>
                </a:r>
                <a:endParaRPr lang="en-US" sz="1200" b="1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57056128"/>
        <c:crosses val="autoZero"/>
        <c:crossBetween val="midCat"/>
      </c:valAx>
      <c:valAx>
        <c:axId val="-257056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Absorbance (1/cm)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5705721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80557967340472592"/>
          <c:y val="0.12340962904498817"/>
          <c:w val="0.14041839248775795"/>
          <c:h val="0.19419299106948648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Stomach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Human</c:v>
          </c:tx>
          <c:spPr>
            <a:ln w="25400" cap="rnd">
              <a:noFill/>
              <a:round/>
            </a:ln>
            <a:effectLst/>
          </c:spPr>
          <c:marker>
            <c:symbol val="triangle"/>
            <c:size val="10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Lit>
                <c:formatCode>General</c:formatCode>
                <c:ptCount val="3"/>
                <c:pt idx="0">
                  <c:v>3.5</c:v>
                </c:pt>
                <c:pt idx="1">
                  <c:v>2</c:v>
                </c:pt>
                <c:pt idx="2">
                  <c:v>1</c:v>
                </c:pt>
              </c:numLit>
            </c:plus>
            <c:minus>
              <c:numLit>
                <c:formatCode>General</c:formatCode>
                <c:ptCount val="3"/>
                <c:pt idx="0">
                  <c:v>3.5</c:v>
                </c:pt>
                <c:pt idx="1">
                  <c:v>2</c:v>
                </c:pt>
                <c:pt idx="2">
                  <c:v>1</c:v>
                </c:pt>
              </c:numLit>
            </c:minus>
            <c:spPr>
              <a:noFill/>
              <a:ln w="9525" cap="flat" cmpd="sng" algn="ctr">
                <a:solidFill>
                  <a:schemeClr val="tx1"/>
                </a:solidFill>
                <a:round/>
              </a:ln>
              <a:effectLst/>
            </c:spPr>
          </c:errBars>
          <c:xVal>
            <c:numRef>
              <c:f>Stomach!$C$31:$E$31</c:f>
              <c:numCache>
                <c:formatCode>General</c:formatCode>
                <c:ptCount val="3"/>
                <c:pt idx="0">
                  <c:v>542</c:v>
                </c:pt>
                <c:pt idx="1">
                  <c:v>600</c:v>
                </c:pt>
                <c:pt idx="2">
                  <c:v>650</c:v>
                </c:pt>
              </c:numCache>
            </c:numRef>
          </c:xVal>
          <c:yVal>
            <c:numRef>
              <c:f>Stomach!$C$32:$E$32</c:f>
              <c:numCache>
                <c:formatCode>General</c:formatCode>
                <c:ptCount val="3"/>
                <c:pt idx="0">
                  <c:v>14</c:v>
                </c:pt>
                <c:pt idx="1">
                  <c:v>13</c:v>
                </c:pt>
                <c:pt idx="2">
                  <c:v>12</c:v>
                </c:pt>
              </c:numCache>
            </c:numRef>
          </c:yVal>
          <c:smooth val="0"/>
        </c:ser>
        <c:ser>
          <c:idx val="1"/>
          <c:order val="1"/>
          <c:tx>
            <c:v>Mouse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Stomach!$C$33:$G$33</c:f>
              <c:numCache>
                <c:formatCode>General</c:formatCode>
                <c:ptCount val="5"/>
                <c:pt idx="0">
                  <c:v>590</c:v>
                </c:pt>
                <c:pt idx="1">
                  <c:v>610</c:v>
                </c:pt>
                <c:pt idx="2">
                  <c:v>630</c:v>
                </c:pt>
                <c:pt idx="3">
                  <c:v>650</c:v>
                </c:pt>
              </c:numCache>
            </c:numRef>
          </c:xVal>
          <c:yVal>
            <c:numRef>
              <c:f>Stomach!$C$34:$G$34</c:f>
              <c:numCache>
                <c:formatCode>General</c:formatCode>
                <c:ptCount val="5"/>
                <c:pt idx="0">
                  <c:v>16.2</c:v>
                </c:pt>
                <c:pt idx="1">
                  <c:v>15.7</c:v>
                </c:pt>
                <c:pt idx="2">
                  <c:v>15.3</c:v>
                </c:pt>
                <c:pt idx="3">
                  <c:v>14.8</c:v>
                </c:pt>
              </c:numCache>
            </c:numRef>
          </c:yVal>
          <c:smooth val="0"/>
        </c:ser>
        <c:ser>
          <c:idx val="2"/>
          <c:order val="2"/>
          <c:tx>
            <c:v>Mouse</c:v>
          </c:tx>
          <c:spPr>
            <a:ln w="25400" cap="rnd">
              <a:noFill/>
              <a:round/>
            </a:ln>
            <a:effectLst/>
          </c:spPr>
          <c:marker>
            <c:symbol val="square"/>
            <c:size val="10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Stomach!$C$35</c:f>
              <c:numCache>
                <c:formatCode>General</c:formatCode>
                <c:ptCount val="1"/>
                <c:pt idx="0">
                  <c:v>675</c:v>
                </c:pt>
              </c:numCache>
            </c:numRef>
          </c:xVal>
          <c:yVal>
            <c:numRef>
              <c:f>Stomach!$C$36</c:f>
              <c:numCache>
                <c:formatCode>General</c:formatCode>
                <c:ptCount val="1"/>
                <c:pt idx="0">
                  <c:v>17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504377264"/>
        <c:axId val="-504369648"/>
      </c:scatterChart>
      <c:valAx>
        <c:axId val="-504377264"/>
        <c:scaling>
          <c:orientation val="minMax"/>
          <c:max val="800"/>
          <c:min val="4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 smtClean="0"/>
                  <a:t>Wavelength (nm)</a:t>
                </a:r>
                <a:endParaRPr lang="en-US" sz="1200" b="1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504369648"/>
        <c:crosses val="autoZero"/>
        <c:crossBetween val="midCat"/>
      </c:valAx>
      <c:valAx>
        <c:axId val="-504369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/>
                  <a:t>Reduced Scattering (1/cm)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50437726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80557967340472592"/>
          <c:y val="0.1202525651144436"/>
          <c:w val="0.14041839248775795"/>
          <c:h val="0.19419299106948648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Adipose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8"/>
          <c:order val="0"/>
          <c:tx>
            <c:v>Cow</c:v>
          </c:tx>
          <c:spPr>
            <a:ln w="25400" cap="rnd">
              <a:noFill/>
              <a:round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Adipose!$C$33:$D$33</c:f>
              <c:numCache>
                <c:formatCode>General</c:formatCode>
                <c:ptCount val="2"/>
                <c:pt idx="0">
                  <c:v>633</c:v>
                </c:pt>
                <c:pt idx="1">
                  <c:v>751</c:v>
                </c:pt>
              </c:numCache>
            </c:numRef>
          </c:xVal>
          <c:yVal>
            <c:numRef>
              <c:f>Adipose!$C$34:$D$34</c:f>
              <c:numCache>
                <c:formatCode>General</c:formatCode>
                <c:ptCount val="2"/>
                <c:pt idx="0">
                  <c:v>12</c:v>
                </c:pt>
                <c:pt idx="1">
                  <c:v>10</c:v>
                </c:pt>
              </c:numCache>
            </c:numRef>
          </c:yVal>
          <c:smooth val="0"/>
        </c:ser>
        <c:ser>
          <c:idx val="0"/>
          <c:order val="1"/>
          <c:tx>
            <c:v>Human</c:v>
          </c:tx>
          <c:spPr>
            <a:ln w="25400" cap="rnd">
              <a:noFill/>
              <a:round/>
            </a:ln>
            <a:effectLst/>
          </c:spPr>
          <c:marker>
            <c:symbol val="triangle"/>
            <c:size val="10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Adipose!$C$35:$AB$35</c:f>
              <c:numCache>
                <c:formatCode>General</c:formatCode>
                <c:ptCount val="26"/>
                <c:pt idx="0">
                  <c:v>400</c:v>
                </c:pt>
                <c:pt idx="1">
                  <c:v>500</c:v>
                </c:pt>
                <c:pt idx="2">
                  <c:v>600</c:v>
                </c:pt>
                <c:pt idx="3">
                  <c:v>700</c:v>
                </c:pt>
                <c:pt idx="4">
                  <c:v>800</c:v>
                </c:pt>
              </c:numCache>
            </c:numRef>
          </c:xVal>
          <c:yVal>
            <c:numRef>
              <c:f>Adipose!$C$36:$AB$36</c:f>
              <c:numCache>
                <c:formatCode>General</c:formatCode>
                <c:ptCount val="26"/>
                <c:pt idx="0">
                  <c:v>49.5</c:v>
                </c:pt>
                <c:pt idx="1">
                  <c:v>35.4</c:v>
                </c:pt>
                <c:pt idx="2">
                  <c:v>27</c:v>
                </c:pt>
                <c:pt idx="3">
                  <c:v>23</c:v>
                </c:pt>
                <c:pt idx="4">
                  <c:v>20.2</c:v>
                </c:pt>
              </c:numCache>
            </c:numRef>
          </c:yVal>
          <c:smooth val="0"/>
        </c:ser>
        <c:ser>
          <c:idx val="4"/>
          <c:order val="2"/>
          <c:tx>
            <c:v>Human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Adipose!$C$43:$G$43</c:f>
              <c:numCache>
                <c:formatCode>General</c:formatCode>
                <c:ptCount val="5"/>
                <c:pt idx="0">
                  <c:v>400</c:v>
                </c:pt>
                <c:pt idx="1">
                  <c:v>500</c:v>
                </c:pt>
                <c:pt idx="2">
                  <c:v>600</c:v>
                </c:pt>
                <c:pt idx="3">
                  <c:v>700</c:v>
                </c:pt>
                <c:pt idx="4">
                  <c:v>800</c:v>
                </c:pt>
              </c:numCache>
            </c:numRef>
          </c:xVal>
          <c:yVal>
            <c:numRef>
              <c:f>Adipose!$C$44:$G$44</c:f>
              <c:numCache>
                <c:formatCode>General</c:formatCode>
                <c:ptCount val="5"/>
                <c:pt idx="0">
                  <c:v>13.4</c:v>
                </c:pt>
                <c:pt idx="1">
                  <c:v>13.8</c:v>
                </c:pt>
                <c:pt idx="2">
                  <c:v>13.4</c:v>
                </c:pt>
                <c:pt idx="3">
                  <c:v>12.2</c:v>
                </c:pt>
                <c:pt idx="4">
                  <c:v>11.6</c:v>
                </c:pt>
              </c:numCache>
            </c:numRef>
          </c:yVal>
          <c:smooth val="0"/>
        </c:ser>
        <c:ser>
          <c:idx val="5"/>
          <c:order val="3"/>
          <c:tx>
            <c:v>Human</c:v>
          </c:tx>
          <c:spPr>
            <a:ln w="25400" cap="rnd">
              <a:noFill/>
              <a:round/>
            </a:ln>
            <a:effectLst/>
          </c:spPr>
          <c:marker>
            <c:symbol val="square"/>
            <c:size val="10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Adipose!$C$45:$F$45</c:f>
              <c:numCache>
                <c:formatCode>General</c:formatCode>
                <c:ptCount val="4"/>
                <c:pt idx="0">
                  <c:v>590</c:v>
                </c:pt>
                <c:pt idx="1">
                  <c:v>610</c:v>
                </c:pt>
                <c:pt idx="2">
                  <c:v>630</c:v>
                </c:pt>
                <c:pt idx="3">
                  <c:v>650</c:v>
                </c:pt>
              </c:numCache>
            </c:numRef>
          </c:xVal>
          <c:yVal>
            <c:numRef>
              <c:f>Adipose!$C$46:$F$46</c:f>
              <c:numCache>
                <c:formatCode>General</c:formatCode>
                <c:ptCount val="4"/>
                <c:pt idx="0">
                  <c:v>29.889800000000001</c:v>
                </c:pt>
                <c:pt idx="1">
                  <c:v>28.9</c:v>
                </c:pt>
                <c:pt idx="2">
                  <c:v>28.01</c:v>
                </c:pt>
                <c:pt idx="3">
                  <c:v>27.16</c:v>
                </c:pt>
              </c:numCache>
            </c:numRef>
          </c:yVal>
          <c:smooth val="0"/>
        </c:ser>
        <c:ser>
          <c:idx val="7"/>
          <c:order val="4"/>
          <c:tx>
            <c:v>Human</c:v>
          </c:tx>
          <c:spPr>
            <a:ln w="25400" cap="rnd">
              <a:noFill/>
              <a:round/>
            </a:ln>
            <a:effectLst/>
          </c:spPr>
          <c:marker>
            <c:symbol val="x"/>
            <c:size val="10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Adipose!$C$47:$F$47</c:f>
              <c:numCache>
                <c:formatCode>General</c:formatCode>
                <c:ptCount val="4"/>
                <c:pt idx="0">
                  <c:v>590</c:v>
                </c:pt>
                <c:pt idx="1">
                  <c:v>610</c:v>
                </c:pt>
                <c:pt idx="2">
                  <c:v>630</c:v>
                </c:pt>
                <c:pt idx="3">
                  <c:v>650</c:v>
                </c:pt>
              </c:numCache>
            </c:numRef>
          </c:xVal>
          <c:yVal>
            <c:numRef>
              <c:f>Adipose!$C$48:$F$48</c:f>
              <c:numCache>
                <c:formatCode>General</c:formatCode>
                <c:ptCount val="4"/>
                <c:pt idx="0">
                  <c:v>18.5184</c:v>
                </c:pt>
                <c:pt idx="1">
                  <c:v>17.95</c:v>
                </c:pt>
                <c:pt idx="2">
                  <c:v>17.420000000000002</c:v>
                </c:pt>
                <c:pt idx="3">
                  <c:v>16.920000000000002</c:v>
                </c:pt>
              </c:numCache>
            </c:numRef>
          </c:yVal>
          <c:smooth val="0"/>
        </c:ser>
        <c:ser>
          <c:idx val="9"/>
          <c:order val="5"/>
          <c:tx>
            <c:v>Human</c:v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10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Adipose!$C$49:$F$49</c:f>
              <c:numCache>
                <c:formatCode>General</c:formatCode>
                <c:ptCount val="4"/>
                <c:pt idx="0">
                  <c:v>590</c:v>
                </c:pt>
                <c:pt idx="1">
                  <c:v>610</c:v>
                </c:pt>
                <c:pt idx="2">
                  <c:v>630</c:v>
                </c:pt>
                <c:pt idx="3">
                  <c:v>650</c:v>
                </c:pt>
              </c:numCache>
            </c:numRef>
          </c:xVal>
          <c:yVal>
            <c:numRef>
              <c:f>Adipose!$C$50:$F$50</c:f>
              <c:numCache>
                <c:formatCode>General</c:formatCode>
                <c:ptCount val="4"/>
                <c:pt idx="0">
                  <c:v>9.7258399999999998</c:v>
                </c:pt>
                <c:pt idx="1">
                  <c:v>9.56</c:v>
                </c:pt>
                <c:pt idx="2">
                  <c:v>9.4</c:v>
                </c:pt>
                <c:pt idx="3">
                  <c:v>9.24</c:v>
                </c:pt>
              </c:numCache>
            </c:numRef>
          </c:yVal>
          <c:smooth val="0"/>
        </c:ser>
        <c:ser>
          <c:idx val="10"/>
          <c:order val="6"/>
          <c:tx>
            <c:v>Human</c:v>
          </c:tx>
          <c:spPr>
            <a:ln w="25400" cap="rnd">
              <a:noFill/>
              <a:round/>
            </a:ln>
            <a:effectLst/>
          </c:spPr>
          <c:marker>
            <c:symbol val="plus"/>
            <c:size val="10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Adipose!$C$51:$F$51</c:f>
              <c:numCache>
                <c:formatCode>General</c:formatCode>
                <c:ptCount val="4"/>
                <c:pt idx="0">
                  <c:v>590</c:v>
                </c:pt>
                <c:pt idx="1">
                  <c:v>610</c:v>
                </c:pt>
                <c:pt idx="2">
                  <c:v>630</c:v>
                </c:pt>
                <c:pt idx="3">
                  <c:v>650</c:v>
                </c:pt>
              </c:numCache>
            </c:numRef>
          </c:xVal>
          <c:yVal>
            <c:numRef>
              <c:f>Adipose!$C$52:$F$52</c:f>
              <c:numCache>
                <c:formatCode>General</c:formatCode>
                <c:ptCount val="4"/>
                <c:pt idx="0">
                  <c:v>12.854200000000001</c:v>
                </c:pt>
                <c:pt idx="1">
                  <c:v>12.69</c:v>
                </c:pt>
                <c:pt idx="2">
                  <c:v>12.5337</c:v>
                </c:pt>
                <c:pt idx="3">
                  <c:v>12.38</c:v>
                </c:pt>
              </c:numCache>
            </c:numRef>
          </c:yVal>
          <c:smooth val="0"/>
        </c:ser>
        <c:ser>
          <c:idx val="1"/>
          <c:order val="7"/>
          <c:tx>
            <c:v>Mouse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Adipose!$C$37:$J$37</c:f>
              <c:numCache>
                <c:formatCode>General</c:formatCode>
                <c:ptCount val="8"/>
                <c:pt idx="0">
                  <c:v>590</c:v>
                </c:pt>
                <c:pt idx="1">
                  <c:v>610</c:v>
                </c:pt>
                <c:pt idx="2">
                  <c:v>630</c:v>
                </c:pt>
                <c:pt idx="3">
                  <c:v>650</c:v>
                </c:pt>
              </c:numCache>
            </c:numRef>
          </c:xVal>
          <c:yVal>
            <c:numRef>
              <c:f>Adipose!$C$38:$J$38</c:f>
              <c:numCache>
                <c:formatCode>General</c:formatCode>
                <c:ptCount val="8"/>
                <c:pt idx="0">
                  <c:v>12.9</c:v>
                </c:pt>
                <c:pt idx="1">
                  <c:v>12.7</c:v>
                </c:pt>
                <c:pt idx="2">
                  <c:v>12.48</c:v>
                </c:pt>
                <c:pt idx="3">
                  <c:v>12.27</c:v>
                </c:pt>
              </c:numCache>
            </c:numRef>
          </c:yVal>
          <c:smooth val="0"/>
        </c:ser>
        <c:ser>
          <c:idx val="3"/>
          <c:order val="8"/>
          <c:tx>
            <c:v>Mouse</c:v>
          </c:tx>
          <c:spPr>
            <a:ln w="25400" cap="rnd">
              <a:noFill/>
              <a:round/>
            </a:ln>
            <a:effectLst/>
          </c:spPr>
          <c:marker>
            <c:symbol val="square"/>
            <c:size val="10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Adipose!$C$41:$F$41</c:f>
              <c:numCache>
                <c:formatCode>General</c:formatCode>
                <c:ptCount val="4"/>
                <c:pt idx="0">
                  <c:v>590</c:v>
                </c:pt>
                <c:pt idx="1">
                  <c:v>610</c:v>
                </c:pt>
                <c:pt idx="2">
                  <c:v>630</c:v>
                </c:pt>
                <c:pt idx="3">
                  <c:v>650</c:v>
                </c:pt>
              </c:numCache>
            </c:numRef>
          </c:xVal>
          <c:yVal>
            <c:numRef>
              <c:f>Adipose!$C$42:$F$42</c:f>
              <c:numCache>
                <c:formatCode>General</c:formatCode>
                <c:ptCount val="4"/>
                <c:pt idx="0">
                  <c:v>15.3</c:v>
                </c:pt>
                <c:pt idx="1">
                  <c:v>14.6</c:v>
                </c:pt>
                <c:pt idx="2">
                  <c:v>14</c:v>
                </c:pt>
                <c:pt idx="3">
                  <c:v>13.5</c:v>
                </c:pt>
              </c:numCache>
            </c:numRef>
          </c:yVal>
          <c:smooth val="0"/>
        </c:ser>
        <c:ser>
          <c:idx val="2"/>
          <c:order val="9"/>
          <c:tx>
            <c:v>Rat</c:v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10"/>
            <c:spPr>
              <a:solidFill>
                <a:srgbClr val="A9279A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Adipose!$C$39:$G$39</c:f>
              <c:numCache>
                <c:formatCode>General</c:formatCode>
                <c:ptCount val="5"/>
                <c:pt idx="0">
                  <c:v>400</c:v>
                </c:pt>
                <c:pt idx="1">
                  <c:v>500</c:v>
                </c:pt>
                <c:pt idx="2">
                  <c:v>600</c:v>
                </c:pt>
                <c:pt idx="3">
                  <c:v>700</c:v>
                </c:pt>
                <c:pt idx="4">
                  <c:v>800</c:v>
                </c:pt>
              </c:numCache>
            </c:numRef>
          </c:xVal>
          <c:yVal>
            <c:numRef>
              <c:f>Adipose!$C$40:$G$40</c:f>
              <c:numCache>
                <c:formatCode>General</c:formatCode>
                <c:ptCount val="5"/>
                <c:pt idx="0">
                  <c:v>19.8</c:v>
                </c:pt>
                <c:pt idx="1">
                  <c:v>14.3</c:v>
                </c:pt>
                <c:pt idx="2">
                  <c:v>12.2</c:v>
                </c:pt>
                <c:pt idx="3">
                  <c:v>11.4</c:v>
                </c:pt>
                <c:pt idx="4">
                  <c:v>11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3940320"/>
        <c:axId val="-213939776"/>
      </c:scatterChart>
      <c:valAx>
        <c:axId val="-213940320"/>
        <c:scaling>
          <c:orientation val="minMax"/>
          <c:max val="800"/>
          <c:min val="4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 smtClean="0"/>
                  <a:t>Wavelength (nm)</a:t>
                </a:r>
                <a:endParaRPr lang="en-US" sz="1200" b="1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939776"/>
        <c:crosses val="autoZero"/>
        <c:crossBetween val="midCat"/>
      </c:valAx>
      <c:valAx>
        <c:axId val="-213939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/>
                  <a:t>Reduced Scattering (1/cm)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940320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79111861554186602"/>
          <c:y val="0.12574560776588012"/>
          <c:w val="0.16188370571112468"/>
          <c:h val="0.45918688735336655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Heart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Human</c:v>
          </c:tx>
          <c:spPr>
            <a:ln w="19050" cap="rnd">
              <a:noFill/>
              <a:round/>
            </a:ln>
            <a:effectLst/>
          </c:spPr>
          <c:marker>
            <c:symbol val="triangle"/>
            <c:size val="10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x"/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errBars>
            <c:errDir val="y"/>
            <c:errBarType val="both"/>
            <c:errValType val="cust"/>
            <c:noEndCap val="0"/>
            <c:plus>
              <c:numLit>
                <c:formatCode>General</c:formatCode>
                <c:ptCount val="1"/>
                <c:pt idx="0">
                  <c:v>0.76</c:v>
                </c:pt>
              </c:numLit>
            </c:plus>
            <c:minus>
              <c:numLit>
                <c:formatCode>General</c:formatCode>
                <c:ptCount val="1"/>
                <c:pt idx="0">
                  <c:v>0.76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Heart!$C$2:$D$2</c:f>
              <c:numCache>
                <c:formatCode>General</c:formatCode>
                <c:ptCount val="2"/>
                <c:pt idx="0">
                  <c:v>630</c:v>
                </c:pt>
              </c:numCache>
            </c:numRef>
          </c:xVal>
          <c:yVal>
            <c:numRef>
              <c:f>Heart!$C$3:$D$3</c:f>
              <c:numCache>
                <c:formatCode>General</c:formatCode>
                <c:ptCount val="2"/>
                <c:pt idx="0">
                  <c:v>0.79</c:v>
                </c:pt>
              </c:numCache>
            </c:numRef>
          </c:yVal>
          <c:smooth val="0"/>
        </c:ser>
        <c:ser>
          <c:idx val="3"/>
          <c:order val="1"/>
          <c:tx>
            <c:v>Human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x"/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errBars>
            <c:errDir val="y"/>
            <c:errBarType val="both"/>
            <c:errValType val="cust"/>
            <c:noEndCap val="0"/>
            <c:plus>
              <c:numLit>
                <c:formatCode>General</c:formatCode>
                <c:ptCount val="1"/>
                <c:pt idx="0">
                  <c:v>0.03</c:v>
                </c:pt>
              </c:numLit>
            </c:plus>
            <c:minus>
              <c:numLit>
                <c:formatCode>General</c:formatCode>
                <c:ptCount val="1"/>
                <c:pt idx="0">
                  <c:v>0.03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Heart!$C$8</c:f>
              <c:numCache>
                <c:formatCode>General</c:formatCode>
                <c:ptCount val="1"/>
                <c:pt idx="0">
                  <c:v>661</c:v>
                </c:pt>
              </c:numCache>
            </c:numRef>
          </c:xVal>
          <c:yVal>
            <c:numRef>
              <c:f>Heart!$C$9</c:f>
              <c:numCache>
                <c:formatCode>General</c:formatCode>
                <c:ptCount val="1"/>
                <c:pt idx="0">
                  <c:v>0.15</c:v>
                </c:pt>
              </c:numCache>
            </c:numRef>
          </c:yVal>
          <c:smooth val="0"/>
        </c:ser>
        <c:ser>
          <c:idx val="1"/>
          <c:order val="2"/>
          <c:tx>
            <c:v>Mouse</c:v>
          </c:tx>
          <c:spPr>
            <a:ln w="1905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Heart!$C$4:$G$4</c:f>
              <c:numCache>
                <c:formatCode>General</c:formatCode>
                <c:ptCount val="5"/>
                <c:pt idx="0">
                  <c:v>590</c:v>
                </c:pt>
                <c:pt idx="1">
                  <c:v>610</c:v>
                </c:pt>
                <c:pt idx="2">
                  <c:v>630</c:v>
                </c:pt>
                <c:pt idx="3">
                  <c:v>650</c:v>
                </c:pt>
              </c:numCache>
            </c:numRef>
          </c:xVal>
          <c:yVal>
            <c:numRef>
              <c:f>Heart!$C$5:$G$5</c:f>
              <c:numCache>
                <c:formatCode>General</c:formatCode>
                <c:ptCount val="5"/>
                <c:pt idx="0">
                  <c:v>6.65</c:v>
                </c:pt>
                <c:pt idx="1">
                  <c:v>2</c:v>
                </c:pt>
                <c:pt idx="2">
                  <c:v>1.08</c:v>
                </c:pt>
                <c:pt idx="3">
                  <c:v>0.78</c:v>
                </c:pt>
              </c:numCache>
            </c:numRef>
          </c:yVal>
          <c:smooth val="0"/>
        </c:ser>
        <c:ser>
          <c:idx val="2"/>
          <c:order val="3"/>
          <c:tx>
            <c:v>Mouse</c:v>
          </c:tx>
          <c:spPr>
            <a:ln w="25400" cap="rnd">
              <a:noFill/>
              <a:round/>
            </a:ln>
            <a:effectLst/>
          </c:spPr>
          <c:marker>
            <c:symbol val="square"/>
            <c:size val="10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Heart!$C$6</c:f>
              <c:numCache>
                <c:formatCode>General</c:formatCode>
                <c:ptCount val="1"/>
                <c:pt idx="0">
                  <c:v>675</c:v>
                </c:pt>
              </c:numCache>
            </c:numRef>
          </c:xVal>
          <c:yVal>
            <c:numRef>
              <c:f>Heart!$C$7</c:f>
              <c:numCache>
                <c:formatCode>General</c:formatCode>
                <c:ptCount val="1"/>
                <c:pt idx="0">
                  <c:v>1.1000000000000001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3955008"/>
        <c:axId val="-213947936"/>
      </c:scatterChart>
      <c:valAx>
        <c:axId val="-213955008"/>
        <c:scaling>
          <c:orientation val="minMax"/>
          <c:max val="800"/>
          <c:min val="4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 smtClean="0"/>
                  <a:t>Wavelength (nm)</a:t>
                </a:r>
                <a:endParaRPr lang="en-US" sz="1200" b="1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947936"/>
        <c:crosses val="autoZero"/>
        <c:crossBetween val="midCat"/>
      </c:valAx>
      <c:valAx>
        <c:axId val="-213947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Absorbance (1/cm)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95500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8004366320611529"/>
          <c:y val="0.12340962904498817"/>
          <c:w val="0.14041839248775795"/>
          <c:h val="0.25892398809264866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Heart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Human</c:v>
          </c:tx>
          <c:spPr>
            <a:ln w="25400" cap="rnd">
              <a:noFill/>
              <a:round/>
            </a:ln>
            <a:effectLst/>
          </c:spPr>
          <c:marker>
            <c:symbol val="triangle"/>
            <c:size val="10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x"/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errBars>
            <c:errDir val="y"/>
            <c:errBarType val="both"/>
            <c:errValType val="cust"/>
            <c:noEndCap val="0"/>
            <c:plus>
              <c:numLit>
                <c:formatCode>General</c:formatCode>
                <c:ptCount val="1"/>
                <c:pt idx="0">
                  <c:v>28.75</c:v>
                </c:pt>
              </c:numLit>
            </c:plus>
            <c:minus>
              <c:numLit>
                <c:formatCode>General</c:formatCode>
                <c:ptCount val="1"/>
                <c:pt idx="0">
                  <c:v>28.75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Heart!$C$31:$D$31</c:f>
              <c:numCache>
                <c:formatCode>General</c:formatCode>
                <c:ptCount val="2"/>
                <c:pt idx="0">
                  <c:v>630</c:v>
                </c:pt>
              </c:numCache>
            </c:numRef>
          </c:xVal>
          <c:yVal>
            <c:numRef>
              <c:f>Heart!$C$32:$D$32</c:f>
              <c:numCache>
                <c:formatCode>General</c:formatCode>
                <c:ptCount val="2"/>
                <c:pt idx="0">
                  <c:v>46.31</c:v>
                </c:pt>
              </c:numCache>
            </c:numRef>
          </c:yVal>
          <c:smooth val="0"/>
        </c:ser>
        <c:ser>
          <c:idx val="3"/>
          <c:order val="1"/>
          <c:tx>
            <c:v>Human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x"/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errBars>
            <c:errDir val="y"/>
            <c:errBarType val="both"/>
            <c:errValType val="cust"/>
            <c:noEndCap val="0"/>
            <c:plus>
              <c:numLit>
                <c:formatCode>General</c:formatCode>
                <c:ptCount val="1"/>
                <c:pt idx="0">
                  <c:v>42.79</c:v>
                </c:pt>
              </c:numLit>
            </c:plus>
            <c:minus>
              <c:numLit>
                <c:formatCode>General</c:formatCode>
                <c:ptCount val="1"/>
                <c:pt idx="0">
                  <c:v>42.79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Heart!$C$37</c:f>
              <c:numCache>
                <c:formatCode>General</c:formatCode>
                <c:ptCount val="1"/>
                <c:pt idx="0">
                  <c:v>661</c:v>
                </c:pt>
              </c:numCache>
            </c:numRef>
          </c:xVal>
          <c:yVal>
            <c:numRef>
              <c:f>Heart!$C$38</c:f>
              <c:numCache>
                <c:formatCode>General</c:formatCode>
                <c:ptCount val="1"/>
                <c:pt idx="0">
                  <c:v>48.01</c:v>
                </c:pt>
              </c:numCache>
            </c:numRef>
          </c:yVal>
          <c:smooth val="0"/>
        </c:ser>
        <c:ser>
          <c:idx val="1"/>
          <c:order val="2"/>
          <c:tx>
            <c:v>Mouse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Heart!$C$33:$G$33</c:f>
              <c:numCache>
                <c:formatCode>General</c:formatCode>
                <c:ptCount val="5"/>
                <c:pt idx="0">
                  <c:v>590</c:v>
                </c:pt>
                <c:pt idx="1">
                  <c:v>610</c:v>
                </c:pt>
                <c:pt idx="2">
                  <c:v>630</c:v>
                </c:pt>
                <c:pt idx="3">
                  <c:v>650</c:v>
                </c:pt>
              </c:numCache>
            </c:numRef>
          </c:xVal>
          <c:yVal>
            <c:numRef>
              <c:f>Heart!$C$34:$G$34</c:f>
              <c:numCache>
                <c:formatCode>General</c:formatCode>
                <c:ptCount val="5"/>
                <c:pt idx="0">
                  <c:v>11.6</c:v>
                </c:pt>
                <c:pt idx="1">
                  <c:v>11</c:v>
                </c:pt>
                <c:pt idx="2">
                  <c:v>10.5</c:v>
                </c:pt>
                <c:pt idx="3">
                  <c:v>10.1</c:v>
                </c:pt>
              </c:numCache>
            </c:numRef>
          </c:yVal>
          <c:smooth val="0"/>
        </c:ser>
        <c:ser>
          <c:idx val="2"/>
          <c:order val="3"/>
          <c:tx>
            <c:v>Mouse</c:v>
          </c:tx>
          <c:spPr>
            <a:ln w="25400" cap="rnd">
              <a:noFill/>
              <a:round/>
            </a:ln>
            <a:effectLst/>
          </c:spPr>
          <c:marker>
            <c:symbol val="square"/>
            <c:size val="10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Heart!$C$35</c:f>
              <c:numCache>
                <c:formatCode>General</c:formatCode>
                <c:ptCount val="1"/>
                <c:pt idx="0">
                  <c:v>675</c:v>
                </c:pt>
              </c:numCache>
            </c:numRef>
          </c:xVal>
          <c:yVal>
            <c:numRef>
              <c:f>Heart!$C$36</c:f>
              <c:numCache>
                <c:formatCode>General</c:formatCode>
                <c:ptCount val="1"/>
                <c:pt idx="0">
                  <c:v>11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3949568"/>
        <c:axId val="-213944672"/>
      </c:scatterChart>
      <c:valAx>
        <c:axId val="-213949568"/>
        <c:scaling>
          <c:orientation val="minMax"/>
          <c:max val="800"/>
          <c:min val="4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 smtClean="0"/>
                  <a:t>Wavelength (nm)</a:t>
                </a:r>
                <a:endParaRPr lang="en-US" sz="1200" b="1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944672"/>
        <c:crosses val="autoZero"/>
        <c:crossBetween val="midCat"/>
      </c:valAx>
      <c:valAx>
        <c:axId val="-213944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Reduced Scattering (1/cm)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94956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81586575609187173"/>
          <c:y val="0.10762430939226521"/>
          <c:w val="0.14041839248775795"/>
          <c:h val="0.25892398809264866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Kidney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0"/>
          <c:tx>
            <c:v>Mouse</c:v>
          </c:tx>
          <c:spPr>
            <a:ln w="1905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Kidney!$C$2:$G$2</c:f>
              <c:numCache>
                <c:formatCode>General</c:formatCode>
                <c:ptCount val="5"/>
                <c:pt idx="0">
                  <c:v>590</c:v>
                </c:pt>
                <c:pt idx="1">
                  <c:v>610</c:v>
                </c:pt>
                <c:pt idx="2">
                  <c:v>630</c:v>
                </c:pt>
                <c:pt idx="3">
                  <c:v>650</c:v>
                </c:pt>
              </c:numCache>
            </c:numRef>
          </c:xVal>
          <c:yVal>
            <c:numRef>
              <c:f>Kidney!$C$3:$G$3</c:f>
              <c:numCache>
                <c:formatCode>General</c:formatCode>
                <c:ptCount val="5"/>
                <c:pt idx="0">
                  <c:v>7.45</c:v>
                </c:pt>
                <c:pt idx="1">
                  <c:v>2.2400000000000002</c:v>
                </c:pt>
                <c:pt idx="2">
                  <c:v>1.21</c:v>
                </c:pt>
                <c:pt idx="3">
                  <c:v>0.87</c:v>
                </c:pt>
              </c:numCache>
            </c:numRef>
          </c:yVal>
          <c:smooth val="0"/>
        </c:ser>
        <c:ser>
          <c:idx val="0"/>
          <c:order val="1"/>
          <c:tx>
            <c:v>Mouse</c:v>
          </c:tx>
          <c:spPr>
            <a:ln w="25400" cap="rnd">
              <a:noFill/>
              <a:round/>
            </a:ln>
            <a:effectLst/>
          </c:spPr>
          <c:marker>
            <c:symbol val="square"/>
            <c:size val="10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Kidney!$C$4</c:f>
              <c:numCache>
                <c:formatCode>General</c:formatCode>
                <c:ptCount val="1"/>
                <c:pt idx="0">
                  <c:v>675</c:v>
                </c:pt>
              </c:numCache>
            </c:numRef>
          </c:xVal>
          <c:yVal>
            <c:numRef>
              <c:f>Kidney!$C$5</c:f>
              <c:numCache>
                <c:formatCode>General</c:formatCode>
                <c:ptCount val="1"/>
                <c:pt idx="0">
                  <c:v>1.2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3949024"/>
        <c:axId val="-213948480"/>
      </c:scatterChart>
      <c:valAx>
        <c:axId val="-213949024"/>
        <c:scaling>
          <c:orientation val="minMax"/>
          <c:max val="800"/>
          <c:min val="4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 smtClean="0"/>
                  <a:t>Wavelength (nm)</a:t>
                </a:r>
                <a:endParaRPr lang="en-US" sz="1200" b="1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948480"/>
        <c:crosses val="autoZero"/>
        <c:crossBetween val="midCat"/>
      </c:valAx>
      <c:valAx>
        <c:axId val="-213948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Absorbance (1/cm)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394902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80264834232083182"/>
          <c:y val="0.13288082083662195"/>
          <c:w val="0.13563516155629241"/>
          <c:h val="0.12946199404632433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Kidney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0"/>
          <c:tx>
            <c:v>Mouse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Kidney!$C$31:$G$31</c:f>
              <c:numCache>
                <c:formatCode>General</c:formatCode>
                <c:ptCount val="5"/>
                <c:pt idx="0">
                  <c:v>590</c:v>
                </c:pt>
                <c:pt idx="1">
                  <c:v>610</c:v>
                </c:pt>
                <c:pt idx="2">
                  <c:v>630</c:v>
                </c:pt>
                <c:pt idx="3">
                  <c:v>650</c:v>
                </c:pt>
              </c:numCache>
            </c:numRef>
          </c:xVal>
          <c:yVal>
            <c:numRef>
              <c:f>Kidney!$C$32:$G$32</c:f>
              <c:numCache>
                <c:formatCode>General</c:formatCode>
                <c:ptCount val="5"/>
                <c:pt idx="0">
                  <c:v>27.3</c:v>
                </c:pt>
                <c:pt idx="1">
                  <c:v>26</c:v>
                </c:pt>
                <c:pt idx="2">
                  <c:v>24.7</c:v>
                </c:pt>
                <c:pt idx="3">
                  <c:v>23.6</c:v>
                </c:pt>
              </c:numCache>
            </c:numRef>
          </c:yVal>
          <c:smooth val="0"/>
        </c:ser>
        <c:ser>
          <c:idx val="0"/>
          <c:order val="1"/>
          <c:tx>
            <c:v>Mouse</c:v>
          </c:tx>
          <c:spPr>
            <a:ln w="25400" cap="rnd">
              <a:noFill/>
              <a:round/>
            </a:ln>
            <a:effectLst/>
          </c:spPr>
          <c:marker>
            <c:symbol val="square"/>
            <c:size val="10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Kidney!$C$33</c:f>
              <c:numCache>
                <c:formatCode>General</c:formatCode>
                <c:ptCount val="1"/>
                <c:pt idx="0">
                  <c:v>675</c:v>
                </c:pt>
              </c:numCache>
            </c:numRef>
          </c:xVal>
          <c:yVal>
            <c:numRef>
              <c:f>Kidney!$C$34</c:f>
              <c:numCache>
                <c:formatCode>General</c:formatCode>
                <c:ptCount val="1"/>
                <c:pt idx="0">
                  <c:v>12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4085776"/>
        <c:axId val="-214093392"/>
      </c:scatterChart>
      <c:valAx>
        <c:axId val="-214085776"/>
        <c:scaling>
          <c:orientation val="minMax"/>
          <c:max val="800"/>
          <c:min val="4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 smtClean="0"/>
                  <a:t>Wavelength (nm)</a:t>
                </a:r>
                <a:endParaRPr lang="en-US" sz="1200" b="1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4093392"/>
        <c:crosses val="autoZero"/>
        <c:crossBetween val="midCat"/>
      </c:valAx>
      <c:valAx>
        <c:axId val="-214093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Reduced Scattering (1/cm)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408577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78771367919408941"/>
          <c:y val="0.12772610605994691"/>
          <c:w val="0.15261894194275755"/>
          <c:h val="0.15625109361329836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Liver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8"/>
          <c:order val="0"/>
          <c:tx>
            <c:v>Cow</c:v>
          </c:tx>
          <c:spPr>
            <a:ln w="19050" cap="rnd">
              <a:noFill/>
              <a:round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Liver!$C$2:$E$2</c:f>
              <c:numCache>
                <c:formatCode>General</c:formatCode>
                <c:ptCount val="3"/>
                <c:pt idx="0">
                  <c:v>633</c:v>
                </c:pt>
                <c:pt idx="1">
                  <c:v>751</c:v>
                </c:pt>
              </c:numCache>
            </c:numRef>
          </c:xVal>
          <c:yVal>
            <c:numRef>
              <c:f>Liver!$C$3:$E$3</c:f>
              <c:numCache>
                <c:formatCode>General</c:formatCode>
                <c:ptCount val="3"/>
                <c:pt idx="0">
                  <c:v>3.21</c:v>
                </c:pt>
                <c:pt idx="1">
                  <c:v>1.7</c:v>
                </c:pt>
              </c:numCache>
            </c:numRef>
          </c:yVal>
          <c:smooth val="0"/>
        </c:ser>
        <c:ser>
          <c:idx val="7"/>
          <c:order val="1"/>
          <c:tx>
            <c:v>Cow</c:v>
          </c:tx>
          <c:spPr>
            <a:ln w="25400" cap="rnd">
              <a:noFill/>
              <a:round/>
            </a:ln>
            <a:effectLst/>
          </c:spPr>
          <c:marker>
            <c:symbol val="triangle"/>
            <c:size val="10"/>
            <c:spPr>
              <a:solidFill>
                <a:srgbClr val="00B05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Liver!$C$18</c:f>
              <c:numCache>
                <c:formatCode>General</c:formatCode>
                <c:ptCount val="1"/>
                <c:pt idx="0">
                  <c:v>633</c:v>
                </c:pt>
              </c:numCache>
            </c:numRef>
          </c:xVal>
          <c:yVal>
            <c:numRef>
              <c:f>Liver!$C$19</c:f>
              <c:numCache>
                <c:formatCode>General</c:formatCode>
                <c:ptCount val="1"/>
                <c:pt idx="0">
                  <c:v>3</c:v>
                </c:pt>
              </c:numCache>
            </c:numRef>
          </c:yVal>
          <c:smooth val="0"/>
        </c:ser>
        <c:ser>
          <c:idx val="0"/>
          <c:order val="2"/>
          <c:tx>
            <c:v>Human</c:v>
          </c:tx>
          <c:spPr>
            <a:ln w="19050" cap="rnd">
              <a:noFill/>
              <a:round/>
            </a:ln>
            <a:effectLst/>
          </c:spPr>
          <c:marker>
            <c:symbol val="triangle"/>
            <c:size val="10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Liver!$C$4:$F$4</c:f>
              <c:numCache>
                <c:formatCode>General</c:formatCode>
                <c:ptCount val="4"/>
                <c:pt idx="0">
                  <c:v>630</c:v>
                </c:pt>
              </c:numCache>
            </c:numRef>
          </c:xVal>
          <c:yVal>
            <c:numRef>
              <c:f>Liver!$C$5:$F$5</c:f>
              <c:numCache>
                <c:formatCode>General</c:formatCode>
                <c:ptCount val="4"/>
                <c:pt idx="0">
                  <c:v>3.2</c:v>
                </c:pt>
              </c:numCache>
            </c:numRef>
          </c:yVal>
          <c:smooth val="0"/>
        </c:ser>
        <c:ser>
          <c:idx val="3"/>
          <c:order val="3"/>
          <c:tx>
            <c:v>Human</c:v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10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Liver!$C$10:$D$10</c:f>
              <c:numCache>
                <c:formatCode>General</c:formatCode>
                <c:ptCount val="2"/>
                <c:pt idx="0">
                  <c:v>515</c:v>
                </c:pt>
                <c:pt idx="1">
                  <c:v>635</c:v>
                </c:pt>
              </c:numCache>
            </c:numRef>
          </c:xVal>
          <c:yVal>
            <c:numRef>
              <c:f>Liver!$C$11:$D$11</c:f>
              <c:numCache>
                <c:formatCode>General</c:formatCode>
                <c:ptCount val="2"/>
                <c:pt idx="0">
                  <c:v>18.899999999999999</c:v>
                </c:pt>
                <c:pt idx="1">
                  <c:v>2.2999999999999998</c:v>
                </c:pt>
              </c:numCache>
            </c:numRef>
          </c:yVal>
          <c:smooth val="0"/>
        </c:ser>
        <c:ser>
          <c:idx val="6"/>
          <c:order val="4"/>
          <c:tx>
            <c:v>Human</c:v>
          </c:tx>
          <c:spPr>
            <a:ln w="25400" cap="rnd">
              <a:noFill/>
              <a:round/>
            </a:ln>
            <a:effectLst/>
          </c:spPr>
          <c:marker>
            <c:symbol val="x"/>
            <c:size val="10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Lit>
                <c:formatCode>General</c:formatCode>
                <c:ptCount val="1"/>
                <c:pt idx="0">
                  <c:v>0.20499999999999999</c:v>
                </c:pt>
              </c:numLit>
            </c:plus>
            <c:minus>
              <c:numLit>
                <c:formatCode>General</c:formatCode>
                <c:ptCount val="1"/>
                <c:pt idx="0">
                  <c:v>0.20499999999999999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Liver!$C$16</c:f>
              <c:numCache>
                <c:formatCode>General</c:formatCode>
                <c:ptCount val="1"/>
                <c:pt idx="0">
                  <c:v>630</c:v>
                </c:pt>
              </c:numCache>
            </c:numRef>
          </c:xVal>
          <c:yVal>
            <c:numRef>
              <c:f>Liver!$C$17</c:f>
              <c:numCache>
                <c:formatCode>General</c:formatCode>
                <c:ptCount val="1"/>
                <c:pt idx="0">
                  <c:v>1.36</c:v>
                </c:pt>
              </c:numCache>
            </c:numRef>
          </c:yVal>
          <c:smooth val="0"/>
        </c:ser>
        <c:ser>
          <c:idx val="1"/>
          <c:order val="5"/>
          <c:tx>
            <c:v>Mouse</c:v>
          </c:tx>
          <c:spPr>
            <a:ln w="1905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Liver!$C$6:$J$6</c:f>
              <c:numCache>
                <c:formatCode>General</c:formatCode>
                <c:ptCount val="8"/>
                <c:pt idx="0">
                  <c:v>590</c:v>
                </c:pt>
                <c:pt idx="1">
                  <c:v>610</c:v>
                </c:pt>
                <c:pt idx="2">
                  <c:v>630</c:v>
                </c:pt>
                <c:pt idx="3">
                  <c:v>650</c:v>
                </c:pt>
              </c:numCache>
            </c:numRef>
          </c:xVal>
          <c:yVal>
            <c:numRef>
              <c:f>Liver!$C$7:$J$7</c:f>
              <c:numCache>
                <c:formatCode>General</c:formatCode>
                <c:ptCount val="8"/>
                <c:pt idx="0">
                  <c:v>39.9</c:v>
                </c:pt>
                <c:pt idx="1">
                  <c:v>11.99</c:v>
                </c:pt>
                <c:pt idx="2">
                  <c:v>6.45</c:v>
                </c:pt>
                <c:pt idx="3">
                  <c:v>4.67</c:v>
                </c:pt>
              </c:numCache>
            </c:numRef>
          </c:yVal>
          <c:smooth val="0"/>
        </c:ser>
        <c:ser>
          <c:idx val="4"/>
          <c:order val="6"/>
          <c:tx>
            <c:v>Mouse</c:v>
          </c:tx>
          <c:spPr>
            <a:ln w="25400" cap="rnd">
              <a:noFill/>
              <a:round/>
            </a:ln>
            <a:effectLst/>
          </c:spPr>
          <c:marker>
            <c:symbol val="triangle"/>
            <c:size val="10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Liver!$C$12:$E$12</c:f>
              <c:numCache>
                <c:formatCode>General</c:formatCode>
                <c:ptCount val="3"/>
                <c:pt idx="0">
                  <c:v>488</c:v>
                </c:pt>
                <c:pt idx="1">
                  <c:v>633</c:v>
                </c:pt>
                <c:pt idx="2">
                  <c:v>800</c:v>
                </c:pt>
              </c:numCache>
            </c:numRef>
          </c:xVal>
          <c:yVal>
            <c:numRef>
              <c:f>Liver!$C$13:$E$13</c:f>
              <c:numCache>
                <c:formatCode>General</c:formatCode>
                <c:ptCount val="3"/>
                <c:pt idx="0">
                  <c:v>12.2</c:v>
                </c:pt>
                <c:pt idx="1">
                  <c:v>6.5</c:v>
                </c:pt>
                <c:pt idx="2">
                  <c:v>5.7</c:v>
                </c:pt>
              </c:numCache>
            </c:numRef>
          </c:yVal>
          <c:smooth val="0"/>
        </c:ser>
        <c:ser>
          <c:idx val="5"/>
          <c:order val="7"/>
          <c:tx>
            <c:v>Mouse</c:v>
          </c:tx>
          <c:spPr>
            <a:ln w="25400" cap="rnd">
              <a:noFill/>
              <a:round/>
            </a:ln>
            <a:effectLst/>
          </c:spPr>
          <c:marker>
            <c:symbol val="square"/>
            <c:size val="10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Liver!$C$14</c:f>
              <c:numCache>
                <c:formatCode>General</c:formatCode>
                <c:ptCount val="1"/>
                <c:pt idx="0">
                  <c:v>675</c:v>
                </c:pt>
              </c:numCache>
            </c:numRef>
          </c:xVal>
          <c:yVal>
            <c:numRef>
              <c:f>Liver!$C$15</c:f>
              <c:numCache>
                <c:formatCode>General</c:formatCode>
                <c:ptCount val="1"/>
                <c:pt idx="0">
                  <c:v>4.5</c:v>
                </c:pt>
              </c:numCache>
            </c:numRef>
          </c:yVal>
          <c:smooth val="0"/>
        </c:ser>
        <c:ser>
          <c:idx val="2"/>
          <c:order val="8"/>
          <c:tx>
            <c:v>Pig</c:v>
          </c:tx>
          <c:spPr>
            <a:ln w="1905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Liver!$C$8</c:f>
              <c:numCache>
                <c:formatCode>General</c:formatCode>
                <c:ptCount val="1"/>
                <c:pt idx="0">
                  <c:v>630</c:v>
                </c:pt>
              </c:numCache>
            </c:numRef>
          </c:xVal>
          <c:yVal>
            <c:numRef>
              <c:f>Liver!$C$9</c:f>
              <c:numCache>
                <c:formatCode>General</c:formatCode>
                <c:ptCount val="1"/>
                <c:pt idx="0">
                  <c:v>2.7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4096656"/>
        <c:axId val="-214086320"/>
      </c:scatterChart>
      <c:valAx>
        <c:axId val="-214096656"/>
        <c:scaling>
          <c:orientation val="minMax"/>
          <c:max val="800"/>
          <c:min val="4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 smtClean="0"/>
                  <a:t>Wavelength (nm)</a:t>
                </a:r>
                <a:endParaRPr lang="en-US" sz="1200" b="1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4086320"/>
        <c:crosses val="autoZero"/>
        <c:crossBetween val="midCat"/>
      </c:valAx>
      <c:valAx>
        <c:axId val="-214086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Absorbance (1/cm)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409665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79865762571293897"/>
          <c:y val="0.1053206470738119"/>
          <c:w val="0.157148260518127"/>
          <c:h val="0.5458259227030583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Liver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462826745110871"/>
          <c:y val="0.14014231646458555"/>
          <c:w val="0.8464903399914796"/>
          <c:h val="0.73465026816399326"/>
        </c:manualLayout>
      </c:layout>
      <c:scatterChart>
        <c:scatterStyle val="lineMarker"/>
        <c:varyColors val="0"/>
        <c:ser>
          <c:idx val="8"/>
          <c:order val="0"/>
          <c:tx>
            <c:v>Cow</c:v>
          </c:tx>
          <c:spPr>
            <a:ln w="25400" cap="rnd">
              <a:noFill/>
              <a:round/>
            </a:ln>
            <a:effectLst/>
          </c:spPr>
          <c:marker>
            <c:symbol val="square"/>
            <c:size val="10"/>
            <c:spPr>
              <a:solidFill>
                <a:srgbClr val="00B05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Liver!$C$41:$E$41</c:f>
              <c:numCache>
                <c:formatCode>General</c:formatCode>
                <c:ptCount val="3"/>
                <c:pt idx="0">
                  <c:v>633</c:v>
                </c:pt>
                <c:pt idx="1">
                  <c:v>751</c:v>
                </c:pt>
              </c:numCache>
            </c:numRef>
          </c:xVal>
          <c:yVal>
            <c:numRef>
              <c:f>Liver!$C$42:$E$42</c:f>
              <c:numCache>
                <c:formatCode>General</c:formatCode>
                <c:ptCount val="3"/>
                <c:pt idx="0">
                  <c:v>10.1</c:v>
                </c:pt>
                <c:pt idx="1">
                  <c:v>3.2</c:v>
                </c:pt>
              </c:numCache>
            </c:numRef>
          </c:yVal>
          <c:smooth val="0"/>
        </c:ser>
        <c:ser>
          <c:idx val="3"/>
          <c:order val="1"/>
          <c:tx>
            <c:v>Cow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rgbClr val="00B05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Liver!$C$49</c:f>
              <c:numCache>
                <c:formatCode>General</c:formatCode>
                <c:ptCount val="1"/>
                <c:pt idx="0">
                  <c:v>633</c:v>
                </c:pt>
              </c:numCache>
            </c:numRef>
          </c:xVal>
          <c:yVal>
            <c:numRef>
              <c:f>Liver!$C$50</c:f>
              <c:numCache>
                <c:formatCode>General</c:formatCode>
                <c:ptCount val="1"/>
                <c:pt idx="0">
                  <c:v>5.23</c:v>
                </c:pt>
              </c:numCache>
            </c:numRef>
          </c:yVal>
          <c:smooth val="0"/>
        </c:ser>
        <c:ser>
          <c:idx val="0"/>
          <c:order val="2"/>
          <c:tx>
            <c:v>Human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Liver!$C$43:$G$43</c:f>
              <c:numCache>
                <c:formatCode>General</c:formatCode>
                <c:ptCount val="5"/>
                <c:pt idx="0">
                  <c:v>590</c:v>
                </c:pt>
                <c:pt idx="1">
                  <c:v>610</c:v>
                </c:pt>
                <c:pt idx="2">
                  <c:v>630</c:v>
                </c:pt>
                <c:pt idx="3">
                  <c:v>650</c:v>
                </c:pt>
              </c:numCache>
            </c:numRef>
          </c:xVal>
          <c:yVal>
            <c:numRef>
              <c:f>Liver!$C$44:$G$44</c:f>
              <c:numCache>
                <c:formatCode>General</c:formatCode>
                <c:ptCount val="5"/>
                <c:pt idx="0">
                  <c:v>8.1</c:v>
                </c:pt>
                <c:pt idx="1">
                  <c:v>7.96</c:v>
                </c:pt>
                <c:pt idx="2">
                  <c:v>7.8</c:v>
                </c:pt>
                <c:pt idx="3">
                  <c:v>7.6</c:v>
                </c:pt>
              </c:numCache>
            </c:numRef>
          </c:yVal>
          <c:smooth val="0"/>
        </c:ser>
        <c:ser>
          <c:idx val="5"/>
          <c:order val="3"/>
          <c:tx>
            <c:v>Human</c:v>
          </c:tx>
          <c:spPr>
            <a:ln w="25400" cap="rnd">
              <a:noFill/>
              <a:round/>
            </a:ln>
            <a:effectLst/>
          </c:spPr>
          <c:marker>
            <c:symbol val="square"/>
            <c:size val="10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Lit>
                <c:formatCode>General</c:formatCode>
                <c:ptCount val="1"/>
                <c:pt idx="0">
                  <c:v>4.4000000000000004</c:v>
                </c:pt>
              </c:numLit>
            </c:plus>
            <c:minus>
              <c:numLit>
                <c:formatCode>General</c:formatCode>
                <c:ptCount val="1"/>
                <c:pt idx="0">
                  <c:v>4.4000000000000004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Liver!$C$53</c:f>
              <c:numCache>
                <c:formatCode>General</c:formatCode>
                <c:ptCount val="1"/>
                <c:pt idx="0">
                  <c:v>630</c:v>
                </c:pt>
              </c:numCache>
            </c:numRef>
          </c:xVal>
          <c:yVal>
            <c:numRef>
              <c:f>Liver!$C$54</c:f>
              <c:numCache>
                <c:formatCode>General</c:formatCode>
                <c:ptCount val="1"/>
                <c:pt idx="0">
                  <c:v>26</c:v>
                </c:pt>
              </c:numCache>
            </c:numRef>
          </c:yVal>
          <c:smooth val="0"/>
        </c:ser>
        <c:ser>
          <c:idx val="1"/>
          <c:order val="4"/>
          <c:tx>
            <c:v>Mouse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Liver!$C$45:$G$45</c:f>
              <c:numCache>
                <c:formatCode>General</c:formatCode>
                <c:ptCount val="5"/>
                <c:pt idx="0">
                  <c:v>590</c:v>
                </c:pt>
                <c:pt idx="1">
                  <c:v>610</c:v>
                </c:pt>
                <c:pt idx="2">
                  <c:v>630</c:v>
                </c:pt>
                <c:pt idx="3">
                  <c:v>650</c:v>
                </c:pt>
              </c:numCache>
            </c:numRef>
          </c:xVal>
          <c:yVal>
            <c:numRef>
              <c:f>Liver!$C$46:$G$46</c:f>
              <c:numCache>
                <c:formatCode>General</c:formatCode>
                <c:ptCount val="5"/>
                <c:pt idx="0">
                  <c:v>7.75</c:v>
                </c:pt>
                <c:pt idx="1">
                  <c:v>7.5</c:v>
                </c:pt>
                <c:pt idx="2">
                  <c:v>7.23</c:v>
                </c:pt>
                <c:pt idx="3">
                  <c:v>7</c:v>
                </c:pt>
              </c:numCache>
            </c:numRef>
          </c:yVal>
          <c:smooth val="0"/>
        </c:ser>
        <c:ser>
          <c:idx val="4"/>
          <c:order val="5"/>
          <c:tx>
            <c:v>Mouse</c:v>
          </c:tx>
          <c:spPr>
            <a:ln w="25400" cap="rnd">
              <a:noFill/>
              <a:round/>
            </a:ln>
            <a:effectLst/>
          </c:spPr>
          <c:marker>
            <c:symbol val="square"/>
            <c:size val="10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Liver!$C$51</c:f>
              <c:numCache>
                <c:formatCode>General</c:formatCode>
                <c:ptCount val="1"/>
                <c:pt idx="0">
                  <c:v>675</c:v>
                </c:pt>
              </c:numCache>
            </c:numRef>
          </c:xVal>
          <c:yVal>
            <c:numRef>
              <c:f>Liver!$C$52</c:f>
              <c:numCache>
                <c:formatCode>General</c:formatCode>
                <c:ptCount val="1"/>
                <c:pt idx="0">
                  <c:v>20</c:v>
                </c:pt>
              </c:numCache>
            </c:numRef>
          </c:yVal>
          <c:smooth val="0"/>
        </c:ser>
        <c:ser>
          <c:idx val="2"/>
          <c:order val="6"/>
          <c:tx>
            <c:v>Pig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chemeClr val="tx1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Liver!$C$47</c:f>
              <c:numCache>
                <c:formatCode>General</c:formatCode>
                <c:ptCount val="1"/>
                <c:pt idx="0">
                  <c:v>630</c:v>
                </c:pt>
              </c:numCache>
            </c:numRef>
          </c:xVal>
          <c:yVal>
            <c:numRef>
              <c:f>Liver!$C$48</c:f>
              <c:numCache>
                <c:formatCode>General</c:formatCode>
                <c:ptCount val="1"/>
                <c:pt idx="0">
                  <c:v>17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4090128"/>
        <c:axId val="-214088496"/>
      </c:scatterChart>
      <c:valAx>
        <c:axId val="-214090128"/>
        <c:scaling>
          <c:orientation val="minMax"/>
          <c:max val="800"/>
          <c:min val="4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 smtClean="0"/>
                  <a:t>Wavelength (nm)</a:t>
                </a:r>
                <a:endParaRPr lang="en-US" sz="1200" b="1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4088496"/>
        <c:crosses val="autoZero"/>
        <c:crossBetween val="midCat"/>
      </c:valAx>
      <c:valAx>
        <c:axId val="-214088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Reduced Scattering (1/cm)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409012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82100879743544475"/>
          <c:y val="0.13919494869771112"/>
          <c:w val="0.14041839248775795"/>
          <c:h val="0.45311697916213511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Lung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588023760041078"/>
          <c:y val="0.12340962904498817"/>
          <c:w val="0.83795775092777225"/>
          <c:h val="0.74272041961605628"/>
        </c:manualLayout>
      </c:layout>
      <c:scatterChart>
        <c:scatterStyle val="lineMarker"/>
        <c:varyColors val="0"/>
        <c:ser>
          <c:idx val="1"/>
          <c:order val="0"/>
          <c:tx>
            <c:v>Mouse</c:v>
          </c:tx>
          <c:spPr>
            <a:ln w="1905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Lung!$C$4:$G$4</c:f>
              <c:numCache>
                <c:formatCode>General</c:formatCode>
                <c:ptCount val="5"/>
                <c:pt idx="0">
                  <c:v>590</c:v>
                </c:pt>
                <c:pt idx="1">
                  <c:v>610</c:v>
                </c:pt>
                <c:pt idx="2">
                  <c:v>630</c:v>
                </c:pt>
                <c:pt idx="3">
                  <c:v>650</c:v>
                </c:pt>
              </c:numCache>
            </c:numRef>
          </c:xVal>
          <c:yVal>
            <c:numRef>
              <c:f>Lung!$C$5:$G$5</c:f>
              <c:numCache>
                <c:formatCode>General</c:formatCode>
                <c:ptCount val="5"/>
                <c:pt idx="0">
                  <c:v>21</c:v>
                </c:pt>
                <c:pt idx="1">
                  <c:v>6.6</c:v>
                </c:pt>
                <c:pt idx="2">
                  <c:v>3.6</c:v>
                </c:pt>
                <c:pt idx="3">
                  <c:v>2.6</c:v>
                </c:pt>
              </c:numCache>
            </c:numRef>
          </c:yVal>
          <c:smooth val="0"/>
        </c:ser>
        <c:ser>
          <c:idx val="2"/>
          <c:order val="1"/>
          <c:tx>
            <c:v>Mouse</c:v>
          </c:tx>
          <c:spPr>
            <a:ln w="25400" cap="rnd">
              <a:noFill/>
              <a:round/>
            </a:ln>
            <a:effectLst/>
          </c:spPr>
          <c:marker>
            <c:symbol val="square"/>
            <c:size val="10"/>
            <c:spPr>
              <a:solidFill>
                <a:srgbClr val="FF000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Lung!$C$6</c:f>
              <c:numCache>
                <c:formatCode>General</c:formatCode>
                <c:ptCount val="1"/>
                <c:pt idx="0">
                  <c:v>675</c:v>
                </c:pt>
              </c:numCache>
            </c:numRef>
          </c:xVal>
          <c:yVal>
            <c:numRef>
              <c:f>Lung!$C$7</c:f>
              <c:numCache>
                <c:formatCode>General</c:formatCode>
                <c:ptCount val="1"/>
                <c:pt idx="0">
                  <c:v>3.5</c:v>
                </c:pt>
              </c:numCache>
            </c:numRef>
          </c:yVal>
          <c:smooth val="0"/>
        </c:ser>
        <c:ser>
          <c:idx val="0"/>
          <c:order val="2"/>
          <c:tx>
            <c:v>Human</c:v>
          </c:tx>
          <c:spPr>
            <a:ln w="19050" cap="rnd">
              <a:noFill/>
              <a:round/>
            </a:ln>
            <a:effectLst/>
          </c:spPr>
          <c:marker>
            <c:symbol val="triangle"/>
            <c:size val="10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Lung!$C$2:$G$2</c:f>
              <c:numCache>
                <c:formatCode>General</c:formatCode>
                <c:ptCount val="5"/>
                <c:pt idx="0">
                  <c:v>515</c:v>
                </c:pt>
                <c:pt idx="1">
                  <c:v>635</c:v>
                </c:pt>
              </c:numCache>
            </c:numRef>
          </c:xVal>
          <c:yVal>
            <c:numRef>
              <c:f>Lung!$C$3:$G$3</c:f>
              <c:numCache>
                <c:formatCode>General</c:formatCode>
                <c:ptCount val="5"/>
                <c:pt idx="0">
                  <c:v>25.5</c:v>
                </c:pt>
                <c:pt idx="1">
                  <c:v>8.1</c:v>
                </c:pt>
              </c:numCache>
            </c:numRef>
          </c:yVal>
          <c:smooth val="0"/>
        </c:ser>
        <c:ser>
          <c:idx val="3"/>
          <c:order val="3"/>
          <c:tx>
            <c:v>Human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10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xVal>
            <c:numRef>
              <c:f>Lung!$C$8</c:f>
              <c:numCache>
                <c:formatCode>General</c:formatCode>
                <c:ptCount val="1"/>
                <c:pt idx="0">
                  <c:v>630</c:v>
                </c:pt>
              </c:numCache>
            </c:numRef>
          </c:xVal>
          <c:yVal>
            <c:numRef>
              <c:f>Lung!$C$9</c:f>
              <c:numCache>
                <c:formatCode>General</c:formatCode>
                <c:ptCount val="1"/>
                <c:pt idx="0">
                  <c:v>8.4</c:v>
                </c:pt>
              </c:numCache>
            </c:numRef>
          </c:yVal>
          <c:smooth val="0"/>
        </c:ser>
        <c:ser>
          <c:idx val="4"/>
          <c:order val="4"/>
          <c:tx>
            <c:v>Human</c:v>
          </c:tx>
          <c:spPr>
            <a:ln w="25400" cap="rnd">
              <a:noFill/>
              <a:round/>
            </a:ln>
            <a:effectLst/>
          </c:spPr>
          <c:marker>
            <c:symbol val="square"/>
            <c:size val="10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x"/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errBars>
            <c:errDir val="y"/>
            <c:errBarType val="both"/>
            <c:errValType val="cust"/>
            <c:noEndCap val="0"/>
            <c:plus>
              <c:numLit>
                <c:formatCode>General</c:formatCode>
                <c:ptCount val="1"/>
                <c:pt idx="0">
                  <c:v>0.6</c:v>
                </c:pt>
              </c:numLit>
            </c:plus>
            <c:minus>
              <c:numLit>
                <c:formatCode>General</c:formatCode>
                <c:ptCount val="1"/>
                <c:pt idx="0">
                  <c:v>0.6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Lung!$C$10</c:f>
              <c:numCache>
                <c:formatCode>General</c:formatCode>
                <c:ptCount val="1"/>
                <c:pt idx="0">
                  <c:v>630</c:v>
                </c:pt>
              </c:numCache>
            </c:numRef>
          </c:xVal>
          <c:yVal>
            <c:numRef>
              <c:f>Lung!$C$11</c:f>
              <c:numCache>
                <c:formatCode>General</c:formatCode>
                <c:ptCount val="1"/>
                <c:pt idx="0">
                  <c:v>0.76</c:v>
                </c:pt>
              </c:numCache>
            </c:numRef>
          </c:yVal>
          <c:smooth val="0"/>
        </c:ser>
        <c:ser>
          <c:idx val="5"/>
          <c:order val="5"/>
          <c:tx>
            <c:v>Human</c:v>
          </c:tx>
          <c:spPr>
            <a:ln w="25400" cap="rnd">
              <a:noFill/>
              <a:round/>
            </a:ln>
            <a:effectLst/>
          </c:spPr>
          <c:marker>
            <c:symbol val="diamond"/>
            <c:size val="10"/>
            <c:spPr>
              <a:solidFill>
                <a:srgbClr val="00B0F0"/>
              </a:solidFill>
              <a:ln w="9525">
                <a:solidFill>
                  <a:schemeClr val="tx1"/>
                </a:solidFill>
              </a:ln>
              <a:effectLst/>
            </c:spPr>
          </c:marker>
          <c:errBars>
            <c:errDir val="x"/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errBars>
            <c:errDir val="y"/>
            <c:errBarType val="both"/>
            <c:errValType val="cust"/>
            <c:noEndCap val="0"/>
            <c:plus>
              <c:numLit>
                <c:formatCode>General</c:formatCode>
                <c:ptCount val="1"/>
                <c:pt idx="0">
                  <c:v>0.19500000000000001</c:v>
                </c:pt>
              </c:numLit>
            </c:plus>
            <c:minus>
              <c:numLit>
                <c:formatCode>General</c:formatCode>
                <c:ptCount val="1"/>
                <c:pt idx="0">
                  <c:v>0.19500000000000001</c:v>
                </c:pt>
              </c:numLit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Lung!$C$12</c:f>
              <c:numCache>
                <c:formatCode>General</c:formatCode>
                <c:ptCount val="1"/>
                <c:pt idx="0">
                  <c:v>661</c:v>
                </c:pt>
              </c:numCache>
            </c:numRef>
          </c:xVal>
          <c:yVal>
            <c:numRef>
              <c:f>Lung!$C$13</c:f>
              <c:numCache>
                <c:formatCode>General</c:formatCode>
                <c:ptCount val="1"/>
                <c:pt idx="0">
                  <c:v>0.68500000000000005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14082512"/>
        <c:axId val="-214093936"/>
      </c:scatterChart>
      <c:valAx>
        <c:axId val="-214082512"/>
        <c:scaling>
          <c:orientation val="minMax"/>
          <c:max val="800"/>
          <c:min val="40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 dirty="0" smtClean="0"/>
                  <a:t>Wavelength (nm)</a:t>
                </a:r>
                <a:endParaRPr lang="en-US" sz="1200" b="1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4093936"/>
        <c:crosses val="autoZero"/>
        <c:crossBetween val="midCat"/>
      </c:valAx>
      <c:valAx>
        <c:axId val="-214093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Absorbance (1/cm)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408251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80815119407651226"/>
          <c:y val="0.11709550118389898"/>
          <c:w val="0.14041839248775795"/>
          <c:h val="0.38838598213897296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9E07C-E179-48AA-AF2B-01F68B6DB94F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0B0E2-39F3-4262-B577-5621C77191D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2818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9E07C-E179-48AA-AF2B-01F68B6DB94F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0B0E2-39F3-4262-B577-5621C7719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796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9E07C-E179-48AA-AF2B-01F68B6DB94F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0B0E2-39F3-4262-B577-5621C7719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915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9E07C-E179-48AA-AF2B-01F68B6DB94F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0B0E2-39F3-4262-B577-5621C7719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9E07C-E179-48AA-AF2B-01F68B6DB94F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0B0E2-39F3-4262-B577-5621C77191DE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71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9E07C-E179-48AA-AF2B-01F68B6DB94F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0B0E2-39F3-4262-B577-5621C7719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278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9E07C-E179-48AA-AF2B-01F68B6DB94F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0B0E2-39F3-4262-B577-5621C7719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586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9E07C-E179-48AA-AF2B-01F68B6DB94F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0B0E2-39F3-4262-B577-5621C7719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859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9E07C-E179-48AA-AF2B-01F68B6DB94F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0B0E2-39F3-4262-B577-5621C7719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302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A09E07C-E179-48AA-AF2B-01F68B6DB94F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60B0E2-39F3-4262-B577-5621C7719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843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9E07C-E179-48AA-AF2B-01F68B6DB94F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0B0E2-39F3-4262-B577-5621C77191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11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A09E07C-E179-48AA-AF2B-01F68B6DB94F}" type="datetimeFigureOut">
              <a:rPr lang="en-US" smtClean="0"/>
              <a:t>4/27/2016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060B0E2-39F3-4262-B577-5621C77191DE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386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omlc.org/spectra/hemoglobin/summary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CIS II: Project 15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Mouse Optical Properties Summary</a:t>
            </a:r>
          </a:p>
          <a:p>
            <a:r>
              <a:rPr lang="en-US" dirty="0" smtClean="0"/>
              <a:t>Updated: 4.13.2016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84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Liver </a:t>
            </a:r>
            <a:r>
              <a:rPr lang="el-GR" dirty="0" smtClean="0"/>
              <a:t>μ</a:t>
            </a:r>
            <a:r>
              <a:rPr lang="en-US" baseline="-25000" dirty="0" smtClean="0"/>
              <a:t>s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217920" y="1737360"/>
            <a:ext cx="4937760" cy="4672493"/>
          </a:xfrm>
        </p:spPr>
        <p:txBody>
          <a:bodyPr>
            <a:noAutofit/>
          </a:bodyPr>
          <a:lstStyle/>
          <a:p>
            <a:r>
              <a:rPr lang="en-US" sz="900" dirty="0" smtClean="0"/>
              <a:t>Human: </a:t>
            </a:r>
            <a:r>
              <a:rPr lang="en-US" sz="900" dirty="0" err="1" smtClean="0"/>
              <a:t>Sandell</a:t>
            </a:r>
            <a:r>
              <a:rPr lang="en-US" sz="900" dirty="0" smtClean="0"/>
              <a:t> </a:t>
            </a:r>
            <a:r>
              <a:rPr lang="en-US" sz="900" dirty="0" smtClean="0"/>
              <a:t>2011</a:t>
            </a:r>
            <a:endParaRPr lang="en-US" sz="900" dirty="0" smtClean="0"/>
          </a:p>
          <a:p>
            <a:pPr lvl="1"/>
            <a:r>
              <a:rPr lang="en-US" sz="900" dirty="0" smtClean="0"/>
              <a:t>Citing Wang HW 2003, 2006</a:t>
            </a:r>
          </a:p>
          <a:p>
            <a:pPr lvl="2"/>
            <a:r>
              <a:rPr lang="en-US" sz="900" dirty="0" smtClean="0"/>
              <a:t>In situ measurement in PDT patients	</a:t>
            </a:r>
            <a:endParaRPr lang="en-US" sz="900" dirty="0" smtClean="0"/>
          </a:p>
          <a:p>
            <a:pPr lvl="1"/>
            <a:r>
              <a:rPr lang="en-US" sz="900" dirty="0" smtClean="0"/>
              <a:t>Reported as range 21.6 to 30.4 cm</a:t>
            </a:r>
            <a:r>
              <a:rPr lang="en-US" sz="900" baseline="30000" dirty="0" smtClean="0"/>
              <a:t>-1</a:t>
            </a:r>
            <a:r>
              <a:rPr lang="en-US" sz="900" dirty="0" smtClean="0"/>
              <a:t>, not standard deviation</a:t>
            </a:r>
            <a:endParaRPr lang="en-US" sz="900" dirty="0" smtClean="0"/>
          </a:p>
          <a:p>
            <a:r>
              <a:rPr lang="en-US" sz="900" dirty="0" smtClean="0"/>
              <a:t>Mouse: Wang Ge 2006 for range 650-700 nm </a:t>
            </a:r>
          </a:p>
          <a:p>
            <a:pPr lvl="1"/>
            <a:r>
              <a:rPr lang="en-US" sz="900" dirty="0" smtClean="0"/>
              <a:t>Citing </a:t>
            </a:r>
            <a:r>
              <a:rPr lang="en-US" sz="900" dirty="0" err="1"/>
              <a:t>Alexandrakis</a:t>
            </a:r>
            <a:r>
              <a:rPr lang="en-US" sz="900" dirty="0"/>
              <a:t> 2005 for formula</a:t>
            </a:r>
          </a:p>
          <a:p>
            <a:pPr lvl="1"/>
            <a:r>
              <a:rPr lang="en-US" sz="900" dirty="0"/>
              <a:t>Note: likely to be error</a:t>
            </a:r>
          </a:p>
          <a:p>
            <a:pPr lvl="2"/>
            <a:r>
              <a:rPr lang="en-US" sz="900" dirty="0" smtClean="0"/>
              <a:t>(629 </a:t>
            </a:r>
            <a:r>
              <a:rPr lang="en-US" sz="900" dirty="0"/>
              <a:t>mm</a:t>
            </a:r>
            <a:r>
              <a:rPr lang="en-US" sz="900" baseline="30000" dirty="0"/>
              <a:t>-1</a:t>
            </a:r>
            <a:r>
              <a:rPr lang="en-US" sz="900" dirty="0"/>
              <a:t>) (650</a:t>
            </a:r>
            <a:r>
              <a:rPr lang="en-US" sz="900" dirty="0" smtClean="0"/>
              <a:t>)</a:t>
            </a:r>
            <a:r>
              <a:rPr lang="en-US" sz="900" baseline="30000" dirty="0" smtClean="0"/>
              <a:t>-1.05</a:t>
            </a:r>
            <a:r>
              <a:rPr lang="en-US" sz="900" dirty="0" smtClean="0"/>
              <a:t> </a:t>
            </a:r>
            <a:r>
              <a:rPr lang="en-US" sz="900" dirty="0"/>
              <a:t>= </a:t>
            </a:r>
            <a:r>
              <a:rPr lang="en-US" sz="900" dirty="0" smtClean="0"/>
              <a:t>0.7 </a:t>
            </a:r>
            <a:r>
              <a:rPr lang="en-US" sz="900" dirty="0"/>
              <a:t>mm</a:t>
            </a:r>
            <a:r>
              <a:rPr lang="en-US" sz="900" baseline="30000" dirty="0"/>
              <a:t>-1</a:t>
            </a:r>
            <a:r>
              <a:rPr lang="en-US" sz="900" baseline="-25000" dirty="0"/>
              <a:t> </a:t>
            </a:r>
            <a:r>
              <a:rPr lang="en-US" sz="900" dirty="0"/>
              <a:t>= </a:t>
            </a:r>
            <a:r>
              <a:rPr lang="en-US" sz="900" dirty="0" smtClean="0"/>
              <a:t>7 </a:t>
            </a:r>
            <a:r>
              <a:rPr lang="en-US" sz="900" dirty="0"/>
              <a:t>cm</a:t>
            </a:r>
            <a:r>
              <a:rPr lang="en-US" sz="900" baseline="30000" dirty="0"/>
              <a:t>-1</a:t>
            </a:r>
            <a:endParaRPr lang="en-US" sz="900" dirty="0"/>
          </a:p>
          <a:p>
            <a:pPr lvl="2"/>
            <a:r>
              <a:rPr lang="en-US" sz="900" dirty="0"/>
              <a:t>(792 mm</a:t>
            </a:r>
            <a:r>
              <a:rPr lang="en-US" sz="900" baseline="30000" dirty="0"/>
              <a:t>-1</a:t>
            </a:r>
            <a:r>
              <a:rPr lang="en-US" sz="900" dirty="0"/>
              <a:t>) (700</a:t>
            </a:r>
            <a:r>
              <a:rPr lang="en-US" sz="900" dirty="0" smtClean="0"/>
              <a:t>)</a:t>
            </a:r>
            <a:r>
              <a:rPr lang="en-US" sz="900" baseline="30000" dirty="0" smtClean="0"/>
              <a:t>-1.05</a:t>
            </a:r>
            <a:r>
              <a:rPr lang="en-US" sz="900" dirty="0" smtClean="0"/>
              <a:t> </a:t>
            </a:r>
            <a:r>
              <a:rPr lang="en-US" sz="900" dirty="0"/>
              <a:t>= </a:t>
            </a:r>
            <a:r>
              <a:rPr lang="en-US" sz="900" dirty="0" smtClean="0"/>
              <a:t>0.648 </a:t>
            </a:r>
            <a:r>
              <a:rPr lang="en-US" sz="900" dirty="0"/>
              <a:t>mm</a:t>
            </a:r>
            <a:r>
              <a:rPr lang="en-US" sz="900" baseline="30000" dirty="0"/>
              <a:t>-1</a:t>
            </a:r>
            <a:r>
              <a:rPr lang="en-US" sz="900" dirty="0"/>
              <a:t> = </a:t>
            </a:r>
            <a:r>
              <a:rPr lang="en-US" sz="900" dirty="0" smtClean="0"/>
              <a:t>6.48 cm</a:t>
            </a:r>
            <a:r>
              <a:rPr lang="en-US" sz="900" baseline="30000" dirty="0" smtClean="0"/>
              <a:t>-1</a:t>
            </a:r>
          </a:p>
          <a:p>
            <a:r>
              <a:rPr lang="en-US" sz="900" dirty="0" smtClean="0"/>
              <a:t>Pig: Cheong 1990</a:t>
            </a:r>
          </a:p>
          <a:p>
            <a:pPr lvl="1"/>
            <a:r>
              <a:rPr lang="en-US" sz="900" dirty="0" smtClean="0"/>
              <a:t>Citing Wilson 1986</a:t>
            </a:r>
          </a:p>
          <a:p>
            <a:pPr lvl="2"/>
            <a:r>
              <a:rPr lang="en-US" sz="900" dirty="0" smtClean="0"/>
              <a:t>PDT study</a:t>
            </a:r>
          </a:p>
          <a:p>
            <a:r>
              <a:rPr lang="en-US" sz="900" dirty="0"/>
              <a:t>C</a:t>
            </a:r>
            <a:r>
              <a:rPr lang="en-US" sz="900" dirty="0" smtClean="0"/>
              <a:t>ow: Cheong 1990</a:t>
            </a:r>
          </a:p>
          <a:p>
            <a:pPr lvl="1"/>
            <a:r>
              <a:rPr lang="en-US" sz="900" dirty="0" smtClean="0"/>
              <a:t>Citing </a:t>
            </a:r>
            <a:r>
              <a:rPr lang="en-US" sz="900" dirty="0" err="1" smtClean="0"/>
              <a:t>Karagiannes</a:t>
            </a:r>
            <a:r>
              <a:rPr lang="en-US" sz="900" dirty="0" smtClean="0"/>
              <a:t> 1989</a:t>
            </a:r>
          </a:p>
          <a:p>
            <a:r>
              <a:rPr lang="en-US" sz="900" dirty="0" smtClean="0"/>
              <a:t>Human: Jacques 2013</a:t>
            </a:r>
          </a:p>
          <a:p>
            <a:pPr lvl="1"/>
            <a:r>
              <a:rPr lang="en-US" sz="900" dirty="0" smtClean="0"/>
              <a:t>Citing </a:t>
            </a:r>
            <a:r>
              <a:rPr lang="en-US" sz="900" dirty="0" err="1" smtClean="0"/>
              <a:t>Parsa</a:t>
            </a:r>
            <a:r>
              <a:rPr lang="en-US" sz="900" dirty="0" smtClean="0"/>
              <a:t> 1989</a:t>
            </a:r>
          </a:p>
          <a:p>
            <a:r>
              <a:rPr lang="en-US" sz="900" dirty="0" smtClean="0"/>
              <a:t>Mouse: </a:t>
            </a:r>
            <a:r>
              <a:rPr lang="en-US" sz="900" dirty="0" err="1" smtClean="0"/>
              <a:t>Alexandrakis</a:t>
            </a:r>
            <a:r>
              <a:rPr lang="en-US" sz="900" dirty="0" smtClean="0"/>
              <a:t> 2005</a:t>
            </a:r>
          </a:p>
          <a:p>
            <a:pPr lvl="1"/>
            <a:r>
              <a:rPr lang="en-US" sz="900" dirty="0"/>
              <a:t>Citing </a:t>
            </a:r>
            <a:r>
              <a:rPr lang="en-US" sz="900" dirty="0" err="1" smtClean="0"/>
              <a:t>Karagiannes</a:t>
            </a:r>
            <a:r>
              <a:rPr lang="en-US" sz="900" dirty="0" smtClean="0"/>
              <a:t> 1989, </a:t>
            </a:r>
            <a:r>
              <a:rPr lang="en-US" sz="900" dirty="0" err="1" smtClean="0"/>
              <a:t>Marchesini</a:t>
            </a:r>
            <a:r>
              <a:rPr lang="en-US" sz="900" dirty="0" smtClean="0"/>
              <a:t> 1989</a:t>
            </a:r>
            <a:r>
              <a:rPr lang="en-US" sz="900" dirty="0"/>
              <a:t>, </a:t>
            </a:r>
            <a:r>
              <a:rPr lang="en-US" sz="900" dirty="0" err="1"/>
              <a:t>Parsa</a:t>
            </a:r>
            <a:r>
              <a:rPr lang="en-US" sz="900" dirty="0"/>
              <a:t> </a:t>
            </a:r>
            <a:r>
              <a:rPr lang="en-US" sz="900" dirty="0" smtClean="0"/>
              <a:t>1989, </a:t>
            </a:r>
            <a:r>
              <a:rPr lang="en-US" sz="900" dirty="0" err="1" smtClean="0"/>
              <a:t>Kienle</a:t>
            </a:r>
            <a:r>
              <a:rPr lang="en-US" sz="900" dirty="0" smtClean="0"/>
              <a:t> 1996</a:t>
            </a:r>
            <a:r>
              <a:rPr lang="en-US" sz="900" dirty="0"/>
              <a:t>, </a:t>
            </a:r>
            <a:r>
              <a:rPr lang="en-US" sz="900" dirty="0" err="1"/>
              <a:t>Beek</a:t>
            </a:r>
            <a:r>
              <a:rPr lang="en-US" sz="900" dirty="0"/>
              <a:t> </a:t>
            </a:r>
            <a:r>
              <a:rPr lang="en-US" sz="900" dirty="0" smtClean="0"/>
              <a:t>1997, Ritz 2001</a:t>
            </a:r>
            <a:r>
              <a:rPr lang="en-US" sz="900" dirty="0"/>
              <a:t>, Srinivasan </a:t>
            </a:r>
            <a:r>
              <a:rPr lang="en-US" sz="900" dirty="0" smtClean="0"/>
              <a:t>2003</a:t>
            </a:r>
          </a:p>
          <a:p>
            <a:r>
              <a:rPr lang="en-US" sz="900" dirty="0" smtClean="0"/>
              <a:t>Cow: </a:t>
            </a:r>
            <a:r>
              <a:rPr lang="en-US" sz="900" dirty="0" err="1" smtClean="0"/>
              <a:t>Kienle</a:t>
            </a:r>
            <a:r>
              <a:rPr lang="en-US" sz="900" dirty="0" smtClean="0"/>
              <a:t> 1996</a:t>
            </a:r>
            <a:endParaRPr lang="en-US" sz="900" dirty="0"/>
          </a:p>
        </p:txBody>
      </p:sp>
      <p:sp>
        <p:nvSpPr>
          <p:cNvPr id="20" name="Oval 19"/>
          <p:cNvSpPr/>
          <p:nvPr/>
        </p:nvSpPr>
        <p:spPr>
          <a:xfrm>
            <a:off x="7637961" y="5456199"/>
            <a:ext cx="139430" cy="13716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8483648" y="2673189"/>
            <a:ext cx="137160" cy="13716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195264" y="6096905"/>
            <a:ext cx="137160" cy="13716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379946" y="1764258"/>
            <a:ext cx="137160" cy="13716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7418914" y="4972739"/>
            <a:ext cx="139430" cy="137160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249569" y="4473399"/>
            <a:ext cx="139430" cy="137160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189428" y="3752044"/>
            <a:ext cx="139430" cy="13716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7" name="Content Placeholder 1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7468203"/>
              </p:ext>
            </p:extLst>
          </p:nvPr>
        </p:nvGraphicFramePr>
        <p:xfrm>
          <a:off x="1096963" y="1846263"/>
          <a:ext cx="4938712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363279" y="3406047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j-lt"/>
              </a:rPr>
              <a:t>X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42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Lung </a:t>
            </a:r>
            <a:r>
              <a:rPr lang="el-GR" dirty="0" smtClean="0"/>
              <a:t>μ</a:t>
            </a:r>
            <a:r>
              <a:rPr lang="en-US" baseline="-25000" dirty="0" smtClean="0"/>
              <a:t>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20198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Human: Cheong 1990</a:t>
            </a:r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 smtClean="0"/>
              <a:t>Marchesini</a:t>
            </a:r>
            <a:r>
              <a:rPr lang="en-US" sz="1600" dirty="0" smtClean="0"/>
              <a:t> 1989</a:t>
            </a:r>
          </a:p>
          <a:p>
            <a:pPr lvl="2"/>
            <a:r>
              <a:rPr lang="en-US" sz="1200" dirty="0" smtClean="0"/>
              <a:t>Integrating sphere, </a:t>
            </a:r>
            <a:r>
              <a:rPr lang="en-US" sz="1200" dirty="0" err="1" smtClean="0"/>
              <a:t>goniophotometry</a:t>
            </a:r>
            <a:endParaRPr lang="en-US" sz="1200" dirty="0" smtClean="0"/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 smtClean="0"/>
              <a:t>Andreola</a:t>
            </a:r>
            <a:r>
              <a:rPr lang="en-US" sz="1600" dirty="0" smtClean="0"/>
              <a:t> 1988</a:t>
            </a:r>
          </a:p>
          <a:p>
            <a:r>
              <a:rPr lang="en-US" sz="1800" dirty="0" smtClean="0"/>
              <a:t>Mouse: </a:t>
            </a:r>
            <a:r>
              <a:rPr lang="en-US" sz="1800" dirty="0" err="1" smtClean="0"/>
              <a:t>Alexandrakis</a:t>
            </a:r>
            <a:r>
              <a:rPr lang="en-US" sz="1800" dirty="0" smtClean="0"/>
              <a:t> 2005</a:t>
            </a:r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/>
              <a:t>Beek</a:t>
            </a:r>
            <a:r>
              <a:rPr lang="en-US" sz="1600" dirty="0"/>
              <a:t> 1997, Srinivasan </a:t>
            </a:r>
            <a:r>
              <a:rPr lang="en-US" sz="1600" dirty="0" smtClean="0"/>
              <a:t>2003</a:t>
            </a:r>
          </a:p>
          <a:p>
            <a:r>
              <a:rPr lang="en-US" sz="1800" dirty="0" smtClean="0"/>
              <a:t>Mouse: Wang </a:t>
            </a:r>
            <a:r>
              <a:rPr lang="en-US" sz="1800" dirty="0"/>
              <a:t>Ge 2006 for range 650-700 nm</a:t>
            </a:r>
          </a:p>
          <a:p>
            <a:pPr lvl="1"/>
            <a:r>
              <a:rPr lang="en-US" sz="1600" dirty="0"/>
              <a:t>Citing </a:t>
            </a:r>
            <a:r>
              <a:rPr lang="en-US" sz="1600" dirty="0" err="1"/>
              <a:t>Alexandrakis</a:t>
            </a:r>
            <a:r>
              <a:rPr lang="en-US" sz="1600" dirty="0"/>
              <a:t>  2005 for formula</a:t>
            </a:r>
          </a:p>
          <a:p>
            <a:r>
              <a:rPr lang="en-US" sz="1800" dirty="0" smtClean="0"/>
              <a:t>Human: </a:t>
            </a:r>
            <a:r>
              <a:rPr lang="en-US" sz="1800" dirty="0" err="1" smtClean="0"/>
              <a:t>Sandell</a:t>
            </a:r>
            <a:r>
              <a:rPr lang="en-US" sz="1800" dirty="0" smtClean="0"/>
              <a:t> 2011</a:t>
            </a:r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 smtClean="0"/>
              <a:t>Dimofte</a:t>
            </a:r>
            <a:r>
              <a:rPr lang="en-US" sz="1600" dirty="0" smtClean="0"/>
              <a:t> </a:t>
            </a:r>
            <a:r>
              <a:rPr lang="en-US" sz="1600" dirty="0" smtClean="0"/>
              <a:t>2009</a:t>
            </a:r>
          </a:p>
          <a:p>
            <a:pPr lvl="2"/>
            <a:r>
              <a:rPr lang="en-US" sz="1200" dirty="0" smtClean="0"/>
              <a:t>Reported as range 0.16 to 1.36 cm</a:t>
            </a:r>
            <a:r>
              <a:rPr lang="en-US" sz="1200" baseline="30000" dirty="0" smtClean="0"/>
              <a:t>-1</a:t>
            </a:r>
            <a:r>
              <a:rPr lang="en-US" sz="1200" dirty="0" smtClean="0"/>
              <a:t>, not standard deviation</a:t>
            </a:r>
            <a:endParaRPr lang="en-US" sz="1200" dirty="0" smtClean="0"/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 smtClean="0"/>
              <a:t>Dimofte</a:t>
            </a:r>
            <a:r>
              <a:rPr lang="en-US" sz="1600" dirty="0" smtClean="0"/>
              <a:t> </a:t>
            </a:r>
            <a:r>
              <a:rPr lang="en-US" sz="1600" dirty="0" smtClean="0"/>
              <a:t>2010</a:t>
            </a:r>
          </a:p>
          <a:p>
            <a:pPr lvl="2"/>
            <a:r>
              <a:rPr lang="en-US" sz="1200" dirty="0" smtClean="0"/>
              <a:t>Reported as range 0.49 to 0.88 cm</a:t>
            </a:r>
            <a:r>
              <a:rPr lang="en-US" sz="1200" baseline="30000" dirty="0" smtClean="0"/>
              <a:t>-1</a:t>
            </a:r>
            <a:r>
              <a:rPr lang="en-US" sz="1200" dirty="0" smtClean="0"/>
              <a:t>, not standard deviation</a:t>
            </a:r>
            <a:endParaRPr lang="en-US" sz="1200" dirty="0" smtClean="0"/>
          </a:p>
        </p:txBody>
      </p:sp>
      <p:sp>
        <p:nvSpPr>
          <p:cNvPr id="16" name="Oval 15"/>
          <p:cNvSpPr/>
          <p:nvPr/>
        </p:nvSpPr>
        <p:spPr>
          <a:xfrm>
            <a:off x="8812280" y="3175351"/>
            <a:ext cx="139430" cy="13716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0558577" y="3878681"/>
            <a:ext cx="137160" cy="13716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8308019" y="4902951"/>
            <a:ext cx="137160" cy="13716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8868075">
            <a:off x="8316627" y="5441721"/>
            <a:ext cx="137160" cy="13716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Isosceles Triangle 19"/>
          <p:cNvSpPr/>
          <p:nvPr/>
        </p:nvSpPr>
        <p:spPr>
          <a:xfrm>
            <a:off x="8549640" y="2216158"/>
            <a:ext cx="137160" cy="137160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8394369" y="2755640"/>
            <a:ext cx="139430" cy="137160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ontent Placeholder 1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08755337"/>
              </p:ext>
            </p:extLst>
          </p:nvPr>
        </p:nvGraphicFramePr>
        <p:xfrm>
          <a:off x="1096963" y="1846263"/>
          <a:ext cx="4938712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492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Lung </a:t>
            </a:r>
            <a:r>
              <a:rPr lang="el-GR" dirty="0" smtClean="0"/>
              <a:t>μ</a:t>
            </a:r>
            <a:r>
              <a:rPr lang="en-US" baseline="-25000" dirty="0" smtClean="0"/>
              <a:t>s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Human: </a:t>
            </a:r>
            <a:r>
              <a:rPr lang="en-US" sz="1800" dirty="0" err="1" smtClean="0"/>
              <a:t>Sandell</a:t>
            </a:r>
            <a:r>
              <a:rPr lang="en-US" sz="1800" dirty="0" smtClean="0"/>
              <a:t> 2011</a:t>
            </a:r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 smtClean="0"/>
              <a:t>Dimofte</a:t>
            </a:r>
            <a:r>
              <a:rPr lang="en-US" sz="1600" dirty="0" smtClean="0"/>
              <a:t> </a:t>
            </a:r>
            <a:r>
              <a:rPr lang="en-US" sz="1600" dirty="0" smtClean="0"/>
              <a:t>2009</a:t>
            </a:r>
          </a:p>
          <a:p>
            <a:pPr lvl="2"/>
            <a:r>
              <a:rPr lang="en-US" sz="1200" dirty="0" smtClean="0"/>
              <a:t>Reported as range 1.07 to 83.81 cm</a:t>
            </a:r>
            <a:r>
              <a:rPr lang="en-US" sz="1200" baseline="30000" dirty="0" smtClean="0"/>
              <a:t>-1</a:t>
            </a:r>
            <a:r>
              <a:rPr lang="en-US" sz="1200" dirty="0" smtClean="0"/>
              <a:t>, not standard deviation</a:t>
            </a:r>
            <a:endParaRPr lang="en-US" sz="1200" dirty="0" smtClean="0"/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 smtClean="0"/>
              <a:t>Dimofte</a:t>
            </a:r>
            <a:r>
              <a:rPr lang="en-US" sz="1600" dirty="0" smtClean="0"/>
              <a:t> </a:t>
            </a:r>
            <a:r>
              <a:rPr lang="en-US" sz="1600" dirty="0" smtClean="0"/>
              <a:t>2010</a:t>
            </a:r>
          </a:p>
          <a:p>
            <a:pPr lvl="2"/>
            <a:r>
              <a:rPr lang="en-US" sz="1200" dirty="0" smtClean="0"/>
              <a:t>Reported as range 21.14 to 22.52 cm</a:t>
            </a:r>
            <a:r>
              <a:rPr lang="en-US" sz="1200" baseline="30000" dirty="0" smtClean="0"/>
              <a:t>-1</a:t>
            </a:r>
            <a:r>
              <a:rPr lang="en-US" sz="1200" dirty="0" smtClean="0"/>
              <a:t>, not standard deviation</a:t>
            </a:r>
            <a:endParaRPr lang="en-US" sz="1200" dirty="0" smtClean="0"/>
          </a:p>
          <a:p>
            <a:r>
              <a:rPr lang="en-US" sz="1800" dirty="0" smtClean="0"/>
              <a:t>Mouse: </a:t>
            </a:r>
            <a:r>
              <a:rPr lang="en-US" sz="1800" dirty="0" err="1" smtClean="0"/>
              <a:t>Alexandrakis</a:t>
            </a:r>
            <a:r>
              <a:rPr lang="en-US" sz="1800" dirty="0" smtClean="0"/>
              <a:t> 2005</a:t>
            </a:r>
          </a:p>
          <a:p>
            <a:pPr lvl="1"/>
            <a:r>
              <a:rPr lang="en-US" sz="1600" dirty="0"/>
              <a:t>Citing </a:t>
            </a:r>
            <a:r>
              <a:rPr lang="en-US" sz="1600" dirty="0" err="1" smtClean="0"/>
              <a:t>Beek</a:t>
            </a:r>
            <a:r>
              <a:rPr lang="en-US" sz="1600" dirty="0" smtClean="0"/>
              <a:t> 1997, Srinivasan 2003</a:t>
            </a:r>
            <a:endParaRPr lang="en-US" sz="1200" dirty="0"/>
          </a:p>
          <a:p>
            <a:r>
              <a:rPr lang="en-US" sz="1800" dirty="0" smtClean="0"/>
              <a:t>Mouse: Wang Ge 2006</a:t>
            </a:r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 smtClean="0"/>
              <a:t>Alexandrakis</a:t>
            </a:r>
            <a:r>
              <a:rPr lang="en-US" sz="1600" dirty="0" smtClean="0"/>
              <a:t> 2005 for formula</a:t>
            </a:r>
          </a:p>
        </p:txBody>
      </p:sp>
      <p:sp>
        <p:nvSpPr>
          <p:cNvPr id="15" name="Oval 14"/>
          <p:cNvSpPr/>
          <p:nvPr/>
        </p:nvSpPr>
        <p:spPr>
          <a:xfrm>
            <a:off x="8819754" y="3430322"/>
            <a:ext cx="139430" cy="13716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452317" y="4174605"/>
            <a:ext cx="137160" cy="13716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8275240" y="2754647"/>
            <a:ext cx="139430" cy="137160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/>
          <p:cNvSpPr/>
          <p:nvPr/>
        </p:nvSpPr>
        <p:spPr>
          <a:xfrm>
            <a:off x="8306104" y="2231611"/>
            <a:ext cx="137160" cy="137160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49270669"/>
              </p:ext>
            </p:extLst>
          </p:nvPr>
        </p:nvGraphicFramePr>
        <p:xfrm>
          <a:off x="1096963" y="1846263"/>
          <a:ext cx="4938712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190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Stomach </a:t>
            </a:r>
            <a:r>
              <a:rPr lang="el-GR" dirty="0" smtClean="0"/>
              <a:t>μ</a:t>
            </a:r>
            <a:r>
              <a:rPr lang="en-US" baseline="-25000" dirty="0" smtClean="0"/>
              <a:t>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800" dirty="0" smtClean="0"/>
              <a:t>Mouse: Wang Ge 2006 for </a:t>
            </a:r>
            <a:r>
              <a:rPr lang="en-US" sz="1800" dirty="0"/>
              <a:t>range 650-700 nm</a:t>
            </a:r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/>
              <a:t>Alexandrakis</a:t>
            </a:r>
            <a:r>
              <a:rPr lang="en-US" sz="1600" dirty="0"/>
              <a:t>  </a:t>
            </a:r>
            <a:r>
              <a:rPr lang="en-US" sz="1600" dirty="0" smtClean="0"/>
              <a:t>2005 for </a:t>
            </a:r>
            <a:r>
              <a:rPr lang="en-US" sz="1600" dirty="0"/>
              <a:t>formula</a:t>
            </a:r>
          </a:p>
          <a:p>
            <a:pPr lvl="1"/>
            <a:r>
              <a:rPr lang="en-US" sz="1600" dirty="0" smtClean="0"/>
              <a:t>Note: possible error</a:t>
            </a:r>
          </a:p>
          <a:p>
            <a:pPr lvl="2"/>
            <a:r>
              <a:rPr lang="en-US" dirty="0" smtClean="0"/>
              <a:t>No </a:t>
            </a:r>
            <a:r>
              <a:rPr lang="en-US" dirty="0"/>
              <a:t>citation for </a:t>
            </a:r>
            <a:r>
              <a:rPr lang="el-GR" dirty="0"/>
              <a:t>μ</a:t>
            </a:r>
            <a:r>
              <a:rPr lang="en-US" dirty="0"/>
              <a:t> for </a:t>
            </a:r>
            <a:r>
              <a:rPr lang="en-US" dirty="0" err="1"/>
              <a:t>Hb</a:t>
            </a:r>
            <a:r>
              <a:rPr lang="en-US" dirty="0"/>
              <a:t>, HbO</a:t>
            </a:r>
            <a:r>
              <a:rPr lang="en-US" baseline="-25000" dirty="0"/>
              <a:t>2</a:t>
            </a:r>
            <a:r>
              <a:rPr lang="en-US" dirty="0"/>
              <a:t>, 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  <a:p>
            <a:r>
              <a:rPr lang="en-US" sz="1800" dirty="0" smtClean="0"/>
              <a:t>Human: Welch 2011</a:t>
            </a:r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 smtClean="0"/>
              <a:t>Thueler</a:t>
            </a:r>
            <a:r>
              <a:rPr lang="en-US" sz="1600" dirty="0" smtClean="0"/>
              <a:t> 2003</a:t>
            </a:r>
          </a:p>
          <a:p>
            <a:pPr lvl="2"/>
            <a:r>
              <a:rPr lang="en-US" sz="1200" dirty="0"/>
              <a:t>Spatially resolved diffuse </a:t>
            </a:r>
            <a:r>
              <a:rPr lang="en-US" sz="1200" dirty="0" smtClean="0"/>
              <a:t>reflectance</a:t>
            </a:r>
          </a:p>
          <a:p>
            <a:pPr lvl="1"/>
            <a:r>
              <a:rPr lang="en-US" sz="1600" dirty="0" smtClean="0"/>
              <a:t>±1.4, ±0.7, ±0.5 at 542 nm, 600 nm, 650 nm, respectively</a:t>
            </a:r>
            <a:endParaRPr lang="en-US" sz="1600" dirty="0" smtClean="0"/>
          </a:p>
          <a:p>
            <a:r>
              <a:rPr lang="en-US" sz="1800" dirty="0" smtClean="0"/>
              <a:t>Mouse: </a:t>
            </a:r>
            <a:r>
              <a:rPr lang="en-US" sz="1800" dirty="0" err="1" smtClean="0"/>
              <a:t>Alexandrakis</a:t>
            </a:r>
            <a:r>
              <a:rPr lang="en-US" sz="1800" dirty="0" smtClean="0"/>
              <a:t> 2005</a:t>
            </a:r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 smtClean="0"/>
              <a:t>Thueler</a:t>
            </a:r>
            <a:r>
              <a:rPr lang="en-US" sz="1600" dirty="0" smtClean="0"/>
              <a:t> 2003</a:t>
            </a:r>
            <a:endParaRPr lang="en-US" sz="1600" dirty="0"/>
          </a:p>
        </p:txBody>
      </p:sp>
      <p:sp>
        <p:nvSpPr>
          <p:cNvPr id="15" name="Oval 14"/>
          <p:cNvSpPr/>
          <p:nvPr/>
        </p:nvSpPr>
        <p:spPr>
          <a:xfrm>
            <a:off x="8830016" y="4708969"/>
            <a:ext cx="139430" cy="13716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546595" y="1943555"/>
            <a:ext cx="137160" cy="13716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8295471" y="3209807"/>
            <a:ext cx="137160" cy="137160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03122971"/>
              </p:ext>
            </p:extLst>
          </p:nvPr>
        </p:nvGraphicFramePr>
        <p:xfrm>
          <a:off x="1096963" y="1846263"/>
          <a:ext cx="4938712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8684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Stomach </a:t>
            </a:r>
            <a:r>
              <a:rPr lang="el-GR" dirty="0" smtClean="0"/>
              <a:t>μ</a:t>
            </a:r>
            <a:r>
              <a:rPr lang="en-US" baseline="-25000" dirty="0" smtClean="0"/>
              <a:t>s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800" dirty="0" smtClean="0"/>
              <a:t>Mouse: Wang Ge 2006 </a:t>
            </a:r>
            <a:r>
              <a:rPr lang="en-US" sz="1800" dirty="0"/>
              <a:t>for range 650-700 </a:t>
            </a:r>
            <a:r>
              <a:rPr lang="en-US" sz="1800" dirty="0" smtClean="0"/>
              <a:t>nm</a:t>
            </a:r>
            <a:r>
              <a:rPr lang="en-US" sz="1600" dirty="0" smtClean="0"/>
              <a:t> </a:t>
            </a:r>
            <a:endParaRPr lang="en-US" sz="1600" dirty="0"/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 smtClean="0"/>
              <a:t>Alexandrakis</a:t>
            </a:r>
            <a:r>
              <a:rPr lang="en-US" sz="1600" dirty="0" smtClean="0"/>
              <a:t> 2005 </a:t>
            </a:r>
            <a:r>
              <a:rPr lang="en-US" sz="1600" dirty="0"/>
              <a:t>for </a:t>
            </a:r>
            <a:r>
              <a:rPr lang="en-US" sz="1600" dirty="0" smtClean="0"/>
              <a:t>formula</a:t>
            </a:r>
          </a:p>
          <a:p>
            <a:pPr lvl="1"/>
            <a:r>
              <a:rPr lang="en-US" sz="1600" dirty="0" smtClean="0"/>
              <a:t>Note: likely to be error</a:t>
            </a:r>
            <a:endParaRPr lang="en-US" sz="1600" dirty="0"/>
          </a:p>
          <a:p>
            <a:pPr lvl="2"/>
            <a:r>
              <a:rPr lang="en-US" dirty="0" smtClean="0"/>
              <a:t>(792 mm</a:t>
            </a:r>
            <a:r>
              <a:rPr lang="en-US" baseline="30000" dirty="0" smtClean="0"/>
              <a:t>-1</a:t>
            </a:r>
            <a:r>
              <a:rPr lang="en-US" dirty="0" smtClean="0"/>
              <a:t>) </a:t>
            </a:r>
            <a:r>
              <a:rPr lang="en-US" dirty="0"/>
              <a:t>(650</a:t>
            </a:r>
            <a:r>
              <a:rPr lang="en-US" dirty="0" smtClean="0"/>
              <a:t>)</a:t>
            </a:r>
            <a:r>
              <a:rPr lang="en-US" baseline="30000" dirty="0" smtClean="0"/>
              <a:t>-0.97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1.48 mm</a:t>
            </a:r>
            <a:r>
              <a:rPr lang="en-US" baseline="30000" dirty="0" smtClean="0"/>
              <a:t>-1</a:t>
            </a:r>
            <a:r>
              <a:rPr lang="en-US" baseline="-25000" dirty="0" smtClean="0"/>
              <a:t> </a:t>
            </a:r>
            <a:r>
              <a:rPr lang="en-US" dirty="0" smtClean="0"/>
              <a:t>= 14.8 cm</a:t>
            </a:r>
            <a:r>
              <a:rPr lang="en-US" baseline="30000" dirty="0" smtClean="0"/>
              <a:t>-1</a:t>
            </a:r>
            <a:endParaRPr lang="en-US" dirty="0"/>
          </a:p>
          <a:p>
            <a:pPr lvl="2"/>
            <a:r>
              <a:rPr lang="en-US" dirty="0" smtClean="0"/>
              <a:t>(792 mm</a:t>
            </a:r>
            <a:r>
              <a:rPr lang="en-US" baseline="30000" dirty="0" smtClean="0"/>
              <a:t>-1</a:t>
            </a:r>
            <a:r>
              <a:rPr lang="en-US" dirty="0" smtClean="0"/>
              <a:t>) </a:t>
            </a:r>
            <a:r>
              <a:rPr lang="en-US" dirty="0"/>
              <a:t>(700</a:t>
            </a:r>
            <a:r>
              <a:rPr lang="en-US" dirty="0" smtClean="0"/>
              <a:t>)</a:t>
            </a:r>
            <a:r>
              <a:rPr lang="en-US" baseline="30000" dirty="0" smtClean="0"/>
              <a:t>-0.97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1.38 mm</a:t>
            </a:r>
            <a:r>
              <a:rPr lang="en-US" baseline="30000" dirty="0" smtClean="0"/>
              <a:t>-1</a:t>
            </a:r>
            <a:r>
              <a:rPr lang="en-US" dirty="0" smtClean="0"/>
              <a:t> = 13.8 cm</a:t>
            </a:r>
            <a:r>
              <a:rPr lang="en-US" baseline="30000" dirty="0" smtClean="0"/>
              <a:t>-1</a:t>
            </a:r>
          </a:p>
          <a:p>
            <a:r>
              <a:rPr lang="en-US" sz="1800" dirty="0" smtClean="0"/>
              <a:t>Mouse: </a:t>
            </a:r>
            <a:r>
              <a:rPr lang="en-US" sz="1800" dirty="0" err="1" smtClean="0"/>
              <a:t>Alexandrakis</a:t>
            </a:r>
            <a:r>
              <a:rPr lang="en-US" sz="1800" dirty="0" smtClean="0"/>
              <a:t> 2005</a:t>
            </a:r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 smtClean="0"/>
              <a:t>Thueler</a:t>
            </a:r>
            <a:r>
              <a:rPr lang="en-US" sz="1600" dirty="0" smtClean="0"/>
              <a:t> 2003</a:t>
            </a:r>
          </a:p>
          <a:p>
            <a:r>
              <a:rPr lang="en-US" sz="1800" dirty="0" smtClean="0"/>
              <a:t>Human: Welch 2011</a:t>
            </a:r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 smtClean="0"/>
              <a:t>Thueler</a:t>
            </a:r>
            <a:r>
              <a:rPr lang="en-US" sz="1600" dirty="0" smtClean="0"/>
              <a:t> 2003</a:t>
            </a:r>
          </a:p>
          <a:p>
            <a:pPr lvl="2"/>
            <a:r>
              <a:rPr lang="en-US" sz="1200" dirty="0" smtClean="0"/>
              <a:t>Spatially resolved diffuse </a:t>
            </a:r>
            <a:r>
              <a:rPr lang="en-US" sz="1200" dirty="0" smtClean="0"/>
              <a:t>reflectance</a:t>
            </a:r>
          </a:p>
          <a:p>
            <a:pPr lvl="1"/>
            <a:r>
              <a:rPr lang="en-US" sz="1600" dirty="0" smtClean="0"/>
              <a:t>±3.5, ±2.0, ±1.0 </a:t>
            </a:r>
            <a:r>
              <a:rPr lang="en-US" sz="1600" dirty="0"/>
              <a:t>at 542 nm, 600 nm, 650 nm, respectively</a:t>
            </a:r>
            <a:endParaRPr lang="en-US" sz="1600" dirty="0" smtClean="0"/>
          </a:p>
          <a:p>
            <a:pPr lvl="1"/>
            <a:endParaRPr lang="en-US" sz="1600" dirty="0" smtClean="0"/>
          </a:p>
          <a:p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8814391" y="3483697"/>
            <a:ext cx="116054" cy="12074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567860" y="1943555"/>
            <a:ext cx="137160" cy="13716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/>
          <p:cNvSpPr/>
          <p:nvPr/>
        </p:nvSpPr>
        <p:spPr>
          <a:xfrm>
            <a:off x="8252941" y="4188002"/>
            <a:ext cx="137160" cy="137160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15575363"/>
              </p:ext>
            </p:extLst>
          </p:nvPr>
        </p:nvGraphicFramePr>
        <p:xfrm>
          <a:off x="1096963" y="1846263"/>
          <a:ext cx="4938712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343401" y="2494722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j-lt"/>
              </a:rPr>
              <a:t>X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941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9889931"/>
              </p:ext>
            </p:extLst>
          </p:nvPr>
        </p:nvGraphicFramePr>
        <p:xfrm>
          <a:off x="1096963" y="1846263"/>
          <a:ext cx="10058400" cy="31800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05840"/>
                <a:gridCol w="1005840"/>
                <a:gridCol w="1005840"/>
                <a:gridCol w="1005840"/>
                <a:gridCol w="1005840"/>
                <a:gridCol w="1005840"/>
                <a:gridCol w="1005840"/>
                <a:gridCol w="1005840"/>
                <a:gridCol w="1005840"/>
                <a:gridCol w="1005840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l-GR" sz="1400" dirty="0" smtClean="0"/>
                        <a:t>λ</a:t>
                      </a:r>
                      <a:r>
                        <a:rPr lang="en-US" sz="1400" dirty="0" smtClean="0"/>
                        <a:t> (nm)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Alexandrakis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SARRP Red Journal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Adipose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Heart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Kidney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Liver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Lung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Stomach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Abdomen*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Tumor**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590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aseline="0" dirty="0" smtClean="0"/>
                        <a:t>μ</a:t>
                      </a:r>
                      <a:r>
                        <a:rPr lang="en-US" sz="1400" baseline="-25000" dirty="0" smtClean="0"/>
                        <a:t>a</a:t>
                      </a:r>
                      <a:r>
                        <a:rPr lang="en-US" sz="1400" baseline="0" dirty="0" smtClean="0"/>
                        <a:t> (cm</a:t>
                      </a:r>
                      <a:r>
                        <a:rPr lang="en-US" sz="1400" baseline="30000" dirty="0" smtClean="0"/>
                        <a:t>-1</a:t>
                      </a:r>
                      <a:r>
                        <a:rPr lang="en-US" sz="1400" baseline="0" dirty="0" smtClean="0"/>
                        <a:t>)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0.431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6.65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7.45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39.90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21.08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1.29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 0.431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3.8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aseline="0" dirty="0" smtClean="0"/>
                        <a:t>μ</a:t>
                      </a:r>
                      <a:r>
                        <a:rPr lang="en-US" sz="1400" baseline="-25000" dirty="0" smtClean="0"/>
                        <a:t>s</a:t>
                      </a:r>
                      <a:r>
                        <a:rPr lang="en-US" sz="1400" baseline="30000" dirty="0" smtClean="0"/>
                        <a:t>'</a:t>
                      </a:r>
                      <a:r>
                        <a:rPr lang="en-US" sz="1400" baseline="0" dirty="0" smtClean="0"/>
                        <a:t> (cm</a:t>
                      </a:r>
                      <a:r>
                        <a:rPr lang="en-US" sz="1400" baseline="30000" dirty="0" smtClean="0"/>
                        <a:t>-1</a:t>
                      </a:r>
                      <a:r>
                        <a:rPr lang="en-US" sz="1400" baseline="0" dirty="0" smtClean="0"/>
                        <a:t>)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12.900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11.60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27.3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7.75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23.25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16.26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15.300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9.0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610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aseline="0" dirty="0" smtClean="0"/>
                        <a:t>μ</a:t>
                      </a:r>
                      <a:r>
                        <a:rPr lang="en-US" sz="1400" baseline="-25000" dirty="0" smtClean="0"/>
                        <a:t>a</a:t>
                      </a:r>
                      <a:r>
                        <a:rPr lang="en-US" sz="1400" baseline="0" dirty="0" smtClean="0"/>
                        <a:t> (cm</a:t>
                      </a:r>
                      <a:r>
                        <a:rPr lang="en-US" sz="1400" baseline="30000" dirty="0" smtClean="0"/>
                        <a:t>-1</a:t>
                      </a:r>
                      <a:r>
                        <a:rPr lang="en-US" sz="1400" baseline="0" dirty="0" smtClean="0"/>
                        <a:t>)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0.127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2.00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2.24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11.99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6.63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0.38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 0.127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2.3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aseline="0" dirty="0" smtClean="0"/>
                        <a:t>μ</a:t>
                      </a:r>
                      <a:r>
                        <a:rPr lang="en-US" sz="1400" baseline="-25000" dirty="0" smtClean="0"/>
                        <a:t>s</a:t>
                      </a:r>
                      <a:r>
                        <a:rPr lang="en-US" sz="1400" baseline="30000" dirty="0" smtClean="0"/>
                        <a:t>'</a:t>
                      </a:r>
                      <a:r>
                        <a:rPr lang="en-US" sz="1400" baseline="0" dirty="0" smtClean="0"/>
                        <a:t> (cm</a:t>
                      </a:r>
                      <a:r>
                        <a:rPr lang="en-US" sz="1400" baseline="30000" dirty="0" smtClean="0"/>
                        <a:t>-1</a:t>
                      </a:r>
                      <a:r>
                        <a:rPr lang="en-US" sz="1400" baseline="0" dirty="0" smtClean="0"/>
                        <a:t>)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12.700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11.00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26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7.50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22.85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15.74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14.600 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7.6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630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aseline="0" dirty="0" smtClean="0"/>
                        <a:t>μ</a:t>
                      </a:r>
                      <a:r>
                        <a:rPr lang="en-US" sz="1400" baseline="-25000" dirty="0" smtClean="0"/>
                        <a:t>a</a:t>
                      </a:r>
                      <a:r>
                        <a:rPr lang="en-US" sz="1400" baseline="0" dirty="0" smtClean="0"/>
                        <a:t> (cm</a:t>
                      </a:r>
                      <a:r>
                        <a:rPr lang="en-US" sz="1400" baseline="30000" dirty="0" smtClean="0"/>
                        <a:t>-1</a:t>
                      </a:r>
                      <a:r>
                        <a:rPr lang="en-US" sz="1400" baseline="0" dirty="0" smtClean="0"/>
                        <a:t>)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0.069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1.08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1.21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6.45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3.59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0.21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 0.069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1.9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aseline="0" dirty="0" smtClean="0"/>
                        <a:t>μ</a:t>
                      </a:r>
                      <a:r>
                        <a:rPr lang="en-US" sz="1400" baseline="-25000" dirty="0" smtClean="0"/>
                        <a:t>s</a:t>
                      </a:r>
                      <a:r>
                        <a:rPr lang="en-US" sz="1400" baseline="30000" dirty="0" smtClean="0"/>
                        <a:t>'</a:t>
                      </a:r>
                      <a:r>
                        <a:rPr lang="en-US" sz="1400" baseline="0" dirty="0" smtClean="0"/>
                        <a:t> (cm</a:t>
                      </a:r>
                      <a:r>
                        <a:rPr lang="en-US" sz="1400" baseline="30000" dirty="0" smtClean="0"/>
                        <a:t>-1</a:t>
                      </a:r>
                      <a:r>
                        <a:rPr lang="en-US" sz="1400" baseline="0" dirty="0" smtClean="0"/>
                        <a:t>)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12.480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10.50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24.7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7.23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22.46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15.25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14.000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6.9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185420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650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aseline="0" dirty="0" smtClean="0"/>
                        <a:t>μ</a:t>
                      </a:r>
                      <a:r>
                        <a:rPr lang="en-US" sz="1400" baseline="-25000" dirty="0" smtClean="0"/>
                        <a:t>a</a:t>
                      </a:r>
                      <a:r>
                        <a:rPr lang="en-US" sz="1400" baseline="0" dirty="0" smtClean="0"/>
                        <a:t> (cm</a:t>
                      </a:r>
                      <a:r>
                        <a:rPr lang="en-US" sz="1400" baseline="30000" dirty="0" smtClean="0"/>
                        <a:t>-1</a:t>
                      </a:r>
                      <a:r>
                        <a:rPr lang="en-US" sz="1400" baseline="0" dirty="0" smtClean="0"/>
                        <a:t>)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0.050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0.78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0.87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4.67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2.61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0.15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 0.050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1.6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  <a:tr h="18542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baseline="0" dirty="0" smtClean="0"/>
                        <a:t>μ</a:t>
                      </a:r>
                      <a:r>
                        <a:rPr lang="en-US" sz="1400" baseline="-25000" dirty="0" smtClean="0"/>
                        <a:t>s</a:t>
                      </a:r>
                      <a:r>
                        <a:rPr lang="en-US" sz="1400" baseline="30000" dirty="0" smtClean="0"/>
                        <a:t>'</a:t>
                      </a:r>
                      <a:r>
                        <a:rPr lang="en-US" sz="1400" baseline="0" dirty="0" smtClean="0"/>
                        <a:t> (cm</a:t>
                      </a:r>
                      <a:r>
                        <a:rPr lang="en-US" sz="1400" baseline="30000" dirty="0" smtClean="0"/>
                        <a:t>-1</a:t>
                      </a:r>
                      <a:r>
                        <a:rPr lang="en-US" sz="1400" baseline="0" dirty="0" smtClean="0"/>
                        <a:t>)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12.270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10.10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23.6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7.00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22.09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14.80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13.500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latin typeface="Courier New" panose="02070309020205020404" pitchFamily="49" charset="0"/>
                          <a:ea typeface="Cambria Math" panose="02040503050406030204" pitchFamily="18" charset="0"/>
                          <a:cs typeface="Courier New" panose="02070309020205020404" pitchFamily="49" charset="0"/>
                        </a:rPr>
                        <a:t>6.6</a:t>
                      </a:r>
                      <a:endParaRPr lang="en-US" sz="1400" dirty="0">
                        <a:latin typeface="Courier New" panose="02070309020205020404" pitchFamily="49" charset="0"/>
                        <a:ea typeface="Cambria Math" panose="02040503050406030204" pitchFamily="18" charset="0"/>
                        <a:cs typeface="Courier New" panose="02070309020205020404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339913" y="5397535"/>
            <a:ext cx="59018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* SARRP abdomen </a:t>
            </a:r>
            <a:r>
              <a:rPr lang="el-GR" sz="1400" dirty="0" smtClean="0"/>
              <a:t>μ</a:t>
            </a:r>
            <a:r>
              <a:rPr lang="en-US" sz="1400" baseline="-25000" dirty="0" smtClean="0"/>
              <a:t>a</a:t>
            </a:r>
            <a:r>
              <a:rPr lang="en-US" sz="1400" dirty="0" smtClean="0"/>
              <a:t> from </a:t>
            </a:r>
            <a:r>
              <a:rPr lang="en-US" sz="1400" dirty="0" err="1" smtClean="0"/>
              <a:t>Alexandrakis</a:t>
            </a:r>
            <a:r>
              <a:rPr lang="en-US" sz="1400" dirty="0" smtClean="0"/>
              <a:t> 2005, abdomen </a:t>
            </a:r>
            <a:r>
              <a:rPr lang="el-GR" sz="1400" dirty="0" smtClean="0"/>
              <a:t>μ</a:t>
            </a:r>
            <a:r>
              <a:rPr lang="en-US" sz="1400" baseline="-25000" dirty="0" smtClean="0"/>
              <a:t>s</a:t>
            </a:r>
            <a:r>
              <a:rPr lang="en-US" sz="1400" dirty="0" smtClean="0"/>
              <a:t>’ from Jacques 2013</a:t>
            </a:r>
          </a:p>
          <a:p>
            <a:r>
              <a:rPr lang="en-US" sz="1400" dirty="0" smtClean="0"/>
              <a:t>** SARRP tumor </a:t>
            </a:r>
            <a:r>
              <a:rPr lang="el-GR" sz="1400" dirty="0" smtClean="0"/>
              <a:t>μ</a:t>
            </a:r>
            <a:r>
              <a:rPr lang="en-US" sz="1400" baseline="-25000" dirty="0" smtClean="0"/>
              <a:t>a</a:t>
            </a:r>
            <a:r>
              <a:rPr lang="en-US" sz="1400" dirty="0" smtClean="0"/>
              <a:t> and </a:t>
            </a:r>
            <a:r>
              <a:rPr lang="el-GR" sz="1400" dirty="0" smtClean="0"/>
              <a:t>μ</a:t>
            </a:r>
            <a:r>
              <a:rPr lang="en-US" sz="1400" baseline="-25000" dirty="0" smtClean="0"/>
              <a:t>s</a:t>
            </a:r>
            <a:r>
              <a:rPr lang="en-US" sz="1400" dirty="0" smtClean="0"/>
              <a:t>’ from Honda 2011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1546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Sources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12736304"/>
              </p:ext>
            </p:extLst>
          </p:nvPr>
        </p:nvGraphicFramePr>
        <p:xfrm>
          <a:off x="755374" y="2011681"/>
          <a:ext cx="10487769" cy="36961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71276"/>
                <a:gridCol w="9716493"/>
              </a:tblGrid>
              <a:tr h="308009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1987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09" marR="3209" marT="32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Jacques SL, Prahl SA. Modeling optical and thermal distributions in tissue during laser irradiation. Lasers Surg Med. 1987;6:494–503.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09" marR="3209" marT="3209" marB="0" anchor="b"/>
                </a:tc>
              </a:tr>
              <a:tr h="308009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1990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09" marR="3209" marT="32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Cheong WF, Prahl SA, Welch AJ. A review of the optical properties of biological tissues. IEEE Journal of Quantum Electronics. 1990;26:2166–2185.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09" marR="3209" marT="3209" marB="0" anchor="b"/>
                </a:tc>
              </a:tr>
              <a:tr h="308009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1993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09" marR="3209" marT="32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Firbank M, Hiraoka M, Essenpreis M, et al. Measurement of the optical properties of the skull in the wavelength range 650-950 nm. Phys. Med. Biol. 1993;38:503–510.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09" marR="3209" marT="3209" marB="0" anchor="b"/>
                </a:tc>
              </a:tr>
              <a:tr h="308009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1996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09" marR="3209" marT="32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err="1">
                          <a:effectLst/>
                        </a:rPr>
                        <a:t>Kienle</a:t>
                      </a:r>
                      <a:r>
                        <a:rPr lang="en-US" sz="1000" u="none" strike="noStrike" dirty="0">
                          <a:effectLst/>
                        </a:rPr>
                        <a:t> A, </a:t>
                      </a:r>
                      <a:r>
                        <a:rPr lang="en-US" sz="1000" u="none" strike="noStrike" dirty="0" err="1">
                          <a:effectLst/>
                        </a:rPr>
                        <a:t>Lilge</a:t>
                      </a:r>
                      <a:r>
                        <a:rPr lang="en-US" sz="1000" u="none" strike="noStrike" dirty="0">
                          <a:effectLst/>
                        </a:rPr>
                        <a:t> L, Patterson MS, et al. Spatially resolved absolute diffuse reflectance measurements for noninvasive determination of the optical scattering and absorption coefficients of biological tissue. Appl. Opt. 1996;35:2304–2314.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09" marR="3209" marT="3209" marB="0" anchor="b"/>
                </a:tc>
              </a:tr>
              <a:tr h="308009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 dirty="0">
                          <a:effectLst/>
                        </a:rPr>
                        <a:t>2001</a:t>
                      </a:r>
                      <a:endParaRPr lang="en-US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09" marR="3209" marT="32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Torricelli A, </a:t>
                      </a:r>
                      <a:r>
                        <a:rPr lang="en-US" sz="1000" u="none" strike="noStrike" dirty="0" err="1">
                          <a:effectLst/>
                        </a:rPr>
                        <a:t>Pifferi</a:t>
                      </a:r>
                      <a:r>
                        <a:rPr lang="en-US" sz="1000" u="none" strike="noStrike" dirty="0">
                          <a:effectLst/>
                        </a:rPr>
                        <a:t> A, </a:t>
                      </a:r>
                      <a:r>
                        <a:rPr lang="en-US" sz="1000" u="none" strike="noStrike" dirty="0" err="1">
                          <a:effectLst/>
                        </a:rPr>
                        <a:t>Taroni</a:t>
                      </a:r>
                      <a:r>
                        <a:rPr lang="en-US" sz="1000" u="none" strike="noStrike" dirty="0">
                          <a:effectLst/>
                        </a:rPr>
                        <a:t> P, et al. In vivo optical characterization of human tissues from 610 to 1010 nm by time-resolved reflectance spectroscopy. Phys. Med. Biol. 2001;46:2227–2237.</a:t>
                      </a:r>
                      <a:endParaRPr lang="en-US" sz="10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09" marR="3209" marT="3209" marB="0" anchor="b"/>
                </a:tc>
              </a:tr>
              <a:tr h="308009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2005</a:t>
                      </a:r>
                      <a:endParaRPr lang="en-US" sz="10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09" marR="3209" marT="32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u="none" strike="noStrike">
                          <a:effectLst/>
                        </a:rPr>
                        <a:t>Alexandrakis G, and Rannou FR, and Chatziioannou AF. - Tomographic bioluminescence imaging by use of a combined optical-PET (OPET) system: A computer simulation feasibility study. - Physics in Medicine and Biology(- 17):- 4225.</a:t>
                      </a:r>
                      <a:endParaRPr lang="en-US" sz="900" b="0" i="1" u="none" strike="noStrike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3209" marR="3209" marT="3209" marB="0" anchor="b"/>
                </a:tc>
              </a:tr>
              <a:tr h="308009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2006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09" marR="3209" marT="32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Wang Ge, Cong </a:t>
                      </a:r>
                      <a:r>
                        <a:rPr lang="en-US" sz="1000" u="none" strike="noStrike" dirty="0" err="1">
                          <a:effectLst/>
                        </a:rPr>
                        <a:t>Wenxiang</a:t>
                      </a:r>
                      <a:r>
                        <a:rPr lang="en-US" sz="1000" u="none" strike="noStrike" dirty="0">
                          <a:effectLst/>
                        </a:rPr>
                        <a:t> , </a:t>
                      </a:r>
                      <a:r>
                        <a:rPr lang="en-US" sz="1000" u="none" strike="noStrike" dirty="0" err="1">
                          <a:effectLst/>
                        </a:rPr>
                        <a:t>Durairaj</a:t>
                      </a:r>
                      <a:r>
                        <a:rPr lang="en-US" sz="1000" u="none" strike="noStrike" dirty="0">
                          <a:effectLst/>
                        </a:rPr>
                        <a:t> Kumar, Qian  Xin, Shen </a:t>
                      </a:r>
                      <a:r>
                        <a:rPr lang="en-US" sz="1000" u="none" strike="noStrike" dirty="0" err="1">
                          <a:effectLst/>
                        </a:rPr>
                        <a:t>Haiou</a:t>
                      </a:r>
                      <a:r>
                        <a:rPr lang="en-US" sz="1000" u="none" strike="noStrike" dirty="0">
                          <a:effectLst/>
                        </a:rPr>
                        <a:t>, Sinn Patrick, Hoffman Eric, McLennan Geoffrey, and Henry Michael, "In vivo mouse studies with bioluminescence tomography," Opt. Express 14, 7801-7809 (2006)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09" marR="3209" marT="3209" marB="0" anchor="b"/>
                </a:tc>
              </a:tr>
              <a:tr h="308009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2011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09" marR="3209" marT="32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err="1">
                          <a:effectLst/>
                        </a:rPr>
                        <a:t>Sandell</a:t>
                      </a:r>
                      <a:r>
                        <a:rPr lang="en-US" sz="1000" u="none" strike="noStrike" dirty="0">
                          <a:effectLst/>
                        </a:rPr>
                        <a:t>, J.L., &amp; Zhu, T.C. (2011). A review of in-vivo optical properties of human tissues and its impact on PDT. Journal of </a:t>
                      </a:r>
                      <a:r>
                        <a:rPr lang="en-US" sz="1000" u="none" strike="noStrike" dirty="0" err="1">
                          <a:effectLst/>
                        </a:rPr>
                        <a:t>Biophotonics</a:t>
                      </a:r>
                      <a:r>
                        <a:rPr lang="en-US" sz="1000" u="none" strike="noStrike" dirty="0">
                          <a:effectLst/>
                        </a:rPr>
                        <a:t>, 4(11-12), 773-787.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09" marR="3209" marT="3209" marB="0" anchor="b"/>
                </a:tc>
              </a:tr>
              <a:tr h="308009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2011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09" marR="3209" marT="32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Honda N, Ishii K, Terada T, Nanjo T, </a:t>
                      </a:r>
                      <a:r>
                        <a:rPr lang="en-US" sz="1000" u="none" strike="noStrike" dirty="0" err="1">
                          <a:effectLst/>
                        </a:rPr>
                        <a:t>Awazu</a:t>
                      </a:r>
                      <a:r>
                        <a:rPr lang="en-US" sz="1000" u="none" strike="noStrike" dirty="0">
                          <a:effectLst/>
                        </a:rPr>
                        <a:t> K; Determination of the tumor tissue optical properties during and after photodynamic therapy using inverse monte </a:t>
                      </a:r>
                      <a:r>
                        <a:rPr lang="en-US" sz="1000" u="none" strike="noStrike" dirty="0" err="1">
                          <a:effectLst/>
                        </a:rPr>
                        <a:t>carlo</a:t>
                      </a:r>
                      <a:r>
                        <a:rPr lang="en-US" sz="1000" u="none" strike="noStrike" dirty="0">
                          <a:effectLst/>
                        </a:rPr>
                        <a:t> method and double integrating sphere between 350 and 1000 nm. J. Biomed. Opt. 0001;16(5):058003-058003-7.  doi:10.1117/1.3581111</a:t>
                      </a:r>
                      <a:r>
                        <a:rPr lang="en-US" sz="1000" u="none" strike="noStrike" dirty="0" smtClean="0">
                          <a:effectLst/>
                        </a:rPr>
                        <a:t>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09" marR="3209" marT="3209" marB="0" anchor="b"/>
                </a:tc>
              </a:tr>
              <a:tr h="308009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2011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09" marR="3209" marT="32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 err="1">
                          <a:effectLst/>
                        </a:rPr>
                        <a:t>Bashkatov</a:t>
                      </a:r>
                      <a:r>
                        <a:rPr lang="en-US" sz="1000" u="none" strike="noStrike" dirty="0">
                          <a:effectLst/>
                        </a:rPr>
                        <a:t>, A.N., </a:t>
                      </a:r>
                      <a:r>
                        <a:rPr lang="en-US" sz="1000" u="none" strike="noStrike" dirty="0" err="1">
                          <a:effectLst/>
                        </a:rPr>
                        <a:t>Genina</a:t>
                      </a:r>
                      <a:r>
                        <a:rPr lang="en-US" sz="1000" u="none" strike="noStrike" dirty="0">
                          <a:effectLst/>
                        </a:rPr>
                        <a:t>, E.A., </a:t>
                      </a:r>
                      <a:r>
                        <a:rPr lang="en-US" sz="1000" u="none" strike="noStrike" dirty="0" err="1">
                          <a:effectLst/>
                        </a:rPr>
                        <a:t>Tuchin</a:t>
                      </a:r>
                      <a:r>
                        <a:rPr lang="en-US" sz="1000" u="none" strike="noStrike" dirty="0">
                          <a:effectLst/>
                        </a:rPr>
                        <a:t>, V.V. (2011). Optical properties of skin, subcutaneous, and muscle tissues: A review. Journal of Innovative Optical Health Sciences, 04(01), 9-38.</a:t>
                      </a:r>
                      <a:endParaRPr lang="en-US" sz="1000" b="0" i="0" u="none" strike="noStrike" dirty="0">
                        <a:solidFill>
                          <a:srgbClr val="40404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09" marR="3209" marT="3209" marB="0" anchor="b"/>
                </a:tc>
              </a:tr>
              <a:tr h="308009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2011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09" marR="3209" marT="32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Welch AJ, Gemert MJC. Optical-thermal response of laser-irradiated tissue. Dordrecht: Springer; 2011.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09" marR="3209" marT="3209" marB="0" anchor="b"/>
                </a:tc>
              </a:tr>
              <a:tr h="308009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u="none" strike="noStrike">
                          <a:effectLst/>
                        </a:rPr>
                        <a:t>2013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09" marR="3209" marT="320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Jacques SL. Optical properties of biological tissues: a review. Phys. Med. Biol. 2013;58:R37–R61.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209" marR="3209" marT="3209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244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 and Conventions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50000"/>
              </a:lnSpc>
            </a:pPr>
            <a:r>
              <a:rPr lang="en-US" sz="1600" dirty="0" smtClean="0"/>
              <a:t>Cow:		</a:t>
            </a:r>
            <a:r>
              <a:rPr lang="en-US" sz="1600" dirty="0" smtClean="0">
                <a:solidFill>
                  <a:srgbClr val="00B050"/>
                </a:solidFill>
              </a:rPr>
              <a:t>Green</a:t>
            </a:r>
          </a:p>
          <a:p>
            <a:pPr>
              <a:lnSpc>
                <a:spcPct val="50000"/>
              </a:lnSpc>
            </a:pPr>
            <a:r>
              <a:rPr lang="en-US" sz="1600" dirty="0" smtClean="0"/>
              <a:t>Human:		</a:t>
            </a:r>
            <a:r>
              <a:rPr lang="en-US" sz="1600" dirty="0" smtClean="0">
                <a:solidFill>
                  <a:srgbClr val="0070C0"/>
                </a:solidFill>
              </a:rPr>
              <a:t>Blue </a:t>
            </a:r>
            <a:endParaRPr lang="en-US" sz="1600" dirty="0" smtClean="0"/>
          </a:p>
          <a:p>
            <a:pPr>
              <a:lnSpc>
                <a:spcPct val="50000"/>
              </a:lnSpc>
            </a:pPr>
            <a:r>
              <a:rPr lang="en-US" sz="1600" dirty="0" smtClean="0"/>
              <a:t>Mouse:		</a:t>
            </a:r>
            <a:r>
              <a:rPr lang="en-US" sz="1600" dirty="0" smtClean="0">
                <a:solidFill>
                  <a:srgbClr val="FF0000"/>
                </a:solidFill>
              </a:rPr>
              <a:t>Red</a:t>
            </a:r>
          </a:p>
          <a:p>
            <a:pPr>
              <a:lnSpc>
                <a:spcPct val="50000"/>
              </a:lnSpc>
            </a:pPr>
            <a:r>
              <a:rPr lang="en-US" sz="1600" dirty="0" smtClean="0"/>
              <a:t>Pig:		</a:t>
            </a:r>
            <a:r>
              <a:rPr lang="en-US" sz="1600" dirty="0" smtClean="0">
                <a:solidFill>
                  <a:schemeClr val="tx1"/>
                </a:solidFill>
              </a:rPr>
              <a:t>Black </a:t>
            </a:r>
            <a:endParaRPr lang="en-US" sz="1600" dirty="0" smtClean="0"/>
          </a:p>
          <a:p>
            <a:pPr>
              <a:lnSpc>
                <a:spcPct val="50000"/>
              </a:lnSpc>
            </a:pPr>
            <a:r>
              <a:rPr lang="en-US" sz="1600" dirty="0" smtClean="0"/>
              <a:t>Rat:		</a:t>
            </a:r>
            <a:r>
              <a:rPr lang="en-US" sz="1600" dirty="0" smtClean="0">
                <a:solidFill>
                  <a:srgbClr val="7030A0"/>
                </a:solidFill>
              </a:rPr>
              <a:t>Purple</a:t>
            </a:r>
          </a:p>
          <a:p>
            <a:pPr>
              <a:lnSpc>
                <a:spcPct val="50000"/>
              </a:lnSpc>
            </a:pPr>
            <a:endParaRPr lang="en-US" sz="1600" dirty="0" smtClean="0"/>
          </a:p>
          <a:p>
            <a:pPr>
              <a:lnSpc>
                <a:spcPct val="50000"/>
              </a:lnSpc>
            </a:pPr>
            <a:endParaRPr lang="en-US" sz="1600" dirty="0" smtClean="0"/>
          </a:p>
          <a:p>
            <a:pPr>
              <a:lnSpc>
                <a:spcPct val="50000"/>
              </a:lnSpc>
            </a:pPr>
            <a:endParaRPr lang="en-US" sz="1600" dirty="0"/>
          </a:p>
          <a:p>
            <a:pPr>
              <a:lnSpc>
                <a:spcPct val="50000"/>
              </a:lnSpc>
            </a:pPr>
            <a:endParaRPr lang="en-US" sz="1600" dirty="0" smtClean="0"/>
          </a:p>
          <a:p>
            <a:pPr>
              <a:lnSpc>
                <a:spcPct val="50000"/>
              </a:lnSpc>
            </a:pPr>
            <a:endParaRPr lang="en-US" sz="1600" dirty="0"/>
          </a:p>
          <a:p>
            <a:pPr>
              <a:lnSpc>
                <a:spcPct val="50000"/>
              </a:lnSpc>
            </a:pPr>
            <a:endParaRPr lang="en-US" sz="1600" dirty="0" smtClean="0"/>
          </a:p>
          <a:p>
            <a:pPr>
              <a:lnSpc>
                <a:spcPct val="50000"/>
              </a:lnSpc>
            </a:pPr>
            <a:endParaRPr lang="en-US" sz="1600" dirty="0"/>
          </a:p>
          <a:p>
            <a:pPr>
              <a:lnSpc>
                <a:spcPct val="50000"/>
              </a:lnSpc>
            </a:pPr>
            <a:endParaRPr lang="en-US" sz="1600" dirty="0" smtClean="0"/>
          </a:p>
          <a:p>
            <a:pPr>
              <a:lnSpc>
                <a:spcPct val="50000"/>
              </a:lnSpc>
            </a:pPr>
            <a:endParaRPr lang="en-US" sz="1600" dirty="0" smtClean="0"/>
          </a:p>
          <a:p>
            <a:pPr>
              <a:lnSpc>
                <a:spcPct val="50000"/>
              </a:lnSpc>
            </a:pPr>
            <a:r>
              <a:rPr lang="en-US" sz="1600" dirty="0" smtClean="0"/>
              <a:t>Also, please note that Jacques citations can be ambiguous about the species from which a data point is taken.</a:t>
            </a:r>
            <a:endParaRPr lang="en-US" sz="16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244932"/>
              </p:ext>
            </p:extLst>
          </p:nvPr>
        </p:nvGraphicFramePr>
        <p:xfrm>
          <a:off x="1097280" y="3578086"/>
          <a:ext cx="7690127" cy="18033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75721"/>
                <a:gridCol w="2092000"/>
                <a:gridCol w="1816310"/>
                <a:gridCol w="1491969"/>
                <a:gridCol w="1414127"/>
              </a:tblGrid>
              <a:tr h="225416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smtClean="0">
                          <a:effectLst/>
                        </a:rPr>
                        <a:t>Using the following parameters for 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Alexandrakis</a:t>
                      </a:r>
                      <a:r>
                        <a:rPr lang="en-US" sz="1100" u="none" strike="noStrike" baseline="0" dirty="0" smtClean="0">
                          <a:effectLst/>
                        </a:rPr>
                        <a:t> calculations: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Prahl S A 2001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http://omlc.ogi.edu/spectra/index.html (Oregon Medical Laser Clinic)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41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100" u="sng" strike="noStrike">
                          <a:effectLst/>
                          <a:hlinkClick r:id="rId2"/>
                        </a:rPr>
                        <a:t>http://omlc.org/spectra/hemoglobin/summary.html</a:t>
                      </a:r>
                      <a:endParaRPr lang="en-US" sz="1100" b="0" i="0" u="sng" strike="noStrike">
                        <a:solidFill>
                          <a:srgbClr val="0563C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lambda(nm)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HbO2 molar extinction(1/cm/M)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Hb molar extinction(1/cm/M)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HbO2 absorption (1/cm)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Hb absorption (1/cm)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416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14400.8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28324.4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77.12800558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151.7002167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416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1506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9443.6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8.065855814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50.57816465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416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5148.8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3.267046512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27.57601488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5416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368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3750.12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1.970939535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20.08494502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662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Adipose </a:t>
            </a:r>
            <a:r>
              <a:rPr lang="el-GR" dirty="0" smtClean="0"/>
              <a:t>μ</a:t>
            </a:r>
            <a:r>
              <a:rPr lang="en-US" baseline="-25000" dirty="0" smtClean="0"/>
              <a:t>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1800" dirty="0" smtClean="0"/>
              <a:t>Human: </a:t>
            </a:r>
            <a:r>
              <a:rPr lang="en-US" sz="1800" dirty="0" err="1" smtClean="0"/>
              <a:t>Bashkatov</a:t>
            </a:r>
            <a:r>
              <a:rPr lang="en-US" sz="1800" dirty="0" smtClean="0"/>
              <a:t> </a:t>
            </a:r>
            <a:r>
              <a:rPr lang="en-US" sz="1800" dirty="0"/>
              <a:t>2011</a:t>
            </a:r>
          </a:p>
          <a:p>
            <a:pPr lvl="1"/>
            <a:r>
              <a:rPr lang="en-US" dirty="0"/>
              <a:t>Citing </a:t>
            </a:r>
            <a:r>
              <a:rPr lang="en-US" dirty="0" err="1"/>
              <a:t>Salomatina</a:t>
            </a:r>
            <a:r>
              <a:rPr lang="en-US" dirty="0"/>
              <a:t> 2006</a:t>
            </a:r>
          </a:p>
          <a:p>
            <a:pPr lvl="2"/>
            <a:r>
              <a:rPr lang="en-US" dirty="0"/>
              <a:t>Integrating sphere, inverse Monte Carlo </a:t>
            </a:r>
            <a:r>
              <a:rPr lang="en-US" dirty="0" smtClean="0"/>
              <a:t>method </a:t>
            </a:r>
          </a:p>
          <a:p>
            <a:pPr lvl="1"/>
            <a:r>
              <a:rPr lang="en-US" dirty="0" smtClean="0"/>
              <a:t>Citing </a:t>
            </a:r>
            <a:r>
              <a:rPr lang="en-US" dirty="0" err="1"/>
              <a:t>Bashkatov</a:t>
            </a:r>
            <a:r>
              <a:rPr lang="en-US" dirty="0"/>
              <a:t> 2005</a:t>
            </a:r>
          </a:p>
          <a:p>
            <a:pPr lvl="2"/>
            <a:r>
              <a:rPr lang="en-US" dirty="0"/>
              <a:t>Integrating sphere, inverse adding-doubling method</a:t>
            </a:r>
          </a:p>
          <a:p>
            <a:r>
              <a:rPr lang="en-US" sz="1800" dirty="0" smtClean="0"/>
              <a:t>Mouse: </a:t>
            </a:r>
            <a:r>
              <a:rPr lang="en-US" sz="1800" dirty="0" err="1" smtClean="0"/>
              <a:t>Alexandrakis</a:t>
            </a:r>
            <a:r>
              <a:rPr lang="en-US" sz="1800" dirty="0" smtClean="0"/>
              <a:t> 2005</a:t>
            </a:r>
          </a:p>
          <a:p>
            <a:pPr lvl="1"/>
            <a:r>
              <a:rPr lang="en-US" dirty="0" smtClean="0"/>
              <a:t>Citing </a:t>
            </a:r>
            <a:r>
              <a:rPr lang="en-US" dirty="0" err="1" smtClean="0"/>
              <a:t>Mitic</a:t>
            </a:r>
            <a:r>
              <a:rPr lang="en-US" dirty="0" smtClean="0"/>
              <a:t> 1994, </a:t>
            </a:r>
            <a:r>
              <a:rPr lang="en-US" dirty="0" err="1" smtClean="0"/>
              <a:t>Kienle</a:t>
            </a:r>
            <a:r>
              <a:rPr lang="en-US" dirty="0" smtClean="0"/>
              <a:t> 1996, </a:t>
            </a:r>
            <a:r>
              <a:rPr lang="en-US" dirty="0" err="1" smtClean="0"/>
              <a:t>Holboke</a:t>
            </a:r>
            <a:r>
              <a:rPr lang="en-US" dirty="0" smtClean="0"/>
              <a:t> 2000, Srinivasan 2003</a:t>
            </a:r>
          </a:p>
          <a:p>
            <a:pPr lvl="1"/>
            <a:r>
              <a:rPr lang="en-US" b="1" dirty="0" smtClean="0"/>
              <a:t>Previously used in SARRP Red Journal article</a:t>
            </a:r>
          </a:p>
          <a:p>
            <a:r>
              <a:rPr lang="en-US" dirty="0" smtClean="0"/>
              <a:t>Rat: </a:t>
            </a:r>
            <a:r>
              <a:rPr lang="en-US" dirty="0" err="1" smtClean="0"/>
              <a:t>Bashkatov</a:t>
            </a:r>
            <a:r>
              <a:rPr lang="en-US" dirty="0" smtClean="0"/>
              <a:t> 2011</a:t>
            </a:r>
          </a:p>
          <a:p>
            <a:pPr lvl="1"/>
            <a:r>
              <a:rPr lang="en-US" dirty="0" smtClean="0"/>
              <a:t>Citing </a:t>
            </a:r>
            <a:r>
              <a:rPr lang="en-US" dirty="0" err="1" smtClean="0"/>
              <a:t>Bashkatov</a:t>
            </a:r>
            <a:r>
              <a:rPr lang="en-US" dirty="0" smtClean="0"/>
              <a:t> 2005</a:t>
            </a:r>
          </a:p>
          <a:p>
            <a:pPr lvl="2"/>
            <a:r>
              <a:rPr lang="en-US" dirty="0"/>
              <a:t>Integrating sphere, inverse adding-doubling method</a:t>
            </a:r>
          </a:p>
          <a:p>
            <a:r>
              <a:rPr lang="en-US" dirty="0" smtClean="0"/>
              <a:t>Cow: </a:t>
            </a:r>
            <a:r>
              <a:rPr lang="en-US" dirty="0" err="1" smtClean="0"/>
              <a:t>Kienle</a:t>
            </a:r>
            <a:r>
              <a:rPr lang="en-US" dirty="0" smtClean="0"/>
              <a:t> 1996</a:t>
            </a:r>
          </a:p>
          <a:p>
            <a:pPr lvl="1"/>
            <a:r>
              <a:rPr lang="en-US" dirty="0"/>
              <a:t>Spatially Resolved Absolute </a:t>
            </a:r>
            <a:r>
              <a:rPr lang="en-US" dirty="0" smtClean="0"/>
              <a:t>Diffuse Reflectance</a:t>
            </a:r>
          </a:p>
          <a:p>
            <a:pPr marL="201168" lvl="1" indent="0">
              <a:buNone/>
            </a:pP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8652103" y="3178064"/>
            <a:ext cx="139430" cy="13716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8580769" y="2585935"/>
            <a:ext cx="139430" cy="137160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8647404" y="2107659"/>
            <a:ext cx="137160" cy="137160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059041" y="5107021"/>
            <a:ext cx="137160" cy="13716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 rot="18799660">
            <a:off x="8340335" y="4243250"/>
            <a:ext cx="137160" cy="137160"/>
          </a:xfrm>
          <a:prstGeom prst="rect">
            <a:avLst/>
          </a:prstGeom>
          <a:solidFill>
            <a:srgbClr val="B0089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43232213"/>
              </p:ext>
            </p:extLst>
          </p:nvPr>
        </p:nvGraphicFramePr>
        <p:xfrm>
          <a:off x="1096963" y="1846263"/>
          <a:ext cx="4938712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3390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Adipose </a:t>
            </a:r>
            <a:r>
              <a:rPr lang="el-GR" dirty="0" smtClean="0"/>
              <a:t>μ</a:t>
            </a:r>
            <a:r>
              <a:rPr lang="en-US" baseline="-25000" dirty="0" smtClean="0"/>
              <a:t>s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450562"/>
          </a:xfrm>
        </p:spPr>
        <p:txBody>
          <a:bodyPr>
            <a:normAutofit fontScale="62500" lnSpcReduction="20000"/>
          </a:bodyPr>
          <a:lstStyle/>
          <a:p>
            <a:r>
              <a:rPr lang="en-US" sz="1800" dirty="0"/>
              <a:t>Cow: </a:t>
            </a:r>
            <a:r>
              <a:rPr lang="en-US" sz="1800" dirty="0" err="1"/>
              <a:t>Kienle</a:t>
            </a:r>
            <a:r>
              <a:rPr lang="en-US" sz="1800" dirty="0"/>
              <a:t> 1996</a:t>
            </a:r>
          </a:p>
          <a:p>
            <a:pPr lvl="1"/>
            <a:r>
              <a:rPr lang="en-US" sz="1600" dirty="0"/>
              <a:t>Spatially Resolved Absolute Diffuse </a:t>
            </a:r>
            <a:r>
              <a:rPr lang="en-US" sz="1600" dirty="0" smtClean="0"/>
              <a:t>Reflectance</a:t>
            </a:r>
          </a:p>
          <a:p>
            <a:r>
              <a:rPr lang="en-US" sz="1800" dirty="0"/>
              <a:t>Rat: </a:t>
            </a:r>
            <a:r>
              <a:rPr lang="en-US" sz="1800" dirty="0" err="1"/>
              <a:t>Bashkatov</a:t>
            </a:r>
            <a:r>
              <a:rPr lang="en-US" sz="1800" dirty="0"/>
              <a:t> 2011</a:t>
            </a:r>
          </a:p>
          <a:p>
            <a:pPr lvl="1"/>
            <a:r>
              <a:rPr lang="en-US" sz="1600" dirty="0"/>
              <a:t>Citing </a:t>
            </a:r>
            <a:r>
              <a:rPr lang="en-US" sz="1600" dirty="0" err="1"/>
              <a:t>Bashkatov</a:t>
            </a:r>
            <a:r>
              <a:rPr lang="en-US" sz="1600" dirty="0"/>
              <a:t> 2005</a:t>
            </a:r>
          </a:p>
          <a:p>
            <a:pPr lvl="2"/>
            <a:r>
              <a:rPr lang="en-US" dirty="0"/>
              <a:t>Integrating sphere, inverse adding-doubling </a:t>
            </a:r>
            <a:r>
              <a:rPr lang="en-US" dirty="0" smtClean="0"/>
              <a:t>method</a:t>
            </a:r>
            <a:endParaRPr lang="en-US" sz="1800" dirty="0" smtClean="0"/>
          </a:p>
          <a:p>
            <a:r>
              <a:rPr lang="en-US" sz="1800" dirty="0" smtClean="0"/>
              <a:t>Mouse: </a:t>
            </a:r>
            <a:r>
              <a:rPr lang="en-US" sz="1800" dirty="0" err="1" smtClean="0"/>
              <a:t>Alexandrakis</a:t>
            </a:r>
            <a:r>
              <a:rPr lang="en-US" sz="1800" dirty="0" smtClean="0"/>
              <a:t> 2005</a:t>
            </a:r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/>
              <a:t>Mitic</a:t>
            </a:r>
            <a:r>
              <a:rPr lang="en-US" sz="1600" dirty="0"/>
              <a:t> 1994, </a:t>
            </a:r>
            <a:r>
              <a:rPr lang="en-US" sz="1600" dirty="0" err="1"/>
              <a:t>Kienle</a:t>
            </a:r>
            <a:r>
              <a:rPr lang="en-US" sz="1600" dirty="0"/>
              <a:t> 1996, </a:t>
            </a:r>
            <a:r>
              <a:rPr lang="en-US" sz="1600" dirty="0" err="1"/>
              <a:t>Holboke</a:t>
            </a:r>
            <a:r>
              <a:rPr lang="en-US" sz="1600" dirty="0"/>
              <a:t> 2000, Srinivasan </a:t>
            </a:r>
            <a:r>
              <a:rPr lang="en-US" sz="1600" dirty="0" smtClean="0"/>
              <a:t>2003</a:t>
            </a:r>
          </a:p>
          <a:p>
            <a:r>
              <a:rPr lang="en-US" sz="1800" dirty="0" smtClean="0"/>
              <a:t>Mouse: Wang 2015</a:t>
            </a:r>
          </a:p>
          <a:p>
            <a:pPr lvl="1"/>
            <a:r>
              <a:rPr lang="en-US" sz="1600" dirty="0" smtClean="0"/>
              <a:t>Citing Jacques 2013</a:t>
            </a:r>
          </a:p>
          <a:p>
            <a:pPr lvl="1"/>
            <a:r>
              <a:rPr lang="en-US" sz="1600" b="1" dirty="0" smtClean="0"/>
              <a:t>Previously used in SARRP Red Journal article</a:t>
            </a:r>
          </a:p>
          <a:p>
            <a:r>
              <a:rPr lang="en-US" sz="1800" dirty="0" smtClean="0"/>
              <a:t>Human: </a:t>
            </a:r>
            <a:r>
              <a:rPr lang="en-US" sz="1800" dirty="0" err="1" smtClean="0"/>
              <a:t>Bashkatov</a:t>
            </a:r>
            <a:r>
              <a:rPr lang="en-US" sz="1800" dirty="0" smtClean="0"/>
              <a:t> 2011</a:t>
            </a:r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 smtClean="0"/>
              <a:t>Salomatina</a:t>
            </a:r>
            <a:r>
              <a:rPr lang="en-US" sz="1600" dirty="0" smtClean="0"/>
              <a:t> 2006</a:t>
            </a:r>
          </a:p>
          <a:p>
            <a:pPr lvl="2"/>
            <a:r>
              <a:rPr lang="en-US" dirty="0" smtClean="0"/>
              <a:t>Integrating sphere, inverse Monte Carlo method</a:t>
            </a:r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 smtClean="0"/>
              <a:t>Bashkatov</a:t>
            </a:r>
            <a:r>
              <a:rPr lang="en-US" sz="1600" dirty="0" smtClean="0"/>
              <a:t> 2005</a:t>
            </a:r>
          </a:p>
          <a:p>
            <a:pPr lvl="2"/>
            <a:r>
              <a:rPr lang="en-US" dirty="0" smtClean="0"/>
              <a:t>Integrating sphere, inverse adding-doubling method</a:t>
            </a:r>
          </a:p>
          <a:p>
            <a:r>
              <a:rPr lang="en-US" sz="1800" dirty="0" smtClean="0"/>
              <a:t>Human: Jacques 2013</a:t>
            </a:r>
          </a:p>
          <a:p>
            <a:pPr lvl="1"/>
            <a:r>
              <a:rPr lang="en-US" sz="1600" dirty="0" smtClean="0"/>
              <a:t>Citing  </a:t>
            </a:r>
            <a:r>
              <a:rPr lang="en-US" sz="1600" dirty="0" err="1" smtClean="0"/>
              <a:t>Salomatina</a:t>
            </a:r>
            <a:r>
              <a:rPr lang="en-US" sz="1600" dirty="0" smtClean="0"/>
              <a:t> 2006 (Fat)</a:t>
            </a:r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 smtClean="0"/>
              <a:t>Salomatina</a:t>
            </a:r>
            <a:r>
              <a:rPr lang="en-US" sz="1600" dirty="0" smtClean="0"/>
              <a:t> 2006 (Adipocytes)</a:t>
            </a:r>
          </a:p>
          <a:p>
            <a:pPr lvl="1"/>
            <a:r>
              <a:rPr lang="en-US" sz="1600" dirty="0" smtClean="0"/>
              <a:t>Citing Simpson 1998</a:t>
            </a:r>
          </a:p>
          <a:p>
            <a:pPr lvl="1"/>
            <a:r>
              <a:rPr lang="en-US" sz="1600" dirty="0" smtClean="0"/>
              <a:t>Citing Peters 1990</a:t>
            </a:r>
            <a:endParaRPr lang="en-US" sz="1600" dirty="0"/>
          </a:p>
        </p:txBody>
      </p:sp>
      <p:sp>
        <p:nvSpPr>
          <p:cNvPr id="13" name="Isosceles Triangle 12"/>
          <p:cNvSpPr/>
          <p:nvPr/>
        </p:nvSpPr>
        <p:spPr>
          <a:xfrm>
            <a:off x="7836157" y="4283834"/>
            <a:ext cx="137160" cy="137160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804292" y="4651802"/>
            <a:ext cx="139430" cy="137160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313974" y="1845735"/>
            <a:ext cx="137160" cy="13716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18799660">
            <a:off x="7546581" y="2325502"/>
            <a:ext cx="137160" cy="137160"/>
          </a:xfrm>
          <a:prstGeom prst="rect">
            <a:avLst/>
          </a:prstGeom>
          <a:solidFill>
            <a:srgbClr val="B0089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7839539" y="2982122"/>
            <a:ext cx="139430" cy="13716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51134" y="3502834"/>
            <a:ext cx="137160" cy="13716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93579" y="5464838"/>
            <a:ext cx="201930" cy="201930"/>
          </a:xfrm>
          <a:prstGeom prst="rect">
            <a:avLst/>
          </a:prstGeom>
        </p:spPr>
      </p:pic>
      <p:sp>
        <p:nvSpPr>
          <p:cNvPr id="20" name="Rectangle 19"/>
          <p:cNvSpPr/>
          <p:nvPr/>
        </p:nvSpPr>
        <p:spPr>
          <a:xfrm rot="18868075">
            <a:off x="7648210" y="5843899"/>
            <a:ext cx="137160" cy="13716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8143368" y="5306924"/>
            <a:ext cx="137160" cy="13716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3"/>
          <a:srcRect l="2605" r="2455" b="2937"/>
          <a:stretch/>
        </p:blipFill>
        <p:spPr>
          <a:xfrm>
            <a:off x="7707472" y="5664897"/>
            <a:ext cx="137160" cy="137109"/>
          </a:xfrm>
          <a:prstGeom prst="rect">
            <a:avLst/>
          </a:prstGeom>
        </p:spPr>
      </p:pic>
      <p:graphicFrame>
        <p:nvGraphicFramePr>
          <p:cNvPr id="24" name="Content Placeholder 2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02852142"/>
              </p:ext>
            </p:extLst>
          </p:nvPr>
        </p:nvGraphicFramePr>
        <p:xfrm>
          <a:off x="1096963" y="1846263"/>
          <a:ext cx="4938712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4511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Heart </a:t>
            </a:r>
            <a:r>
              <a:rPr lang="el-GR" dirty="0" smtClean="0"/>
              <a:t>μ</a:t>
            </a:r>
            <a:r>
              <a:rPr lang="en-US" baseline="-25000" dirty="0" smtClean="0"/>
              <a:t>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 smtClean="0"/>
              <a:t>Mouse: </a:t>
            </a:r>
            <a:r>
              <a:rPr lang="en-US" sz="1800" dirty="0" err="1" smtClean="0"/>
              <a:t>Alexandrakis</a:t>
            </a:r>
            <a:r>
              <a:rPr lang="en-US" sz="1800" dirty="0" smtClean="0"/>
              <a:t> 2005</a:t>
            </a:r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 smtClean="0"/>
              <a:t>Swartling</a:t>
            </a:r>
            <a:r>
              <a:rPr lang="en-US" sz="1600" dirty="0" smtClean="0"/>
              <a:t> 2003</a:t>
            </a:r>
          </a:p>
          <a:p>
            <a:r>
              <a:rPr lang="en-US" sz="1800" dirty="0" smtClean="0"/>
              <a:t>Mouse: Wang Ge 2006 </a:t>
            </a:r>
            <a:r>
              <a:rPr lang="en-US" sz="1800" dirty="0"/>
              <a:t>for range 650-700 nm</a:t>
            </a:r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/>
              <a:t>Alexandrakis</a:t>
            </a:r>
            <a:r>
              <a:rPr lang="en-US" sz="1600" dirty="0"/>
              <a:t> </a:t>
            </a:r>
            <a:r>
              <a:rPr lang="en-US" sz="1600" dirty="0" smtClean="0"/>
              <a:t>2005 </a:t>
            </a:r>
            <a:r>
              <a:rPr lang="en-US" sz="1600" dirty="0"/>
              <a:t>for formula</a:t>
            </a:r>
          </a:p>
          <a:p>
            <a:pPr lvl="2"/>
            <a:r>
              <a:rPr lang="en-US" dirty="0"/>
              <a:t>No citation for </a:t>
            </a:r>
            <a:r>
              <a:rPr lang="el-GR" dirty="0"/>
              <a:t>μ</a:t>
            </a:r>
            <a:r>
              <a:rPr lang="en-US" dirty="0"/>
              <a:t> for </a:t>
            </a:r>
            <a:r>
              <a:rPr lang="en-US" dirty="0" err="1"/>
              <a:t>Hb</a:t>
            </a:r>
            <a:r>
              <a:rPr lang="en-US" dirty="0"/>
              <a:t>, HbO</a:t>
            </a:r>
            <a:r>
              <a:rPr lang="en-US" baseline="-25000" dirty="0"/>
              <a:t>2</a:t>
            </a:r>
            <a:r>
              <a:rPr lang="en-US" dirty="0"/>
              <a:t>, H</a:t>
            </a:r>
            <a:r>
              <a:rPr lang="en-US" baseline="-25000" dirty="0"/>
              <a:t>2</a:t>
            </a:r>
            <a:r>
              <a:rPr lang="en-US" dirty="0"/>
              <a:t>O</a:t>
            </a:r>
          </a:p>
          <a:p>
            <a:r>
              <a:rPr lang="en-US" sz="1800" dirty="0" smtClean="0"/>
              <a:t>Human: </a:t>
            </a:r>
            <a:r>
              <a:rPr lang="en-US" sz="1800" dirty="0" err="1" smtClean="0"/>
              <a:t>Sandell</a:t>
            </a:r>
            <a:r>
              <a:rPr lang="en-US" sz="1800" dirty="0" smtClean="0"/>
              <a:t> </a:t>
            </a:r>
            <a:r>
              <a:rPr lang="en-US" sz="1800" dirty="0"/>
              <a:t>2011</a:t>
            </a:r>
          </a:p>
          <a:p>
            <a:pPr lvl="1"/>
            <a:r>
              <a:rPr lang="en-US" sz="1600" dirty="0"/>
              <a:t>Citing </a:t>
            </a:r>
            <a:r>
              <a:rPr lang="en-US" sz="1600" dirty="0" err="1"/>
              <a:t>Dimofte</a:t>
            </a:r>
            <a:r>
              <a:rPr lang="en-US" sz="1600" dirty="0"/>
              <a:t> </a:t>
            </a:r>
            <a:r>
              <a:rPr lang="en-US" sz="1600" dirty="0" smtClean="0"/>
              <a:t>2009</a:t>
            </a:r>
          </a:p>
          <a:p>
            <a:pPr lvl="2"/>
            <a:r>
              <a:rPr lang="en-US" dirty="0" smtClean="0"/>
              <a:t>Reported as range 0.03 to 1.55 cm</a:t>
            </a:r>
            <a:r>
              <a:rPr lang="en-US" baseline="30000" dirty="0" smtClean="0"/>
              <a:t>-1</a:t>
            </a:r>
            <a:r>
              <a:rPr lang="en-US" dirty="0" smtClean="0"/>
              <a:t>, not standard deviation</a:t>
            </a:r>
            <a:endParaRPr lang="en-US" dirty="0"/>
          </a:p>
          <a:p>
            <a:pPr lvl="2"/>
            <a:r>
              <a:rPr lang="en-US" dirty="0" smtClean="0"/>
              <a:t>Eight </a:t>
            </a:r>
            <a:r>
              <a:rPr lang="en-US" dirty="0"/>
              <a:t>patients, properties determined before and after PDT by analysis of diffuse reflectance </a:t>
            </a:r>
            <a:r>
              <a:rPr lang="en-US" dirty="0" smtClean="0"/>
              <a:t>spectra</a:t>
            </a:r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 smtClean="0"/>
              <a:t>Dimofte</a:t>
            </a:r>
            <a:r>
              <a:rPr lang="en-US" sz="1600" dirty="0" smtClean="0"/>
              <a:t> </a:t>
            </a:r>
            <a:r>
              <a:rPr lang="en-US" sz="1600" dirty="0" smtClean="0"/>
              <a:t>2010</a:t>
            </a:r>
          </a:p>
          <a:p>
            <a:pPr lvl="2"/>
            <a:r>
              <a:rPr lang="en-US" dirty="0" smtClean="0"/>
              <a:t>Reported as range 0.12 to 0.18 cm</a:t>
            </a:r>
            <a:r>
              <a:rPr lang="en-US" baseline="30000" dirty="0" smtClean="0"/>
              <a:t>-1</a:t>
            </a:r>
            <a:r>
              <a:rPr lang="en-US" dirty="0" smtClean="0"/>
              <a:t>, not standard deviation</a:t>
            </a:r>
            <a:endParaRPr lang="en-US" sz="1200" dirty="0" smtClean="0"/>
          </a:p>
          <a:p>
            <a:pPr lvl="2"/>
            <a:r>
              <a:rPr lang="en-US" dirty="0" smtClean="0"/>
              <a:t>Five </a:t>
            </a:r>
            <a:r>
              <a:rPr lang="en-US" dirty="0"/>
              <a:t>patients, properties determined before and after PDT by analysis of diffuse reflectance spectra</a:t>
            </a:r>
          </a:p>
          <a:p>
            <a:pPr lvl="1"/>
            <a:endParaRPr lang="en-US" sz="1600" dirty="0"/>
          </a:p>
          <a:p>
            <a:pPr marL="201168" lvl="1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8820690" y="1902622"/>
            <a:ext cx="139430" cy="13716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512464" y="2574725"/>
            <a:ext cx="137160" cy="13716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8292260" y="3720255"/>
            <a:ext cx="137160" cy="137160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8289990" y="4688365"/>
            <a:ext cx="139430" cy="137160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84268739"/>
              </p:ext>
            </p:extLst>
          </p:nvPr>
        </p:nvGraphicFramePr>
        <p:xfrm>
          <a:off x="1096963" y="1846263"/>
          <a:ext cx="4938712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578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Heart </a:t>
            </a:r>
            <a:r>
              <a:rPr lang="el-GR" dirty="0" smtClean="0"/>
              <a:t>μ</a:t>
            </a:r>
            <a:r>
              <a:rPr lang="en-US" baseline="-25000" dirty="0" smtClean="0"/>
              <a:t>s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Human: </a:t>
            </a:r>
            <a:r>
              <a:rPr lang="en-US" sz="1800" dirty="0" err="1" smtClean="0"/>
              <a:t>Sandell</a:t>
            </a:r>
            <a:r>
              <a:rPr lang="en-US" sz="1800" dirty="0" smtClean="0"/>
              <a:t> </a:t>
            </a:r>
            <a:r>
              <a:rPr lang="en-US" sz="1800" dirty="0"/>
              <a:t>2011</a:t>
            </a:r>
          </a:p>
          <a:p>
            <a:pPr lvl="1"/>
            <a:r>
              <a:rPr lang="en-US" sz="1600" dirty="0"/>
              <a:t>Citing </a:t>
            </a:r>
            <a:r>
              <a:rPr lang="en-US" sz="1600" dirty="0" err="1"/>
              <a:t>Dimofte</a:t>
            </a:r>
            <a:r>
              <a:rPr lang="en-US" sz="1600" dirty="0"/>
              <a:t> </a:t>
            </a:r>
            <a:r>
              <a:rPr lang="en-US" sz="1600" dirty="0" smtClean="0"/>
              <a:t>2009</a:t>
            </a:r>
          </a:p>
          <a:p>
            <a:pPr lvl="2"/>
            <a:r>
              <a:rPr lang="en-US" dirty="0" smtClean="0"/>
              <a:t>Reported as range 17.56 to 75.06 cm</a:t>
            </a:r>
            <a:r>
              <a:rPr lang="en-US" baseline="30000" dirty="0" smtClean="0"/>
              <a:t>-1</a:t>
            </a:r>
            <a:r>
              <a:rPr lang="en-US" dirty="0" smtClean="0"/>
              <a:t>, not standard deviation</a:t>
            </a:r>
            <a:endParaRPr lang="en-US" dirty="0"/>
          </a:p>
          <a:p>
            <a:pPr lvl="2"/>
            <a:r>
              <a:rPr lang="en-US" dirty="0"/>
              <a:t>Eight patients, properties determined before and after PDT by analysis of diffuse reflectance spectra</a:t>
            </a:r>
          </a:p>
          <a:p>
            <a:pPr lvl="1"/>
            <a:r>
              <a:rPr lang="en-US" sz="1600" dirty="0"/>
              <a:t>Citing </a:t>
            </a:r>
            <a:r>
              <a:rPr lang="en-US" sz="1600" dirty="0" err="1"/>
              <a:t>Dimofte</a:t>
            </a:r>
            <a:r>
              <a:rPr lang="en-US" sz="1600" dirty="0"/>
              <a:t> </a:t>
            </a:r>
            <a:r>
              <a:rPr lang="en-US" sz="1600" dirty="0" smtClean="0"/>
              <a:t>2010</a:t>
            </a:r>
          </a:p>
          <a:p>
            <a:pPr lvl="2"/>
            <a:r>
              <a:rPr lang="en-US" dirty="0" smtClean="0"/>
              <a:t>Reported as range 5.22 to 90.8 cm</a:t>
            </a:r>
            <a:r>
              <a:rPr lang="en-US" baseline="30000" dirty="0" smtClean="0"/>
              <a:t>-1</a:t>
            </a:r>
            <a:r>
              <a:rPr lang="en-US" dirty="0" smtClean="0"/>
              <a:t>, not standard deviation</a:t>
            </a:r>
            <a:endParaRPr lang="en-US" dirty="0"/>
          </a:p>
          <a:p>
            <a:pPr lvl="2"/>
            <a:r>
              <a:rPr lang="en-US" dirty="0"/>
              <a:t>Five patients, properties determined before and after PDT by analysis of diffuse reflectance spectra</a:t>
            </a:r>
          </a:p>
          <a:p>
            <a:r>
              <a:rPr lang="en-US" sz="1800" dirty="0" smtClean="0"/>
              <a:t>Mouse: </a:t>
            </a:r>
            <a:r>
              <a:rPr lang="en-US" sz="1800" dirty="0" err="1" smtClean="0"/>
              <a:t>Alexandrakis</a:t>
            </a:r>
            <a:r>
              <a:rPr lang="en-US" sz="1800" dirty="0" smtClean="0"/>
              <a:t> 2005</a:t>
            </a:r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 smtClean="0"/>
              <a:t>Swartling</a:t>
            </a:r>
            <a:r>
              <a:rPr lang="en-US" sz="1600" dirty="0" smtClean="0"/>
              <a:t> 2003</a:t>
            </a:r>
          </a:p>
          <a:p>
            <a:r>
              <a:rPr lang="en-US" sz="1800" dirty="0" smtClean="0"/>
              <a:t>Mouse: Wang Ge 2006 for range 650 – 750 nm</a:t>
            </a:r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 smtClean="0"/>
              <a:t>Alexandrakis</a:t>
            </a:r>
            <a:r>
              <a:rPr lang="en-US" sz="1600" dirty="0" smtClean="0"/>
              <a:t> 2005 for formula</a:t>
            </a:r>
            <a:endParaRPr lang="en-US" sz="1600" dirty="0"/>
          </a:p>
        </p:txBody>
      </p:sp>
      <p:sp>
        <p:nvSpPr>
          <p:cNvPr id="14" name="Oval 13"/>
          <p:cNvSpPr/>
          <p:nvPr/>
        </p:nvSpPr>
        <p:spPr>
          <a:xfrm>
            <a:off x="8830630" y="4594873"/>
            <a:ext cx="139430" cy="13716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0715511" y="5340270"/>
            <a:ext cx="137160" cy="13716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/>
          <p:cNvSpPr/>
          <p:nvPr/>
        </p:nvSpPr>
        <p:spPr>
          <a:xfrm>
            <a:off x="8303084" y="2221570"/>
            <a:ext cx="137160" cy="137160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8283852" y="3434894"/>
            <a:ext cx="139430" cy="137160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42619663"/>
              </p:ext>
            </p:extLst>
          </p:nvPr>
        </p:nvGraphicFramePr>
        <p:xfrm>
          <a:off x="1096963" y="1846263"/>
          <a:ext cx="4938712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399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Kidney </a:t>
            </a:r>
            <a:r>
              <a:rPr lang="el-GR" dirty="0" smtClean="0"/>
              <a:t>μ</a:t>
            </a:r>
            <a:r>
              <a:rPr lang="en-US" baseline="-25000" dirty="0" smtClean="0"/>
              <a:t>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800" dirty="0" smtClean="0"/>
              <a:t>Mouse: </a:t>
            </a:r>
            <a:r>
              <a:rPr lang="en-US" sz="1800" dirty="0" err="1" smtClean="0"/>
              <a:t>Alexandrakis</a:t>
            </a:r>
            <a:r>
              <a:rPr lang="en-US" sz="1800" dirty="0" smtClean="0"/>
              <a:t> 2005</a:t>
            </a:r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 smtClean="0"/>
              <a:t>Solonenko</a:t>
            </a:r>
            <a:r>
              <a:rPr lang="en-US" sz="1600" dirty="0" smtClean="0"/>
              <a:t> 2002</a:t>
            </a:r>
          </a:p>
          <a:p>
            <a:r>
              <a:rPr lang="en-US" sz="1800" dirty="0" smtClean="0"/>
              <a:t>Mouse: Wang Ge 2006 for range 650-700 nm</a:t>
            </a:r>
          </a:p>
          <a:p>
            <a:pPr lvl="1"/>
            <a:r>
              <a:rPr lang="en-US" dirty="0" smtClean="0"/>
              <a:t>Citing </a:t>
            </a:r>
            <a:r>
              <a:rPr lang="en-US" dirty="0" err="1" smtClean="0"/>
              <a:t>Alexandrakis</a:t>
            </a:r>
            <a:r>
              <a:rPr lang="en-US" dirty="0" smtClean="0"/>
              <a:t> 2005 for formula</a:t>
            </a:r>
          </a:p>
          <a:p>
            <a:pPr lvl="2"/>
            <a:r>
              <a:rPr lang="en-US" dirty="0" smtClean="0"/>
              <a:t>No citation for </a:t>
            </a:r>
            <a:r>
              <a:rPr lang="el-GR" dirty="0" smtClean="0"/>
              <a:t>μ</a:t>
            </a:r>
            <a:r>
              <a:rPr lang="en-US" dirty="0" smtClean="0"/>
              <a:t> for </a:t>
            </a:r>
            <a:r>
              <a:rPr lang="en-US" dirty="0" err="1" smtClean="0"/>
              <a:t>Hb</a:t>
            </a:r>
            <a:r>
              <a:rPr lang="en-US" dirty="0" smtClean="0"/>
              <a:t>, HbO</a:t>
            </a:r>
            <a:r>
              <a:rPr lang="en-US" baseline="-25000" dirty="0" smtClean="0"/>
              <a:t>2</a:t>
            </a:r>
            <a:r>
              <a:rPr lang="en-US" dirty="0" smtClean="0"/>
              <a:t>, 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</p:txBody>
      </p:sp>
      <p:sp>
        <p:nvSpPr>
          <p:cNvPr id="13" name="Oval 12"/>
          <p:cNvSpPr/>
          <p:nvPr/>
        </p:nvSpPr>
        <p:spPr>
          <a:xfrm>
            <a:off x="8810270" y="1920706"/>
            <a:ext cx="139430" cy="13716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540682" y="2644086"/>
            <a:ext cx="137160" cy="13716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71427136"/>
              </p:ext>
            </p:extLst>
          </p:nvPr>
        </p:nvGraphicFramePr>
        <p:xfrm>
          <a:off x="1096963" y="1846263"/>
          <a:ext cx="4938712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955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Kidney </a:t>
            </a:r>
            <a:r>
              <a:rPr lang="el-GR" dirty="0" smtClean="0"/>
              <a:t>μ</a:t>
            </a:r>
            <a:r>
              <a:rPr lang="en-US" baseline="-25000" dirty="0" smtClean="0"/>
              <a:t>s</a:t>
            </a:r>
            <a:r>
              <a:rPr lang="en-US" dirty="0" smtClean="0"/>
              <a:t>’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r>
              <a:rPr lang="en-US" sz="1800" dirty="0" err="1" smtClean="0"/>
              <a:t>Alexandrakis</a:t>
            </a:r>
            <a:r>
              <a:rPr lang="en-US" sz="1800" dirty="0" smtClean="0"/>
              <a:t> 2005</a:t>
            </a:r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 smtClean="0"/>
              <a:t>Solonenko</a:t>
            </a:r>
            <a:r>
              <a:rPr lang="en-US" sz="1600" dirty="0" smtClean="0"/>
              <a:t> 2002</a:t>
            </a:r>
            <a:endParaRPr lang="en-US" sz="1600" dirty="0"/>
          </a:p>
          <a:p>
            <a:r>
              <a:rPr lang="en-US" sz="1800" dirty="0" smtClean="0"/>
              <a:t>Wang Ge 2006 for range </a:t>
            </a:r>
            <a:r>
              <a:rPr lang="en-US" sz="1800" dirty="0"/>
              <a:t>650-700 nm</a:t>
            </a:r>
          </a:p>
          <a:p>
            <a:pPr lvl="1"/>
            <a:r>
              <a:rPr lang="en-US" sz="1600" dirty="0" smtClean="0"/>
              <a:t>Citing </a:t>
            </a:r>
            <a:r>
              <a:rPr lang="en-US" sz="1600" dirty="0" err="1" smtClean="0"/>
              <a:t>Alexandrakis</a:t>
            </a:r>
            <a:r>
              <a:rPr lang="en-US" sz="1600" dirty="0" smtClean="0"/>
              <a:t> 2005 for formula</a:t>
            </a:r>
          </a:p>
          <a:p>
            <a:pPr lvl="1"/>
            <a:r>
              <a:rPr lang="en-US" sz="1600" dirty="0" smtClean="0"/>
              <a:t>Note: likely to be error</a:t>
            </a:r>
          </a:p>
          <a:p>
            <a:pPr lvl="2"/>
            <a:r>
              <a:rPr lang="en-US" dirty="0" smtClean="0"/>
              <a:t>(41700 mm</a:t>
            </a:r>
            <a:r>
              <a:rPr lang="en-US" baseline="30000" dirty="0" smtClean="0"/>
              <a:t>-1</a:t>
            </a:r>
            <a:r>
              <a:rPr lang="en-US" dirty="0" smtClean="0"/>
              <a:t>) (650)</a:t>
            </a:r>
            <a:r>
              <a:rPr lang="en-US" baseline="30000" dirty="0" smtClean="0"/>
              <a:t>-1.51</a:t>
            </a:r>
            <a:r>
              <a:rPr lang="en-US" dirty="0" smtClean="0"/>
              <a:t> = 2.359 mm</a:t>
            </a:r>
            <a:r>
              <a:rPr lang="en-US" baseline="30000" dirty="0" smtClean="0"/>
              <a:t>-1</a:t>
            </a:r>
            <a:r>
              <a:rPr lang="en-US" baseline="-25000" dirty="0" smtClean="0"/>
              <a:t> </a:t>
            </a:r>
            <a:r>
              <a:rPr lang="en-US" dirty="0" smtClean="0"/>
              <a:t> = 23.6 cm</a:t>
            </a:r>
            <a:r>
              <a:rPr lang="en-US" baseline="30000" dirty="0" smtClean="0"/>
              <a:t>-1</a:t>
            </a:r>
            <a:endParaRPr lang="en-US" dirty="0" smtClean="0"/>
          </a:p>
          <a:p>
            <a:pPr lvl="2"/>
            <a:r>
              <a:rPr lang="en-US" dirty="0" smtClean="0"/>
              <a:t>(41700 mm</a:t>
            </a:r>
            <a:r>
              <a:rPr lang="en-US" baseline="30000" dirty="0" smtClean="0"/>
              <a:t>-1</a:t>
            </a:r>
            <a:r>
              <a:rPr lang="en-US" dirty="0" smtClean="0"/>
              <a:t>) (700)</a:t>
            </a:r>
            <a:r>
              <a:rPr lang="en-US" baseline="30000" dirty="0" smtClean="0"/>
              <a:t>-1.51</a:t>
            </a:r>
            <a:r>
              <a:rPr lang="en-US" dirty="0" smtClean="0"/>
              <a:t> = 2.109 mm</a:t>
            </a:r>
            <a:r>
              <a:rPr lang="en-US" baseline="30000" dirty="0" smtClean="0"/>
              <a:t>-1</a:t>
            </a:r>
            <a:r>
              <a:rPr lang="en-US" dirty="0" smtClean="0"/>
              <a:t> = 21.1 cm</a:t>
            </a:r>
            <a:r>
              <a:rPr lang="en-US" baseline="30000" dirty="0" smtClean="0"/>
              <a:t>-1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8034093" y="1931338"/>
            <a:ext cx="139430" cy="13716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9785771" y="2675984"/>
            <a:ext cx="137160" cy="13716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59139206"/>
              </p:ext>
            </p:extLst>
          </p:nvPr>
        </p:nvGraphicFramePr>
        <p:xfrm>
          <a:off x="1096963" y="1846263"/>
          <a:ext cx="4938712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343401" y="3786809"/>
            <a:ext cx="3706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j-lt"/>
              </a:rPr>
              <a:t>X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7608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8186" y="3877953"/>
            <a:ext cx="3313813" cy="2980047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Liver </a:t>
            </a:r>
            <a:r>
              <a:rPr lang="el-GR" dirty="0" smtClean="0"/>
              <a:t>μ</a:t>
            </a:r>
            <a:r>
              <a:rPr lang="en-US" baseline="-25000" dirty="0" smtClean="0"/>
              <a:t>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544432"/>
          </a:xfrm>
        </p:spPr>
        <p:txBody>
          <a:bodyPr>
            <a:normAutofit fontScale="77500" lnSpcReduction="20000"/>
          </a:bodyPr>
          <a:lstStyle/>
          <a:p>
            <a:r>
              <a:rPr lang="en-US" sz="1600" dirty="0" smtClean="0"/>
              <a:t>Cow: Cheong 1990 </a:t>
            </a:r>
          </a:p>
          <a:p>
            <a:pPr lvl="1"/>
            <a:r>
              <a:rPr lang="en-US" sz="1400" dirty="0" smtClean="0"/>
              <a:t>Citing </a:t>
            </a:r>
            <a:r>
              <a:rPr lang="en-US" sz="1400" dirty="0" err="1" smtClean="0"/>
              <a:t>Karagiannes</a:t>
            </a:r>
            <a:r>
              <a:rPr lang="en-US" sz="1400" dirty="0" smtClean="0"/>
              <a:t> 1989</a:t>
            </a:r>
          </a:p>
          <a:p>
            <a:r>
              <a:rPr lang="en-US" sz="1600" dirty="0" smtClean="0"/>
              <a:t>Human: Cheong 1990</a:t>
            </a:r>
          </a:p>
          <a:p>
            <a:pPr lvl="1"/>
            <a:r>
              <a:rPr lang="en-US" sz="1400" dirty="0" smtClean="0"/>
              <a:t>Citing </a:t>
            </a:r>
            <a:r>
              <a:rPr lang="en-US" sz="1400" dirty="0" err="1" smtClean="0"/>
              <a:t>Andreola</a:t>
            </a:r>
            <a:r>
              <a:rPr lang="en-US" sz="1400" dirty="0" smtClean="0"/>
              <a:t> 1988</a:t>
            </a:r>
          </a:p>
          <a:p>
            <a:pPr lvl="1"/>
            <a:r>
              <a:rPr lang="en-US" sz="1400" dirty="0" smtClean="0"/>
              <a:t>Citing </a:t>
            </a:r>
            <a:r>
              <a:rPr lang="en-US" sz="1400" dirty="0" err="1" smtClean="0"/>
              <a:t>Marchesini</a:t>
            </a:r>
            <a:r>
              <a:rPr lang="en-US" sz="1400" dirty="0" smtClean="0"/>
              <a:t> 1989</a:t>
            </a:r>
          </a:p>
          <a:p>
            <a:r>
              <a:rPr lang="en-US" sz="1600" dirty="0" smtClean="0"/>
              <a:t>Mouse: </a:t>
            </a:r>
            <a:r>
              <a:rPr lang="en-US" sz="1600" dirty="0" err="1" smtClean="0"/>
              <a:t>Alexandrakis</a:t>
            </a:r>
            <a:r>
              <a:rPr lang="en-US" sz="1600" dirty="0" smtClean="0"/>
              <a:t> 2005</a:t>
            </a:r>
          </a:p>
          <a:p>
            <a:pPr lvl="1"/>
            <a:r>
              <a:rPr lang="en-US" sz="1400" dirty="0" smtClean="0"/>
              <a:t>Citing </a:t>
            </a:r>
            <a:r>
              <a:rPr lang="en-US" sz="1400" dirty="0" err="1"/>
              <a:t>Karagiannes</a:t>
            </a:r>
            <a:r>
              <a:rPr lang="en-US" sz="1400" dirty="0"/>
              <a:t> 1989, </a:t>
            </a:r>
            <a:r>
              <a:rPr lang="en-US" sz="1400" dirty="0" err="1"/>
              <a:t>Marchesini</a:t>
            </a:r>
            <a:r>
              <a:rPr lang="en-US" sz="1400" dirty="0"/>
              <a:t> 1989, </a:t>
            </a:r>
            <a:r>
              <a:rPr lang="en-US" sz="1400" dirty="0" err="1"/>
              <a:t>Parsa</a:t>
            </a:r>
            <a:r>
              <a:rPr lang="en-US" sz="1400" dirty="0"/>
              <a:t> 1989, </a:t>
            </a:r>
            <a:r>
              <a:rPr lang="en-US" sz="1400" dirty="0" err="1"/>
              <a:t>Kienle</a:t>
            </a:r>
            <a:r>
              <a:rPr lang="en-US" sz="1400" dirty="0"/>
              <a:t> 1996, </a:t>
            </a:r>
            <a:r>
              <a:rPr lang="en-US" sz="1400" dirty="0" err="1"/>
              <a:t>Beek</a:t>
            </a:r>
            <a:r>
              <a:rPr lang="en-US" sz="1400" dirty="0"/>
              <a:t> 1997, Ritz 2001, Srinivasan </a:t>
            </a:r>
            <a:r>
              <a:rPr lang="en-US" sz="1400" dirty="0" smtClean="0"/>
              <a:t>2003</a:t>
            </a:r>
          </a:p>
          <a:p>
            <a:r>
              <a:rPr lang="en-US" sz="1600" dirty="0" smtClean="0"/>
              <a:t>Pig: Cheong 1990</a:t>
            </a:r>
          </a:p>
          <a:p>
            <a:pPr lvl="1"/>
            <a:r>
              <a:rPr lang="en-US" sz="1400" dirty="0" smtClean="0"/>
              <a:t>Citing Wilson 1986</a:t>
            </a:r>
          </a:p>
          <a:p>
            <a:r>
              <a:rPr lang="en-US" sz="1600" dirty="0" smtClean="0"/>
              <a:t>Mouse: Cheong 1990</a:t>
            </a:r>
          </a:p>
          <a:p>
            <a:pPr lvl="1"/>
            <a:r>
              <a:rPr lang="en-US" sz="1400" dirty="0" smtClean="0"/>
              <a:t>Citing </a:t>
            </a:r>
            <a:r>
              <a:rPr lang="en-US" sz="1400" dirty="0" err="1" smtClean="0"/>
              <a:t>Parsa</a:t>
            </a:r>
            <a:r>
              <a:rPr lang="en-US" sz="1400" dirty="0" smtClean="0"/>
              <a:t> 1989</a:t>
            </a:r>
          </a:p>
          <a:p>
            <a:pPr lvl="2"/>
            <a:r>
              <a:rPr lang="en-US" sz="1000" dirty="0" smtClean="0"/>
              <a:t>See figure to right for hump around 550 nm</a:t>
            </a:r>
          </a:p>
          <a:p>
            <a:r>
              <a:rPr lang="en-US" sz="1600" dirty="0" smtClean="0"/>
              <a:t>Mouse: Wang Ge 2006</a:t>
            </a:r>
          </a:p>
          <a:p>
            <a:pPr lvl="1"/>
            <a:r>
              <a:rPr lang="en-US" sz="1400" dirty="0" smtClean="0"/>
              <a:t>Citing </a:t>
            </a:r>
            <a:r>
              <a:rPr lang="en-US" sz="1400" dirty="0" err="1" smtClean="0"/>
              <a:t>Alexandrakis</a:t>
            </a:r>
            <a:r>
              <a:rPr lang="en-US" sz="1400" dirty="0" smtClean="0"/>
              <a:t> 2005</a:t>
            </a:r>
          </a:p>
          <a:p>
            <a:r>
              <a:rPr lang="en-US" sz="1600" dirty="0" smtClean="0"/>
              <a:t>Cow: </a:t>
            </a:r>
            <a:r>
              <a:rPr lang="en-US" sz="1600" dirty="0" err="1" smtClean="0"/>
              <a:t>Kienle</a:t>
            </a:r>
            <a:r>
              <a:rPr lang="en-US" sz="1600" dirty="0" smtClean="0"/>
              <a:t> 1996</a:t>
            </a:r>
          </a:p>
          <a:p>
            <a:r>
              <a:rPr lang="en-US" sz="1600" dirty="0" smtClean="0"/>
              <a:t>Human: </a:t>
            </a:r>
            <a:r>
              <a:rPr lang="en-US" sz="1600" dirty="0" err="1" smtClean="0"/>
              <a:t>Sandell</a:t>
            </a:r>
            <a:r>
              <a:rPr lang="en-US" sz="1600" dirty="0" smtClean="0"/>
              <a:t> 2011 </a:t>
            </a:r>
          </a:p>
          <a:p>
            <a:pPr lvl="1"/>
            <a:r>
              <a:rPr lang="en-US" sz="1400" dirty="0" smtClean="0"/>
              <a:t>Citing Wang HW 2003, </a:t>
            </a:r>
            <a:r>
              <a:rPr lang="en-US" sz="1400" dirty="0" smtClean="0"/>
              <a:t>2005</a:t>
            </a:r>
          </a:p>
          <a:p>
            <a:pPr lvl="1"/>
            <a:r>
              <a:rPr lang="en-US" sz="1400" dirty="0" smtClean="0"/>
              <a:t>Reported as range 1.15 to 1.56 cm</a:t>
            </a:r>
            <a:r>
              <a:rPr lang="en-US" sz="1400" baseline="30000" dirty="0" smtClean="0"/>
              <a:t>-1</a:t>
            </a:r>
            <a:r>
              <a:rPr lang="en-US" sz="1400" dirty="0" smtClean="0"/>
              <a:t>, not standard deviation</a:t>
            </a:r>
            <a:endParaRPr lang="en-US" sz="1400" dirty="0" smtClean="0"/>
          </a:p>
        </p:txBody>
      </p:sp>
      <p:sp>
        <p:nvSpPr>
          <p:cNvPr id="14" name="Oval 13"/>
          <p:cNvSpPr/>
          <p:nvPr/>
        </p:nvSpPr>
        <p:spPr>
          <a:xfrm>
            <a:off x="8003585" y="3062490"/>
            <a:ext cx="139430" cy="13716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796602" y="4832121"/>
            <a:ext cx="137160" cy="13716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Isosceles Triangle 15"/>
          <p:cNvSpPr/>
          <p:nvPr/>
        </p:nvSpPr>
        <p:spPr>
          <a:xfrm>
            <a:off x="7682256" y="4178066"/>
            <a:ext cx="137160" cy="137160"/>
          </a:xfrm>
          <a:prstGeom prst="triangl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38052" y="5349870"/>
            <a:ext cx="137160" cy="13716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/>
          <p:cNvSpPr/>
          <p:nvPr/>
        </p:nvSpPr>
        <p:spPr>
          <a:xfrm>
            <a:off x="7528350" y="1861310"/>
            <a:ext cx="137160" cy="137160"/>
          </a:xfrm>
          <a:prstGeom prst="triangl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9689" y="5768023"/>
            <a:ext cx="201930" cy="20193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 rot="18868075">
            <a:off x="7962164" y="2753227"/>
            <a:ext cx="137160" cy="13716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Isosceles Triangle 21"/>
          <p:cNvSpPr/>
          <p:nvPr/>
        </p:nvSpPr>
        <p:spPr>
          <a:xfrm>
            <a:off x="7796602" y="2547713"/>
            <a:ext cx="137160" cy="137160"/>
          </a:xfrm>
          <a:prstGeom prst="triangl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" name="Content Placeholder 2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89456842"/>
              </p:ext>
            </p:extLst>
          </p:nvPr>
        </p:nvGraphicFramePr>
        <p:xfrm>
          <a:off x="1096963" y="1846263"/>
          <a:ext cx="4938712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5" name="Oval 24"/>
          <p:cNvSpPr/>
          <p:nvPr/>
        </p:nvSpPr>
        <p:spPr>
          <a:xfrm>
            <a:off x="7444835" y="3673999"/>
            <a:ext cx="139430" cy="13716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0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4081</TotalTime>
  <Words>1620</Words>
  <Application>Microsoft Office PowerPoint</Application>
  <PresentationFormat>Widescreen</PresentationFormat>
  <Paragraphs>364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Calibri</vt:lpstr>
      <vt:lpstr>Calibri Light</vt:lpstr>
      <vt:lpstr>Cambria Math</vt:lpstr>
      <vt:lpstr>Courier New</vt:lpstr>
      <vt:lpstr>Verdana</vt:lpstr>
      <vt:lpstr>Retrospect</vt:lpstr>
      <vt:lpstr>CIS II: Project 15</vt:lpstr>
      <vt:lpstr>Notes and Conventions</vt:lpstr>
      <vt:lpstr>Adipose μa</vt:lpstr>
      <vt:lpstr>Adipose μs’</vt:lpstr>
      <vt:lpstr>Heart μa</vt:lpstr>
      <vt:lpstr>Heart μs’</vt:lpstr>
      <vt:lpstr>Kidney μa</vt:lpstr>
      <vt:lpstr>Kidney μs’</vt:lpstr>
      <vt:lpstr>Liver μa</vt:lpstr>
      <vt:lpstr>Liver μs’</vt:lpstr>
      <vt:lpstr>Lung μa</vt:lpstr>
      <vt:lpstr>Lung μs’</vt:lpstr>
      <vt:lpstr>Stomach μa</vt:lpstr>
      <vt:lpstr>Stomach μs’</vt:lpstr>
      <vt:lpstr>Summary</vt:lpstr>
      <vt:lpstr>Main Sources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CIS II: Project 15</dc:title>
  <dc:creator>Alan Cham</dc:creator>
  <cp:lastModifiedBy>Alan Cham</cp:lastModifiedBy>
  <cp:revision>147</cp:revision>
  <dcterms:created xsi:type="dcterms:W3CDTF">2016-04-11T17:29:34Z</dcterms:created>
  <dcterms:modified xsi:type="dcterms:W3CDTF">2016-04-27T07:22:35Z</dcterms:modified>
</cp:coreProperties>
</file>