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20BC41-09AE-47B7-A40C-3FC013D2A023}">
  <a:tblStyle styleId="{B320BC41-09AE-47B7-A40C-3FC013D2A02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5.xml"/><Relationship Id="rId22" Type="http://schemas.openxmlformats.org/officeDocument/2006/relationships/font" Target="fonts/Roboto-boldItalic.fntdata"/><Relationship Id="rId10" Type="http://schemas.openxmlformats.org/officeDocument/2006/relationships/slide" Target="slides/slide4.xml"/><Relationship Id="rId21"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bffb4312d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bffb4312d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06debfb1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06debfb1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07729fd5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c07729fd5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ffb4312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bffb4312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bffb4312d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bffb4312d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bffb4312d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bffb4312d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091017cc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091017cc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ffb4312d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ffb4312d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ffb4312d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ffb4312d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ffb4312d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ffb4312d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ffb4312d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bffb4312d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s://arxiv.org/abs/1811.1200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706750" y="1025627"/>
            <a:ext cx="8222100" cy="1358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Automatic Assessment of Surgical Ergonomics</a:t>
            </a:r>
            <a:endParaRPr/>
          </a:p>
        </p:txBody>
      </p:sp>
      <p:pic>
        <p:nvPicPr>
          <p:cNvPr id="86" name="Google Shape;86;p13"/>
          <p:cNvPicPr preferRelativeResize="0"/>
          <p:nvPr/>
        </p:nvPicPr>
        <p:blipFill rotWithShape="1">
          <a:blip r:embed="rId3">
            <a:alphaModFix/>
          </a:blip>
          <a:srcRect b="0" l="0" r="13755" t="0"/>
          <a:stretch/>
        </p:blipFill>
        <p:spPr>
          <a:xfrm>
            <a:off x="1996825" y="2384325"/>
            <a:ext cx="5641949" cy="2454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Management Plan</a:t>
            </a:r>
            <a:endParaRPr/>
          </a:p>
        </p:txBody>
      </p:sp>
      <p:sp>
        <p:nvSpPr>
          <p:cNvPr id="142" name="Google Shape;142;p2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Meet Dr. Galaiya and Dr. Formeister on Wednesdays @ 4:00 during CIS II seminar, meet as needed if questions</a:t>
            </a:r>
            <a:endParaRPr/>
          </a:p>
          <a:p>
            <a:pPr indent="-342900" lvl="0" marL="457200" rtl="0" algn="l">
              <a:spcBef>
                <a:spcPts val="0"/>
              </a:spcBef>
              <a:spcAft>
                <a:spcPts val="0"/>
              </a:spcAft>
              <a:buSzPts val="1800"/>
              <a:buChar char="●"/>
            </a:pPr>
            <a:r>
              <a:rPr lang="en"/>
              <a:t>Communicate through email</a:t>
            </a:r>
            <a:endParaRPr/>
          </a:p>
          <a:p>
            <a:pPr indent="-342900" lvl="0" marL="457200" rtl="0" algn="l">
              <a:spcBef>
                <a:spcPts val="0"/>
              </a:spcBef>
              <a:spcAft>
                <a:spcPts val="0"/>
              </a:spcAft>
              <a:buSzPts val="1800"/>
              <a:buChar char="●"/>
            </a:pPr>
            <a:r>
              <a:rPr lang="en"/>
              <a:t>Consult Max Li for technical questions</a:t>
            </a:r>
            <a:endParaRPr/>
          </a:p>
          <a:p>
            <a:pPr indent="-342900" lvl="0" marL="457200" rtl="0" algn="l">
              <a:spcBef>
                <a:spcPts val="0"/>
              </a:spcBef>
              <a:spcAft>
                <a:spcPts val="0"/>
              </a:spcAft>
              <a:buSzPts val="1800"/>
              <a:buChar char="●"/>
            </a:pPr>
            <a:r>
              <a:rPr lang="en"/>
              <a:t>Use MATLAB Drive to </a:t>
            </a:r>
            <a:r>
              <a:rPr lang="en"/>
              <a:t>collaborate</a:t>
            </a:r>
            <a:r>
              <a:rPr lang="en"/>
              <a:t> on code </a:t>
            </a:r>
            <a:endParaRPr/>
          </a:p>
          <a:p>
            <a:pPr indent="-342900" lvl="0" marL="457200" rtl="0" algn="l">
              <a:spcBef>
                <a:spcPts val="0"/>
              </a:spcBef>
              <a:spcAft>
                <a:spcPts val="0"/>
              </a:spcAft>
              <a:buSzPts val="1800"/>
              <a:buChar char="●"/>
            </a:pPr>
            <a:r>
              <a:rPr lang="en"/>
              <a:t>Meet daily on Zoom to work on project</a:t>
            </a:r>
            <a:endParaRPr/>
          </a:p>
          <a:p>
            <a:pPr indent="0" lvl="0" marL="45720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Reading List</a:t>
            </a:r>
            <a:endParaRPr/>
          </a:p>
          <a:p>
            <a:pPr indent="0" lvl="0" marL="0" rtl="0" algn="l">
              <a:spcBef>
                <a:spcPts val="0"/>
              </a:spcBef>
              <a:spcAft>
                <a:spcPts val="0"/>
              </a:spcAft>
              <a:buNone/>
            </a:pPr>
            <a:r>
              <a:t/>
            </a:r>
            <a:endParaRPr/>
          </a:p>
        </p:txBody>
      </p:sp>
      <p:sp>
        <p:nvSpPr>
          <p:cNvPr id="148" name="Google Shape;148;p23"/>
          <p:cNvSpPr txBox="1"/>
          <p:nvPr>
            <p:ph idx="1" type="body"/>
          </p:nvPr>
        </p:nvSpPr>
        <p:spPr>
          <a:xfrm>
            <a:off x="311700" y="1017800"/>
            <a:ext cx="8520600" cy="3853500"/>
          </a:xfrm>
          <a:prstGeom prst="rect">
            <a:avLst/>
          </a:prstGeom>
        </p:spPr>
        <p:txBody>
          <a:bodyPr anchorCtr="0" anchor="t" bIns="91425" lIns="91425" spcFirstLastPara="1" rIns="91425" wrap="square" tIns="91425">
            <a:noAutofit/>
          </a:bodyPr>
          <a:lstStyle/>
          <a:p>
            <a:pPr indent="-304800" lvl="0" marL="914400" rtl="0" algn="l">
              <a:lnSpc>
                <a:spcPct val="95000"/>
              </a:lnSpc>
              <a:spcBef>
                <a:spcPts val="0"/>
              </a:spcBef>
              <a:spcAft>
                <a:spcPts val="0"/>
              </a:spcAft>
              <a:buClr>
                <a:srgbClr val="000000"/>
              </a:buClr>
              <a:buSzPts val="1200"/>
              <a:buFont typeface="Arial"/>
              <a:buChar char="●"/>
            </a:pPr>
            <a:r>
              <a:rPr b="1" lang="en" sz="1200">
                <a:solidFill>
                  <a:srgbClr val="000000"/>
                </a:solidFill>
                <a:highlight>
                  <a:srgbClr val="FFFFFF"/>
                </a:highlight>
                <a:latin typeface="Arial"/>
                <a:ea typeface="Arial"/>
                <a:cs typeface="Arial"/>
                <a:sym typeface="Arial"/>
              </a:rPr>
              <a:t>Jóźwiak Z, Makowiec Dąbrowska T, Gadzicka E, Siedlecka J, Szyjkowska A, Kosobudzki M, Viebig P, Bortkiewicz A. Zastosowanie metody ROSA do oceny obciążenia układu mięśniowo-szkieletowego na komputerowych stanowiskach pracy [Using of the ROSA method to assess the musculoskeletal load on computer workstations]. Med Pr. 2019 Dec 3;70(6):675-699. Polish. doi: 10.13075</a:t>
            </a:r>
            <a:endParaRPr b="1" sz="1200">
              <a:solidFill>
                <a:srgbClr val="000000"/>
              </a:solidFill>
              <a:highlight>
                <a:srgbClr val="FFFFFF"/>
              </a:highlight>
              <a:latin typeface="Arial"/>
              <a:ea typeface="Arial"/>
              <a:cs typeface="Arial"/>
              <a:sym typeface="Arial"/>
            </a:endParaRPr>
          </a:p>
          <a:p>
            <a:pPr indent="-304800" lvl="0" marL="914400" rtl="0" algn="l">
              <a:lnSpc>
                <a:spcPct val="95000"/>
              </a:lnSpc>
              <a:spcBef>
                <a:spcPts val="0"/>
              </a:spcBef>
              <a:spcAft>
                <a:spcPts val="0"/>
              </a:spcAft>
              <a:buClr>
                <a:srgbClr val="000000"/>
              </a:buClr>
              <a:buSzPts val="1200"/>
              <a:buFont typeface="Arial"/>
              <a:buChar char="●"/>
            </a:pPr>
            <a:r>
              <a:rPr b="1" lang="en" sz="1200">
                <a:solidFill>
                  <a:srgbClr val="000000"/>
                </a:solidFill>
                <a:highlight>
                  <a:srgbClr val="FFFFFF"/>
                </a:highlight>
                <a:latin typeface="Arial"/>
                <a:ea typeface="Arial"/>
                <a:cs typeface="Arial"/>
                <a:sym typeface="Arial"/>
              </a:rPr>
              <a:t>Davudian-Talab, Amirhossein &amp; Azari, Gholamreza &amp; Badfar, Gholamreza &amp; Shafeei, Asrin &amp; Derakhshan, Zainab. (2017). Evaluation and Correlation of the Rapid Upper Limb Assessment and Rapid Office Strain Assessment Methods for Predicting the Risk of Musculoskeletal Disorders. Internal Medicine and Medical Investigation Journal. 2. 155. 10.24200.</a:t>
            </a:r>
            <a:endParaRPr b="1" sz="1200">
              <a:solidFill>
                <a:srgbClr val="000000"/>
              </a:solidFill>
              <a:highlight>
                <a:srgbClr val="FFFFFF"/>
              </a:highlight>
              <a:latin typeface="Arial"/>
              <a:ea typeface="Arial"/>
              <a:cs typeface="Arial"/>
              <a:sym typeface="Arial"/>
            </a:endParaRPr>
          </a:p>
          <a:p>
            <a:pPr indent="-304800" lvl="0" marL="914400" rtl="0" algn="l">
              <a:lnSpc>
                <a:spcPct val="95000"/>
              </a:lnSpc>
              <a:spcBef>
                <a:spcPts val="0"/>
              </a:spcBef>
              <a:spcAft>
                <a:spcPts val="0"/>
              </a:spcAft>
              <a:buClr>
                <a:srgbClr val="000000"/>
              </a:buClr>
              <a:buSzPts val="1200"/>
              <a:buFont typeface="Arial"/>
              <a:buChar char="●"/>
            </a:pPr>
            <a:r>
              <a:rPr b="1" lang="en" sz="1200">
                <a:solidFill>
                  <a:srgbClr val="000000"/>
                </a:solidFill>
                <a:highlight>
                  <a:srgbClr val="FFFFFF"/>
                </a:highlight>
                <a:latin typeface="Arial"/>
                <a:ea typeface="Arial"/>
                <a:cs typeface="Arial"/>
                <a:sym typeface="Arial"/>
              </a:rPr>
              <a:t>Namwongsa S, Puntumetakul R, Neubert MS, Chaiklieng S, Boucaut R (2018) Ergonomic risk assessment of smartphone users using the Rapid Upper Limb Assessment (RULA) tool. PLoS ONE 13(8): e0203394. </a:t>
            </a:r>
            <a:endParaRPr b="1" sz="1200">
              <a:solidFill>
                <a:srgbClr val="000000"/>
              </a:solidFill>
              <a:highlight>
                <a:srgbClr val="FFFFFF"/>
              </a:highlight>
              <a:latin typeface="Arial"/>
              <a:ea typeface="Arial"/>
              <a:cs typeface="Arial"/>
              <a:sym typeface="Arial"/>
            </a:endParaRPr>
          </a:p>
          <a:p>
            <a:pPr indent="-298450" lvl="0" marL="914400" rtl="0" algn="l">
              <a:lnSpc>
                <a:spcPct val="95000"/>
              </a:lnSpc>
              <a:spcBef>
                <a:spcPts val="0"/>
              </a:spcBef>
              <a:spcAft>
                <a:spcPts val="0"/>
              </a:spcAft>
              <a:buClr>
                <a:srgbClr val="000000"/>
              </a:buClr>
              <a:buSzPts val="1100"/>
              <a:buFont typeface="Arial"/>
              <a:buChar char="●"/>
            </a:pPr>
            <a:r>
              <a:rPr b="1" lang="en" sz="1150">
                <a:solidFill>
                  <a:srgbClr val="000000"/>
                </a:solidFill>
                <a:highlight>
                  <a:srgbClr val="FFFFFF"/>
                </a:highlight>
                <a:latin typeface="Arial"/>
                <a:ea typeface="Arial"/>
                <a:cs typeface="Arial"/>
                <a:sym typeface="Arial"/>
              </a:rPr>
              <a:t>Rodrigues, Mirela Sant’Ana et al. ‘Differences in Ergonomic and Workstation Factors Between Computer Office Workers with and Without Reported Musculoskeletal Pain’</a:t>
            </a:r>
            <a:r>
              <a:rPr b="1" lang="en" sz="1150">
                <a:solidFill>
                  <a:srgbClr val="414141"/>
                </a:solidFill>
                <a:highlight>
                  <a:srgbClr val="FFFFFF"/>
                </a:highlight>
                <a:latin typeface="Arial"/>
                <a:ea typeface="Arial"/>
                <a:cs typeface="Arial"/>
                <a:sym typeface="Arial"/>
              </a:rPr>
              <a:t>. </a:t>
            </a:r>
            <a:r>
              <a:rPr b="1" lang="en" sz="1200">
                <a:solidFill>
                  <a:srgbClr val="000000"/>
                </a:solidFill>
                <a:highlight>
                  <a:srgbClr val="FFFFFF"/>
                </a:highlight>
                <a:latin typeface="Arial"/>
                <a:ea typeface="Arial"/>
                <a:cs typeface="Arial"/>
                <a:sym typeface="Arial"/>
              </a:rPr>
              <a:t>1 Jan. 2017.</a:t>
            </a:r>
            <a:endParaRPr b="1" sz="1200">
              <a:solidFill>
                <a:srgbClr val="000000"/>
              </a:solidFill>
              <a:highlight>
                <a:srgbClr val="FFFFFF"/>
              </a:highlight>
              <a:latin typeface="Arial"/>
              <a:ea typeface="Arial"/>
              <a:cs typeface="Arial"/>
              <a:sym typeface="Arial"/>
            </a:endParaRPr>
          </a:p>
          <a:p>
            <a:pPr indent="-304800" lvl="0" marL="914400" rtl="0" algn="l">
              <a:lnSpc>
                <a:spcPct val="95000"/>
              </a:lnSpc>
              <a:spcBef>
                <a:spcPts val="0"/>
              </a:spcBef>
              <a:spcAft>
                <a:spcPts val="0"/>
              </a:spcAft>
              <a:buClr>
                <a:srgbClr val="000000"/>
              </a:buClr>
              <a:buSzPts val="1200"/>
              <a:buFont typeface="Arial"/>
              <a:buChar char="●"/>
            </a:pPr>
            <a:r>
              <a:rPr b="1" lang="en" sz="1200">
                <a:solidFill>
                  <a:srgbClr val="000000"/>
                </a:solidFill>
                <a:highlight>
                  <a:srgbClr val="FFFFFF"/>
                </a:highlight>
                <a:latin typeface="Arial"/>
                <a:ea typeface="Arial"/>
                <a:cs typeface="Arial"/>
                <a:sym typeface="Arial"/>
              </a:rPr>
              <a:t>AIP Conference Proceedings 1883, 020034 (2017); https://doi.org/10.1063/1.5002052 Published Online: 14 September 2017</a:t>
            </a:r>
            <a:endParaRPr b="1" sz="1200">
              <a:solidFill>
                <a:srgbClr val="000000"/>
              </a:solidFill>
              <a:highlight>
                <a:srgbClr val="FFFFFF"/>
              </a:highlight>
              <a:latin typeface="Arial"/>
              <a:ea typeface="Arial"/>
              <a:cs typeface="Arial"/>
              <a:sym typeface="Arial"/>
            </a:endParaRPr>
          </a:p>
          <a:p>
            <a:pPr indent="-304800" lvl="0" marL="914400" rtl="0" algn="l">
              <a:lnSpc>
                <a:spcPct val="95000"/>
              </a:lnSpc>
              <a:spcBef>
                <a:spcPts val="0"/>
              </a:spcBef>
              <a:spcAft>
                <a:spcPts val="0"/>
              </a:spcAft>
              <a:buClr>
                <a:srgbClr val="000000"/>
              </a:buClr>
              <a:buSzPts val="1200"/>
              <a:buFont typeface="Arial"/>
              <a:buChar char="●"/>
            </a:pPr>
            <a:r>
              <a:rPr b="1" lang="en" sz="1200">
                <a:solidFill>
                  <a:srgbClr val="000000"/>
                </a:solidFill>
                <a:highlight>
                  <a:srgbClr val="FFFFFF"/>
                </a:highlight>
                <a:latin typeface="Arial"/>
                <a:ea typeface="Arial"/>
                <a:cs typeface="Arial"/>
                <a:sym typeface="Arial"/>
              </a:rPr>
              <a:t>Dabholkar, Twinkle Yogesh et al. “Objective ergonomic risk assessment of wrist and spine with motion analysis technique during simulated laparoscopic cholecystectomy in experienced and novice surgeons.” Journal of minimal access surgery vol. 13,2 (2017): 124-130. doi:10.4103/0972-9941.195574</a:t>
            </a:r>
            <a:endParaRPr b="1" sz="1200">
              <a:solidFill>
                <a:srgbClr val="000000"/>
              </a:solidFill>
              <a:highlight>
                <a:srgbClr val="FFFFFF"/>
              </a:highlight>
              <a:latin typeface="Arial"/>
              <a:ea typeface="Arial"/>
              <a:cs typeface="Arial"/>
              <a:sym typeface="Arial"/>
            </a:endParaRPr>
          </a:p>
          <a:p>
            <a:pPr indent="-304800" lvl="0" marL="914400" rtl="0" algn="l">
              <a:lnSpc>
                <a:spcPct val="95000"/>
              </a:lnSpc>
              <a:spcBef>
                <a:spcPts val="0"/>
              </a:spcBef>
              <a:spcAft>
                <a:spcPts val="0"/>
              </a:spcAft>
              <a:buClr>
                <a:srgbClr val="000000"/>
              </a:buClr>
              <a:buSzPts val="1200"/>
              <a:buFont typeface="Arial"/>
              <a:buChar char="●"/>
            </a:pPr>
            <a:r>
              <a:rPr b="1" lang="en" sz="1200">
                <a:solidFill>
                  <a:srgbClr val="000000"/>
                </a:solidFill>
                <a:highlight>
                  <a:srgbClr val="FFFFFF"/>
                </a:highlight>
                <a:latin typeface="Arial"/>
                <a:ea typeface="Arial"/>
                <a:cs typeface="Arial"/>
                <a:sym typeface="Arial"/>
              </a:rPr>
              <a:t>Gómez-Galán, M.; Callejón-Ferre, Á.-J.; Pérez-Alonso, J.; Díaz-Pérez, M.; Carrillo-Castrillo, J.-A. Musculoskeletal Risks: RULA Bibliometric Review. Int. J. Environ. Res. Public Health 2020, 17, 4354. https://doi.org/10.3390/ijerph17124354</a:t>
            </a:r>
            <a:endParaRPr b="1" sz="1200">
              <a:solidFill>
                <a:srgbClr val="000000"/>
              </a:solidFill>
              <a:highlight>
                <a:srgbClr val="FFFFFF"/>
              </a:highlight>
              <a:latin typeface="Arial"/>
              <a:ea typeface="Arial"/>
              <a:cs typeface="Arial"/>
              <a:sym typeface="Arial"/>
            </a:endParaRPr>
          </a:p>
          <a:p>
            <a:pPr indent="0" lvl="0" marL="0" rtl="0" algn="l">
              <a:lnSpc>
                <a:spcPct val="95000"/>
              </a:lnSpc>
              <a:spcBef>
                <a:spcPts val="0"/>
              </a:spcBef>
              <a:spcAft>
                <a:spcPts val="1200"/>
              </a:spcAft>
              <a:buNone/>
            </a:pPr>
            <a:r>
              <a:t/>
            </a:r>
            <a:endParaRPr b="1" sz="1200">
              <a:solidFill>
                <a:srgbClr val="000000"/>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a:t>
            </a:r>
            <a:endParaRPr/>
          </a:p>
          <a:p>
            <a:pPr indent="0" lvl="0" marL="0" rtl="0" algn="l">
              <a:spcBef>
                <a:spcPts val="0"/>
              </a:spcBef>
              <a:spcAft>
                <a:spcPts val="0"/>
              </a:spcAft>
              <a:buNone/>
            </a:pPr>
            <a:r>
              <a:t/>
            </a:r>
            <a:endParaRPr/>
          </a:p>
        </p:txBody>
      </p:sp>
      <p:pic>
        <p:nvPicPr>
          <p:cNvPr id="154" name="Google Shape;154;p24"/>
          <p:cNvPicPr preferRelativeResize="0"/>
          <p:nvPr/>
        </p:nvPicPr>
        <p:blipFill>
          <a:blip r:embed="rId3">
            <a:alphaModFix/>
          </a:blip>
          <a:stretch>
            <a:fillRect/>
          </a:stretch>
        </p:blipFill>
        <p:spPr>
          <a:xfrm>
            <a:off x="2606750" y="1193000"/>
            <a:ext cx="3882549" cy="275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Team</a:t>
            </a:r>
            <a:endParaRPr/>
          </a:p>
        </p:txBody>
      </p:sp>
      <p:sp>
        <p:nvSpPr>
          <p:cNvPr id="92" name="Google Shape;92;p1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Boyoung Zhao</a:t>
            </a:r>
            <a:endParaRPr/>
          </a:p>
          <a:p>
            <a:pPr indent="0" lvl="0" marL="0" rtl="0" algn="l">
              <a:spcBef>
                <a:spcPts val="1200"/>
              </a:spcBef>
              <a:spcAft>
                <a:spcPts val="0"/>
              </a:spcAft>
              <a:buNone/>
            </a:pPr>
            <a:r>
              <a:rPr lang="en"/>
              <a:t>Eric Han</a:t>
            </a:r>
            <a:endParaRPr/>
          </a:p>
          <a:p>
            <a:pPr indent="0" lvl="0" marL="0" rtl="0" algn="l">
              <a:spcBef>
                <a:spcPts val="1200"/>
              </a:spcBef>
              <a:spcAft>
                <a:spcPts val="0"/>
              </a:spcAft>
              <a:buNone/>
            </a:pPr>
            <a:r>
              <a:rPr lang="en"/>
              <a:t>Clinical Advisors: Dr. Galaiya, Dr. Formeister</a:t>
            </a:r>
            <a:endParaRPr/>
          </a:p>
          <a:p>
            <a:pPr indent="0" lvl="0" marL="0" rtl="0" algn="l">
              <a:spcBef>
                <a:spcPts val="1200"/>
              </a:spcBef>
              <a:spcAft>
                <a:spcPts val="1200"/>
              </a:spcAft>
              <a:buNone/>
            </a:pPr>
            <a:r>
              <a:rPr lang="en"/>
              <a:t>Technical Advisor: Max Li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Clinical Relevance</a:t>
            </a:r>
            <a:endParaRPr/>
          </a:p>
        </p:txBody>
      </p:sp>
      <p:sp>
        <p:nvSpPr>
          <p:cNvPr id="98" name="Google Shape;98;p1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Surgery can require the adoption of awkward postures leading to</a:t>
            </a:r>
            <a:endParaRPr/>
          </a:p>
          <a:p>
            <a:pPr indent="-317500" lvl="1" marL="914400" rtl="0" algn="l">
              <a:spcBef>
                <a:spcPts val="0"/>
              </a:spcBef>
              <a:spcAft>
                <a:spcPts val="0"/>
              </a:spcAft>
              <a:buSzPts val="1400"/>
              <a:buChar char="○"/>
            </a:pPr>
            <a:r>
              <a:rPr lang="en"/>
              <a:t>Poor Circulation</a:t>
            </a:r>
            <a:endParaRPr/>
          </a:p>
          <a:p>
            <a:pPr indent="-317500" lvl="1" marL="914400" rtl="0" algn="l">
              <a:spcBef>
                <a:spcPts val="0"/>
              </a:spcBef>
              <a:spcAft>
                <a:spcPts val="0"/>
              </a:spcAft>
              <a:buSzPts val="1400"/>
              <a:buChar char="○"/>
            </a:pPr>
            <a:r>
              <a:rPr lang="en"/>
              <a:t>Muscle/Joint Pain</a:t>
            </a:r>
            <a:endParaRPr/>
          </a:p>
          <a:p>
            <a:pPr indent="-317500" lvl="1" marL="914400" rtl="0" algn="l">
              <a:spcBef>
                <a:spcPts val="0"/>
              </a:spcBef>
              <a:spcAft>
                <a:spcPts val="0"/>
              </a:spcAft>
              <a:buSzPts val="1400"/>
              <a:buChar char="○"/>
            </a:pPr>
            <a:r>
              <a:rPr lang="en"/>
              <a:t>Increased Fatigue</a:t>
            </a:r>
            <a:endParaRPr/>
          </a:p>
          <a:p>
            <a:pPr indent="-342900" lvl="0" marL="457200" rtl="0" algn="l">
              <a:spcBef>
                <a:spcPts val="0"/>
              </a:spcBef>
              <a:spcAft>
                <a:spcPts val="0"/>
              </a:spcAft>
              <a:buSzPts val="1800"/>
              <a:buChar char="●"/>
            </a:pPr>
            <a:r>
              <a:rPr lang="en"/>
              <a:t>Observational posture studies indicate surgeons spend &gt;50% of their time in the OR with head in flexion</a:t>
            </a:r>
            <a:endParaRPr/>
          </a:p>
          <a:p>
            <a:pPr indent="-317500" lvl="1" marL="914400" rtl="0" algn="l">
              <a:spcBef>
                <a:spcPts val="0"/>
              </a:spcBef>
              <a:spcAft>
                <a:spcPts val="0"/>
              </a:spcAft>
              <a:buSzPts val="1400"/>
              <a:buChar char="○"/>
            </a:pPr>
            <a:r>
              <a:rPr lang="en"/>
              <a:t>Jobs requiring neck flexion &gt; 15-20° are associated with tension myalgia</a:t>
            </a:r>
            <a:endParaRPr/>
          </a:p>
          <a:p>
            <a:pPr indent="-317500" lvl="1" marL="914400" rtl="0" algn="l">
              <a:spcBef>
                <a:spcPts val="0"/>
              </a:spcBef>
              <a:spcAft>
                <a:spcPts val="0"/>
              </a:spcAft>
              <a:buSzPts val="1400"/>
              <a:buChar char="○"/>
            </a:pPr>
            <a:r>
              <a:rPr lang="en"/>
              <a:t>Suboptimal postures are associated with poor efficiency</a:t>
            </a:r>
            <a:endParaRPr/>
          </a:p>
          <a:p>
            <a:pPr indent="-317500" lvl="1" marL="914400" rtl="0" algn="l">
              <a:spcBef>
                <a:spcPts val="0"/>
              </a:spcBef>
              <a:spcAft>
                <a:spcPts val="0"/>
              </a:spcAft>
              <a:buSzPts val="1400"/>
              <a:buChar char="○"/>
            </a:pPr>
            <a:r>
              <a:rPr lang="en"/>
              <a:t>Optimized surgical setting can improve efficiency and performance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6"/>
          <p:cNvPicPr preferRelativeResize="0"/>
          <p:nvPr/>
        </p:nvPicPr>
        <p:blipFill>
          <a:blip r:embed="rId3">
            <a:alphaModFix/>
          </a:blip>
          <a:stretch>
            <a:fillRect/>
          </a:stretch>
        </p:blipFill>
        <p:spPr>
          <a:xfrm>
            <a:off x="1503425" y="296000"/>
            <a:ext cx="7263901" cy="4551524"/>
          </a:xfrm>
          <a:prstGeom prst="rect">
            <a:avLst/>
          </a:prstGeom>
          <a:noFill/>
          <a:ln>
            <a:noFill/>
          </a:ln>
        </p:spPr>
      </p:pic>
      <p:sp>
        <p:nvSpPr>
          <p:cNvPr id="104" name="Google Shape;104;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RULA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7"/>
          <p:cNvPicPr preferRelativeResize="0"/>
          <p:nvPr/>
        </p:nvPicPr>
        <p:blipFill>
          <a:blip r:embed="rId3">
            <a:alphaModFix/>
          </a:blip>
          <a:stretch>
            <a:fillRect/>
          </a:stretch>
        </p:blipFill>
        <p:spPr>
          <a:xfrm>
            <a:off x="935150" y="1132425"/>
            <a:ext cx="3918125" cy="2878650"/>
          </a:xfrm>
          <a:prstGeom prst="rect">
            <a:avLst/>
          </a:prstGeom>
          <a:noFill/>
          <a:ln>
            <a:noFill/>
          </a:ln>
        </p:spPr>
      </p:pic>
      <p:pic>
        <p:nvPicPr>
          <p:cNvPr id="110" name="Google Shape;110;p17"/>
          <p:cNvPicPr preferRelativeResize="0"/>
          <p:nvPr/>
        </p:nvPicPr>
        <p:blipFill>
          <a:blip r:embed="rId4">
            <a:alphaModFix/>
          </a:blip>
          <a:stretch>
            <a:fillRect/>
          </a:stretch>
        </p:blipFill>
        <p:spPr>
          <a:xfrm>
            <a:off x="5204124" y="1256025"/>
            <a:ext cx="3566752" cy="2755055"/>
          </a:xfrm>
          <a:prstGeom prst="rect">
            <a:avLst/>
          </a:prstGeom>
          <a:noFill/>
          <a:ln>
            <a:noFill/>
          </a:ln>
        </p:spPr>
      </p:pic>
      <p:sp>
        <p:nvSpPr>
          <p:cNvPr id="111" name="Google Shape;111;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ROSA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Technical Summary</a:t>
            </a:r>
            <a:endParaRPr/>
          </a:p>
        </p:txBody>
      </p:sp>
      <p:sp>
        <p:nvSpPr>
          <p:cNvPr id="117" name="Google Shape;117;p18"/>
          <p:cNvSpPr txBox="1"/>
          <p:nvPr>
            <p:ph idx="1" type="body"/>
          </p:nvPr>
        </p:nvSpPr>
        <p:spPr>
          <a:xfrm>
            <a:off x="255275" y="1205700"/>
            <a:ext cx="4815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Using Matlab, implement a human pose estimation algorithm to transform a body into a stick-figure frame</a:t>
            </a:r>
            <a:endParaRPr/>
          </a:p>
          <a:p>
            <a:pPr indent="-342900" lvl="0" marL="457200" rtl="0" algn="l">
              <a:spcBef>
                <a:spcPts val="0"/>
              </a:spcBef>
              <a:spcAft>
                <a:spcPts val="0"/>
              </a:spcAft>
              <a:buSzPts val="1800"/>
              <a:buChar char="●"/>
            </a:pPr>
            <a:r>
              <a:rPr lang="en"/>
              <a:t>Find all essential angles from this estimate, apply ROSA and RULA algorithms</a:t>
            </a:r>
            <a:endParaRPr/>
          </a:p>
          <a:p>
            <a:pPr indent="-342900" lvl="0" marL="457200" rtl="0" algn="l">
              <a:spcBef>
                <a:spcPts val="0"/>
              </a:spcBef>
              <a:spcAft>
                <a:spcPts val="0"/>
              </a:spcAft>
              <a:buSzPts val="1800"/>
              <a:buChar char="●"/>
            </a:pPr>
            <a:r>
              <a:rPr lang="en"/>
              <a:t>Ultimately output statistical analysis of how long an individual is in danger zones, scores for each</a:t>
            </a:r>
            <a:endParaRPr/>
          </a:p>
        </p:txBody>
      </p:sp>
      <p:pic>
        <p:nvPicPr>
          <p:cNvPr id="118" name="Google Shape;118;p18"/>
          <p:cNvPicPr preferRelativeResize="0"/>
          <p:nvPr/>
        </p:nvPicPr>
        <p:blipFill rotWithShape="1">
          <a:blip r:embed="rId3">
            <a:alphaModFix/>
          </a:blip>
          <a:srcRect b="12801" l="8569" r="8949" t="5658"/>
          <a:stretch/>
        </p:blipFill>
        <p:spPr>
          <a:xfrm>
            <a:off x="5070875" y="1513798"/>
            <a:ext cx="3919101" cy="2115900"/>
          </a:xfrm>
          <a:prstGeom prst="rect">
            <a:avLst/>
          </a:prstGeom>
          <a:noFill/>
          <a:ln>
            <a:noFill/>
          </a:ln>
        </p:spPr>
      </p:pic>
      <p:sp>
        <p:nvSpPr>
          <p:cNvPr id="119" name="Google Shape;119;p18"/>
          <p:cNvSpPr txBox="1"/>
          <p:nvPr/>
        </p:nvSpPr>
        <p:spPr>
          <a:xfrm>
            <a:off x="5362375" y="3735150"/>
            <a:ext cx="3627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404040"/>
                </a:solidFill>
                <a:highlight>
                  <a:srgbClr val="FFFFFF"/>
                </a:highlight>
              </a:rPr>
              <a:t>Osokin, Daniil. “Real-Time 2D Multi-Person Pose Estimation on CPU: Lightweight OpenPose.” </a:t>
            </a:r>
            <a:r>
              <a:rPr i="1" lang="en" sz="1000">
                <a:solidFill>
                  <a:srgbClr val="404040"/>
                </a:solidFill>
                <a:highlight>
                  <a:srgbClr val="FFFFFF"/>
                </a:highlight>
              </a:rPr>
              <a:t>ArXiv:1811.12004 [Cs]</a:t>
            </a:r>
            <a:r>
              <a:rPr lang="en" sz="1000">
                <a:solidFill>
                  <a:srgbClr val="404040"/>
                </a:solidFill>
                <a:highlight>
                  <a:srgbClr val="FFFFFF"/>
                </a:highlight>
              </a:rPr>
              <a:t>, November 29, 2018. </a:t>
            </a:r>
            <a:r>
              <a:rPr lang="en" sz="1000">
                <a:solidFill>
                  <a:srgbClr val="0076A8"/>
                </a:solidFill>
                <a:highlight>
                  <a:srgbClr val="FFFFFF"/>
                </a:highlight>
                <a:uFill>
                  <a:noFill/>
                </a:uFill>
                <a:hlinkClick r:id="rId4">
                  <a:extLst>
                    <a:ext uri="{A12FA001-AC4F-418D-AE19-62706E023703}">
                      <ahyp:hlinkClr val="tx"/>
                    </a:ext>
                  </a:extLst>
                </a:hlinkClick>
              </a:rPr>
              <a:t>https://arxiv.org/abs/1811.12004</a:t>
            </a:r>
            <a:r>
              <a:rPr lang="en" sz="1000">
                <a:solidFill>
                  <a:srgbClr val="404040"/>
                </a:solidFill>
                <a:highlight>
                  <a:srgbClr val="FFFFFF"/>
                </a:highlight>
              </a:rPr>
              <a:t>.</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Deliverables</a:t>
            </a:r>
            <a:endParaRPr/>
          </a:p>
        </p:txBody>
      </p:sp>
      <p:graphicFrame>
        <p:nvGraphicFramePr>
          <p:cNvPr id="125" name="Google Shape;125;p19"/>
          <p:cNvGraphicFramePr/>
          <p:nvPr/>
        </p:nvGraphicFramePr>
        <p:xfrm>
          <a:off x="348113" y="1182000"/>
          <a:ext cx="3000000" cy="3000000"/>
        </p:xfrm>
        <a:graphic>
          <a:graphicData uri="http://schemas.openxmlformats.org/drawingml/2006/table">
            <a:tbl>
              <a:tblPr>
                <a:noFill/>
                <a:tableStyleId>{B320BC41-09AE-47B7-A40C-3FC013D2A023}</a:tableStyleId>
              </a:tblPr>
              <a:tblGrid>
                <a:gridCol w="4190100"/>
                <a:gridCol w="4257675"/>
              </a:tblGrid>
              <a:tr h="703200">
                <a:tc>
                  <a:txBody>
                    <a:bodyPr/>
                    <a:lstStyle/>
                    <a:p>
                      <a:pPr indent="0" lvl="0" marL="0" rtl="0" algn="ctr">
                        <a:lnSpc>
                          <a:spcPct val="115000"/>
                        </a:lnSpc>
                        <a:spcBef>
                          <a:spcPts val="1200"/>
                        </a:spcBef>
                        <a:spcAft>
                          <a:spcPts val="0"/>
                        </a:spcAft>
                        <a:buNone/>
                      </a:pPr>
                      <a:r>
                        <a:rPr b="1" lang="en" sz="1100"/>
                        <a:t>Minimum</a:t>
                      </a:r>
                      <a:endParaRPr b="1" sz="11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92D050"/>
                    </a:solidFill>
                  </a:tcPr>
                </a:tc>
                <a:tc>
                  <a:txBody>
                    <a:bodyPr/>
                    <a:lstStyle/>
                    <a:p>
                      <a:pPr indent="0" lvl="0" marL="0" rtl="0" algn="ctr">
                        <a:lnSpc>
                          <a:spcPct val="115000"/>
                        </a:lnSpc>
                        <a:spcBef>
                          <a:spcPts val="1200"/>
                        </a:spcBef>
                        <a:spcAft>
                          <a:spcPts val="0"/>
                        </a:spcAft>
                        <a:buNone/>
                      </a:pPr>
                      <a:r>
                        <a:rPr lang="en"/>
                        <a:t>MATLAB code/documentation computing RULA and ROSA for a picture</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92D050"/>
                    </a:solidFill>
                  </a:tcPr>
                </a:tc>
              </a:tr>
              <a:tr h="864725">
                <a:tc>
                  <a:txBody>
                    <a:bodyPr/>
                    <a:lstStyle/>
                    <a:p>
                      <a:pPr indent="0" lvl="0" marL="0" rtl="0" algn="ctr">
                        <a:lnSpc>
                          <a:spcPct val="115000"/>
                        </a:lnSpc>
                        <a:spcBef>
                          <a:spcPts val="1200"/>
                        </a:spcBef>
                        <a:spcAft>
                          <a:spcPts val="0"/>
                        </a:spcAft>
                        <a:buNone/>
                      </a:pPr>
                      <a:r>
                        <a:rPr b="1" lang="en" sz="1100"/>
                        <a:t>Expected</a:t>
                      </a:r>
                      <a:endParaRPr b="1" sz="11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9CC2E5"/>
                    </a:solidFill>
                  </a:tcPr>
                </a:tc>
                <a:tc>
                  <a:txBody>
                    <a:bodyPr/>
                    <a:lstStyle/>
                    <a:p>
                      <a:pPr indent="0" lvl="0" marL="0" rtl="0" algn="ctr">
                        <a:lnSpc>
                          <a:spcPct val="115000"/>
                        </a:lnSpc>
                        <a:spcBef>
                          <a:spcPts val="1200"/>
                        </a:spcBef>
                        <a:spcAft>
                          <a:spcPts val="0"/>
                        </a:spcAft>
                        <a:buNone/>
                      </a:pPr>
                      <a:r>
                        <a:rPr lang="en"/>
                        <a:t>Process videos for RULA/ROSA scores, implement user interface for wrist dependency/other possible dependencies</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9CC2E5"/>
                    </a:solidFill>
                  </a:tcPr>
                </a:tc>
              </a:tr>
              <a:tr h="1026225">
                <a:tc>
                  <a:txBody>
                    <a:bodyPr/>
                    <a:lstStyle/>
                    <a:p>
                      <a:pPr indent="0" lvl="0" marL="0" rtl="0" algn="ctr">
                        <a:lnSpc>
                          <a:spcPct val="115000"/>
                        </a:lnSpc>
                        <a:spcBef>
                          <a:spcPts val="1200"/>
                        </a:spcBef>
                        <a:spcAft>
                          <a:spcPts val="0"/>
                        </a:spcAft>
                        <a:buNone/>
                      </a:pPr>
                      <a:r>
                        <a:t/>
                      </a:r>
                      <a:endParaRPr b="1" sz="1100"/>
                    </a:p>
                    <a:p>
                      <a:pPr indent="0" lvl="0" marL="0" rtl="0" algn="ctr">
                        <a:lnSpc>
                          <a:spcPct val="115000"/>
                        </a:lnSpc>
                        <a:spcBef>
                          <a:spcPts val="1200"/>
                        </a:spcBef>
                        <a:spcAft>
                          <a:spcPts val="0"/>
                        </a:spcAft>
                        <a:buNone/>
                      </a:pPr>
                      <a:r>
                        <a:rPr b="1" lang="en" sz="1100"/>
                        <a:t>Maximum</a:t>
                      </a:r>
                      <a:endParaRPr b="1" sz="11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C000"/>
                    </a:solidFill>
                  </a:tcPr>
                </a:tc>
                <a:tc>
                  <a:txBody>
                    <a:bodyPr/>
                    <a:lstStyle/>
                    <a:p>
                      <a:pPr indent="0" lvl="0" marL="0" rtl="0" algn="ctr">
                        <a:lnSpc>
                          <a:spcPct val="115000"/>
                        </a:lnSpc>
                        <a:spcBef>
                          <a:spcPts val="1200"/>
                        </a:spcBef>
                        <a:spcAft>
                          <a:spcPts val="0"/>
                        </a:spcAft>
                        <a:buNone/>
                      </a:pPr>
                      <a:r>
                        <a:rPr lang="en"/>
                        <a:t>Output statistical analysis of when RULA/ROSA reach danger zone periods, weighted average RULA/ROSA score output, include ways to improve posture in output</a:t>
                      </a:r>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C000"/>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Dates</a:t>
            </a:r>
            <a:endParaRPr/>
          </a:p>
        </p:txBody>
      </p:sp>
      <p:pic>
        <p:nvPicPr>
          <p:cNvPr id="131" name="Google Shape;131;p20"/>
          <p:cNvPicPr preferRelativeResize="0"/>
          <p:nvPr/>
        </p:nvPicPr>
        <p:blipFill>
          <a:blip r:embed="rId3">
            <a:alphaModFix/>
          </a:blip>
          <a:stretch>
            <a:fillRect/>
          </a:stretch>
        </p:blipFill>
        <p:spPr>
          <a:xfrm>
            <a:off x="399525" y="1017800"/>
            <a:ext cx="8432776" cy="360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aphicFrame>
        <p:nvGraphicFramePr>
          <p:cNvPr id="136" name="Google Shape;136;p21"/>
          <p:cNvGraphicFramePr/>
          <p:nvPr/>
        </p:nvGraphicFramePr>
        <p:xfrm>
          <a:off x="110200" y="94450"/>
          <a:ext cx="3000000" cy="3000000"/>
        </p:xfrm>
        <a:graphic>
          <a:graphicData uri="http://schemas.openxmlformats.org/drawingml/2006/table">
            <a:tbl>
              <a:tblPr>
                <a:noFill/>
                <a:tableStyleId>{B320BC41-09AE-47B7-A40C-3FC013D2A023}</a:tableStyleId>
              </a:tblPr>
              <a:tblGrid>
                <a:gridCol w="4461800"/>
                <a:gridCol w="4461800"/>
              </a:tblGrid>
              <a:tr h="540100">
                <a:tc>
                  <a:txBody>
                    <a:bodyPr/>
                    <a:lstStyle/>
                    <a:p>
                      <a:pPr indent="0" lvl="0" marL="0" rtl="0" algn="ctr">
                        <a:lnSpc>
                          <a:spcPct val="115000"/>
                        </a:lnSpc>
                        <a:spcBef>
                          <a:spcPts val="1200"/>
                        </a:spcBef>
                        <a:spcAft>
                          <a:spcPts val="0"/>
                        </a:spcAft>
                        <a:buNone/>
                      </a:pPr>
                      <a:r>
                        <a:rPr b="1" lang="en" sz="1100">
                          <a:solidFill>
                            <a:srgbClr val="FFFFFF"/>
                          </a:solidFill>
                        </a:rPr>
                        <a:t>Dependency</a:t>
                      </a:r>
                      <a:endParaRPr b="1" sz="1100">
                        <a:solidFill>
                          <a:srgbClr val="FFFFFF"/>
                        </a:solidFill>
                      </a:endParaRPr>
                    </a:p>
                  </a:txBody>
                  <a:tcPr marT="91425" marB="91425" marR="68575" marL="68575">
                    <a:lnL cap="flat" cmpd="sng" w="12650">
                      <a:solidFill>
                        <a:srgbClr val="FFFFFF"/>
                      </a:solidFill>
                      <a:prstDash val="solid"/>
                      <a:round/>
                      <a:headEnd len="sm" w="sm" type="none"/>
                      <a:tailEnd len="sm" w="sm" type="none"/>
                    </a:lnL>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D7D31"/>
                    </a:solidFill>
                  </a:tcPr>
                </a:tc>
                <a:tc>
                  <a:txBody>
                    <a:bodyPr/>
                    <a:lstStyle/>
                    <a:p>
                      <a:pPr indent="0" lvl="0" marL="0" rtl="0" algn="ctr">
                        <a:lnSpc>
                          <a:spcPct val="115000"/>
                        </a:lnSpc>
                        <a:spcBef>
                          <a:spcPts val="1200"/>
                        </a:spcBef>
                        <a:spcAft>
                          <a:spcPts val="0"/>
                        </a:spcAft>
                        <a:buNone/>
                      </a:pPr>
                      <a:r>
                        <a:rPr b="1" lang="en" sz="1100">
                          <a:solidFill>
                            <a:srgbClr val="FFFFFF"/>
                          </a:solidFill>
                        </a:rPr>
                        <a:t>Resolution Steps</a:t>
                      </a:r>
                      <a:endParaRPr b="1" sz="1100">
                        <a:solidFill>
                          <a:srgbClr val="FFFFFF"/>
                        </a:solidFill>
                      </a:endParaRPr>
                    </a:p>
                  </a:txBody>
                  <a:tcPr marT="91425" marB="91425" marR="68575" marL="68575">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D7D31"/>
                    </a:solidFill>
                  </a:tcPr>
                </a:tc>
              </a:tr>
              <a:tr h="774925">
                <a:tc>
                  <a:txBody>
                    <a:bodyPr/>
                    <a:lstStyle/>
                    <a:p>
                      <a:pPr indent="0" lvl="0" marL="0" rtl="0" algn="ctr">
                        <a:lnSpc>
                          <a:spcPct val="115000"/>
                        </a:lnSpc>
                        <a:spcBef>
                          <a:spcPts val="1200"/>
                        </a:spcBef>
                        <a:spcAft>
                          <a:spcPts val="0"/>
                        </a:spcAft>
                        <a:buNone/>
                      </a:pPr>
                      <a:r>
                        <a:rPr b="1" lang="en" sz="1100">
                          <a:solidFill>
                            <a:srgbClr val="FFFFFF"/>
                          </a:solidFill>
                        </a:rPr>
                        <a:t>MATLAB computer vision toolbox, RULA/ROSA algorithms</a:t>
                      </a:r>
                      <a:endParaRPr b="1" sz="1100">
                        <a:solidFill>
                          <a:srgbClr val="FFFFFF"/>
                        </a:solidFill>
                      </a:endParaRPr>
                    </a:p>
                  </a:txBody>
                  <a:tcPr marT="91425" marB="91425" marR="68575" marL="68575">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D7D31"/>
                    </a:solidFill>
                  </a:tcPr>
                </a:tc>
                <a:tc>
                  <a:txBody>
                    <a:bodyPr/>
                    <a:lstStyle/>
                    <a:p>
                      <a:pPr indent="0" lvl="0" marL="0" rtl="0" algn="ctr">
                        <a:lnSpc>
                          <a:spcPct val="115000"/>
                        </a:lnSpc>
                        <a:spcBef>
                          <a:spcPts val="1200"/>
                        </a:spcBef>
                        <a:spcAft>
                          <a:spcPts val="0"/>
                        </a:spcAft>
                        <a:buNone/>
                      </a:pPr>
                      <a:r>
                        <a:rPr lang="en" sz="1200"/>
                        <a:t>Gain understanding of code and algorithms, ensure that there are no underlying issues</a:t>
                      </a:r>
                      <a:endParaRPr sz="1200"/>
                    </a:p>
                  </a:txBody>
                  <a:tcPr marT="91425" marB="91425" marR="68575" marL="68575">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F7CAAC"/>
                    </a:solidFill>
                  </a:tcPr>
                </a:tc>
              </a:tr>
              <a:tr h="559650">
                <a:tc>
                  <a:txBody>
                    <a:bodyPr/>
                    <a:lstStyle/>
                    <a:p>
                      <a:pPr indent="0" lvl="0" marL="0" rtl="0" algn="ctr">
                        <a:lnSpc>
                          <a:spcPct val="115000"/>
                        </a:lnSpc>
                        <a:spcBef>
                          <a:spcPts val="1200"/>
                        </a:spcBef>
                        <a:spcAft>
                          <a:spcPts val="0"/>
                        </a:spcAft>
                        <a:buNone/>
                      </a:pPr>
                      <a:r>
                        <a:rPr b="1" lang="en" sz="1100">
                          <a:solidFill>
                            <a:srgbClr val="FFFFFF"/>
                          </a:solidFill>
                        </a:rPr>
                        <a:t>Images and videos from Drs. Galaiya and Formeister</a:t>
                      </a:r>
                      <a:endParaRPr b="1" sz="1100">
                        <a:solidFill>
                          <a:srgbClr val="FFFFFF"/>
                        </a:solidFill>
                      </a:endParaRPr>
                    </a:p>
                  </a:txBody>
                  <a:tcPr marT="91425" marB="91425" marR="68575" marL="68575">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D7D31"/>
                    </a:solidFill>
                  </a:tcPr>
                </a:tc>
                <a:tc>
                  <a:txBody>
                    <a:bodyPr/>
                    <a:lstStyle/>
                    <a:p>
                      <a:pPr indent="0" lvl="0" marL="0" rtl="0" algn="ctr">
                        <a:lnSpc>
                          <a:spcPct val="115000"/>
                        </a:lnSpc>
                        <a:spcBef>
                          <a:spcPts val="1200"/>
                        </a:spcBef>
                        <a:spcAft>
                          <a:spcPts val="0"/>
                        </a:spcAft>
                        <a:buNone/>
                      </a:pPr>
                      <a:r>
                        <a:rPr lang="en" sz="1200"/>
                        <a:t>Create own test videos if necessary</a:t>
                      </a:r>
                      <a:endParaRPr sz="1200"/>
                    </a:p>
                  </a:txBody>
                  <a:tcPr marT="91425" marB="91425" marR="68575" marL="68575">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FBE4D5"/>
                    </a:solidFill>
                  </a:tcPr>
                </a:tc>
              </a:tr>
              <a:tr h="1205450">
                <a:tc>
                  <a:txBody>
                    <a:bodyPr/>
                    <a:lstStyle/>
                    <a:p>
                      <a:pPr indent="0" lvl="0" marL="0" rtl="0" algn="ctr">
                        <a:lnSpc>
                          <a:spcPct val="115000"/>
                        </a:lnSpc>
                        <a:spcBef>
                          <a:spcPts val="1200"/>
                        </a:spcBef>
                        <a:spcAft>
                          <a:spcPts val="0"/>
                        </a:spcAft>
                        <a:buNone/>
                      </a:pPr>
                      <a:r>
                        <a:rPr b="1" lang="en" sz="1100">
                          <a:solidFill>
                            <a:srgbClr val="FFFFFF"/>
                          </a:solidFill>
                        </a:rPr>
                        <a:t>Wrist orientation, which is not provided by the toolbox but is used in the ergonomic algorithms</a:t>
                      </a:r>
                      <a:endParaRPr b="1" sz="1100">
                        <a:solidFill>
                          <a:srgbClr val="FFFFFF"/>
                        </a:solidFill>
                      </a:endParaRPr>
                    </a:p>
                  </a:txBody>
                  <a:tcPr marT="91425" marB="91425" marR="68575" marL="68575">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D7D31"/>
                    </a:solidFill>
                  </a:tcPr>
                </a:tc>
                <a:tc>
                  <a:txBody>
                    <a:bodyPr/>
                    <a:lstStyle/>
                    <a:p>
                      <a:pPr indent="0" lvl="0" marL="0" rtl="0" algn="ctr">
                        <a:lnSpc>
                          <a:spcPct val="115000"/>
                        </a:lnSpc>
                        <a:spcBef>
                          <a:spcPts val="1200"/>
                        </a:spcBef>
                        <a:spcAft>
                          <a:spcPts val="0"/>
                        </a:spcAft>
                        <a:buNone/>
                      </a:pPr>
                      <a:r>
                        <a:rPr lang="en" sz="1200"/>
                        <a:t>Tentative plan after discussing with advisors: assign a score of +1 if the wrist is supported and +3 if the wrist is not supported, which is the equivalent of good and poor wrist posture in the algorithms</a:t>
                      </a:r>
                      <a:endParaRPr sz="1200"/>
                    </a:p>
                  </a:txBody>
                  <a:tcPr marT="91425" marB="91425" marR="68575" marL="68575">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F7CAAC"/>
                    </a:solidFill>
                  </a:tcPr>
                </a:tc>
              </a:tr>
              <a:tr h="990200">
                <a:tc>
                  <a:txBody>
                    <a:bodyPr/>
                    <a:lstStyle/>
                    <a:p>
                      <a:pPr indent="0" lvl="0" marL="0" rtl="0" algn="ctr">
                        <a:lnSpc>
                          <a:spcPct val="115000"/>
                        </a:lnSpc>
                        <a:spcBef>
                          <a:spcPts val="1200"/>
                        </a:spcBef>
                        <a:spcAft>
                          <a:spcPts val="0"/>
                        </a:spcAft>
                        <a:buNone/>
                      </a:pPr>
                      <a:r>
                        <a:rPr b="1" lang="en" sz="1100">
                          <a:solidFill>
                            <a:srgbClr val="FFFFFF"/>
                          </a:solidFill>
                        </a:rPr>
                        <a:t>Positioning of cameras and number of cameras</a:t>
                      </a:r>
                      <a:endParaRPr b="1" sz="1100">
                        <a:solidFill>
                          <a:srgbClr val="FFFFFF"/>
                        </a:solidFill>
                      </a:endParaRPr>
                    </a:p>
                  </a:txBody>
                  <a:tcPr marT="91425" marB="91425" marR="68575" marL="68575">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D7D31"/>
                    </a:solidFill>
                  </a:tcPr>
                </a:tc>
                <a:tc>
                  <a:txBody>
                    <a:bodyPr/>
                    <a:lstStyle/>
                    <a:p>
                      <a:pPr indent="0" lvl="0" marL="0" rtl="0" algn="ctr">
                        <a:lnSpc>
                          <a:spcPct val="115000"/>
                        </a:lnSpc>
                        <a:spcBef>
                          <a:spcPts val="1200"/>
                        </a:spcBef>
                        <a:spcAft>
                          <a:spcPts val="0"/>
                        </a:spcAft>
                        <a:buNone/>
                      </a:pPr>
                      <a:r>
                        <a:rPr lang="en" sz="1200"/>
                        <a:t>Use multiple angles and videos of same surgery to assess whether a significant difference in score occurs based on which angle is used</a:t>
                      </a:r>
                      <a:endParaRPr sz="1200"/>
                    </a:p>
                  </a:txBody>
                  <a:tcPr marT="91425" marB="91425" marR="68575" marL="68575">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FBE4D5"/>
                    </a:solidFill>
                  </a:tcPr>
                </a:tc>
              </a:tr>
              <a:tr h="884275">
                <a:tc>
                  <a:txBody>
                    <a:bodyPr/>
                    <a:lstStyle/>
                    <a:p>
                      <a:pPr indent="0" lvl="0" marL="0" rtl="0" algn="ctr">
                        <a:lnSpc>
                          <a:spcPct val="115000"/>
                        </a:lnSpc>
                        <a:spcBef>
                          <a:spcPts val="1200"/>
                        </a:spcBef>
                        <a:spcAft>
                          <a:spcPts val="0"/>
                        </a:spcAft>
                        <a:buNone/>
                      </a:pPr>
                      <a:r>
                        <a:rPr b="1" lang="en" sz="1100">
                          <a:solidFill>
                            <a:srgbClr val="FFFFFF"/>
                          </a:solidFill>
                        </a:rPr>
                        <a:t>Other factors accounted for in the ergonomic algorithms that are not easily identified using human pose </a:t>
                      </a:r>
                      <a:r>
                        <a:rPr b="1" lang="en" sz="1100">
                          <a:solidFill>
                            <a:srgbClr val="FFFFFF"/>
                          </a:solidFill>
                        </a:rPr>
                        <a:t>estimation</a:t>
                      </a:r>
                      <a:endParaRPr b="1" sz="1100">
                        <a:solidFill>
                          <a:srgbClr val="FFFFFF"/>
                        </a:solidFill>
                      </a:endParaRPr>
                    </a:p>
                  </a:txBody>
                  <a:tcPr marT="91425" marB="91425" marR="68575" marL="68575">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D7D31"/>
                    </a:solidFill>
                  </a:tcPr>
                </a:tc>
                <a:tc>
                  <a:txBody>
                    <a:bodyPr/>
                    <a:lstStyle/>
                    <a:p>
                      <a:pPr indent="0" lvl="0" marL="0" rtl="0" algn="ctr">
                        <a:lnSpc>
                          <a:spcPct val="115000"/>
                        </a:lnSpc>
                        <a:spcBef>
                          <a:spcPts val="1200"/>
                        </a:spcBef>
                        <a:spcAft>
                          <a:spcPts val="0"/>
                        </a:spcAft>
                        <a:buNone/>
                      </a:pPr>
                      <a:r>
                        <a:rPr lang="en" sz="1200"/>
                        <a:t>Talk with Drs. Galaiya and Formeister to see whether a separate input should be included (such as with the wrist)</a:t>
                      </a:r>
                      <a:endParaRPr sz="1200"/>
                    </a:p>
                  </a:txBody>
                  <a:tcPr marT="91425" marB="91425" marR="68575" marL="68575">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F7CAAC"/>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