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527" r:id="rId2"/>
    <p:sldId id="528" r:id="rId3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-112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-112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-112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-112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-112" charset="0"/>
        <a:ea typeface="+mn-ea"/>
        <a:cs typeface="+mn-cs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Arial" pitchFamily="-112" charset="0"/>
        <a:ea typeface="+mn-ea"/>
        <a:cs typeface="+mn-cs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Arial" pitchFamily="-112" charset="0"/>
        <a:ea typeface="+mn-ea"/>
        <a:cs typeface="+mn-cs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Arial" pitchFamily="-112" charset="0"/>
        <a:ea typeface="+mn-ea"/>
        <a:cs typeface="+mn-cs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Arial" pitchFamily="-112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2" frameSlides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F9593"/>
    <a:srgbClr val="8BBDBF"/>
    <a:srgbClr val="8BB4FD"/>
    <a:srgbClr val="CCCCFF"/>
    <a:srgbClr val="9999FF"/>
    <a:srgbClr val="FFCCCC"/>
    <a:srgbClr val="99CCFF"/>
    <a:srgbClr val="00CC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474" autoAdjust="0"/>
    <p:restoredTop sz="95396" autoAdjust="0"/>
  </p:normalViewPr>
  <p:slideViewPr>
    <p:cSldViewPr snapToGrid="0">
      <p:cViewPr varScale="1">
        <p:scale>
          <a:sx n="60" d="100"/>
          <a:sy n="60" d="100"/>
        </p:scale>
        <p:origin x="1578" y="39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0" d="100"/>
        <a:sy n="15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1CBF8C59-4957-CB4B-A2D7-B5A4F0FDD9A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374834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43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2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94BBD214-AA19-854A-A97A-B21DB3FA126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617392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12" charset="0"/>
        <a:ea typeface="ＭＳ Ｐゴシック" pitchFamily="-112" charset="-128"/>
        <a:cs typeface="ＭＳ Ｐゴシック" pitchFamily="-112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12" charset="0"/>
        <a:ea typeface="ＭＳ Ｐゴシック" pitchFamily="-112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12" charset="0"/>
        <a:ea typeface="ＭＳ Ｐゴシック" pitchFamily="-112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12" charset="0"/>
        <a:ea typeface="ＭＳ Ｐゴシック" pitchFamily="-112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12" charset="0"/>
        <a:ea typeface="ＭＳ Ｐゴシック" pitchFamily="-112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4BBD214-AA19-854A-A97A-B21DB3FA126C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228600"/>
            <a:ext cx="1943100" cy="6172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28600"/>
            <a:ext cx="5676900" cy="6172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28600"/>
            <a:ext cx="7772400" cy="6096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914400"/>
            <a:ext cx="3810000" cy="54864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14400"/>
            <a:ext cx="3810000" cy="54864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 preserve="1">
  <p:cSld name="Title, Text and Clip 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28600"/>
            <a:ext cx="7772400" cy="6096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914400"/>
            <a:ext cx="3810000" cy="54864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lipArt Placeholder 3"/>
          <p:cNvSpPr>
            <a:spLocks noGrp="1"/>
          </p:cNvSpPr>
          <p:nvPr>
            <p:ph type="clipArt" sz="half" idx="2"/>
          </p:nvPr>
        </p:nvSpPr>
        <p:spPr>
          <a:xfrm>
            <a:off x="4648200" y="914400"/>
            <a:ext cx="3810000" cy="5486400"/>
          </a:xfrm>
        </p:spPr>
        <p:txBody>
          <a:bodyPr/>
          <a:lstStyle/>
          <a:p>
            <a:pPr lvl="0"/>
            <a:endParaRPr lang="en-US" noProof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Media" preserve="1">
  <p:cSld name="Title, Text and Media Cli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28600"/>
            <a:ext cx="7772400" cy="6096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914400"/>
            <a:ext cx="3810000" cy="54864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Media Placeholder 3"/>
          <p:cNvSpPr>
            <a:spLocks noGrp="1"/>
          </p:cNvSpPr>
          <p:nvPr>
            <p:ph type="media" sz="half" idx="2"/>
          </p:nvPr>
        </p:nvSpPr>
        <p:spPr>
          <a:xfrm>
            <a:off x="4648200" y="914400"/>
            <a:ext cx="3810000" cy="5486400"/>
          </a:xfrm>
        </p:spPr>
        <p:txBody>
          <a:bodyPr/>
          <a:lstStyle/>
          <a:p>
            <a:pPr lvl="0"/>
            <a:endParaRPr lang="en-US" noProof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28600"/>
            <a:ext cx="7772400" cy="6096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914400"/>
            <a:ext cx="3810000" cy="54864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914400"/>
            <a:ext cx="3810000" cy="2667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733800"/>
            <a:ext cx="3810000" cy="2667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914400"/>
            <a:ext cx="3810000" cy="5486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14400"/>
            <a:ext cx="3810000" cy="5486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3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228600"/>
            <a:ext cx="77724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914400"/>
            <a:ext cx="7772400" cy="548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38" name="Text Box 14"/>
          <p:cNvSpPr txBox="1">
            <a:spLocks noChangeArrowheads="1"/>
          </p:cNvSpPr>
          <p:nvPr/>
        </p:nvSpPr>
        <p:spPr bwMode="auto">
          <a:xfrm>
            <a:off x="3047633" y="6542128"/>
            <a:ext cx="5554663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en-US" sz="1000" b="1" dirty="0">
                <a:solidFill>
                  <a:schemeClr val="bg2"/>
                </a:solidFill>
              </a:rPr>
              <a:t>Engineering Research Center for Computer Integrated Surgical Systems and Technology</a:t>
            </a:r>
          </a:p>
        </p:txBody>
      </p:sp>
      <p:sp>
        <p:nvSpPr>
          <p:cNvPr id="1040" name="Text Box 16"/>
          <p:cNvSpPr txBox="1">
            <a:spLocks noChangeArrowheads="1"/>
          </p:cNvSpPr>
          <p:nvPr userDrawn="1"/>
        </p:nvSpPr>
        <p:spPr bwMode="auto">
          <a:xfrm>
            <a:off x="547987" y="6541255"/>
            <a:ext cx="2026685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marL="341313" indent="-341313">
              <a:defRPr/>
            </a:pPr>
            <a:r>
              <a:rPr lang="en-US" sz="1000" dirty="0">
                <a:latin typeface="+mj-lt"/>
              </a:rPr>
              <a:t>CIS 2, Spring 2019 </a:t>
            </a:r>
          </a:p>
        </p:txBody>
      </p:sp>
      <p:pic>
        <p:nvPicPr>
          <p:cNvPr id="7" name="Picture 6" descr="LCSR Logo - crop - tiny.jpg"/>
          <p:cNvPicPr>
            <a:picLocks noChangeAspect="1"/>
          </p:cNvPicPr>
          <p:nvPr/>
        </p:nvPicPr>
        <p:blipFill>
          <a:blip r:embed="rId17"/>
          <a:srcRect t="3885" b="9679"/>
          <a:stretch>
            <a:fillRect/>
          </a:stretch>
        </p:blipFill>
        <p:spPr>
          <a:xfrm>
            <a:off x="8814877" y="6437990"/>
            <a:ext cx="329123" cy="365760"/>
          </a:xfrm>
          <a:prstGeom prst="rect">
            <a:avLst/>
          </a:prstGeom>
        </p:spPr>
      </p:pic>
      <p:pic>
        <p:nvPicPr>
          <p:cNvPr id="8" name="Picture 7" descr="ERC logo 12.12.08.pdf"/>
          <p:cNvPicPr>
            <a:picLocks noChangeAspect="1"/>
          </p:cNvPicPr>
          <p:nvPr/>
        </p:nvPicPr>
        <p:blipFill>
          <a:blip r:embed="rId18"/>
          <a:srcRect l="22560" t="19588" r="29205" b="37082"/>
          <a:stretch>
            <a:fillRect/>
          </a:stretch>
        </p:blipFill>
        <p:spPr>
          <a:xfrm>
            <a:off x="8561193" y="6483710"/>
            <a:ext cx="274320" cy="320040"/>
          </a:xfrm>
          <a:prstGeom prst="rect">
            <a:avLst/>
          </a:prstGeom>
        </p:spPr>
      </p:pic>
      <p:pic>
        <p:nvPicPr>
          <p:cNvPr id="9" name="Picture 8" descr="cisst_446_projects_logo_whiteback.png"/>
          <p:cNvPicPr>
            <a:picLocks noChangeAspect="1"/>
          </p:cNvPicPr>
          <p:nvPr userDrawn="1"/>
        </p:nvPicPr>
        <p:blipFill>
          <a:blip r:embed="rId19"/>
          <a:srcRect t="12205" b="18228"/>
          <a:stretch>
            <a:fillRect/>
          </a:stretch>
        </p:blipFill>
        <p:spPr>
          <a:xfrm>
            <a:off x="1" y="6470731"/>
            <a:ext cx="556686" cy="387269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+mj-lt"/>
          <a:ea typeface="ＭＳ Ｐゴシック" pitchFamily="-112" charset="-128"/>
          <a:cs typeface="ＭＳ Ｐゴシック" pitchFamily="-112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pitchFamily="-112" charset="0"/>
          <a:ea typeface="ＭＳ Ｐゴシック" pitchFamily="-112" charset="-128"/>
          <a:cs typeface="ＭＳ Ｐゴシック" pitchFamily="-112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pitchFamily="-112" charset="0"/>
          <a:ea typeface="ＭＳ Ｐゴシック" pitchFamily="-112" charset="-128"/>
          <a:cs typeface="ＭＳ Ｐゴシック" pitchFamily="-112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pitchFamily="-112" charset="0"/>
          <a:ea typeface="ＭＳ Ｐゴシック" pitchFamily="-112" charset="-128"/>
          <a:cs typeface="ＭＳ Ｐゴシック" pitchFamily="-112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pitchFamily="-112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pitchFamily="-112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pitchFamily="-112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pitchFamily="-112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ＭＳ Ｐゴシック" pitchFamily="-112" charset="-128"/>
          <a:cs typeface="ＭＳ Ｐゴシック" pitchFamily="-112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  <a:ea typeface="ＭＳ Ｐゴシック" pitchFamily="-112" charset="-128"/>
        </a:defRPr>
      </a:lvl2pPr>
      <a:lvl3pPr marL="108585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ea typeface="ＭＳ Ｐゴシック" pitchFamily="-112" charset="-128"/>
        </a:defRPr>
      </a:lvl3pPr>
      <a:lvl4pPr marL="142875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pitchFamily="-112" charset="-128"/>
        </a:defRPr>
      </a:lvl4pPr>
      <a:lvl5pPr marL="177165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pitchFamily="-112" charset="-128"/>
        </a:defRPr>
      </a:lvl5pPr>
      <a:lvl6pPr marL="222885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ＭＳ Ｐゴシック" pitchFamily="-112" charset="-128"/>
        </a:defRPr>
      </a:lvl6pPr>
      <a:lvl7pPr marL="268605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ＭＳ Ｐゴシック" pitchFamily="-112" charset="-128"/>
        </a:defRPr>
      </a:lvl7pPr>
      <a:lvl8pPr marL="314325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ＭＳ Ｐゴシック" pitchFamily="-112" charset="-128"/>
        </a:defRPr>
      </a:lvl8pPr>
      <a:lvl9pPr marL="360045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ＭＳ Ｐゴシック" pitchFamily="-112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85800" y="120519"/>
            <a:ext cx="7772400" cy="927070"/>
          </a:xfrm>
        </p:spPr>
        <p:txBody>
          <a:bodyPr/>
          <a:lstStyle/>
          <a:p>
            <a:r>
              <a:rPr lang="en-US" dirty="0"/>
              <a:t>rsfMRI Brain Network Classification</a:t>
            </a:r>
            <a:br>
              <a:rPr lang="en-US" dirty="0"/>
            </a:br>
            <a:r>
              <a:rPr lang="en-US" sz="2000" b="0" dirty="0"/>
              <a:t>Arden Chew</a:t>
            </a:r>
            <a:br>
              <a:rPr lang="en-US" sz="2000" b="0" dirty="0"/>
            </a:br>
            <a:r>
              <a:rPr lang="en-US" sz="2000" b="0" dirty="0"/>
              <a:t>Mentors: Dr. Mathias </a:t>
            </a:r>
            <a:r>
              <a:rPr lang="en-US" sz="2000" b="0" dirty="0" err="1"/>
              <a:t>Unberath</a:t>
            </a:r>
            <a:r>
              <a:rPr lang="en-US" sz="2000" b="0" dirty="0"/>
              <a:t>, Dr. </a:t>
            </a:r>
            <a:r>
              <a:rPr lang="en-US" sz="2000" b="0" dirty="0" err="1"/>
              <a:t>Haris</a:t>
            </a:r>
            <a:r>
              <a:rPr lang="en-US" sz="2000" b="0" dirty="0"/>
              <a:t> </a:t>
            </a:r>
            <a:r>
              <a:rPr lang="en-US" sz="2000" b="0" dirty="0" err="1"/>
              <a:t>Sair</a:t>
            </a:r>
            <a:endParaRPr lang="en-US" b="0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259569" y="1177378"/>
            <a:ext cx="4236231" cy="5223421"/>
          </a:xfrm>
        </p:spPr>
        <p:txBody>
          <a:bodyPr/>
          <a:lstStyle/>
          <a:p>
            <a:pPr>
              <a:buNone/>
            </a:pPr>
            <a:r>
              <a:rPr lang="en-US" sz="2000" b="1" dirty="0"/>
              <a:t>Goals: </a:t>
            </a:r>
          </a:p>
          <a:p>
            <a:pPr indent="-176213"/>
            <a:r>
              <a:rPr lang="en-US" sz="2000" dirty="0"/>
              <a:t>Automate the classification of resting state fMRI brain network components</a:t>
            </a:r>
          </a:p>
          <a:p>
            <a:pPr>
              <a:buNone/>
            </a:pPr>
            <a:r>
              <a:rPr lang="en-US" sz="2000" b="1" dirty="0"/>
              <a:t>Significance:</a:t>
            </a:r>
          </a:p>
          <a:p>
            <a:pPr indent="-176213"/>
            <a:r>
              <a:rPr lang="en-US" sz="2000" dirty="0"/>
              <a:t>Allows for more precise pre-operative brain surgery and prognosis predictions</a:t>
            </a:r>
          </a:p>
          <a:p>
            <a:pPr>
              <a:buNone/>
            </a:pPr>
            <a:r>
              <a:rPr lang="en-US" sz="2000" b="1" dirty="0"/>
              <a:t>Results:</a:t>
            </a:r>
          </a:p>
          <a:p>
            <a:pPr indent="-176213"/>
            <a:r>
              <a:rPr lang="en-US" sz="2000" dirty="0"/>
              <a:t>Binary noise classifier for filtering</a:t>
            </a:r>
          </a:p>
          <a:p>
            <a:pPr indent="-176213"/>
            <a:r>
              <a:rPr lang="en-US" sz="2000" dirty="0"/>
              <a:t>Multi-class CNN for component prediction</a:t>
            </a:r>
          </a:p>
          <a:p>
            <a:pPr indent="-176213"/>
            <a:r>
              <a:rPr lang="en-US" sz="2000" dirty="0"/>
              <a:t>Pearson correlation hierarchy evaluation</a:t>
            </a:r>
          </a:p>
          <a:p>
            <a:pPr>
              <a:buNone/>
            </a:pPr>
            <a:endParaRPr lang="en-US" sz="2000" b="1" dirty="0"/>
          </a:p>
          <a:p>
            <a:pPr>
              <a:buNone/>
            </a:pPr>
            <a:endParaRPr lang="en-US" sz="2000" b="1" dirty="0"/>
          </a:p>
          <a:p>
            <a:pPr indent="-176213">
              <a:buNone/>
            </a:pPr>
            <a:endParaRPr lang="en-US" sz="2000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3184F4F3-C221-4760-8D1A-B9645300EAE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05022" y="1490963"/>
            <a:ext cx="4595853" cy="1130854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57E510B3-3328-4046-9CA0-703256AF940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04715" y="2728341"/>
            <a:ext cx="3196465" cy="3565934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C2135BFA-EED2-4DE3-8B34-B5CF8EE3C8C6}"/>
              </a:ext>
            </a:extLst>
          </p:cNvPr>
          <p:cNvSpPr txBox="1"/>
          <p:nvPr/>
        </p:nvSpPr>
        <p:spPr>
          <a:xfrm>
            <a:off x="5716988" y="5453297"/>
            <a:ext cx="119270" cy="27699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1200" b="1" dirty="0"/>
              <a:t>2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Background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914400"/>
            <a:ext cx="8140148" cy="5327374"/>
          </a:xfrm>
        </p:spPr>
        <p:txBody>
          <a:bodyPr/>
          <a:lstStyle/>
          <a:p>
            <a:r>
              <a:rPr lang="en-US" dirty="0"/>
              <a:t>Functional MRI</a:t>
            </a:r>
          </a:p>
          <a:p>
            <a:pPr lvl="1"/>
            <a:r>
              <a:rPr lang="en-US" dirty="0"/>
              <a:t>Measures brain activity by detecting changes in blood flow</a:t>
            </a:r>
          </a:p>
          <a:p>
            <a:pPr lvl="1"/>
            <a:r>
              <a:rPr lang="en-US" dirty="0"/>
              <a:t>Resting state fMRI is used to </a:t>
            </a:r>
          </a:p>
          <a:p>
            <a:pPr marL="457200" lvl="1" indent="0">
              <a:buNone/>
            </a:pPr>
            <a:r>
              <a:rPr lang="en-US" dirty="0"/>
              <a:t>    explore the brain’s functional </a:t>
            </a:r>
          </a:p>
          <a:p>
            <a:pPr marL="457200" lvl="1" indent="0">
              <a:buNone/>
            </a:pPr>
            <a:r>
              <a:rPr lang="en-US" dirty="0"/>
              <a:t>    organization</a:t>
            </a:r>
          </a:p>
          <a:p>
            <a:pPr lvl="1"/>
            <a:r>
              <a:rPr lang="en-US" dirty="0"/>
              <a:t>Brain is organized by grouped network components</a:t>
            </a:r>
          </a:p>
          <a:p>
            <a:r>
              <a:rPr lang="en-US" dirty="0"/>
              <a:t>Hierarchical network relationships</a:t>
            </a:r>
          </a:p>
          <a:p>
            <a:pPr lvl="1"/>
            <a:r>
              <a:rPr lang="en-US" dirty="0"/>
              <a:t>Variation in data clustering and underlying patient physiology make labelling difficult</a:t>
            </a:r>
          </a:p>
          <a:p>
            <a:pPr lvl="1"/>
            <a:r>
              <a:rPr lang="en-US" dirty="0"/>
              <a:t>Incorporating hierarchical data can help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987C7F7-843A-4D87-A76B-B364D0A2D60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12037" y="1184744"/>
            <a:ext cx="2484810" cy="2380734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ERC 2010 Talk Template">
  <a:themeElements>
    <a:clrScheme name="CIS-Lectur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CIS-Lectur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</a:objectDefaults>
  <a:extraClrSchemeLst>
    <a:extraClrScheme>
      <a:clrScheme name="CIS-Lectur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-Lectur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IS-Lectur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-Lectur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-Lectur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-Lectur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-Lectur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ERC 2010 Talk Template.potx</Template>
  <TotalTime>88</TotalTime>
  <Words>97</Words>
  <Application>Microsoft Office PowerPoint</Application>
  <PresentationFormat>On-screen Show (4:3)</PresentationFormat>
  <Paragraphs>22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Arial</vt:lpstr>
      <vt:lpstr>Times New Roman</vt:lpstr>
      <vt:lpstr>ERC 2010 Talk Template</vt:lpstr>
      <vt:lpstr>rsfMRI Brain Network Classification Arden Chew Mentors: Dr. Mathias Unberath, Dr. Haris Sair</vt:lpstr>
      <vt:lpstr>Background</vt:lpstr>
    </vt:vector>
  </TitlesOfParts>
  <Company>Johns Hopkins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Russell Taylor</dc:creator>
  <cp:lastModifiedBy>Arden Chew</cp:lastModifiedBy>
  <cp:revision>14</cp:revision>
  <cp:lastPrinted>2010-08-24T19:06:24Z</cp:lastPrinted>
  <dcterms:created xsi:type="dcterms:W3CDTF">2013-04-23T14:35:11Z</dcterms:created>
  <dcterms:modified xsi:type="dcterms:W3CDTF">2019-05-07T01:24:31Z</dcterms:modified>
</cp:coreProperties>
</file>