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18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47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8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5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1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7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9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23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0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7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633ED-9F8E-453C-B75F-D4F45149B863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06F44-94B5-423B-8376-FF126D6B1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9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Checkpoint – Project 11</a:t>
            </a:r>
            <a:br>
              <a:rPr lang="en-US" dirty="0" smtClean="0"/>
            </a:br>
            <a:r>
              <a:rPr lang="en-US" sz="3200" dirty="0" smtClean="0"/>
              <a:t>(IMRT Project)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99164"/>
            <a:ext cx="6400800" cy="19050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Wuyang</a:t>
            </a:r>
            <a:endParaRPr lang="en-US" dirty="0" smtClean="0"/>
          </a:p>
          <a:p>
            <a:r>
              <a:rPr lang="en-US" dirty="0" smtClean="0"/>
              <a:t>Division Of Health Science Informatics</a:t>
            </a:r>
          </a:p>
          <a:p>
            <a:r>
              <a:rPr lang="en-US" dirty="0" smtClean="0"/>
              <a:t>Mentors:  Dr. Todd McNutt </a:t>
            </a:r>
          </a:p>
          <a:p>
            <a:r>
              <a:rPr lang="en-US" dirty="0" smtClean="0"/>
              <a:t>                   Dr. Russell Taylor</a:t>
            </a:r>
          </a:p>
        </p:txBody>
      </p:sp>
      <p:pic>
        <p:nvPicPr>
          <p:cNvPr id="1026" name="Picture 2" descr="C:\Users\Yang\Desktop\Logo_JHM_2C_P_V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466032"/>
            <a:ext cx="1424258" cy="1163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61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 In Process Flow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92722" y="1490230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4"/>
          </p:cNvCxnSpPr>
          <p:nvPr/>
        </p:nvCxnSpPr>
        <p:spPr>
          <a:xfrm>
            <a:off x="2887972" y="168073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792722" y="1909330"/>
            <a:ext cx="9525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87972" y="1909330"/>
            <a:ext cx="9525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4"/>
          </p:cNvCxnSpPr>
          <p:nvPr/>
        </p:nvCxnSpPr>
        <p:spPr>
          <a:xfrm flipH="1">
            <a:off x="2792722" y="1680730"/>
            <a:ext cx="9525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4"/>
          </p:cNvCxnSpPr>
          <p:nvPr/>
        </p:nvCxnSpPr>
        <p:spPr>
          <a:xfrm>
            <a:off x="2887972" y="1680730"/>
            <a:ext cx="95250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110386" y="2001116"/>
            <a:ext cx="1539586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Clinical Workers</a:t>
            </a:r>
            <a:endParaRPr lang="en-US" sz="1400" dirty="0"/>
          </a:p>
        </p:txBody>
      </p:sp>
      <p:cxnSp>
        <p:nvCxnSpPr>
          <p:cNvPr id="22" name="Straight Arrow Connector 21"/>
          <p:cNvCxnSpPr>
            <a:stCxn id="19" idx="2"/>
          </p:cNvCxnSpPr>
          <p:nvPr/>
        </p:nvCxnSpPr>
        <p:spPr>
          <a:xfrm>
            <a:off x="2880179" y="2344016"/>
            <a:ext cx="7793" cy="374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55" name="Straight Arrow Connector 54"/>
          <p:cNvCxnSpPr>
            <a:stCxn id="75" idx="3"/>
            <a:endCxn id="60" idx="0"/>
          </p:cNvCxnSpPr>
          <p:nvPr/>
        </p:nvCxnSpPr>
        <p:spPr>
          <a:xfrm>
            <a:off x="2884075" y="3448916"/>
            <a:ext cx="12195" cy="4537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0" name="Flowchart: Decision 59"/>
          <p:cNvSpPr/>
          <p:nvPr/>
        </p:nvSpPr>
        <p:spPr>
          <a:xfrm>
            <a:off x="2142567" y="3902652"/>
            <a:ext cx="1507405" cy="900545"/>
          </a:xfrm>
          <a:prstGeom prst="flowChartDecisi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Good</a:t>
            </a:r>
          </a:p>
          <a:p>
            <a:pPr algn="ctr"/>
            <a:r>
              <a:rPr lang="en-US" sz="1400" dirty="0" smtClean="0"/>
              <a:t>Enough?</a:t>
            </a:r>
            <a:endParaRPr lang="en-US" sz="1400" dirty="0"/>
          </a:p>
        </p:txBody>
      </p:sp>
      <p:cxnSp>
        <p:nvCxnSpPr>
          <p:cNvPr id="62" name="Elbow Connector 61"/>
          <p:cNvCxnSpPr>
            <a:stCxn id="60" idx="1"/>
            <a:endCxn id="19" idx="1"/>
          </p:cNvCxnSpPr>
          <p:nvPr/>
        </p:nvCxnSpPr>
        <p:spPr>
          <a:xfrm rot="10800000">
            <a:off x="2110387" y="2172567"/>
            <a:ext cx="32181" cy="2180359"/>
          </a:xfrm>
          <a:prstGeom prst="bentConnector3">
            <a:avLst>
              <a:gd name="adj1" fmla="val 3780942"/>
            </a:avLst>
          </a:prstGeom>
          <a:ln>
            <a:tailEnd type="arrow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70" name="Rectangle 69"/>
          <p:cNvSpPr/>
          <p:nvPr/>
        </p:nvSpPr>
        <p:spPr>
          <a:xfrm>
            <a:off x="868672" y="3953309"/>
            <a:ext cx="1539586" cy="34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74" name="Rectangle 73"/>
          <p:cNvSpPr/>
          <p:nvPr/>
        </p:nvSpPr>
        <p:spPr>
          <a:xfrm>
            <a:off x="467180" y="4446443"/>
            <a:ext cx="208078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Yes</a:t>
            </a:r>
          </a:p>
          <a:p>
            <a:pPr algn="ctr"/>
            <a:r>
              <a:rPr lang="en-US" sz="1400" dirty="0" smtClean="0"/>
              <a:t>(Normally  After 30 Rounds --  A Long Time)</a:t>
            </a:r>
            <a:endParaRPr lang="en-US" sz="1400" dirty="0"/>
          </a:p>
        </p:txBody>
      </p:sp>
      <p:sp>
        <p:nvSpPr>
          <p:cNvPr id="75" name="Can 74"/>
          <p:cNvSpPr/>
          <p:nvPr/>
        </p:nvSpPr>
        <p:spPr>
          <a:xfrm>
            <a:off x="2007775" y="2718088"/>
            <a:ext cx="1752600" cy="730828"/>
          </a:xfrm>
          <a:prstGeom prst="ca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Planning System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426788" y="5603298"/>
            <a:ext cx="3161973" cy="6858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Results are usually not good enough(Limited Planning;</a:t>
            </a:r>
          </a:p>
          <a:p>
            <a:pPr algn="ctr"/>
            <a:r>
              <a:rPr lang="en-US" sz="1600" dirty="0" smtClean="0"/>
              <a:t> No SOP—Standard Of Procedure)</a:t>
            </a:r>
            <a:endParaRPr lang="en-US" sz="1600" dirty="0"/>
          </a:p>
        </p:txBody>
      </p:sp>
      <p:cxnSp>
        <p:nvCxnSpPr>
          <p:cNvPr id="95" name="Straight Arrow Connector 94"/>
          <p:cNvCxnSpPr>
            <a:stCxn id="19" idx="3"/>
            <a:endCxn id="98" idx="1"/>
          </p:cNvCxnSpPr>
          <p:nvPr/>
        </p:nvCxnSpPr>
        <p:spPr>
          <a:xfrm flipV="1">
            <a:off x="3649972" y="2166505"/>
            <a:ext cx="2346793" cy="60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97" name="Can 96"/>
          <p:cNvSpPr/>
          <p:nvPr/>
        </p:nvSpPr>
        <p:spPr>
          <a:xfrm>
            <a:off x="6149165" y="3059690"/>
            <a:ext cx="1752600" cy="778452"/>
          </a:xfrm>
          <a:prstGeom prst="ca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Database</a:t>
            </a:r>
          </a:p>
          <a:p>
            <a:pPr algn="ctr"/>
            <a:r>
              <a:rPr lang="en-US" sz="1600" dirty="0" smtClean="0"/>
              <a:t>(Old Patient Data)</a:t>
            </a:r>
            <a:endParaRPr lang="en-US" sz="1600" dirty="0"/>
          </a:p>
        </p:txBody>
      </p:sp>
      <p:sp>
        <p:nvSpPr>
          <p:cNvPr id="98" name="Rounded Rectangle 97"/>
          <p:cNvSpPr/>
          <p:nvPr/>
        </p:nvSpPr>
        <p:spPr>
          <a:xfrm>
            <a:off x="5996765" y="1909330"/>
            <a:ext cx="2057400" cy="5143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Program</a:t>
            </a:r>
            <a:endParaRPr lang="en-US" sz="1600" dirty="0"/>
          </a:p>
        </p:txBody>
      </p:sp>
      <p:cxnSp>
        <p:nvCxnSpPr>
          <p:cNvPr id="111" name="Straight Arrow Connector 110"/>
          <p:cNvCxnSpPr>
            <a:stCxn id="98" idx="2"/>
            <a:endCxn id="97" idx="1"/>
          </p:cNvCxnSpPr>
          <p:nvPr/>
        </p:nvCxnSpPr>
        <p:spPr>
          <a:xfrm>
            <a:off x="7025465" y="2423680"/>
            <a:ext cx="0" cy="6360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cxnSp>
        <p:nvCxnSpPr>
          <p:cNvPr id="123" name="Straight Arrow Connector 122"/>
          <p:cNvCxnSpPr>
            <a:stCxn id="97" idx="3"/>
            <a:endCxn id="126" idx="0"/>
          </p:cNvCxnSpPr>
          <p:nvPr/>
        </p:nvCxnSpPr>
        <p:spPr>
          <a:xfrm>
            <a:off x="7025465" y="3838142"/>
            <a:ext cx="0" cy="7299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26" name="Flowchart: Decision 125"/>
          <p:cNvSpPr/>
          <p:nvPr/>
        </p:nvSpPr>
        <p:spPr>
          <a:xfrm>
            <a:off x="6271762" y="4568105"/>
            <a:ext cx="1507405" cy="886691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Good</a:t>
            </a:r>
          </a:p>
          <a:p>
            <a:pPr algn="ctr"/>
            <a:r>
              <a:rPr lang="en-US" sz="1400" dirty="0" smtClean="0"/>
              <a:t>Enough?</a:t>
            </a:r>
            <a:endParaRPr lang="en-US" sz="1400" dirty="0"/>
          </a:p>
        </p:txBody>
      </p:sp>
      <p:cxnSp>
        <p:nvCxnSpPr>
          <p:cNvPr id="128" name="Elbow Connector 127"/>
          <p:cNvCxnSpPr>
            <a:stCxn id="126" idx="3"/>
            <a:endCxn id="97" idx="4"/>
          </p:cNvCxnSpPr>
          <p:nvPr/>
        </p:nvCxnSpPr>
        <p:spPr>
          <a:xfrm flipV="1">
            <a:off x="7779167" y="3448916"/>
            <a:ext cx="122598" cy="1562535"/>
          </a:xfrm>
          <a:prstGeom prst="bentConnector3">
            <a:avLst>
              <a:gd name="adj1" fmla="val 693292"/>
            </a:avLst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30" name="Rectangle 129"/>
          <p:cNvSpPr/>
          <p:nvPr/>
        </p:nvSpPr>
        <p:spPr>
          <a:xfrm>
            <a:off x="7749887" y="4636077"/>
            <a:ext cx="1150792" cy="306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</a:t>
            </a:r>
            <a:endParaRPr lang="en-US" sz="1400" dirty="0"/>
          </a:p>
        </p:txBody>
      </p:sp>
      <p:cxnSp>
        <p:nvCxnSpPr>
          <p:cNvPr id="132" name="Elbow Connector 131"/>
          <p:cNvCxnSpPr>
            <a:stCxn id="60" idx="2"/>
            <a:endCxn id="87" idx="0"/>
          </p:cNvCxnSpPr>
          <p:nvPr/>
        </p:nvCxnSpPr>
        <p:spPr>
          <a:xfrm rot="5400000">
            <a:off x="2051973" y="4759000"/>
            <a:ext cx="800101" cy="88849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151" name="Elbow Connector 150"/>
          <p:cNvCxnSpPr>
            <a:stCxn id="126" idx="1"/>
            <a:endCxn id="75" idx="4"/>
          </p:cNvCxnSpPr>
          <p:nvPr/>
        </p:nvCxnSpPr>
        <p:spPr>
          <a:xfrm rot="10800000">
            <a:off x="3760376" y="3083503"/>
            <a:ext cx="2511387" cy="192794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54" name="Rectangle 153"/>
          <p:cNvSpPr/>
          <p:nvPr/>
        </p:nvSpPr>
        <p:spPr>
          <a:xfrm>
            <a:off x="4777564" y="4568103"/>
            <a:ext cx="1803166" cy="374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Yes</a:t>
            </a:r>
          </a:p>
          <a:p>
            <a:pPr algn="ctr"/>
            <a:r>
              <a:rPr lang="en-US" sz="1400" dirty="0" smtClean="0"/>
              <a:t>(Very Short Time)</a:t>
            </a:r>
            <a:endParaRPr lang="en-US" sz="1400" dirty="0"/>
          </a:p>
        </p:txBody>
      </p:sp>
      <p:sp>
        <p:nvSpPr>
          <p:cNvPr id="158" name="Rounded Rectangle 157"/>
          <p:cNvSpPr/>
          <p:nvPr/>
        </p:nvSpPr>
        <p:spPr>
          <a:xfrm>
            <a:off x="5456942" y="5686425"/>
            <a:ext cx="3161973" cy="6858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Results are good enough</a:t>
            </a:r>
          </a:p>
          <a:p>
            <a:pPr algn="ctr"/>
            <a:r>
              <a:rPr lang="en-US" sz="1600" dirty="0" smtClean="0"/>
              <a:t>(SOP – Transparent DM)</a:t>
            </a:r>
            <a:endParaRPr lang="en-US" sz="1600" dirty="0"/>
          </a:p>
        </p:txBody>
      </p:sp>
      <p:cxnSp>
        <p:nvCxnSpPr>
          <p:cNvPr id="171" name="Elbow Connector 170"/>
          <p:cNvCxnSpPr>
            <a:stCxn id="60" idx="3"/>
            <a:endCxn id="158" idx="1"/>
          </p:cNvCxnSpPr>
          <p:nvPr/>
        </p:nvCxnSpPr>
        <p:spPr>
          <a:xfrm>
            <a:off x="3649972" y="4352925"/>
            <a:ext cx="1806970" cy="1676400"/>
          </a:xfrm>
          <a:prstGeom prst="bentConnector3">
            <a:avLst>
              <a:gd name="adj1" fmla="val 14730"/>
            </a:avLst>
          </a:prstGeom>
          <a:ln>
            <a:tailEnd type="arrow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cxnSp>
      <p:sp>
        <p:nvSpPr>
          <p:cNvPr id="180" name="Rectangle 179"/>
          <p:cNvSpPr/>
          <p:nvPr/>
        </p:nvSpPr>
        <p:spPr>
          <a:xfrm>
            <a:off x="3786964" y="5499389"/>
            <a:ext cx="1803166" cy="374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Yes</a:t>
            </a:r>
          </a:p>
          <a:p>
            <a:pPr algn="ctr"/>
            <a:r>
              <a:rPr lang="en-US" sz="1400" dirty="0" smtClean="0"/>
              <a:t>(Short Time– After 2 Rounds on Average)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484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Flow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676400"/>
            <a:ext cx="16764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Familiarity With Project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2"/>
            <a:endCxn id="8" idx="0"/>
          </p:cNvCxnSpPr>
          <p:nvPr/>
        </p:nvCxnSpPr>
        <p:spPr>
          <a:xfrm>
            <a:off x="1981200" y="2667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143000" y="3352800"/>
            <a:ext cx="1676400" cy="1066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Package Built For Test Database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43000" y="5105400"/>
            <a:ext cx="16764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Package Works For Actual Database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  <a:endCxn id="9" idx="0"/>
          </p:cNvCxnSpPr>
          <p:nvPr/>
        </p:nvCxnSpPr>
        <p:spPr>
          <a:xfrm>
            <a:off x="1981200" y="4419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9" idx="3"/>
            <a:endCxn id="74" idx="1"/>
          </p:cNvCxnSpPr>
          <p:nvPr/>
        </p:nvCxnSpPr>
        <p:spPr>
          <a:xfrm flipV="1">
            <a:off x="2819400" y="2171700"/>
            <a:ext cx="990600" cy="3429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816927" y="3390900"/>
            <a:ext cx="1676400" cy="990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Bug Proofing</a:t>
            </a:r>
            <a:endParaRPr lang="en-US" dirty="0"/>
          </a:p>
        </p:txBody>
      </p:sp>
      <p:cxnSp>
        <p:nvCxnSpPr>
          <p:cNvPr id="37" name="Straight Arrow Connector 36"/>
          <p:cNvCxnSpPr>
            <a:stCxn id="34" idx="2"/>
            <a:endCxn id="41" idx="0"/>
          </p:cNvCxnSpPr>
          <p:nvPr/>
        </p:nvCxnSpPr>
        <p:spPr>
          <a:xfrm flipH="1">
            <a:off x="4648200" y="4381500"/>
            <a:ext cx="6927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810000" y="5067300"/>
            <a:ext cx="1676400" cy="1066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Pre-Clinical Setting Test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324600" y="3352800"/>
            <a:ext cx="1676400" cy="1066800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GUI Development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6324600" y="1676400"/>
            <a:ext cx="1676400" cy="1066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Script Generation Function Built In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324600" y="5067300"/>
            <a:ext cx="1676400" cy="1066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Clinical Setting Test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3810000" y="1676400"/>
            <a:ext cx="16764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Efficient Package Built In SQL</a:t>
            </a:r>
            <a:endParaRPr lang="en-US" dirty="0"/>
          </a:p>
        </p:txBody>
      </p:sp>
      <p:cxnSp>
        <p:nvCxnSpPr>
          <p:cNvPr id="76" name="Straight Arrow Connector 75"/>
          <p:cNvCxnSpPr>
            <a:stCxn id="74" idx="2"/>
            <a:endCxn id="34" idx="0"/>
          </p:cNvCxnSpPr>
          <p:nvPr/>
        </p:nvCxnSpPr>
        <p:spPr>
          <a:xfrm>
            <a:off x="4648200" y="2667000"/>
            <a:ext cx="6927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41" idx="3"/>
            <a:endCxn id="53" idx="1"/>
          </p:cNvCxnSpPr>
          <p:nvPr/>
        </p:nvCxnSpPr>
        <p:spPr>
          <a:xfrm flipV="1">
            <a:off x="5486400" y="2209800"/>
            <a:ext cx="838200" cy="33909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53" idx="2"/>
            <a:endCxn id="49" idx="0"/>
          </p:cNvCxnSpPr>
          <p:nvPr/>
        </p:nvCxnSpPr>
        <p:spPr>
          <a:xfrm>
            <a:off x="7162800" y="2743200"/>
            <a:ext cx="0" cy="6096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49" idx="2"/>
            <a:endCxn id="61" idx="0"/>
          </p:cNvCxnSpPr>
          <p:nvPr/>
        </p:nvCxnSpPr>
        <p:spPr>
          <a:xfrm>
            <a:off x="7162800" y="4419600"/>
            <a:ext cx="0" cy="6477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3531177" y="1295400"/>
            <a:ext cx="2247900" cy="17526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857250" y="4724400"/>
            <a:ext cx="2247900" cy="17526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6038850" y="4724400"/>
            <a:ext cx="2247900" cy="1752600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Scheduling with Dr. McNutt next week for some hours testing patient data in the planning system.</a:t>
            </a:r>
          </a:p>
          <a:p>
            <a:r>
              <a:rPr lang="en-US" dirty="0" smtClean="0"/>
              <a:t>In the same while, trying to implement script generation function, hopefully finished by end of April</a:t>
            </a:r>
          </a:p>
          <a:p>
            <a:r>
              <a:rPr lang="en-US" dirty="0" smtClean="0"/>
              <a:t>Actual clinical test starts at the beginning of May.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183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Checkpoint – Project 11 (IMRT Project) </vt:lpstr>
      <vt:lpstr>Project Overview In Process Flow</vt:lpstr>
      <vt:lpstr>Work Flow</vt:lpstr>
      <vt:lpstr>Coming Schedule</vt:lpstr>
      <vt:lpstr> Questions?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Checkpoint – Project 11 (IMRT Project)</dc:title>
  <dc:creator>Yang</dc:creator>
  <cp:lastModifiedBy>Yang</cp:lastModifiedBy>
  <cp:revision>14</cp:revision>
  <dcterms:created xsi:type="dcterms:W3CDTF">2011-04-21T01:30:35Z</dcterms:created>
  <dcterms:modified xsi:type="dcterms:W3CDTF">2011-04-21T15:34:46Z</dcterms:modified>
</cp:coreProperties>
</file>