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0"/>
  </p:notesMasterIdLst>
  <p:sldIdLst>
    <p:sldId id="257" r:id="rId2"/>
    <p:sldId id="327" r:id="rId3"/>
    <p:sldId id="325" r:id="rId4"/>
    <p:sldId id="326" r:id="rId5"/>
    <p:sldId id="347" r:id="rId6"/>
    <p:sldId id="345" r:id="rId7"/>
    <p:sldId id="346" r:id="rId8"/>
    <p:sldId id="328" r:id="rId9"/>
    <p:sldId id="330" r:id="rId10"/>
    <p:sldId id="323" r:id="rId11"/>
    <p:sldId id="344" r:id="rId12"/>
    <p:sldId id="320" r:id="rId13"/>
    <p:sldId id="305" r:id="rId14"/>
    <p:sldId id="331" r:id="rId15"/>
    <p:sldId id="335" r:id="rId16"/>
    <p:sldId id="322" r:id="rId17"/>
    <p:sldId id="349" r:id="rId18"/>
    <p:sldId id="348" r:id="rId19"/>
    <p:sldId id="337" r:id="rId20"/>
    <p:sldId id="307" r:id="rId21"/>
    <p:sldId id="309" r:id="rId22"/>
    <p:sldId id="324" r:id="rId23"/>
    <p:sldId id="343" r:id="rId24"/>
    <p:sldId id="313" r:id="rId25"/>
    <p:sldId id="342" r:id="rId26"/>
    <p:sldId id="336" r:id="rId27"/>
    <p:sldId id="338" r:id="rId28"/>
    <p:sldId id="34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njal Shah" initials="KS" lastIdx="7" clrIdx="0">
    <p:extLst>
      <p:ext uri="{19B8F6BF-5375-455C-9EA6-DF929625EA0E}">
        <p15:presenceInfo xmlns:p15="http://schemas.microsoft.com/office/powerpoint/2012/main" userId="S::kshah31@jh.edu::2e39cdac-fa71-4276-b492-774f672112f6" providerId="AD"/>
      </p:ext>
    </p:extLst>
  </p:cmAuthor>
  <p:cmAuthor id="2" name="Irina Bataeva" initials="IB" lastIdx="12" clrIdx="1">
    <p:extLst>
      <p:ext uri="{19B8F6BF-5375-455C-9EA6-DF929625EA0E}">
        <p15:presenceInfo xmlns:p15="http://schemas.microsoft.com/office/powerpoint/2012/main" userId="S::ibataev1@jh.edu::d73bc168-94fd-4ade-85fe-eb49161bb9c2" providerId="AD"/>
      </p:ext>
    </p:extLst>
  </p:cmAuthor>
  <p:cmAuthor id="3" name="Ali Uneri" initials="AU" lastIdx="40" clrIdx="2">
    <p:extLst>
      <p:ext uri="{19B8F6BF-5375-455C-9EA6-DF929625EA0E}">
        <p15:presenceInfo xmlns:p15="http://schemas.microsoft.com/office/powerpoint/2012/main" userId="S::auneri1@jh.edu::8b06ea05-cb42-45f2-9d04-195a53be9d8c" providerId="AD"/>
      </p:ext>
    </p:extLst>
  </p:cmAuthor>
  <p:cmAuthor id="4" name="Irina Bataeva" initials="IB [2]" lastIdx="1" clrIdx="3">
    <p:extLst>
      <p:ext uri="{19B8F6BF-5375-455C-9EA6-DF929625EA0E}">
        <p15:presenceInfo xmlns:p15="http://schemas.microsoft.com/office/powerpoint/2012/main" userId="S::ibataeva@ucsd.edu::8e54d0e2-6a09-4c35-ac7b-cbb5e230d3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A49E"/>
    <a:srgbClr val="F4ACAF"/>
    <a:srgbClr val="FA8791"/>
    <a:srgbClr val="B7D8A8"/>
    <a:srgbClr val="B8D9A8"/>
    <a:srgbClr val="FF0C00"/>
    <a:srgbClr val="FF816A"/>
    <a:srgbClr val="D93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29"/>
    <p:restoredTop sz="78899"/>
  </p:normalViewPr>
  <p:slideViewPr>
    <p:cSldViewPr snapToGrid="0">
      <p:cViewPr varScale="1">
        <p:scale>
          <a:sx n="72" d="100"/>
          <a:sy n="72" d="100"/>
        </p:scale>
        <p:origin x="16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C9B4E6-3A59-0743-A2D0-EEE9C57958D9}" type="datetimeFigureOut">
              <a:rPr lang="en-US" smtClean="0"/>
              <a:t>5/5/20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BADD69-48A4-FA4A-934D-9ECC25F5E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76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4064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ADD69-48A4-FA4A-934D-9ECC25F5EE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60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ADD69-48A4-FA4A-934D-9ECC25F5EE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8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ADD69-48A4-FA4A-934D-9ECC25F5EE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84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ADD69-48A4-FA4A-934D-9ECC25F5EE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72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ADD69-48A4-FA4A-934D-9ECC25F5EE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15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ADD69-48A4-FA4A-934D-9ECC25F5EEF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21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ADD69-48A4-FA4A-934D-9ECC25F5EEF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74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ADD69-48A4-FA4A-934D-9ECC25F5EEF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02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ADD69-48A4-FA4A-934D-9ECC25F5EEF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891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ADD69-48A4-FA4A-934D-9ECC25F5EEF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09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ADD69-48A4-FA4A-934D-9ECC25F5EE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90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ADD69-48A4-FA4A-934D-9ECC25F5EEF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747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ADD69-48A4-FA4A-934D-9ECC25F5EEF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871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ADD69-48A4-FA4A-934D-9ECC25F5EEF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75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ADD69-48A4-FA4A-934D-9ECC25F5EEF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362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ADD69-48A4-FA4A-934D-9ECC25F5EEF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177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ADD69-48A4-FA4A-934D-9ECC25F5EE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01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ADD69-48A4-FA4A-934D-9ECC25F5EE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47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ADD69-48A4-FA4A-934D-9ECC25F5EE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84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ADD69-48A4-FA4A-934D-9ECC25F5EE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47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ADD69-48A4-FA4A-934D-9ECC25F5EE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74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ADD69-48A4-FA4A-934D-9ECC25F5EE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98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ADD69-48A4-FA4A-934D-9ECC25F5EE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0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454B6-C203-9F43-AC4C-AE0D3D4EB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CD6E3E-25DD-F743-99CB-B4459A7EC9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73BA9-CFC2-C747-A1F9-4B42450AC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4B5B-782D-6844-9661-B79011232143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A7B63-1BF3-F44E-9164-3EFF30EA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3B6A9-7A36-884E-B883-D4F0D295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4C5F-C42D-4C40-A5A4-5F6D68613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94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0935A-DA7B-294C-8DA1-EC1F8FA09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B16AAF-044B-8246-AAE8-CB2CF3504C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356C9-4142-3F4B-ACBB-8FF4735E1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4B5B-782D-6844-9661-B79011232143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AEDF8-E8AF-324F-BEC5-5794D814D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497C8-3688-4649-844C-D53F50BE7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4C5F-C42D-4C40-A5A4-5F6D68613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67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E200BA-AE92-6C4F-869D-D0930F8D8D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BD2D07-BED6-2F43-9643-2CFF54D7A0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F0843-7CA4-AA43-8362-B464D126A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4B5B-782D-6844-9661-B79011232143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AAC82-A2FC-A84C-90B9-977DE08D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0550C-ABC4-E740-9C3E-E7E36AA85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4C5F-C42D-4C40-A5A4-5F6D68613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50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19894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F9EAD-11C8-954C-93E8-6CA5EAF00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2CDF4-1296-EF42-AB46-D9FD78D1A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BE08A-DD0D-CB49-8413-3297B85DD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4B5B-782D-6844-9661-B79011232143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12A4B-EF62-6F49-A736-44DEE638B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337FA-D5CE-454E-9C47-10013E06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4C5F-C42D-4C40-A5A4-5F6D68613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90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24AF-730A-F141-9233-4F9951A6B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5923-C6CD-7B4A-80C9-60DDC01F6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04E82-DB57-114C-9575-196E35DAE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4B5B-782D-6844-9661-B79011232143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4419B-1165-8745-AD89-9BDD9ECBC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1DF55-7242-8340-AF82-164382348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4C5F-C42D-4C40-A5A4-5F6D68613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80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66F08-EC4C-8F45-8FE8-3820FBA9A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251FB-9265-9D40-8E8E-D3908E5770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4815EC-1375-F548-BE0F-B2867124B3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D02807-A623-A745-8587-F249FA839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4B5B-782D-6844-9661-B79011232143}" type="datetimeFigureOut">
              <a:rPr lang="en-US" smtClean="0"/>
              <a:t>5/5/20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5AA8DD-CB84-D741-800D-76B76A629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86759-F955-7649-9530-57FC56989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4C5F-C42D-4C40-A5A4-5F6D68613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03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EE9A6-793B-BD41-8568-70AECFBB6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A2EE2-CC69-0241-8DC0-C1C1A6132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10FB7C-C878-0646-A538-F9D263D38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FB71EB-CBFC-244D-A6FC-FEB9DD9820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EE6A23-D950-4341-B9C3-5513369883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F8FBDB-D0D1-AB44-998D-9517C8172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4B5B-782D-6844-9661-B79011232143}" type="datetimeFigureOut">
              <a:rPr lang="en-US" smtClean="0"/>
              <a:t>5/5/20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0BB814-29D5-D94B-A533-93E3AACA1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A5F8CA-6321-AB42-99BD-1E5D72E5C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4C5F-C42D-4C40-A5A4-5F6D68613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7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8909F-5633-5C4D-97B2-6A1DE2FD9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171C9A-FDA5-B04D-B7ED-8229684B6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4B5B-782D-6844-9661-B79011232143}" type="datetimeFigureOut">
              <a:rPr lang="en-US" smtClean="0"/>
              <a:t>5/5/20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F57463-9113-ED47-BBF3-9835104D9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E69CF0-6783-DA42-B60D-2DB7DC6C9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4C5F-C42D-4C40-A5A4-5F6D68613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71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09670F-34F0-CC47-BBF6-96367F7AD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4B5B-782D-6844-9661-B79011232143}" type="datetimeFigureOut">
              <a:rPr lang="en-US" smtClean="0"/>
              <a:t>5/5/20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F2F50D-BB45-B44C-976B-F372842C2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538B3-6891-B143-AFCC-6F822CC62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4C5F-C42D-4C40-A5A4-5F6D68613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51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BA527-FD6C-1645-9FE6-7EB57450E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F7FE9-1840-3741-8E36-C12752E82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C57B68-7598-EA46-9816-ACE11AB363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5802B5-65EF-DE43-9C12-F9BBFCC45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4B5B-782D-6844-9661-B79011232143}" type="datetimeFigureOut">
              <a:rPr lang="en-US" smtClean="0"/>
              <a:t>5/5/20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A3EE7-A451-D04E-8953-359633D94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5CED0F-D1D2-3944-A4FA-3AFC7DF4C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4C5F-C42D-4C40-A5A4-5F6D68613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69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94272-1FDA-9747-BDB7-F84F89E52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E104B6-EAFC-2A42-9E8E-C63E5CCE5F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AA4961-DE7C-F94B-8F7D-22AB12409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FE80-4E7D-2045-AEFE-4BAE8ED15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4B5B-782D-6844-9661-B79011232143}" type="datetimeFigureOut">
              <a:rPr lang="en-US" smtClean="0"/>
              <a:t>5/5/20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95D722-A47A-3943-A867-242193235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2B979D-223D-0C4D-A806-48009EAAE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4C5F-C42D-4C40-A5A4-5F6D68613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57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AE0706-3B03-5940-96E3-7AFB51AD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8FD53-0405-1249-856C-20AA827B8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27338-FFDF-8E42-A59D-1EA998A422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84B5B-782D-6844-9661-B79011232143}" type="datetimeFigureOut">
              <a:rPr lang="en-US" smtClean="0"/>
              <a:t>5/5/20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B0DA5-F97A-EE43-A558-842AE84465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2770-C8EF-E74E-B2BE-1F1BAA00D8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B4C5F-C42D-4C40-A5A4-5F6D68613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2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64.png"/><Relationship Id="rId18" Type="http://schemas.openxmlformats.org/officeDocument/2006/relationships/image" Target="../media/image76.png"/><Relationship Id="rId3" Type="http://schemas.openxmlformats.org/officeDocument/2006/relationships/image" Target="../media/image59.png"/><Relationship Id="rId21" Type="http://schemas.openxmlformats.org/officeDocument/2006/relationships/image" Target="../media/image68.png"/><Relationship Id="rId7" Type="http://schemas.openxmlformats.org/officeDocument/2006/relationships/image" Target="../media/image61.png"/><Relationship Id="rId12" Type="http://schemas.openxmlformats.org/officeDocument/2006/relationships/image" Target="../media/image73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5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65.png"/><Relationship Id="rId10" Type="http://schemas.openxmlformats.org/officeDocument/2006/relationships/image" Target="../media/image72.png"/><Relationship Id="rId19" Type="http://schemas.openxmlformats.org/officeDocument/2006/relationships/image" Target="../media/image67.png"/><Relationship Id="rId4" Type="http://schemas.openxmlformats.org/officeDocument/2006/relationships/image" Target="../media/image69.png"/><Relationship Id="rId9" Type="http://schemas.openxmlformats.org/officeDocument/2006/relationships/image" Target="../media/image62.png"/><Relationship Id="rId14" Type="http://schemas.openxmlformats.org/officeDocument/2006/relationships/image" Target="../media/image74.png"/><Relationship Id="rId22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microsoft.com/office/2007/relationships/hdphoto" Target="../media/hdphoto5.wdp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microsoft.com/office/2007/relationships/hdphoto" Target="../media/hdphoto4.wdp"/><Relationship Id="rId9" Type="http://schemas.openxmlformats.org/officeDocument/2006/relationships/image" Target="../media/image2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microsoft.com/office/2007/relationships/hdphoto" Target="../media/hdphoto5.wdp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microsoft.com/office/2007/relationships/hdphoto" Target="../media/hdphoto4.wdp"/><Relationship Id="rId9" Type="http://schemas.openxmlformats.org/officeDocument/2006/relationships/image" Target="../media/image2.pn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microsoft.com/office/2007/relationships/hdphoto" Target="../media/hdphoto5.wdp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microsoft.com/office/2007/relationships/hdphoto" Target="../media/hdphoto4.wdp"/><Relationship Id="rId9" Type="http://schemas.openxmlformats.org/officeDocument/2006/relationships/image" Target="../media/image2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microsoft.com/office/2007/relationships/hdphoto" Target="../media/hdphoto5.wdp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microsoft.com/office/2007/relationships/hdphoto" Target="../media/hdphoto4.wdp"/><Relationship Id="rId9" Type="http://schemas.openxmlformats.org/officeDocument/2006/relationships/image" Target="../media/image2.pn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5611" y="1374733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b="1" dirty="0"/>
              <a:t>Detection and Guidance of</a:t>
            </a:r>
            <a:br>
              <a:rPr lang="en-US" b="1" dirty="0"/>
            </a:br>
            <a:r>
              <a:rPr lang="en-US" b="1" dirty="0"/>
              <a:t>K-Wire Placement in</a:t>
            </a:r>
            <a:br>
              <a:rPr lang="en-US" b="1" dirty="0"/>
            </a:br>
            <a:r>
              <a:rPr lang="en-US" b="1" dirty="0"/>
              <a:t>Pelvic Trauma Surgery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15600" y="4452984"/>
            <a:ext cx="1136080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3200" b="1" dirty="0"/>
              <a:t>Team:</a:t>
            </a:r>
            <a:r>
              <a:rPr lang="en" sz="3200" dirty="0"/>
              <a:t> Kinjal Shah and Irina </a:t>
            </a:r>
            <a:r>
              <a:rPr lang="en" sz="3200" dirty="0" err="1"/>
              <a:t>Bataeva</a:t>
            </a:r>
            <a:endParaRPr sz="3200" dirty="0"/>
          </a:p>
          <a:p>
            <a:pPr>
              <a:spcBef>
                <a:spcPts val="0"/>
              </a:spcBef>
            </a:pPr>
            <a:r>
              <a:rPr lang="en" sz="3200" b="1" dirty="0"/>
              <a:t>Mentor:</a:t>
            </a:r>
            <a:r>
              <a:rPr lang="en" sz="3200" dirty="0"/>
              <a:t> Dr. Ali </a:t>
            </a:r>
            <a:r>
              <a:rPr lang="en" sz="3200" dirty="0" err="1"/>
              <a:t>Uneri</a:t>
            </a:r>
            <a:endParaRPr sz="3200" dirty="0"/>
          </a:p>
          <a:p>
            <a:pPr>
              <a:spcBef>
                <a:spcPts val="0"/>
              </a:spcBef>
            </a:pPr>
            <a:r>
              <a:rPr lang="en" sz="3200" dirty="0"/>
              <a:t>CIS2 Project </a:t>
            </a:r>
          </a:p>
          <a:p>
            <a:pPr>
              <a:spcBef>
                <a:spcPts val="0"/>
              </a:spcBef>
            </a:pPr>
            <a:r>
              <a:rPr lang="en" sz="3200" dirty="0"/>
              <a:t>May 5, 2020 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3692453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1">
            <a:extLst>
              <a:ext uri="{FF2B5EF4-FFF2-40B4-BE49-F238E27FC236}">
                <a16:creationId xmlns:a16="http://schemas.microsoft.com/office/drawing/2014/main" id="{64CC2951-34DE-7246-B422-8AB7188E6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17" y="325413"/>
            <a:ext cx="11788483" cy="1333146"/>
          </a:xfrm>
        </p:spPr>
        <p:txBody>
          <a:bodyPr>
            <a:normAutofit/>
          </a:bodyPr>
          <a:lstStyle/>
          <a:p>
            <a:r>
              <a:rPr lang="en-US" sz="4000" dirty="0"/>
              <a:t>Figures of Merit: Standard CNN Prediction Metrics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C43FB51-AEAF-4141-A5FA-AC16FE9C186C}"/>
              </a:ext>
            </a:extLst>
          </p:cNvPr>
          <p:cNvCxnSpPr>
            <a:cxnSpLocks/>
          </p:cNvCxnSpPr>
          <p:nvPr/>
        </p:nvCxnSpPr>
        <p:spPr>
          <a:xfrm>
            <a:off x="543071" y="1398939"/>
            <a:ext cx="9487337" cy="3409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AF67F-D2C5-5B4C-A8E8-87125F86CF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Area under the Curve</a:t>
                </a:r>
              </a:p>
              <a:p>
                <a:pPr marL="457200" lvl="1" indent="0">
                  <a:buNone/>
                </a:pP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AUC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Area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under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the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Rate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vs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Rate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Curve</m:t>
                    </m:r>
                  </m:oMath>
                </a14:m>
                <a:r>
                  <a:rPr lang="en-US" b="0"/>
                  <a:t> </a:t>
                </a:r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Precision</a:t>
                </a:r>
              </a:p>
              <a:p>
                <a:pPr marL="457200" lvl="1" indent="0">
                  <a:buNone/>
                </a:pP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precision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TP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TP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FP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Recall</a:t>
                </a:r>
              </a:p>
              <a:p>
                <a:pPr marL="457200" lvl="1" indent="0">
                  <a:buNone/>
                </a:pPr>
                <a:r>
                  <a:rPr lang="en-US" b="0" dirty="0"/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recall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TP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TP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FN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F1 Score (</a:t>
                </a:r>
                <a:r>
                  <a:rPr lang="en-US" dirty="0" err="1"/>
                  <a:t>Sørensen</a:t>
                </a:r>
                <a:r>
                  <a:rPr lang="en-US" dirty="0"/>
                  <a:t>–Dice coefficient) </a:t>
                </a:r>
              </a:p>
              <a:p>
                <a:pPr marL="457200" lvl="1" indent="0">
                  <a:buNone/>
                </a:pP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score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 ×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precision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recall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precision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+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recall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AF67F-D2C5-5B4C-A8E8-87125F86CF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BAC1428-8F55-CC4E-8C44-61EA7E1444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230910"/>
              </p:ext>
            </p:extLst>
          </p:nvPr>
        </p:nvGraphicFramePr>
        <p:xfrm>
          <a:off x="8596860" y="4138682"/>
          <a:ext cx="2867095" cy="19149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3279">
                  <a:extLst>
                    <a:ext uri="{9D8B030D-6E8A-4147-A177-3AD203B41FA5}">
                      <a16:colId xmlns:a16="http://schemas.microsoft.com/office/drawing/2014/main" val="1673871897"/>
                    </a:ext>
                  </a:extLst>
                </a:gridCol>
                <a:gridCol w="364652">
                  <a:extLst>
                    <a:ext uri="{9D8B030D-6E8A-4147-A177-3AD203B41FA5}">
                      <a16:colId xmlns:a16="http://schemas.microsoft.com/office/drawing/2014/main" val="1594880569"/>
                    </a:ext>
                  </a:extLst>
                </a:gridCol>
                <a:gridCol w="1037343">
                  <a:extLst>
                    <a:ext uri="{9D8B030D-6E8A-4147-A177-3AD203B41FA5}">
                      <a16:colId xmlns:a16="http://schemas.microsoft.com/office/drawing/2014/main" val="2867016504"/>
                    </a:ext>
                  </a:extLst>
                </a:gridCol>
                <a:gridCol w="1091821">
                  <a:extLst>
                    <a:ext uri="{9D8B030D-6E8A-4147-A177-3AD203B41FA5}">
                      <a16:colId xmlns:a16="http://schemas.microsoft.com/office/drawing/2014/main" val="3673783658"/>
                    </a:ext>
                  </a:extLst>
                </a:gridCol>
              </a:tblGrid>
              <a:tr h="392374">
                <a:tc rowSpan="2"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/>
                        <a:t>Ground Truth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8143267"/>
                  </a:ext>
                </a:extLst>
              </a:tr>
              <a:tr h="364024">
                <a:tc gridSpan="2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34073"/>
                  </a:ext>
                </a:extLst>
              </a:tr>
              <a:tr h="507515">
                <a:tc rowSpan="2">
                  <a:txBody>
                    <a:bodyPr/>
                    <a:lstStyle/>
                    <a:p>
                      <a:pPr algn="ctr"/>
                      <a:r>
                        <a:rPr lang="en-US" b="1"/>
                        <a:t>Prediction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4473771"/>
                  </a:ext>
                </a:extLst>
              </a:tr>
              <a:tr h="6493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2220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4616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1">
            <a:extLst>
              <a:ext uri="{FF2B5EF4-FFF2-40B4-BE49-F238E27FC236}">
                <a16:creationId xmlns:a16="http://schemas.microsoft.com/office/drawing/2014/main" id="{64CC2951-34DE-7246-B422-8AB7188E6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17" y="325413"/>
            <a:ext cx="11788483" cy="1333146"/>
          </a:xfrm>
        </p:spPr>
        <p:txBody>
          <a:bodyPr>
            <a:normAutofit/>
          </a:bodyPr>
          <a:lstStyle/>
          <a:p>
            <a:r>
              <a:rPr lang="en-US" sz="4000"/>
              <a:t>Figures of Merit: Standard CNN Prediction Metrics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C43FB51-AEAF-4141-A5FA-AC16FE9C186C}"/>
              </a:ext>
            </a:extLst>
          </p:cNvPr>
          <p:cNvCxnSpPr>
            <a:cxnSpLocks/>
          </p:cNvCxnSpPr>
          <p:nvPr/>
        </p:nvCxnSpPr>
        <p:spPr>
          <a:xfrm>
            <a:off x="543071" y="1398939"/>
            <a:ext cx="9487337" cy="3409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AF67F-D2C5-5B4C-A8E8-87125F86CF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Area under the Curve</a:t>
                </a:r>
              </a:p>
              <a:p>
                <a:pPr marL="457200" lvl="1" indent="0">
                  <a:buNone/>
                </a:pP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AUC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Area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under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the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Rate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vs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Rate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Curve</m:t>
                    </m:r>
                  </m:oMath>
                </a14:m>
                <a:r>
                  <a:rPr lang="en-US" b="0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Precision</a:t>
                </a:r>
              </a:p>
              <a:p>
                <a:pPr marL="457200" lvl="1" indent="0">
                  <a:buNone/>
                </a:pP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precision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TP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TP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FP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Recall</a:t>
                </a:r>
              </a:p>
              <a:p>
                <a:pPr marL="457200" lvl="1" indent="0">
                  <a:buNone/>
                </a:pPr>
                <a:r>
                  <a:rPr lang="en-US" b="1" dirty="0"/>
                  <a:t> 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𝐫𝐞𝐜𝐚𝐥𝐥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𝐓𝐏</m:t>
                        </m:r>
                      </m:num>
                      <m:den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𝐓𝐏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𝐅𝐍</m:t>
                        </m:r>
                      </m:den>
                    </m:f>
                  </m:oMath>
                </a14:m>
                <a:endParaRPr lang="en-US" b="1" dirty="0"/>
              </a:p>
              <a:p>
                <a:pPr marL="0" indent="0">
                  <a:buNone/>
                </a:pPr>
                <a:r>
                  <a:rPr lang="en-US" dirty="0"/>
                  <a:t>F1 Score (</a:t>
                </a:r>
                <a:r>
                  <a:rPr lang="en-US" dirty="0" err="1"/>
                  <a:t>Sørensen</a:t>
                </a:r>
                <a:r>
                  <a:rPr lang="en-US" dirty="0"/>
                  <a:t>–Dice coefficient) </a:t>
                </a:r>
              </a:p>
              <a:p>
                <a:pPr marL="457200" lvl="1" indent="0">
                  <a:buNone/>
                </a:pP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score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 ×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precision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recall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precision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+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recall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AF67F-D2C5-5B4C-A8E8-87125F86CF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BAC1428-8F55-CC4E-8C44-61EA7E1444CA}"/>
              </a:ext>
            </a:extLst>
          </p:cNvPr>
          <p:cNvGraphicFramePr>
            <a:graphicFrameLocks noGrp="1"/>
          </p:cNvGraphicFramePr>
          <p:nvPr/>
        </p:nvGraphicFramePr>
        <p:xfrm>
          <a:off x="8596860" y="4138682"/>
          <a:ext cx="2867095" cy="19149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3279">
                  <a:extLst>
                    <a:ext uri="{9D8B030D-6E8A-4147-A177-3AD203B41FA5}">
                      <a16:colId xmlns:a16="http://schemas.microsoft.com/office/drawing/2014/main" val="1673871897"/>
                    </a:ext>
                  </a:extLst>
                </a:gridCol>
                <a:gridCol w="364652">
                  <a:extLst>
                    <a:ext uri="{9D8B030D-6E8A-4147-A177-3AD203B41FA5}">
                      <a16:colId xmlns:a16="http://schemas.microsoft.com/office/drawing/2014/main" val="1594880569"/>
                    </a:ext>
                  </a:extLst>
                </a:gridCol>
                <a:gridCol w="1037343">
                  <a:extLst>
                    <a:ext uri="{9D8B030D-6E8A-4147-A177-3AD203B41FA5}">
                      <a16:colId xmlns:a16="http://schemas.microsoft.com/office/drawing/2014/main" val="2867016504"/>
                    </a:ext>
                  </a:extLst>
                </a:gridCol>
                <a:gridCol w="1091821">
                  <a:extLst>
                    <a:ext uri="{9D8B030D-6E8A-4147-A177-3AD203B41FA5}">
                      <a16:colId xmlns:a16="http://schemas.microsoft.com/office/drawing/2014/main" val="3673783658"/>
                    </a:ext>
                  </a:extLst>
                </a:gridCol>
              </a:tblGrid>
              <a:tr h="392374"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/>
                        <a:t>Ground Truth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8143267"/>
                  </a:ext>
                </a:extLst>
              </a:tr>
              <a:tr h="364024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34073"/>
                  </a:ext>
                </a:extLst>
              </a:tr>
              <a:tr h="507515">
                <a:tc rowSpan="2">
                  <a:txBody>
                    <a:bodyPr/>
                    <a:lstStyle/>
                    <a:p>
                      <a:pPr algn="ctr"/>
                      <a:r>
                        <a:rPr lang="en-US" b="1"/>
                        <a:t>Prediction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4473771"/>
                  </a:ext>
                </a:extLst>
              </a:tr>
              <a:tr h="6493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2220573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FB46F8A-582F-9C45-B9C8-1DECF9BB521A}"/>
              </a:ext>
            </a:extLst>
          </p:cNvPr>
          <p:cNvSpPr/>
          <p:nvPr/>
        </p:nvSpPr>
        <p:spPr>
          <a:xfrm>
            <a:off x="728045" y="3788228"/>
            <a:ext cx="3321441" cy="10305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52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6AC1B0D4-95AF-F443-8AC9-820FA444283E}"/>
              </a:ext>
            </a:extLst>
          </p:cNvPr>
          <p:cNvSpPr/>
          <p:nvPr/>
        </p:nvSpPr>
        <p:spPr>
          <a:xfrm>
            <a:off x="310356" y="4324302"/>
            <a:ext cx="2040625" cy="2328837"/>
          </a:xfrm>
          <a:prstGeom prst="roundRect">
            <a:avLst>
              <a:gd name="adj" fmla="val 5666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Arrow 73">
            <a:extLst>
              <a:ext uri="{FF2B5EF4-FFF2-40B4-BE49-F238E27FC236}">
                <a16:creationId xmlns:a16="http://schemas.microsoft.com/office/drawing/2014/main" id="{A6C5AAB0-E08C-CE48-B124-6497288BE060}"/>
              </a:ext>
            </a:extLst>
          </p:cNvPr>
          <p:cNvSpPr/>
          <p:nvPr/>
        </p:nvSpPr>
        <p:spPr>
          <a:xfrm>
            <a:off x="7699864" y="5231930"/>
            <a:ext cx="2707599" cy="48244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D6636E6-3AD6-8A4B-9242-69E388BF39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0" t="10563" r="10383" b="13016"/>
          <a:stretch/>
        </p:blipFill>
        <p:spPr>
          <a:xfrm>
            <a:off x="4288107" y="2346124"/>
            <a:ext cx="846538" cy="839435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F1E3DF6-914D-8248-8E9E-125AF5526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3405" t="11951" r="21001" b="80731"/>
          <a:stretch/>
        </p:blipFill>
        <p:spPr>
          <a:xfrm>
            <a:off x="410258" y="2575274"/>
            <a:ext cx="1063932" cy="1080371"/>
          </a:xfrm>
        </p:spPr>
      </p:pic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A2AE071D-DBEA-3C45-9A4E-338C5E6876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40" t="20513" r="18768" b="72290"/>
          <a:stretch/>
        </p:blipFill>
        <p:spPr>
          <a:xfrm>
            <a:off x="2266394" y="2571277"/>
            <a:ext cx="1175787" cy="1084368"/>
          </a:xfrm>
          <a:prstGeom prst="rect">
            <a:avLst/>
          </a:prstGeom>
        </p:spPr>
      </p:pic>
      <p:pic>
        <p:nvPicPr>
          <p:cNvPr id="13" name="Content Placeholder 8">
            <a:extLst>
              <a:ext uri="{FF2B5EF4-FFF2-40B4-BE49-F238E27FC236}">
                <a16:creationId xmlns:a16="http://schemas.microsoft.com/office/drawing/2014/main" id="{8EACD8FE-E857-2246-8CF5-5E04086A01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76" t="63191" r="19429" b="29604"/>
          <a:stretch/>
        </p:blipFill>
        <p:spPr>
          <a:xfrm>
            <a:off x="6445753" y="4799965"/>
            <a:ext cx="1080669" cy="1046674"/>
          </a:xfrm>
          <a:prstGeom prst="rect">
            <a:avLst/>
          </a:prstGeom>
        </p:spPr>
      </p:pic>
      <p:pic>
        <p:nvPicPr>
          <p:cNvPr id="14" name="Content Placeholder 8">
            <a:extLst>
              <a:ext uri="{FF2B5EF4-FFF2-40B4-BE49-F238E27FC236}">
                <a16:creationId xmlns:a16="http://schemas.microsoft.com/office/drawing/2014/main" id="{4C604321-CB8A-234C-9297-864BCC87A9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72" t="80450" r="21318" b="12516"/>
          <a:stretch/>
        </p:blipFill>
        <p:spPr>
          <a:xfrm>
            <a:off x="441074" y="4542762"/>
            <a:ext cx="1788149" cy="1770124"/>
          </a:xfrm>
          <a:prstGeom prst="rect">
            <a:avLst/>
          </a:prstGeom>
        </p:spPr>
      </p:pic>
      <p:pic>
        <p:nvPicPr>
          <p:cNvPr id="15" name="Content Placeholder 8">
            <a:extLst>
              <a:ext uri="{FF2B5EF4-FFF2-40B4-BE49-F238E27FC236}">
                <a16:creationId xmlns:a16="http://schemas.microsoft.com/office/drawing/2014/main" id="{3BBDF733-398B-CB40-B6D8-53CC79641A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14" t="71709" r="20435" b="21007"/>
          <a:stretch/>
        </p:blipFill>
        <p:spPr>
          <a:xfrm>
            <a:off x="4636986" y="4828950"/>
            <a:ext cx="1051358" cy="10466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874F496-A854-8A4C-8E18-134CAFF4DD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69" t="11706" r="10709" b="12478"/>
          <a:stretch/>
        </p:blipFill>
        <p:spPr>
          <a:xfrm>
            <a:off x="4448004" y="2540043"/>
            <a:ext cx="824377" cy="8232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378D804-4931-AA43-B89C-9C7BBFDBEE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09" t="11766" r="11645" b="12879"/>
          <a:stretch/>
        </p:blipFill>
        <p:spPr>
          <a:xfrm>
            <a:off x="6556904" y="2451863"/>
            <a:ext cx="843973" cy="84744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35D6AFC-13D5-FB44-B7EE-6732DB72F4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149" t="9502" r="8260" b="12394"/>
          <a:stretch/>
        </p:blipFill>
        <p:spPr>
          <a:xfrm>
            <a:off x="8584089" y="2454552"/>
            <a:ext cx="829809" cy="82465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202610E-CD11-954D-9258-8137299CBA3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731" t="11308" r="10793" b="12393"/>
          <a:stretch/>
        </p:blipFill>
        <p:spPr>
          <a:xfrm>
            <a:off x="8820500" y="2708881"/>
            <a:ext cx="827756" cy="8258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9CF110E-F375-E648-A03F-B9F87794B52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149" t="11391" r="12481" b="12394"/>
          <a:stretch/>
        </p:blipFill>
        <p:spPr>
          <a:xfrm>
            <a:off x="9050519" y="2925868"/>
            <a:ext cx="827756" cy="84828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423B58B-D305-F14A-A29C-F3E332D281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928" t="11049" r="10477" b="12642"/>
          <a:stretch/>
        </p:blipFill>
        <p:spPr>
          <a:xfrm>
            <a:off x="10651323" y="2761414"/>
            <a:ext cx="851480" cy="8482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BE083D-203C-154F-AC3B-220B88199E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67" t="11418" r="10709" b="12024"/>
          <a:stretch/>
        </p:blipFill>
        <p:spPr>
          <a:xfrm>
            <a:off x="4598784" y="2719244"/>
            <a:ext cx="824378" cy="8290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AAB6F39-2466-3C4B-AB3C-9E7635BB0D8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915" t="11690" r="10789" b="11707"/>
          <a:stretch/>
        </p:blipFill>
        <p:spPr>
          <a:xfrm>
            <a:off x="4752954" y="2835643"/>
            <a:ext cx="824377" cy="8276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2512672-F8FA-724A-9E5F-3A70C8270D4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972" t="11621" r="10598" b="13102"/>
          <a:stretch/>
        </p:blipFill>
        <p:spPr>
          <a:xfrm>
            <a:off x="4930656" y="3023098"/>
            <a:ext cx="843973" cy="8312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5E2009-FE47-8E4E-ACEF-1E76A3B1A9F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636" t="11389" r="12363" b="13033"/>
          <a:stretch/>
        </p:blipFill>
        <p:spPr>
          <a:xfrm>
            <a:off x="6729922" y="2679293"/>
            <a:ext cx="837700" cy="84411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45C73B8-3774-7242-82E0-76D63402A74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722" t="11308" r="10267" b="12880"/>
          <a:stretch/>
        </p:blipFill>
        <p:spPr>
          <a:xfrm>
            <a:off x="6963473" y="2925868"/>
            <a:ext cx="837700" cy="824651"/>
          </a:xfrm>
          <a:prstGeom prst="rect">
            <a:avLst/>
          </a:prstGeom>
        </p:spPr>
      </p:pic>
      <p:sp>
        <p:nvSpPr>
          <p:cNvPr id="49" name="Right Arrow 48">
            <a:extLst>
              <a:ext uri="{FF2B5EF4-FFF2-40B4-BE49-F238E27FC236}">
                <a16:creationId xmlns:a16="http://schemas.microsoft.com/office/drawing/2014/main" id="{9999021A-E373-644D-A7A2-7145DC330326}"/>
              </a:ext>
            </a:extLst>
          </p:cNvPr>
          <p:cNvSpPr/>
          <p:nvPr/>
        </p:nvSpPr>
        <p:spPr>
          <a:xfrm>
            <a:off x="1545170" y="2819570"/>
            <a:ext cx="721223" cy="50680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61853E2-E0E8-4947-8FE1-BC7096FAA712}"/>
              </a:ext>
            </a:extLst>
          </p:cNvPr>
          <p:cNvSpPr txBox="1"/>
          <p:nvPr/>
        </p:nvSpPr>
        <p:spPr>
          <a:xfrm>
            <a:off x="1480979" y="2024253"/>
            <a:ext cx="1062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Binarize (&gt;0.1) and Dilate</a:t>
            </a:r>
          </a:p>
        </p:txBody>
      </p:sp>
      <p:sp>
        <p:nvSpPr>
          <p:cNvPr id="51" name="Right Arrow 50">
            <a:extLst>
              <a:ext uri="{FF2B5EF4-FFF2-40B4-BE49-F238E27FC236}">
                <a16:creationId xmlns:a16="http://schemas.microsoft.com/office/drawing/2014/main" id="{7B661201-BC0E-364F-BDDF-48225B04F359}"/>
              </a:ext>
            </a:extLst>
          </p:cNvPr>
          <p:cNvSpPr/>
          <p:nvPr/>
        </p:nvSpPr>
        <p:spPr>
          <a:xfrm>
            <a:off x="3463397" y="2831749"/>
            <a:ext cx="757190" cy="48244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99DD735-9353-6244-917B-BD21E884B703}"/>
              </a:ext>
            </a:extLst>
          </p:cNvPr>
          <p:cNvSpPr txBox="1"/>
          <p:nvPr/>
        </p:nvSpPr>
        <p:spPr>
          <a:xfrm>
            <a:off x="3405378" y="2062884"/>
            <a:ext cx="1062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Connected-component labeling</a:t>
            </a:r>
          </a:p>
        </p:txBody>
      </p:sp>
      <p:sp>
        <p:nvSpPr>
          <p:cNvPr id="53" name="Right Arrow 52">
            <a:extLst>
              <a:ext uri="{FF2B5EF4-FFF2-40B4-BE49-F238E27FC236}">
                <a16:creationId xmlns:a16="http://schemas.microsoft.com/office/drawing/2014/main" id="{5A3E3130-8437-0C41-91AA-7894E887A18E}"/>
              </a:ext>
            </a:extLst>
          </p:cNvPr>
          <p:cNvSpPr/>
          <p:nvPr/>
        </p:nvSpPr>
        <p:spPr>
          <a:xfrm>
            <a:off x="5833262" y="2829102"/>
            <a:ext cx="651436" cy="48244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4DE0F0-B975-3047-A340-E20E8E60008D}"/>
              </a:ext>
            </a:extLst>
          </p:cNvPr>
          <p:cNvSpPr txBox="1"/>
          <p:nvPr/>
        </p:nvSpPr>
        <p:spPr>
          <a:xfrm>
            <a:off x="5752255" y="2127612"/>
            <a:ext cx="841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Threshold by area</a:t>
            </a:r>
          </a:p>
          <a:p>
            <a:r>
              <a:rPr lang="en-US" sz="1200" dirty="0"/>
              <a:t>(&gt;4px)</a:t>
            </a:r>
          </a:p>
        </p:txBody>
      </p:sp>
      <p:sp>
        <p:nvSpPr>
          <p:cNvPr id="56" name="Right Arrow 55">
            <a:extLst>
              <a:ext uri="{FF2B5EF4-FFF2-40B4-BE49-F238E27FC236}">
                <a16:creationId xmlns:a16="http://schemas.microsoft.com/office/drawing/2014/main" id="{073048B8-C7B0-164A-8B50-40FB01889B60}"/>
              </a:ext>
            </a:extLst>
          </p:cNvPr>
          <p:cNvSpPr/>
          <p:nvPr/>
        </p:nvSpPr>
        <p:spPr>
          <a:xfrm>
            <a:off x="7866198" y="2944336"/>
            <a:ext cx="651436" cy="48244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F18ED34-550A-F74F-B38F-D8ED1BAFB5C3}"/>
              </a:ext>
            </a:extLst>
          </p:cNvPr>
          <p:cNvSpPr txBox="1"/>
          <p:nvPr/>
        </p:nvSpPr>
        <p:spPr>
          <a:xfrm>
            <a:off x="7641878" y="2381431"/>
            <a:ext cx="9362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Skeletonize</a:t>
            </a:r>
          </a:p>
        </p:txBody>
      </p:sp>
      <p:sp>
        <p:nvSpPr>
          <p:cNvPr id="58" name="Right Arrow 57">
            <a:extLst>
              <a:ext uri="{FF2B5EF4-FFF2-40B4-BE49-F238E27FC236}">
                <a16:creationId xmlns:a16="http://schemas.microsoft.com/office/drawing/2014/main" id="{711E0638-F004-7A41-AC16-98CF3209615A}"/>
              </a:ext>
            </a:extLst>
          </p:cNvPr>
          <p:cNvSpPr/>
          <p:nvPr/>
        </p:nvSpPr>
        <p:spPr>
          <a:xfrm>
            <a:off x="9975881" y="3008263"/>
            <a:ext cx="651436" cy="48244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BD4A017-F1D4-904C-9FB8-A8B4F98A75D3}"/>
              </a:ext>
            </a:extLst>
          </p:cNvPr>
          <p:cNvSpPr txBox="1"/>
          <p:nvPr/>
        </p:nvSpPr>
        <p:spPr>
          <a:xfrm>
            <a:off x="9911640" y="1865872"/>
            <a:ext cx="1164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Identify K-wire component based on </a:t>
            </a:r>
            <a:r>
              <a:rPr lang="en-US" sz="1200" dirty="0" err="1"/>
              <a:t>Hausdorff</a:t>
            </a:r>
            <a:r>
              <a:rPr lang="en-US" sz="1200" dirty="0"/>
              <a:t> distance</a:t>
            </a:r>
          </a:p>
          <a:p>
            <a:r>
              <a:rPr lang="en-US" sz="1200" dirty="0"/>
              <a:t>(&lt;7mm)</a:t>
            </a:r>
          </a:p>
        </p:txBody>
      </p:sp>
      <p:sp>
        <p:nvSpPr>
          <p:cNvPr id="61" name="Right Arrow 60">
            <a:extLst>
              <a:ext uri="{FF2B5EF4-FFF2-40B4-BE49-F238E27FC236}">
                <a16:creationId xmlns:a16="http://schemas.microsoft.com/office/drawing/2014/main" id="{57C441F8-A5CB-5B4B-B1E7-248183601647}"/>
              </a:ext>
            </a:extLst>
          </p:cNvPr>
          <p:cNvSpPr/>
          <p:nvPr/>
        </p:nvSpPr>
        <p:spPr>
          <a:xfrm rot="5400000">
            <a:off x="8632362" y="4060737"/>
            <a:ext cx="566174" cy="48244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87137EB-E657-7648-BA9E-82D88C0965EA}"/>
              </a:ext>
            </a:extLst>
          </p:cNvPr>
          <p:cNvSpPr txBox="1"/>
          <p:nvPr/>
        </p:nvSpPr>
        <p:spPr>
          <a:xfrm>
            <a:off x="492795" y="3646192"/>
            <a:ext cx="9362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Prediction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B7FEE358-1468-F546-9D89-493455BDBDB4}"/>
              </a:ext>
            </a:extLst>
          </p:cNvPr>
          <p:cNvSpPr/>
          <p:nvPr/>
        </p:nvSpPr>
        <p:spPr>
          <a:xfrm>
            <a:off x="8418704" y="4657946"/>
            <a:ext cx="1457886" cy="13331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Weighted </a:t>
            </a:r>
            <a:r>
              <a:rPr lang="en-US" sz="1400" dirty="0" err="1"/>
              <a:t>Hausdorff</a:t>
            </a:r>
            <a:r>
              <a:rPr lang="en-US" sz="1400" dirty="0"/>
              <a:t> distance  based on the object’s area</a:t>
            </a:r>
          </a:p>
        </p:txBody>
      </p:sp>
      <p:sp>
        <p:nvSpPr>
          <p:cNvPr id="65" name="Right Arrow 64">
            <a:extLst>
              <a:ext uri="{FF2B5EF4-FFF2-40B4-BE49-F238E27FC236}">
                <a16:creationId xmlns:a16="http://schemas.microsoft.com/office/drawing/2014/main" id="{3AE10453-FBD5-CC44-AA26-74CA591FC06D}"/>
              </a:ext>
            </a:extLst>
          </p:cNvPr>
          <p:cNvSpPr/>
          <p:nvPr/>
        </p:nvSpPr>
        <p:spPr>
          <a:xfrm>
            <a:off x="7699864" y="4838081"/>
            <a:ext cx="582553" cy="48244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8F51F1B-810A-6C47-BA73-69161028D217}"/>
              </a:ext>
            </a:extLst>
          </p:cNvPr>
          <p:cNvSpPr txBox="1"/>
          <p:nvPr/>
        </p:nvSpPr>
        <p:spPr>
          <a:xfrm>
            <a:off x="4647976" y="5875624"/>
            <a:ext cx="1058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Ground Truth</a:t>
            </a:r>
          </a:p>
        </p:txBody>
      </p:sp>
      <p:sp>
        <p:nvSpPr>
          <p:cNvPr id="67" name="Right Arrow 66">
            <a:extLst>
              <a:ext uri="{FF2B5EF4-FFF2-40B4-BE49-F238E27FC236}">
                <a16:creationId xmlns:a16="http://schemas.microsoft.com/office/drawing/2014/main" id="{25F1CD4B-0F18-C14F-9E74-1339DE1B8FA5}"/>
              </a:ext>
            </a:extLst>
          </p:cNvPr>
          <p:cNvSpPr/>
          <p:nvPr/>
        </p:nvSpPr>
        <p:spPr>
          <a:xfrm>
            <a:off x="5775026" y="5087195"/>
            <a:ext cx="651436" cy="48244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AF98CE7-9409-914C-A08F-BA1CD7C32833}"/>
              </a:ext>
            </a:extLst>
          </p:cNvPr>
          <p:cNvSpPr txBox="1"/>
          <p:nvPr/>
        </p:nvSpPr>
        <p:spPr>
          <a:xfrm>
            <a:off x="5620665" y="4517960"/>
            <a:ext cx="9362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Skeletonize</a:t>
            </a:r>
          </a:p>
        </p:txBody>
      </p:sp>
      <p:sp>
        <p:nvSpPr>
          <p:cNvPr id="69" name="Right Arrow 68">
            <a:extLst>
              <a:ext uri="{FF2B5EF4-FFF2-40B4-BE49-F238E27FC236}">
                <a16:creationId xmlns:a16="http://schemas.microsoft.com/office/drawing/2014/main" id="{193A4A7B-3F7A-FA4A-B3BC-8E92C7139722}"/>
              </a:ext>
            </a:extLst>
          </p:cNvPr>
          <p:cNvSpPr/>
          <p:nvPr/>
        </p:nvSpPr>
        <p:spPr>
          <a:xfrm rot="5400000">
            <a:off x="10648665" y="4258539"/>
            <a:ext cx="856792" cy="48244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C49D7690-1C16-774C-890C-FF41D9FBD1F5}"/>
              </a:ext>
            </a:extLst>
          </p:cNvPr>
          <p:cNvSpPr/>
          <p:nvPr/>
        </p:nvSpPr>
        <p:spPr>
          <a:xfrm>
            <a:off x="10469028" y="4978903"/>
            <a:ext cx="1339564" cy="1012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Percentage of length of the centerline detected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AF495BA-08EE-EA49-8B03-D777B0EB49CA}"/>
              </a:ext>
            </a:extLst>
          </p:cNvPr>
          <p:cNvSpPr txBox="1"/>
          <p:nvPr/>
        </p:nvSpPr>
        <p:spPr>
          <a:xfrm>
            <a:off x="8746872" y="3758922"/>
            <a:ext cx="1058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Centerlines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DF6DB1C-05D4-5240-9310-C9CBBD515B4E}"/>
              </a:ext>
            </a:extLst>
          </p:cNvPr>
          <p:cNvSpPr txBox="1"/>
          <p:nvPr/>
        </p:nvSpPr>
        <p:spPr>
          <a:xfrm>
            <a:off x="10407280" y="3609701"/>
            <a:ext cx="1291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Predicted K-wire Centerline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F440BEA-409A-2043-8450-DE9B9682B1C7}"/>
              </a:ext>
            </a:extLst>
          </p:cNvPr>
          <p:cNvSpPr txBox="1"/>
          <p:nvPr/>
        </p:nvSpPr>
        <p:spPr>
          <a:xfrm>
            <a:off x="801289" y="6312886"/>
            <a:ext cx="1058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Input Image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77143D3-79B2-CC45-BE75-5364127413FE}"/>
              </a:ext>
            </a:extLst>
          </p:cNvPr>
          <p:cNvSpPr txBox="1"/>
          <p:nvPr/>
        </p:nvSpPr>
        <p:spPr>
          <a:xfrm>
            <a:off x="6314509" y="5875624"/>
            <a:ext cx="12993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K-wire Centerline</a:t>
            </a: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64CC2951-34DE-7246-B422-8AB7188E6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17" y="325413"/>
            <a:ext cx="11788483" cy="1333146"/>
          </a:xfrm>
        </p:spPr>
        <p:txBody>
          <a:bodyPr>
            <a:normAutofit/>
          </a:bodyPr>
          <a:lstStyle/>
          <a:p>
            <a:r>
              <a:rPr lang="en-US" sz="4000" dirty="0"/>
              <a:t>Figures of Merit: K-Wire Detection Task Specific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C43FB51-AEAF-4141-A5FA-AC16FE9C186C}"/>
              </a:ext>
            </a:extLst>
          </p:cNvPr>
          <p:cNvCxnSpPr>
            <a:cxnSpLocks/>
          </p:cNvCxnSpPr>
          <p:nvPr/>
        </p:nvCxnSpPr>
        <p:spPr>
          <a:xfrm>
            <a:off x="543071" y="1398939"/>
            <a:ext cx="9487337" cy="3409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4" name="Right Arrow 83">
            <a:extLst>
              <a:ext uri="{FF2B5EF4-FFF2-40B4-BE49-F238E27FC236}">
                <a16:creationId xmlns:a16="http://schemas.microsoft.com/office/drawing/2014/main" id="{1479EAE4-284E-5241-98AF-353CDA373F35}"/>
              </a:ext>
            </a:extLst>
          </p:cNvPr>
          <p:cNvSpPr/>
          <p:nvPr/>
        </p:nvSpPr>
        <p:spPr>
          <a:xfrm rot="16200000">
            <a:off x="9284611" y="4046719"/>
            <a:ext cx="566174" cy="48244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890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1F82363-80AA-FE41-88C1-6E5487085838}"/>
                  </a:ext>
                </a:extLst>
              </p:cNvPr>
              <p:cNvSpPr txBox="1"/>
              <p:nvPr/>
            </p:nvSpPr>
            <p:spPr>
              <a:xfrm>
                <a:off x="719706" y="4417171"/>
                <a:ext cx="3498971" cy="4651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Binary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Accuracy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TP</m:t>
                          </m:r>
                          <m: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TN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TP</m:t>
                          </m:r>
                          <m: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TN</m:t>
                          </m:r>
                          <m: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FP</m:t>
                          </m:r>
                          <m: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FN</m:t>
                          </m:r>
                        </m:den>
                      </m:f>
                    </m:oMath>
                  </m:oMathPara>
                </a14:m>
                <a:endParaRPr lang="en-US" sz="160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1F82363-80AA-FE41-88C1-6E54870858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06" y="4417171"/>
                <a:ext cx="3498971" cy="465127"/>
              </a:xfrm>
              <a:prstGeom prst="rect">
                <a:avLst/>
              </a:prstGeom>
              <a:blipFill>
                <a:blip r:embed="rId3"/>
                <a:stretch>
                  <a:fillRect l="-1449" t="-5556" r="-725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2E3029-F6C5-744E-A2CD-2322FAA3517D}"/>
                  </a:ext>
                </a:extLst>
              </p:cNvPr>
              <p:cNvSpPr txBox="1"/>
              <p:nvPr/>
            </p:nvSpPr>
            <p:spPr>
              <a:xfrm>
                <a:off x="403517" y="2255158"/>
                <a:ext cx="4526255" cy="4610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∗</m:t>
                      </m:r>
                      <m:func>
                        <m:func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e>
                      </m:func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∗</m:t>
                      </m:r>
                      <m:func>
                        <m:func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(1−</m:t>
                          </m:r>
                          <m:acc>
                            <m:accPr>
                              <m:chr m:val="̂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))</m:t>
                          </m:r>
                        </m:e>
                      </m:func>
                    </m:oMath>
                  </m:oMathPara>
                </a14:m>
                <a:endParaRPr lang="en-US" sz="16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2E3029-F6C5-744E-A2CD-2322FAA35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517" y="2255158"/>
                <a:ext cx="4526255" cy="461024"/>
              </a:xfrm>
              <a:prstGeom prst="rect">
                <a:avLst/>
              </a:prstGeom>
              <a:blipFill>
                <a:blip r:embed="rId4"/>
                <a:stretch>
                  <a:fillRect l="-1681" t="-2703"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itle 1">
            <a:extLst>
              <a:ext uri="{FF2B5EF4-FFF2-40B4-BE49-F238E27FC236}">
                <a16:creationId xmlns:a16="http://schemas.microsoft.com/office/drawing/2014/main" id="{9AB6425F-6A01-9347-B0BC-FA6557590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17" y="325413"/>
            <a:ext cx="11788483" cy="1333146"/>
          </a:xfrm>
        </p:spPr>
        <p:txBody>
          <a:bodyPr>
            <a:normAutofit/>
          </a:bodyPr>
          <a:lstStyle/>
          <a:p>
            <a:r>
              <a:rPr lang="en-US" sz="4000"/>
              <a:t>Training Time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3E28134-392A-EC48-B8B7-9B6A83543D36}"/>
              </a:ext>
            </a:extLst>
          </p:cNvPr>
          <p:cNvCxnSpPr>
            <a:cxnSpLocks/>
          </p:cNvCxnSpPr>
          <p:nvPr/>
        </p:nvCxnSpPr>
        <p:spPr>
          <a:xfrm>
            <a:off x="543071" y="1398939"/>
            <a:ext cx="419826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7" name="Picture 26" descr="A close up of a map&#10;&#10;Description automatically generated">
            <a:extLst>
              <a:ext uri="{FF2B5EF4-FFF2-40B4-BE49-F238E27FC236}">
                <a16:creationId xmlns:a16="http://schemas.microsoft.com/office/drawing/2014/main" id="{831392BE-20E2-0042-BB1F-3BCDD5F24D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63" b="50419"/>
          <a:stretch/>
        </p:blipFill>
        <p:spPr>
          <a:xfrm>
            <a:off x="5037666" y="311593"/>
            <a:ext cx="6858000" cy="319704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F0A5580-48A7-0F4D-9C29-78D319732089}"/>
              </a:ext>
            </a:extLst>
          </p:cNvPr>
          <p:cNvSpPr/>
          <p:nvPr/>
        </p:nvSpPr>
        <p:spPr>
          <a:xfrm>
            <a:off x="118533" y="552156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Training Dataset Size: 2000</a:t>
            </a:r>
          </a:p>
          <a:p>
            <a:r>
              <a:rPr lang="en-US"/>
              <a:t>Batch Size: 10</a:t>
            </a:r>
          </a:p>
          <a:p>
            <a:r>
              <a:rPr lang="en-US"/>
              <a:t>Epoch: 80</a:t>
            </a:r>
          </a:p>
          <a:p>
            <a:r>
              <a:rPr lang="en-US"/>
              <a:t>Image Size: 224x224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E31274D8-8B9E-5A4B-B6BD-123719496C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419" b="2963"/>
          <a:stretch/>
        </p:blipFill>
        <p:spPr>
          <a:xfrm>
            <a:off x="5037666" y="3583618"/>
            <a:ext cx="6858000" cy="31970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C67035-6ACD-B241-93BB-52C8EAEA1D26}"/>
              </a:ext>
            </a:extLst>
          </p:cNvPr>
          <p:cNvSpPr txBox="1"/>
          <p:nvPr/>
        </p:nvSpPr>
        <p:spPr>
          <a:xfrm>
            <a:off x="296334" y="1750860"/>
            <a:ext cx="363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Binary Cross-Entropy Loss Function</a:t>
            </a:r>
          </a:p>
        </p:txBody>
      </p:sp>
    </p:spTree>
    <p:extLst>
      <p:ext uri="{BB962C8B-B14F-4D97-AF65-F5344CB8AC3E}">
        <p14:creationId xmlns:p14="http://schemas.microsoft.com/office/powerpoint/2010/main" val="167912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AC6F9-F92C-5B4E-9E65-F2C314C42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219" y="1748781"/>
            <a:ext cx="2957299" cy="37668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/>
              <a:t>General improvement as training dataset size increases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05F295C-A15A-E145-B6BD-F91E84DB3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361" y="3312392"/>
            <a:ext cx="4251962" cy="2834640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DAAB5065-BE15-DD42-A631-01CE88C80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361" y="477752"/>
            <a:ext cx="4251962" cy="2834640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88294B-B2D0-DB4B-A8CA-0C8BB86B9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8323" y="477752"/>
            <a:ext cx="4251962" cy="2834640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95113F8-064E-3849-8F38-D75E2B1C91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8323" y="3312392"/>
            <a:ext cx="4251962" cy="283464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C0F9CCC-4343-E444-B71C-97CE00CAB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71" y="365125"/>
            <a:ext cx="3074347" cy="1356099"/>
          </a:xfrm>
        </p:spPr>
        <p:txBody>
          <a:bodyPr>
            <a:normAutofit/>
          </a:bodyPr>
          <a:lstStyle/>
          <a:p>
            <a:r>
              <a:rPr lang="en-US" sz="3200"/>
              <a:t>Training </a:t>
            </a:r>
            <a:br>
              <a:rPr lang="en-US" sz="3200"/>
            </a:br>
            <a:r>
              <a:rPr lang="en-US" sz="3200"/>
              <a:t>Dataset Size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9FFE3E-F8C5-C14E-B6DC-C2BF069E1C68}"/>
              </a:ext>
            </a:extLst>
          </p:cNvPr>
          <p:cNvCxnSpPr>
            <a:cxnSpLocks/>
          </p:cNvCxnSpPr>
          <p:nvPr/>
        </p:nvCxnSpPr>
        <p:spPr>
          <a:xfrm>
            <a:off x="350171" y="1542374"/>
            <a:ext cx="3074347" cy="1104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08C040E-2C74-1A49-8453-0E30D49E2C60}"/>
              </a:ext>
            </a:extLst>
          </p:cNvPr>
          <p:cNvSpPr/>
          <p:nvPr/>
        </p:nvSpPr>
        <p:spPr>
          <a:xfrm>
            <a:off x="118533" y="552156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Training Dataset Size: 250–4000</a:t>
            </a:r>
          </a:p>
          <a:p>
            <a:r>
              <a:rPr lang="en-US"/>
              <a:t>Batch Size: 10</a:t>
            </a:r>
          </a:p>
          <a:p>
            <a:r>
              <a:rPr lang="en-US"/>
              <a:t>Epoch: 80</a:t>
            </a:r>
          </a:p>
          <a:p>
            <a:r>
              <a:rPr lang="en-US"/>
              <a:t>Image Size: 224x224</a:t>
            </a:r>
          </a:p>
        </p:txBody>
      </p:sp>
    </p:spTree>
    <p:extLst>
      <p:ext uri="{BB962C8B-B14F-4D97-AF65-F5344CB8AC3E}">
        <p14:creationId xmlns:p14="http://schemas.microsoft.com/office/powerpoint/2010/main" val="2014858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95113F8-064E-3849-8F38-D75E2B1C9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323" y="3312392"/>
            <a:ext cx="4251962" cy="283464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AC6F9-F92C-5B4E-9E65-F2C314C42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219" y="1748781"/>
            <a:ext cx="2957299" cy="37668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Recall improvement is of particular interest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Hope to see false negatives decrease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05F295C-A15A-E145-B6BD-F91E84DB3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361" y="3312392"/>
            <a:ext cx="4251962" cy="2834640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DAAB5065-BE15-DD42-A631-01CE88C80C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6361" y="477752"/>
            <a:ext cx="4251962" cy="2834640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88294B-B2D0-DB4B-A8CA-0C8BB86B9B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8323" y="477752"/>
            <a:ext cx="4251962" cy="283464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C0F9CCC-4343-E444-B71C-97CE00CAB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71" y="365125"/>
            <a:ext cx="3074347" cy="1356099"/>
          </a:xfrm>
        </p:spPr>
        <p:txBody>
          <a:bodyPr>
            <a:normAutofit/>
          </a:bodyPr>
          <a:lstStyle/>
          <a:p>
            <a:r>
              <a:rPr lang="en-US" sz="3200"/>
              <a:t>Training </a:t>
            </a:r>
            <a:br>
              <a:rPr lang="en-US" sz="3200"/>
            </a:br>
            <a:r>
              <a:rPr lang="en-US" sz="3200"/>
              <a:t>Dataset Size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9FFE3E-F8C5-C14E-B6DC-C2BF069E1C68}"/>
              </a:ext>
            </a:extLst>
          </p:cNvPr>
          <p:cNvCxnSpPr>
            <a:cxnSpLocks/>
          </p:cNvCxnSpPr>
          <p:nvPr/>
        </p:nvCxnSpPr>
        <p:spPr>
          <a:xfrm>
            <a:off x="350171" y="1542374"/>
            <a:ext cx="3074347" cy="1104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7B081FD-796D-AC46-926C-F2CD8F4466C3}"/>
              </a:ext>
            </a:extLst>
          </p:cNvPr>
          <p:cNvCxnSpPr/>
          <p:nvPr/>
        </p:nvCxnSpPr>
        <p:spPr>
          <a:xfrm flipV="1">
            <a:off x="9228667" y="1553422"/>
            <a:ext cx="1947333" cy="9019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4DE14CE-F917-3544-8B9C-23F84A4F58D9}"/>
              </a:ext>
            </a:extLst>
          </p:cNvPr>
          <p:cNvSpPr/>
          <p:nvPr/>
        </p:nvSpPr>
        <p:spPr>
          <a:xfrm>
            <a:off x="118533" y="552156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Training Dataset Size: 250–4000</a:t>
            </a:r>
          </a:p>
          <a:p>
            <a:r>
              <a:rPr lang="en-US"/>
              <a:t>Batch Size: 10</a:t>
            </a:r>
          </a:p>
          <a:p>
            <a:r>
              <a:rPr lang="en-US"/>
              <a:t>Epoch: 80</a:t>
            </a:r>
          </a:p>
          <a:p>
            <a:r>
              <a:rPr lang="en-US"/>
              <a:t>Image Size: 224x224</a:t>
            </a:r>
          </a:p>
        </p:txBody>
      </p:sp>
    </p:spTree>
    <p:extLst>
      <p:ext uri="{BB962C8B-B14F-4D97-AF65-F5344CB8AC3E}">
        <p14:creationId xmlns:p14="http://schemas.microsoft.com/office/powerpoint/2010/main" val="248581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CD87F2-1BDF-D748-8279-EC4AC298F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17" y="325413"/>
            <a:ext cx="11788483" cy="1333146"/>
          </a:xfrm>
        </p:spPr>
        <p:txBody>
          <a:bodyPr>
            <a:normAutofit/>
          </a:bodyPr>
          <a:lstStyle/>
          <a:p>
            <a:r>
              <a:rPr lang="en-US" sz="3200" dirty="0"/>
              <a:t>Training </a:t>
            </a:r>
            <a:r>
              <a:rPr lang="en-US" sz="3200"/>
              <a:t>Dataset </a:t>
            </a:r>
            <a:r>
              <a:rPr lang="en-US" sz="3200" dirty="0"/>
              <a:t>Size: </a:t>
            </a:r>
            <a:r>
              <a:rPr lang="en-US" sz="3200"/>
              <a:t>Centerline Metrics</a:t>
            </a:r>
            <a:endParaRPr lang="en-US" sz="32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3168EF-CD8A-2641-94D4-6E49919AA438}"/>
              </a:ext>
            </a:extLst>
          </p:cNvPr>
          <p:cNvCxnSpPr>
            <a:cxnSpLocks/>
          </p:cNvCxnSpPr>
          <p:nvPr/>
        </p:nvCxnSpPr>
        <p:spPr>
          <a:xfrm>
            <a:off x="543071" y="1398939"/>
            <a:ext cx="9487337" cy="3409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B0C4995-7D2D-4507-810C-DB90B6947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758" y="1658559"/>
            <a:ext cx="4743669" cy="4743669"/>
          </a:xfrm>
          <a:prstGeom prst="rect">
            <a:avLst/>
          </a:prstGeom>
        </p:spPr>
      </p:pic>
      <p:pic>
        <p:nvPicPr>
          <p:cNvPr id="12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8CD22F8-E611-412D-9BBF-43954F0A4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96" y="1658559"/>
            <a:ext cx="4743669" cy="474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88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7D1FC5-7FA5-1C49-96BE-7C93FD5C0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273" y="3493029"/>
            <a:ext cx="2089236" cy="2089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72FB86-EA38-2848-BEE9-E4F53C37D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3164" y="3493029"/>
            <a:ext cx="2089236" cy="20892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C331C0-0E51-EA42-A422-9759ED55D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3164" y="1275735"/>
            <a:ext cx="2089236" cy="20892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7CA2A0-6A72-8B45-981F-A66853700B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1275735"/>
            <a:ext cx="2089236" cy="20892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6718CF-AF01-6F41-814B-1B71C7B0C6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0491" y="3493029"/>
            <a:ext cx="2089236" cy="20892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C2C7EC4-54E4-6245-ADA1-B38A3212C1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2273" y="1275735"/>
            <a:ext cx="2089236" cy="208923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3F69C68-7EDF-1D4D-8AF1-A56431B535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1382" y="1275735"/>
            <a:ext cx="2089236" cy="208923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8C6E30A-243B-F14A-894F-67434D75C2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" y="3493029"/>
            <a:ext cx="2089236" cy="208923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EA35A2F-F0CD-5943-A4A5-8141C44426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51382" y="3493029"/>
            <a:ext cx="2089236" cy="208923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6710A0D-CDC7-2443-9EB9-A13894CA2A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0491" y="1275735"/>
            <a:ext cx="2089236" cy="2089236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EB3D3C9B-9114-C147-B9B7-2227D447AD40}"/>
              </a:ext>
            </a:extLst>
          </p:cNvPr>
          <p:cNvSpPr txBox="1">
            <a:spLocks/>
          </p:cNvSpPr>
          <p:nvPr/>
        </p:nvSpPr>
        <p:spPr>
          <a:xfrm>
            <a:off x="543071" y="618025"/>
            <a:ext cx="11788483" cy="5296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Prediction Examples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8AA5B2B-2034-0A4A-9753-EB4519DC96DD}"/>
              </a:ext>
            </a:extLst>
          </p:cNvPr>
          <p:cNvCxnSpPr>
            <a:cxnSpLocks/>
          </p:cNvCxnSpPr>
          <p:nvPr/>
        </p:nvCxnSpPr>
        <p:spPr>
          <a:xfrm>
            <a:off x="543071" y="1149787"/>
            <a:ext cx="9487337" cy="3409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80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731B4AC-F773-414B-9BDF-5F42C184213E}"/>
              </a:ext>
            </a:extLst>
          </p:cNvPr>
          <p:cNvGrpSpPr/>
          <p:nvPr/>
        </p:nvGrpSpPr>
        <p:grpSpPr>
          <a:xfrm>
            <a:off x="7272273" y="3493029"/>
            <a:ext cx="2089236" cy="2089236"/>
            <a:chOff x="8039449" y="5088077"/>
            <a:chExt cx="1422400" cy="14224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67D1FC5-7FA5-1C49-96BE-7C93FD5C0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9449" y="5088077"/>
              <a:ext cx="1422400" cy="14224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E2F1BD-22C0-2B4C-A84F-C81013DB4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rgbClr val="FFFF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8039449" y="5088077"/>
              <a:ext cx="1422400" cy="14224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5C474CE-3CB0-464A-B915-A93B47A95AA4}"/>
              </a:ext>
            </a:extLst>
          </p:cNvPr>
          <p:cNvGrpSpPr/>
          <p:nvPr/>
        </p:nvGrpSpPr>
        <p:grpSpPr>
          <a:xfrm>
            <a:off x="9493164" y="3493029"/>
            <a:ext cx="2089236" cy="2089236"/>
            <a:chOff x="9458981" y="3353735"/>
            <a:chExt cx="1422400" cy="1422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72FB86-EA38-2848-BEE9-E4F53C37D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58981" y="3353735"/>
              <a:ext cx="1422400" cy="14224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166482-9EE3-A342-B76F-9B7E22C6F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rgbClr val="FFFF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9458981" y="3353735"/>
              <a:ext cx="1422400" cy="14224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9AC7DC-6C3B-0249-B3C2-C22E05779285}"/>
              </a:ext>
            </a:extLst>
          </p:cNvPr>
          <p:cNvGrpSpPr/>
          <p:nvPr/>
        </p:nvGrpSpPr>
        <p:grpSpPr>
          <a:xfrm>
            <a:off x="9493164" y="1275735"/>
            <a:ext cx="2089236" cy="2089236"/>
            <a:chOff x="9389139" y="714092"/>
            <a:chExt cx="1422400" cy="14224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FC331C0-0E51-EA42-A422-9759ED55D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89139" y="714092"/>
              <a:ext cx="1422400" cy="14224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02EE963-EA8F-FA47-BD92-9DA737DE0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rgbClr val="FFFF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9389139" y="714092"/>
              <a:ext cx="1422400" cy="14224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4C81438-8C5F-844F-98CE-CA4C5E8D9AD2}"/>
              </a:ext>
            </a:extLst>
          </p:cNvPr>
          <p:cNvGrpSpPr/>
          <p:nvPr/>
        </p:nvGrpSpPr>
        <p:grpSpPr>
          <a:xfrm>
            <a:off x="609600" y="1275735"/>
            <a:ext cx="2089236" cy="2089236"/>
            <a:chOff x="883694" y="703263"/>
            <a:chExt cx="1422400" cy="14224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47CA2A0-6A72-8B45-981F-A66853700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3694" y="703263"/>
              <a:ext cx="1422400" cy="14224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C0837C7-9146-4148-9745-9AA80786E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rgbClr val="FFFF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883694" y="703263"/>
              <a:ext cx="1422400" cy="14224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E174CC-04BA-D64D-8562-1CCAC3413E29}"/>
              </a:ext>
            </a:extLst>
          </p:cNvPr>
          <p:cNvGrpSpPr/>
          <p:nvPr/>
        </p:nvGrpSpPr>
        <p:grpSpPr>
          <a:xfrm>
            <a:off x="2830491" y="3493029"/>
            <a:ext cx="2089236" cy="2089236"/>
            <a:chOff x="4155419" y="4064935"/>
            <a:chExt cx="1422400" cy="14224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96718CF-AF01-6F41-814B-1B71C7B0C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55419" y="4064935"/>
              <a:ext cx="1422400" cy="14224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2071767-1FCE-794C-AD5E-5A33B95FF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rgbClr val="FFFF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4155419" y="4064935"/>
              <a:ext cx="1422400" cy="14224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2C1359-7C57-DC4F-9929-45B8947E9A4F}"/>
              </a:ext>
            </a:extLst>
          </p:cNvPr>
          <p:cNvGrpSpPr/>
          <p:nvPr/>
        </p:nvGrpSpPr>
        <p:grpSpPr>
          <a:xfrm>
            <a:off x="7272273" y="1275735"/>
            <a:ext cx="2089236" cy="2089236"/>
            <a:chOff x="7579167" y="1597167"/>
            <a:chExt cx="1422400" cy="14224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C2C7EC4-54E4-6245-ADA1-B38A3212C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579167" y="1597167"/>
              <a:ext cx="1422400" cy="14224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92ECE7B-239D-8547-AC47-BC48A2B8B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rgbClr val="FFFF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7579167" y="1597167"/>
              <a:ext cx="1422400" cy="14224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2D486A2-9F23-5B47-9BA1-AE43336C22FC}"/>
              </a:ext>
            </a:extLst>
          </p:cNvPr>
          <p:cNvGrpSpPr/>
          <p:nvPr/>
        </p:nvGrpSpPr>
        <p:grpSpPr>
          <a:xfrm>
            <a:off x="5051382" y="1275735"/>
            <a:ext cx="2089236" cy="2089236"/>
            <a:chOff x="5384800" y="885967"/>
            <a:chExt cx="1422400" cy="142240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3F69C68-7EDF-1D4D-8AF1-A56431B53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384800" y="885967"/>
              <a:ext cx="1422400" cy="14224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0B66625-F848-784C-B577-1E7689FCD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rgbClr val="FFFF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5384800" y="885967"/>
              <a:ext cx="1422400" cy="14224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740AF03-417E-A44B-9831-7DE3C5FB857C}"/>
              </a:ext>
            </a:extLst>
          </p:cNvPr>
          <p:cNvGrpSpPr/>
          <p:nvPr/>
        </p:nvGrpSpPr>
        <p:grpSpPr>
          <a:xfrm>
            <a:off x="609600" y="3493029"/>
            <a:ext cx="2089236" cy="2089236"/>
            <a:chOff x="2319220" y="3918233"/>
            <a:chExt cx="1422400" cy="14224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8C6E30A-243B-F14A-894F-67434D75C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319220" y="3918233"/>
              <a:ext cx="1422400" cy="142240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7A63FE1-873D-6D41-AC24-B7E48FC45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rgbClr val="FFFF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319220" y="3918233"/>
              <a:ext cx="1422400" cy="14224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E6870B-CC83-6F4D-BBD3-EF141441B5B6}"/>
              </a:ext>
            </a:extLst>
          </p:cNvPr>
          <p:cNvGrpSpPr/>
          <p:nvPr/>
        </p:nvGrpSpPr>
        <p:grpSpPr>
          <a:xfrm>
            <a:off x="5051382" y="3493029"/>
            <a:ext cx="2089236" cy="2089236"/>
            <a:chOff x="6002832" y="4776135"/>
            <a:chExt cx="1422400" cy="142240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EA35A2F-F0CD-5943-A4A5-8141C4442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002832" y="4776135"/>
              <a:ext cx="1422400" cy="14224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8DA5AE0-CF09-124E-9148-345129FFB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rgbClr val="FFFF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6002832" y="4776135"/>
              <a:ext cx="1422400" cy="14224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4A8CC63-C0E6-D54B-B736-16F173C1B80A}"/>
              </a:ext>
            </a:extLst>
          </p:cNvPr>
          <p:cNvGrpSpPr/>
          <p:nvPr/>
        </p:nvGrpSpPr>
        <p:grpSpPr>
          <a:xfrm>
            <a:off x="2830491" y="1275735"/>
            <a:ext cx="2089236" cy="2089236"/>
            <a:chOff x="3383345" y="1880209"/>
            <a:chExt cx="1422400" cy="142240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6710A0D-CDC7-2443-9EB9-A13894CA2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383345" y="1880209"/>
              <a:ext cx="1422400" cy="14224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AD948E9-4DAB-A245-9DB3-573DFA12A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rgbClr val="FFFF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3383345" y="1880209"/>
              <a:ext cx="1422400" cy="1422400"/>
            </a:xfrm>
            <a:prstGeom prst="rect">
              <a:avLst/>
            </a:prstGeom>
          </p:spPr>
        </p:pic>
      </p:grpSp>
      <p:sp>
        <p:nvSpPr>
          <p:cNvPr id="63" name="Title 1">
            <a:extLst>
              <a:ext uri="{FF2B5EF4-FFF2-40B4-BE49-F238E27FC236}">
                <a16:creationId xmlns:a16="http://schemas.microsoft.com/office/drawing/2014/main" id="{82C3BBE2-5FB6-704F-BF12-7904C35DCB00}"/>
              </a:ext>
            </a:extLst>
          </p:cNvPr>
          <p:cNvSpPr txBox="1">
            <a:spLocks/>
          </p:cNvSpPr>
          <p:nvPr/>
        </p:nvSpPr>
        <p:spPr>
          <a:xfrm>
            <a:off x="543071" y="618025"/>
            <a:ext cx="11788483" cy="5296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Prediction Examples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CACA6EF-C536-D245-A6FF-13468C909C3E}"/>
              </a:ext>
            </a:extLst>
          </p:cNvPr>
          <p:cNvCxnSpPr>
            <a:cxnSpLocks/>
          </p:cNvCxnSpPr>
          <p:nvPr/>
        </p:nvCxnSpPr>
        <p:spPr>
          <a:xfrm>
            <a:off x="543071" y="1149787"/>
            <a:ext cx="9487337" cy="3409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B6895F9F-2C90-7B42-A127-AC92946B32E2}"/>
              </a:ext>
            </a:extLst>
          </p:cNvPr>
          <p:cNvSpPr/>
          <p:nvPr/>
        </p:nvSpPr>
        <p:spPr>
          <a:xfrm>
            <a:off x="2830491" y="3493029"/>
            <a:ext cx="2089236" cy="20892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7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AC6F9-F92C-5B4E-9E65-F2C314C42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219" y="1748781"/>
            <a:ext cx="3942362" cy="376680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/>
              <a:t>Marginal improvement in performance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/>
              <a:t>*need larger test set and statistical analysis to assess </a:t>
            </a:r>
            <a:endParaRPr lang="en-US" sz="180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40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800"/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C0F9CCC-4343-E444-B71C-97CE00CAB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71" y="365125"/>
            <a:ext cx="3074347" cy="1356099"/>
          </a:xfrm>
        </p:spPr>
        <p:txBody>
          <a:bodyPr>
            <a:normAutofit/>
          </a:bodyPr>
          <a:lstStyle/>
          <a:p>
            <a:r>
              <a:rPr lang="en-US" sz="3200"/>
              <a:t>Image Resolution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9FFE3E-F8C5-C14E-B6DC-C2BF069E1C68}"/>
              </a:ext>
            </a:extLst>
          </p:cNvPr>
          <p:cNvCxnSpPr>
            <a:cxnSpLocks/>
          </p:cNvCxnSpPr>
          <p:nvPr/>
        </p:nvCxnSpPr>
        <p:spPr>
          <a:xfrm>
            <a:off x="350171" y="1542374"/>
            <a:ext cx="3074347" cy="1104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5F4A4CE-8522-EB46-9429-EE6A72698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781" y="0"/>
            <a:ext cx="3200400" cy="3200400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5D4625AB-58DD-6242-9E1F-5769E3D91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4381" y="18374"/>
            <a:ext cx="3200400" cy="3200400"/>
          </a:xfrm>
          <a:prstGeom prst="rect">
            <a:avLst/>
          </a:prstGeom>
        </p:spPr>
      </p:pic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D9DFC45-28B7-DC45-AB19-9624F1BB80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6781" y="3429000"/>
            <a:ext cx="3200400" cy="3200400"/>
          </a:xfrm>
          <a:prstGeom prst="rect">
            <a:avLst/>
          </a:prstGeom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5C8AADB-6F02-884F-9714-5F848A175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4381" y="3429000"/>
            <a:ext cx="3200400" cy="3200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991BF62-E620-8C48-B1F0-32EE2128FEED}"/>
              </a:ext>
            </a:extLst>
          </p:cNvPr>
          <p:cNvSpPr/>
          <p:nvPr/>
        </p:nvSpPr>
        <p:spPr>
          <a:xfrm>
            <a:off x="118533" y="552156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Training Dataset Size: 2000</a:t>
            </a:r>
          </a:p>
          <a:p>
            <a:r>
              <a:rPr lang="en-US"/>
              <a:t>Batch Size: 4</a:t>
            </a:r>
          </a:p>
          <a:p>
            <a:r>
              <a:rPr lang="en-US"/>
              <a:t>Epoch: 80</a:t>
            </a:r>
          </a:p>
          <a:p>
            <a:r>
              <a:rPr lang="en-US"/>
              <a:t>Image Size: 224 vs. 480 px</a:t>
            </a:r>
          </a:p>
        </p:txBody>
      </p:sp>
    </p:spTree>
    <p:extLst>
      <p:ext uri="{BB962C8B-B14F-4D97-AF65-F5344CB8AC3E}">
        <p14:creationId xmlns:p14="http://schemas.microsoft.com/office/powerpoint/2010/main" val="3423603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308DAEF3-0C12-8748-8FAE-AB4606EF74D8}"/>
              </a:ext>
            </a:extLst>
          </p:cNvPr>
          <p:cNvSpPr txBox="1">
            <a:spLocks/>
          </p:cNvSpPr>
          <p:nvPr/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Motivation: K-wires in Pelvic Trauma Surgery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32A1A-BAE1-D445-85E0-84AE12FA37A1}"/>
              </a:ext>
            </a:extLst>
          </p:cNvPr>
          <p:cNvCxnSpPr>
            <a:cxnSpLocks/>
          </p:cNvCxnSpPr>
          <p:nvPr/>
        </p:nvCxnSpPr>
        <p:spPr>
          <a:xfrm>
            <a:off x="548432" y="1285701"/>
            <a:ext cx="9487337" cy="3409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Google Shape;131;p20">
            <a:extLst>
              <a:ext uri="{FF2B5EF4-FFF2-40B4-BE49-F238E27FC236}">
                <a16:creationId xmlns:a16="http://schemas.microsoft.com/office/drawing/2014/main" id="{206D6498-50A6-C344-A9BB-4C053A3ED15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15600" y="2180467"/>
            <a:ext cx="7336809" cy="355159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14288" indent="0">
              <a:buNone/>
            </a:pPr>
            <a:r>
              <a:rPr lang="en-US" sz="2400" b="1" dirty="0"/>
              <a:t>Motivation: </a:t>
            </a:r>
            <a:r>
              <a:rPr lang="en-US" sz="2400" dirty="0"/>
              <a:t>Improve accuracy of K-wire detection to reduce injury while limiting radiation exposure</a:t>
            </a:r>
          </a:p>
          <a:p>
            <a:pPr marL="14288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" sz="2400" b="1" dirty="0"/>
              <a:t>Objective: </a:t>
            </a:r>
            <a:r>
              <a:rPr lang="en" sz="2400" dirty="0"/>
              <a:t>Use deep learning methods to: </a:t>
            </a:r>
          </a:p>
          <a:p>
            <a:pPr marL="460375" indent="0">
              <a:buNone/>
            </a:pPr>
            <a:r>
              <a:rPr lang="en" sz="2400" b="1" dirty="0"/>
              <a:t>(1)</a:t>
            </a:r>
            <a:r>
              <a:rPr lang="en" sz="2400" dirty="0"/>
              <a:t> Detect K-wires in 2D radiographs of the pelvis</a:t>
            </a:r>
          </a:p>
          <a:p>
            <a:pPr marL="460375" indent="0">
              <a:buNone/>
            </a:pPr>
            <a:r>
              <a:rPr lang="en" sz="2400" b="1" dirty="0"/>
              <a:t>(2)</a:t>
            </a:r>
            <a:r>
              <a:rPr lang="en" sz="2400" dirty="0"/>
              <a:t> Localize their 3D pose to provide surgical navigation</a:t>
            </a:r>
            <a:endParaRPr lang="en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DA19BB-1D7E-444D-B4AB-74EE4CA9A91B}"/>
              </a:ext>
            </a:extLst>
          </p:cNvPr>
          <p:cNvSpPr/>
          <p:nvPr/>
        </p:nvSpPr>
        <p:spPr>
          <a:xfrm>
            <a:off x="7334705" y="5651136"/>
            <a:ext cx="4768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 J. </a:t>
            </a:r>
            <a:r>
              <a:rPr lang="en-US" sz="1400" dirty="0" err="1"/>
              <a:t>Goerres</a:t>
            </a:r>
            <a:r>
              <a:rPr lang="en-US" sz="1400" dirty="0"/>
              <a:t>, et </a:t>
            </a:r>
            <a:r>
              <a:rPr lang="en-US" sz="1400" dirty="0" err="1"/>
              <a:t>al."Deformable</a:t>
            </a:r>
            <a:r>
              <a:rPr lang="en-US" sz="1400" dirty="0"/>
              <a:t> 3D-2D registration for guiding K-wire placement in pelvic trauma surgery", Proc. SPIE 10135, Medical Imaging 2017: Image-Guided Procedures, Robotic Interventions, and Modeling, 101350A (3 March 2017);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029716-4E84-F94B-A9B5-C8D2418FC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408" y="2511052"/>
            <a:ext cx="3895413" cy="292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0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5ACDE44-C892-B84C-9CF8-C76F9890B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219" y="3429000"/>
            <a:ext cx="3200400" cy="3200400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5184867-AADA-934E-9ABD-34E9F1733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619" y="3429000"/>
            <a:ext cx="3200400" cy="3200400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B6EF99D8-A3DE-4F41-954A-0C7BA6487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219" y="228600"/>
            <a:ext cx="3200400" cy="3200400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264AFDC-437D-8E41-99DE-781BBED7FB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619" y="228600"/>
            <a:ext cx="3200400" cy="320040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ADDF070-1F0A-0047-A121-9ED059452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219" y="1748781"/>
            <a:ext cx="3942362" cy="376680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/>
              <a:t>Performance is essentially equivalent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40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800"/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6128BB6-E41C-6142-BD7D-E48EDB3A4637}"/>
              </a:ext>
            </a:extLst>
          </p:cNvPr>
          <p:cNvSpPr txBox="1">
            <a:spLocks/>
          </p:cNvSpPr>
          <p:nvPr/>
        </p:nvSpPr>
        <p:spPr>
          <a:xfrm>
            <a:off x="350171" y="365125"/>
            <a:ext cx="4187962" cy="1356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Training Dataset</a:t>
            </a:r>
          </a:p>
          <a:p>
            <a:r>
              <a:rPr lang="en-US" sz="3200"/>
              <a:t>Simulated K-Wire Shape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3A4A864-7349-374B-953E-2CB0863476DC}"/>
              </a:ext>
            </a:extLst>
          </p:cNvPr>
          <p:cNvCxnSpPr>
            <a:cxnSpLocks/>
          </p:cNvCxnSpPr>
          <p:nvPr/>
        </p:nvCxnSpPr>
        <p:spPr>
          <a:xfrm>
            <a:off x="350171" y="1542374"/>
            <a:ext cx="434036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C52F3CCF-4223-2344-8EA0-518AC23575B0}"/>
              </a:ext>
            </a:extLst>
          </p:cNvPr>
          <p:cNvSpPr/>
          <p:nvPr/>
        </p:nvSpPr>
        <p:spPr>
          <a:xfrm>
            <a:off x="118533" y="552156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Training Dataset Size: 2000</a:t>
            </a:r>
          </a:p>
          <a:p>
            <a:r>
              <a:rPr lang="en-US"/>
              <a:t>Batch Size: 10</a:t>
            </a:r>
          </a:p>
          <a:p>
            <a:r>
              <a:rPr lang="en-US"/>
              <a:t>Epoch: 80</a:t>
            </a:r>
          </a:p>
          <a:p>
            <a:r>
              <a:rPr lang="en-US"/>
              <a:t>Image Size: 224x224</a:t>
            </a:r>
          </a:p>
        </p:txBody>
      </p:sp>
    </p:spTree>
    <p:extLst>
      <p:ext uri="{BB962C8B-B14F-4D97-AF65-F5344CB8AC3E}">
        <p14:creationId xmlns:p14="http://schemas.microsoft.com/office/powerpoint/2010/main" val="105531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AA0EBBD-2AEE-8D40-A228-4D7A534E5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401" y="3429000"/>
            <a:ext cx="3200400" cy="3200400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0967A38-DEEE-6046-94E3-B83924D2D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801" y="3429000"/>
            <a:ext cx="3200400" cy="3200400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6C42A3-3818-EA42-B3AD-860D7980A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8401" y="228600"/>
            <a:ext cx="3200400" cy="3200400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3B5A37-4ADE-C44F-AB12-B4032752C3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8801" y="228600"/>
            <a:ext cx="3200400" cy="320040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D897688-688E-DD48-A82C-CCCBCA551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219" y="1748781"/>
            <a:ext cx="3942362" cy="376680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/>
              <a:t>Increased diversity in background images prior to augmentation yields better results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40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800"/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70EC95A-0AE1-0545-BEFC-DA3324CA9098}"/>
              </a:ext>
            </a:extLst>
          </p:cNvPr>
          <p:cNvSpPr txBox="1">
            <a:spLocks/>
          </p:cNvSpPr>
          <p:nvPr/>
        </p:nvSpPr>
        <p:spPr>
          <a:xfrm>
            <a:off x="344419" y="136109"/>
            <a:ext cx="4187962" cy="1356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Training Dataset:</a:t>
            </a:r>
          </a:p>
          <a:p>
            <a:r>
              <a:rPr lang="en-US" sz="3200"/>
              <a:t>Diversity of Background Image Selection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EFE593D-EE74-9148-9454-8ACD608E8603}"/>
              </a:ext>
            </a:extLst>
          </p:cNvPr>
          <p:cNvCxnSpPr>
            <a:cxnSpLocks/>
          </p:cNvCxnSpPr>
          <p:nvPr/>
        </p:nvCxnSpPr>
        <p:spPr>
          <a:xfrm>
            <a:off x="350171" y="1542374"/>
            <a:ext cx="434036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DC6F5AD-692B-5C49-B010-6549ED8ED72F}"/>
              </a:ext>
            </a:extLst>
          </p:cNvPr>
          <p:cNvSpPr/>
          <p:nvPr/>
        </p:nvSpPr>
        <p:spPr>
          <a:xfrm>
            <a:off x="118533" y="552156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Training Dataset Size: 2000</a:t>
            </a:r>
          </a:p>
          <a:p>
            <a:r>
              <a:rPr lang="en-US"/>
              <a:t>Batch Size: 10</a:t>
            </a:r>
          </a:p>
          <a:p>
            <a:r>
              <a:rPr lang="en-US"/>
              <a:t>Epoch: 80</a:t>
            </a:r>
          </a:p>
          <a:p>
            <a:r>
              <a:rPr lang="en-US"/>
              <a:t>Image Size: 224x224</a:t>
            </a:r>
          </a:p>
        </p:txBody>
      </p:sp>
    </p:spTree>
    <p:extLst>
      <p:ext uri="{BB962C8B-B14F-4D97-AF65-F5344CB8AC3E}">
        <p14:creationId xmlns:p14="http://schemas.microsoft.com/office/powerpoint/2010/main" val="3923431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C94D9C1-F056-7041-A867-EE029FA26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7202"/>
          <a:stretch/>
        </p:blipFill>
        <p:spPr>
          <a:xfrm>
            <a:off x="8213876" y="540849"/>
            <a:ext cx="3818467" cy="2743200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7C930D-874E-7441-81B1-07C1CA7C3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076" y="3284049"/>
            <a:ext cx="4114800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EF5F49-5456-2947-AA3F-E24B98576B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202"/>
          <a:stretch/>
        </p:blipFill>
        <p:spPr>
          <a:xfrm>
            <a:off x="8213876" y="3284049"/>
            <a:ext cx="3818467" cy="2743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79BAFC-52C1-2A40-8419-6D0464A9EF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9076" y="540849"/>
            <a:ext cx="4114800" cy="2743200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4664480-2EAB-A441-B716-CF248130FDAF}"/>
              </a:ext>
            </a:extLst>
          </p:cNvPr>
          <p:cNvSpPr txBox="1">
            <a:spLocks/>
          </p:cNvSpPr>
          <p:nvPr/>
        </p:nvSpPr>
        <p:spPr>
          <a:xfrm>
            <a:off x="350171" y="1748781"/>
            <a:ext cx="3748905" cy="3766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/>
              <a:t>Displayed comparison</a:t>
            </a:r>
          </a:p>
          <a:p>
            <a:pPr marL="473075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err="1"/>
              <a:t>UNet</a:t>
            </a:r>
            <a:r>
              <a:rPr lang="en-US" sz="2000"/>
              <a:t> to </a:t>
            </a:r>
            <a:r>
              <a:rPr lang="en-US" sz="2000" err="1"/>
              <a:t>UNet</a:t>
            </a:r>
            <a:r>
              <a:rPr lang="en-US" sz="2000"/>
              <a:t>++</a:t>
            </a:r>
          </a:p>
          <a:p>
            <a:pPr marL="14288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000"/>
          </a:p>
          <a:p>
            <a:pPr marL="14288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err="1"/>
              <a:t>UNet</a:t>
            </a:r>
            <a:r>
              <a:rPr lang="en-US" sz="2000"/>
              <a:t>++: more complex network </a:t>
            </a:r>
          </a:p>
          <a:p>
            <a:pPr marL="460375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/>
          </a:p>
          <a:p>
            <a:pPr marL="46037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/>
              <a:t>~2x the inference time / image</a:t>
            </a:r>
          </a:p>
          <a:p>
            <a:pPr marL="460375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/>
          </a:p>
          <a:p>
            <a:pPr marL="46037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/>
              <a:t>Similar performance 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/>
          </a:p>
          <a:p>
            <a:pPr marL="0" indent="0">
              <a:buFont typeface="Arial" panose="020B0604020202020204" pitchFamily="34" charset="0"/>
              <a:buNone/>
            </a:pPr>
            <a:endParaRPr lang="en-US" sz="2400"/>
          </a:p>
          <a:p>
            <a:pPr marL="0" indent="0">
              <a:buFont typeface="Arial" panose="020B0604020202020204" pitchFamily="34" charset="0"/>
              <a:buNone/>
            </a:pPr>
            <a:endParaRPr lang="en-US" sz="240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50BFA6E-B510-1C4A-B0E1-2E46CCBC793B}"/>
              </a:ext>
            </a:extLst>
          </p:cNvPr>
          <p:cNvSpPr txBox="1">
            <a:spLocks/>
          </p:cNvSpPr>
          <p:nvPr/>
        </p:nvSpPr>
        <p:spPr>
          <a:xfrm>
            <a:off x="350171" y="365125"/>
            <a:ext cx="3074347" cy="1356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CNN Architectures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C4CE3A-36EE-C040-BB12-FB9964341220}"/>
              </a:ext>
            </a:extLst>
          </p:cNvPr>
          <p:cNvCxnSpPr>
            <a:cxnSpLocks/>
          </p:cNvCxnSpPr>
          <p:nvPr/>
        </p:nvCxnSpPr>
        <p:spPr>
          <a:xfrm>
            <a:off x="350171" y="1542374"/>
            <a:ext cx="3074347" cy="1104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89D6505E-AEC0-6B47-B2F3-64A2197FDAEF}"/>
              </a:ext>
            </a:extLst>
          </p:cNvPr>
          <p:cNvSpPr/>
          <p:nvPr/>
        </p:nvSpPr>
        <p:spPr>
          <a:xfrm>
            <a:off x="118533" y="552156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Training Dataset Size: 250–4000</a:t>
            </a:r>
          </a:p>
          <a:p>
            <a:r>
              <a:rPr lang="en-US"/>
              <a:t>Batch Size: 4</a:t>
            </a:r>
          </a:p>
          <a:p>
            <a:r>
              <a:rPr lang="en-US"/>
              <a:t>Epoch: 80</a:t>
            </a:r>
          </a:p>
          <a:p>
            <a:r>
              <a:rPr lang="en-US"/>
              <a:t>Image Size: 224x224</a:t>
            </a:r>
          </a:p>
        </p:txBody>
      </p:sp>
    </p:spTree>
    <p:extLst>
      <p:ext uri="{BB962C8B-B14F-4D97-AF65-F5344CB8AC3E}">
        <p14:creationId xmlns:p14="http://schemas.microsoft.com/office/powerpoint/2010/main" val="3158736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E23F2-865B-E940-B6D7-E876C7F65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630" y="1547638"/>
            <a:ext cx="6412606" cy="4351338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/>
              <a:t>Generated simulated dataset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/>
              <a:t>Trained and evaluated application of </a:t>
            </a:r>
            <a:r>
              <a:rPr lang="en-US" err="1"/>
              <a:t>UNet</a:t>
            </a:r>
            <a:r>
              <a:rPr lang="en-US"/>
              <a:t> for K-Wire detection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/>
              <a:t>Achieved predictions on real pelvic images from real patient experiments</a:t>
            </a:r>
          </a:p>
          <a:p>
            <a:pPr marL="514350" indent="-514350">
              <a:buFont typeface="+mj-lt"/>
              <a:buAutoNum type="arabicPeriod"/>
            </a:pP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44F3F4-4E3E-6B47-8C75-F4A74B4C8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17" y="325413"/>
            <a:ext cx="11788483" cy="1333146"/>
          </a:xfrm>
        </p:spPr>
        <p:txBody>
          <a:bodyPr>
            <a:normAutofit/>
          </a:bodyPr>
          <a:lstStyle/>
          <a:p>
            <a:r>
              <a:rPr lang="en-US"/>
              <a:t>Summary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D5C9EA-B917-1E40-B219-C925D5268F44}"/>
              </a:ext>
            </a:extLst>
          </p:cNvPr>
          <p:cNvCxnSpPr>
            <a:cxnSpLocks/>
          </p:cNvCxnSpPr>
          <p:nvPr/>
        </p:nvCxnSpPr>
        <p:spPr>
          <a:xfrm>
            <a:off x="543071" y="1398939"/>
            <a:ext cx="9487337" cy="3409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Right Arrow 4">
            <a:extLst>
              <a:ext uri="{FF2B5EF4-FFF2-40B4-BE49-F238E27FC236}">
                <a16:creationId xmlns:a16="http://schemas.microsoft.com/office/drawing/2014/main" id="{CBEDDCC4-2ECF-6E48-9FE5-05EC2EACC538}"/>
              </a:ext>
            </a:extLst>
          </p:cNvPr>
          <p:cNvSpPr/>
          <p:nvPr/>
        </p:nvSpPr>
        <p:spPr>
          <a:xfrm flipH="1">
            <a:off x="8086847" y="1487774"/>
            <a:ext cx="3562082" cy="1039464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Minimum Deliverable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0380D885-787D-D747-B58A-F99DDA254708}"/>
              </a:ext>
            </a:extLst>
          </p:cNvPr>
          <p:cNvSpPr/>
          <p:nvPr/>
        </p:nvSpPr>
        <p:spPr>
          <a:xfrm flipH="1">
            <a:off x="8086847" y="3122080"/>
            <a:ext cx="3562082" cy="103946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Deliverable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5DCC7F14-7FD0-5441-A5C0-CE0959A7A2C5}"/>
              </a:ext>
            </a:extLst>
          </p:cNvPr>
          <p:cNvSpPr/>
          <p:nvPr/>
        </p:nvSpPr>
        <p:spPr>
          <a:xfrm>
            <a:off x="7359190" y="2540668"/>
            <a:ext cx="334851" cy="2202287"/>
          </a:xfrm>
          <a:prstGeom prst="rightBrace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graphicFrame>
        <p:nvGraphicFramePr>
          <p:cNvPr id="9" name="Google Shape;195;p24">
            <a:extLst>
              <a:ext uri="{FF2B5EF4-FFF2-40B4-BE49-F238E27FC236}">
                <a16:creationId xmlns:a16="http://schemas.microsoft.com/office/drawing/2014/main" id="{B623B5B3-656D-D44B-B0BA-B3677BD0EF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0823128"/>
              </p:ext>
            </p:extLst>
          </p:nvPr>
        </p:nvGraphicFramePr>
        <p:xfrm>
          <a:off x="671083" y="5453192"/>
          <a:ext cx="10849834" cy="116461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98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51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411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/>
                        <a:t>Irina </a:t>
                      </a:r>
                      <a:r>
                        <a:rPr lang="en-US" sz="1600" b="1" err="1"/>
                        <a:t>Bataeva</a:t>
                      </a:r>
                      <a:endParaRPr lang="en-US" sz="1600" b="1"/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Kinjal Shah</a:t>
                      </a:r>
                      <a:endParaRPr sz="1600" b="1"/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496"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 sz="1400"/>
                        <a:t>Training Set Generation: K-wire simulation</a:t>
                      </a: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 sz="1400"/>
                        <a:t>Test Set Segmentation</a:t>
                      </a: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 sz="1400"/>
                        <a:t>Model Evaluation: Task Specific Metrics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 sz="1400"/>
                        <a:t>Training Set Generation: Dataset augmentation</a:t>
                      </a: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 sz="1400"/>
                        <a:t>Model Implementation</a:t>
                      </a: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 sz="1400"/>
                        <a:t>Model Evaluation: Standard CNN Metrics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A0F342A-56FA-AD45-8C60-F4634B0BEA21}"/>
              </a:ext>
            </a:extLst>
          </p:cNvPr>
          <p:cNvSpPr/>
          <p:nvPr/>
        </p:nvSpPr>
        <p:spPr>
          <a:xfrm>
            <a:off x="543071" y="5083860"/>
            <a:ext cx="2608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/>
              <a:t>Responsibility Ownership</a:t>
            </a:r>
            <a:endParaRPr lang="en-US" sz="900" b="1"/>
          </a:p>
        </p:txBody>
      </p:sp>
    </p:spTree>
    <p:extLst>
      <p:ext uri="{BB962C8B-B14F-4D97-AF65-F5344CB8AC3E}">
        <p14:creationId xmlns:p14="http://schemas.microsoft.com/office/powerpoint/2010/main" val="1891855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E23F2-865B-E940-B6D7-E876C7F65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071" y="165855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Improve Transfer Learning</a:t>
            </a:r>
          </a:p>
          <a:p>
            <a:pPr marL="465138" indent="0">
              <a:buNone/>
            </a:pPr>
            <a:r>
              <a:rPr lang="en-US" sz="1800" dirty="0"/>
              <a:t>Refine dataset generation process </a:t>
            </a:r>
          </a:p>
          <a:p>
            <a:pPr marL="465138" indent="0">
              <a:buNone/>
            </a:pPr>
            <a:r>
              <a:rPr lang="en-US" sz="1800" dirty="0"/>
              <a:t>Assess alternate model architectures </a:t>
            </a:r>
          </a:p>
          <a:p>
            <a:pPr marL="465138" indent="0">
              <a:buNone/>
            </a:pPr>
            <a:endParaRPr lang="en-US" sz="1800" dirty="0"/>
          </a:p>
          <a:p>
            <a:pPr marL="0" lvl="0" indent="0">
              <a:buNone/>
            </a:pPr>
            <a:r>
              <a:rPr lang="en-US" b="1" dirty="0">
                <a:solidFill>
                  <a:prstClr val="black"/>
                </a:solidFill>
              </a:rPr>
              <a:t>Multiple K-Wires</a:t>
            </a:r>
          </a:p>
          <a:p>
            <a:pPr marL="465138" lvl="0" indent="0">
              <a:buNone/>
            </a:pPr>
            <a:r>
              <a:rPr lang="en-US" sz="1800" dirty="0">
                <a:solidFill>
                  <a:prstClr val="black"/>
                </a:solidFill>
              </a:rPr>
              <a:t>Multi-class segmentation, object detection</a:t>
            </a:r>
          </a:p>
          <a:p>
            <a:pPr marL="465138" lvl="0" indent="0">
              <a:buNone/>
            </a:pPr>
            <a:endParaRPr lang="en-US" sz="18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b="1" dirty="0">
                <a:solidFill>
                  <a:prstClr val="black"/>
                </a:solidFill>
              </a:rPr>
              <a:t>3D Localization</a:t>
            </a:r>
          </a:p>
          <a:p>
            <a:pPr marL="465138" lvl="0" indent="0">
              <a:buNone/>
            </a:pPr>
            <a:r>
              <a:rPr lang="en-US" sz="1800" dirty="0">
                <a:solidFill>
                  <a:prstClr val="black"/>
                </a:solidFill>
              </a:rPr>
              <a:t>Multi-class segmentation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44F3F4-4E3E-6B47-8C75-F4A74B4C8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17" y="325413"/>
            <a:ext cx="11788483" cy="1333146"/>
          </a:xfrm>
        </p:spPr>
        <p:txBody>
          <a:bodyPr>
            <a:normAutofit/>
          </a:bodyPr>
          <a:lstStyle/>
          <a:p>
            <a:r>
              <a:rPr lang="en-US"/>
              <a:t>Next Steps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D5C9EA-B917-1E40-B219-C925D5268F44}"/>
              </a:ext>
            </a:extLst>
          </p:cNvPr>
          <p:cNvCxnSpPr>
            <a:cxnSpLocks/>
          </p:cNvCxnSpPr>
          <p:nvPr/>
        </p:nvCxnSpPr>
        <p:spPr>
          <a:xfrm>
            <a:off x="543071" y="1398939"/>
            <a:ext cx="9487337" cy="3409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ight Arrow 8">
            <a:extLst>
              <a:ext uri="{FF2B5EF4-FFF2-40B4-BE49-F238E27FC236}">
                <a16:creationId xmlns:a16="http://schemas.microsoft.com/office/drawing/2014/main" id="{4588E199-1932-5046-800A-052B63BE951E}"/>
              </a:ext>
            </a:extLst>
          </p:cNvPr>
          <p:cNvSpPr/>
          <p:nvPr/>
        </p:nvSpPr>
        <p:spPr>
          <a:xfrm flipH="1">
            <a:off x="8086847" y="4419597"/>
            <a:ext cx="3562082" cy="1039464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Deliverable</a:t>
            </a:r>
          </a:p>
        </p:txBody>
      </p:sp>
    </p:spTree>
    <p:extLst>
      <p:ext uri="{BB962C8B-B14F-4D97-AF65-F5344CB8AC3E}">
        <p14:creationId xmlns:p14="http://schemas.microsoft.com/office/powerpoint/2010/main" val="577196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E23F2-865B-E940-B6D7-E876C7F65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0324" y="3181753"/>
            <a:ext cx="1891352" cy="4944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Thank you!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44F3F4-4E3E-6B47-8C75-F4A74B4C8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17" y="325413"/>
            <a:ext cx="11788483" cy="1333146"/>
          </a:xfrm>
        </p:spPr>
        <p:txBody>
          <a:bodyPr>
            <a:normAutofit/>
          </a:bodyPr>
          <a:lstStyle/>
          <a:p>
            <a:r>
              <a:rPr lang="en-US" dirty="0"/>
              <a:t>Questions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D5C9EA-B917-1E40-B219-C925D5268F44}"/>
              </a:ext>
            </a:extLst>
          </p:cNvPr>
          <p:cNvCxnSpPr>
            <a:cxnSpLocks/>
          </p:cNvCxnSpPr>
          <p:nvPr/>
        </p:nvCxnSpPr>
        <p:spPr>
          <a:xfrm>
            <a:off x="543071" y="1398939"/>
            <a:ext cx="9487337" cy="3409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189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CD87F2-1BDF-D748-8279-EC4AC298F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17" y="325413"/>
            <a:ext cx="11788483" cy="1333146"/>
          </a:xfrm>
        </p:spPr>
        <p:txBody>
          <a:bodyPr>
            <a:normAutofit/>
          </a:bodyPr>
          <a:lstStyle/>
          <a:p>
            <a:r>
              <a:rPr lang="en-US" sz="3200" dirty="0"/>
              <a:t>Appendix: Prediction Example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3168EF-CD8A-2641-94D4-6E49919AA438}"/>
              </a:ext>
            </a:extLst>
          </p:cNvPr>
          <p:cNvCxnSpPr>
            <a:cxnSpLocks/>
          </p:cNvCxnSpPr>
          <p:nvPr/>
        </p:nvCxnSpPr>
        <p:spPr>
          <a:xfrm>
            <a:off x="543071" y="1398939"/>
            <a:ext cx="9487337" cy="3409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3504F8E4-6E9C-42BB-9AE1-0F88F3DAD0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12" t="11147" r="9491" b="8136"/>
          <a:stretch/>
        </p:blipFill>
        <p:spPr>
          <a:xfrm>
            <a:off x="4687958" y="4107051"/>
            <a:ext cx="7134310" cy="2425536"/>
          </a:xfrm>
          <a:prstGeom prst="rect">
            <a:avLst/>
          </a:prstGeom>
        </p:spPr>
      </p:pic>
      <p:pic>
        <p:nvPicPr>
          <p:cNvPr id="6" name="Picture 6" descr="A close up of a logo&#10;&#10;Description generated with high confidence">
            <a:extLst>
              <a:ext uri="{FF2B5EF4-FFF2-40B4-BE49-F238E27FC236}">
                <a16:creationId xmlns:a16="http://schemas.microsoft.com/office/drawing/2014/main" id="{D0D32F57-9BC4-4503-9CF9-0BCF992C9D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63" t="10657" r="8766" b="11614"/>
          <a:stretch/>
        </p:blipFill>
        <p:spPr>
          <a:xfrm>
            <a:off x="403517" y="1600987"/>
            <a:ext cx="6935770" cy="2228670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A9CBA596-3776-F845-A32A-1D8611090143}"/>
              </a:ext>
            </a:extLst>
          </p:cNvPr>
          <p:cNvSpPr/>
          <p:nvPr/>
        </p:nvSpPr>
        <p:spPr>
          <a:xfrm>
            <a:off x="1373600" y="4649660"/>
            <a:ext cx="2810196" cy="1340317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Ideal Case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172F0960-2BA5-304C-9ACF-7372BCE3D0D0}"/>
              </a:ext>
            </a:extLst>
          </p:cNvPr>
          <p:cNvSpPr/>
          <p:nvPr/>
        </p:nvSpPr>
        <p:spPr>
          <a:xfrm flipH="1">
            <a:off x="7842154" y="2048749"/>
            <a:ext cx="2797791" cy="1333146"/>
          </a:xfrm>
          <a:prstGeom prst="rightArrow">
            <a:avLst/>
          </a:prstGeom>
          <a:solidFill>
            <a:srgbClr val="F4A49E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Failure Case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6EA7D2-323F-6247-8F74-472794650604}"/>
              </a:ext>
            </a:extLst>
          </p:cNvPr>
          <p:cNvSpPr txBox="1"/>
          <p:nvPr/>
        </p:nvSpPr>
        <p:spPr>
          <a:xfrm>
            <a:off x="991420" y="3780401"/>
            <a:ext cx="13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Input Image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EEE48B-62AE-3B40-8BFD-CC1A2148728E}"/>
              </a:ext>
            </a:extLst>
          </p:cNvPr>
          <p:cNvSpPr txBox="1"/>
          <p:nvPr/>
        </p:nvSpPr>
        <p:spPr>
          <a:xfrm>
            <a:off x="5627082" y="3780401"/>
            <a:ext cx="13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Prediction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62C37A-0060-004A-89A2-EAC0DB352188}"/>
              </a:ext>
            </a:extLst>
          </p:cNvPr>
          <p:cNvSpPr txBox="1"/>
          <p:nvPr/>
        </p:nvSpPr>
        <p:spPr>
          <a:xfrm>
            <a:off x="3309251" y="3770375"/>
            <a:ext cx="13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Ground Truth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DB23F5-7867-DD42-ACA7-404429125E41}"/>
              </a:ext>
            </a:extLst>
          </p:cNvPr>
          <p:cNvSpPr txBox="1"/>
          <p:nvPr/>
        </p:nvSpPr>
        <p:spPr>
          <a:xfrm>
            <a:off x="5399964" y="6378698"/>
            <a:ext cx="13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Input Image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FB83B9-885B-2C4D-8914-8C7BF44A19B5}"/>
              </a:ext>
            </a:extLst>
          </p:cNvPr>
          <p:cNvSpPr txBox="1"/>
          <p:nvPr/>
        </p:nvSpPr>
        <p:spPr>
          <a:xfrm>
            <a:off x="10035626" y="6378698"/>
            <a:ext cx="13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Prediction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194A41-03F8-5F49-801C-CD879E05EDFE}"/>
              </a:ext>
            </a:extLst>
          </p:cNvPr>
          <p:cNvSpPr txBox="1"/>
          <p:nvPr/>
        </p:nvSpPr>
        <p:spPr>
          <a:xfrm>
            <a:off x="7717795" y="6368672"/>
            <a:ext cx="13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Ground Truth</a:t>
            </a:r>
          </a:p>
        </p:txBody>
      </p:sp>
    </p:spTree>
    <p:extLst>
      <p:ext uri="{BB962C8B-B14F-4D97-AF65-F5344CB8AC3E}">
        <p14:creationId xmlns:p14="http://schemas.microsoft.com/office/powerpoint/2010/main" val="4206882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D0FFDA9-C83B-B042-B525-852E32BF6E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61" r="9383"/>
          <a:stretch/>
        </p:blipFill>
        <p:spPr>
          <a:xfrm>
            <a:off x="2205860" y="2101675"/>
            <a:ext cx="7780279" cy="325378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8653D1-5344-B24C-84C4-2EE422A86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071" y="693516"/>
            <a:ext cx="11788483" cy="82607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Appendix:</a:t>
            </a:r>
            <a:br>
              <a:rPr lang="en-US" sz="3200" dirty="0"/>
            </a:br>
            <a:r>
              <a:rPr lang="en-US" sz="3200" dirty="0"/>
              <a:t>Prediction Example (4000 image training dataset) – Image crop issue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38B311-176D-A441-AFA1-D2F4ECEA9C02}"/>
              </a:ext>
            </a:extLst>
          </p:cNvPr>
          <p:cNvCxnSpPr>
            <a:cxnSpLocks/>
          </p:cNvCxnSpPr>
          <p:nvPr/>
        </p:nvCxnSpPr>
        <p:spPr>
          <a:xfrm>
            <a:off x="543071" y="1502539"/>
            <a:ext cx="9487337" cy="3409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81167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game&#10;&#10;Description generated with very high confidence">
            <a:extLst>
              <a:ext uri="{FF2B5EF4-FFF2-40B4-BE49-F238E27FC236}">
                <a16:creationId xmlns:a16="http://schemas.microsoft.com/office/drawing/2014/main" id="{F067E0C9-383B-479B-B84C-52402EB629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9211" y="2129457"/>
            <a:ext cx="9807053" cy="3226004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694C713-6902-CE4A-B087-18071EB69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17" y="674359"/>
            <a:ext cx="11788483" cy="82607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Appendix: </a:t>
            </a:r>
            <a:br>
              <a:rPr lang="en-US" sz="3200" dirty="0"/>
            </a:br>
            <a:r>
              <a:rPr lang="en-US" sz="3200" dirty="0"/>
              <a:t>Prediction Example (4000 image training dataset) – Failure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803A0D-3936-9649-909F-A1259164985E}"/>
              </a:ext>
            </a:extLst>
          </p:cNvPr>
          <p:cNvCxnSpPr>
            <a:cxnSpLocks/>
          </p:cNvCxnSpPr>
          <p:nvPr/>
        </p:nvCxnSpPr>
        <p:spPr>
          <a:xfrm>
            <a:off x="543071" y="1502539"/>
            <a:ext cx="9487337" cy="3409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2100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3">
            <a:extLst>
              <a:ext uri="{FF2B5EF4-FFF2-40B4-BE49-F238E27FC236}">
                <a16:creationId xmlns:a16="http://schemas.microsoft.com/office/drawing/2014/main" id="{F9AC682D-689A-EB41-BFEC-40C612A46EF1}"/>
              </a:ext>
            </a:extLst>
          </p:cNvPr>
          <p:cNvSpPr txBox="1">
            <a:spLocks/>
          </p:cNvSpPr>
          <p:nvPr/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Approach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0837888-AF33-BA49-8457-C49015ECE3FA}"/>
              </a:ext>
            </a:extLst>
          </p:cNvPr>
          <p:cNvCxnSpPr>
            <a:cxnSpLocks/>
          </p:cNvCxnSpPr>
          <p:nvPr/>
        </p:nvCxnSpPr>
        <p:spPr>
          <a:xfrm>
            <a:off x="548432" y="1285701"/>
            <a:ext cx="9487337" cy="3409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4773E1FD-F7BF-934D-AFC7-3E50AB01DDC4}"/>
              </a:ext>
            </a:extLst>
          </p:cNvPr>
          <p:cNvSpPr/>
          <p:nvPr/>
        </p:nvSpPr>
        <p:spPr>
          <a:xfrm>
            <a:off x="1217031" y="1689751"/>
            <a:ext cx="1647463" cy="7191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Simulated Dataset Generation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C3C476F6-5BD5-3F41-A401-68DD250AFEFC}"/>
              </a:ext>
            </a:extLst>
          </p:cNvPr>
          <p:cNvSpPr/>
          <p:nvPr/>
        </p:nvSpPr>
        <p:spPr>
          <a:xfrm>
            <a:off x="3815534" y="1709278"/>
            <a:ext cx="1647463" cy="7191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Training of Neural Network </a:t>
            </a:r>
          </a:p>
        </p:txBody>
      </p:sp>
      <p:sp>
        <p:nvSpPr>
          <p:cNvPr id="84" name="Right Arrow 83">
            <a:extLst>
              <a:ext uri="{FF2B5EF4-FFF2-40B4-BE49-F238E27FC236}">
                <a16:creationId xmlns:a16="http://schemas.microsoft.com/office/drawing/2014/main" id="{297B1BA2-6049-6C4D-8BE9-7E7181903397}"/>
              </a:ext>
            </a:extLst>
          </p:cNvPr>
          <p:cNvSpPr/>
          <p:nvPr/>
        </p:nvSpPr>
        <p:spPr>
          <a:xfrm>
            <a:off x="2640093" y="3350297"/>
            <a:ext cx="831925" cy="471064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AD5290-81EB-984C-8888-F28F6C4C8B96}"/>
              </a:ext>
            </a:extLst>
          </p:cNvPr>
          <p:cNvGrpSpPr/>
          <p:nvPr/>
        </p:nvGrpSpPr>
        <p:grpSpPr>
          <a:xfrm>
            <a:off x="1536002" y="2933418"/>
            <a:ext cx="1009519" cy="1795262"/>
            <a:chOff x="11088625" y="2463325"/>
            <a:chExt cx="1009519" cy="1795262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8E9761F2-B31F-3E4C-9070-E68B0ACED44A}"/>
                </a:ext>
              </a:extLst>
            </p:cNvPr>
            <p:cNvGrpSpPr/>
            <p:nvPr/>
          </p:nvGrpSpPr>
          <p:grpSpPr>
            <a:xfrm>
              <a:off x="11094656" y="3249571"/>
              <a:ext cx="997456" cy="1009016"/>
              <a:chOff x="9363974" y="3060064"/>
              <a:chExt cx="997456" cy="1009016"/>
            </a:xfrm>
          </p:grpSpPr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83361647-093F-1542-8126-A1998E8AF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363974" y="3060064"/>
                <a:ext cx="723654" cy="731520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7F8FE4FE-7C54-4B40-8CE6-3048E8825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00875" y="3198812"/>
                <a:ext cx="723654" cy="731520"/>
              </a:xfrm>
              <a:prstGeom prst="rect">
                <a:avLst/>
              </a:prstGeom>
            </p:spPr>
          </p:pic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1F0EE889-562C-F440-931D-99BE628BC4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37776" y="3337560"/>
                <a:ext cx="723654" cy="731520"/>
              </a:xfrm>
              <a:prstGeom prst="rect">
                <a:avLst/>
              </a:prstGeom>
            </p:spPr>
          </p:pic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1B931FBB-61A0-8F4D-B8AD-93914200FB60}"/>
                </a:ext>
              </a:extLst>
            </p:cNvPr>
            <p:cNvGrpSpPr/>
            <p:nvPr/>
          </p:nvGrpSpPr>
          <p:grpSpPr>
            <a:xfrm>
              <a:off x="11088625" y="2463325"/>
              <a:ext cx="1009519" cy="1009518"/>
              <a:chOff x="9359777" y="2236602"/>
              <a:chExt cx="1009519" cy="1009518"/>
            </a:xfrm>
          </p:grpSpPr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44994920-A1DC-5F4B-A378-9B87275AD5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359777" y="2236602"/>
                <a:ext cx="731520" cy="731520"/>
              </a:xfrm>
              <a:prstGeom prst="rect">
                <a:avLst/>
              </a:prstGeom>
            </p:spPr>
          </p:pic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2290CC9D-E62C-AB41-9B72-03BD69D5D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1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498776" y="2375601"/>
                <a:ext cx="731520" cy="731520"/>
              </a:xfrm>
              <a:prstGeom prst="rect">
                <a:avLst/>
              </a:prstGeom>
            </p:spPr>
          </p:pic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E0D4D935-C466-4841-86B4-1B99A0AA57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1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637776" y="2514600"/>
                <a:ext cx="731520" cy="731520"/>
              </a:xfrm>
              <a:prstGeom prst="rect">
                <a:avLst/>
              </a:prstGeom>
            </p:spPr>
          </p:pic>
        </p:grp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919883CF-13B8-3F48-A7DC-ED3339D52F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0439" y="2966162"/>
            <a:ext cx="2363257" cy="1623770"/>
          </a:xfrm>
          <a:prstGeom prst="rect">
            <a:avLst/>
          </a:prstGeom>
        </p:spPr>
      </p:pic>
      <p:sp>
        <p:nvSpPr>
          <p:cNvPr id="136" name="Right Arrow 135">
            <a:extLst>
              <a:ext uri="{FF2B5EF4-FFF2-40B4-BE49-F238E27FC236}">
                <a16:creationId xmlns:a16="http://schemas.microsoft.com/office/drawing/2014/main" id="{6429AE43-9756-4544-9BB3-1F563212894A}"/>
              </a:ext>
            </a:extLst>
          </p:cNvPr>
          <p:cNvSpPr/>
          <p:nvPr/>
        </p:nvSpPr>
        <p:spPr>
          <a:xfrm>
            <a:off x="5806515" y="3399239"/>
            <a:ext cx="926497" cy="471064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Weights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DBC0AA-A0EA-A547-974D-99CAE5E2D8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5945" y="3106545"/>
            <a:ext cx="1097948" cy="1092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70D9DE-1909-BA41-9531-D65FC050CE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1867" y="4681704"/>
            <a:ext cx="1097948" cy="1092200"/>
          </a:xfrm>
          <a:prstGeom prst="rect">
            <a:avLst/>
          </a:prstGeom>
        </p:spPr>
      </p:pic>
      <p:sp>
        <p:nvSpPr>
          <p:cNvPr id="137" name="Rounded Rectangle 136">
            <a:extLst>
              <a:ext uri="{FF2B5EF4-FFF2-40B4-BE49-F238E27FC236}">
                <a16:creationId xmlns:a16="http://schemas.microsoft.com/office/drawing/2014/main" id="{22405B89-DE7D-A04C-B401-C4FB59C4E5D3}"/>
              </a:ext>
            </a:extLst>
          </p:cNvPr>
          <p:cNvSpPr/>
          <p:nvPr/>
        </p:nvSpPr>
        <p:spPr>
          <a:xfrm>
            <a:off x="6601187" y="1734040"/>
            <a:ext cx="1647463" cy="7191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Perform Prediction on Test Dataset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83A498-5F11-3245-9AC0-3236FFF6B6BA}"/>
              </a:ext>
            </a:extLst>
          </p:cNvPr>
          <p:cNvSpPr txBox="1"/>
          <p:nvPr/>
        </p:nvSpPr>
        <p:spPr>
          <a:xfrm>
            <a:off x="7447924" y="4548987"/>
            <a:ext cx="88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Manually annotated labels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80ACB6C-775E-D44F-9E87-77FDADED68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37403" y="3106545"/>
            <a:ext cx="1097948" cy="1124727"/>
          </a:xfrm>
          <a:prstGeom prst="rect">
            <a:avLst/>
          </a:prstGeom>
        </p:spPr>
      </p:pic>
      <p:sp>
        <p:nvSpPr>
          <p:cNvPr id="138" name="Right Arrow 137">
            <a:extLst>
              <a:ext uri="{FF2B5EF4-FFF2-40B4-BE49-F238E27FC236}">
                <a16:creationId xmlns:a16="http://schemas.microsoft.com/office/drawing/2014/main" id="{CBF2864A-1187-C64F-A87A-848EDBF8445B}"/>
              </a:ext>
            </a:extLst>
          </p:cNvPr>
          <p:cNvSpPr/>
          <p:nvPr/>
        </p:nvSpPr>
        <p:spPr>
          <a:xfrm>
            <a:off x="8074410" y="3429405"/>
            <a:ext cx="962476" cy="471064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Output</a:t>
            </a:r>
          </a:p>
        </p:txBody>
      </p:sp>
      <p:sp>
        <p:nvSpPr>
          <p:cNvPr id="139" name="Rounded Rectangle 138">
            <a:extLst>
              <a:ext uri="{FF2B5EF4-FFF2-40B4-BE49-F238E27FC236}">
                <a16:creationId xmlns:a16="http://schemas.microsoft.com/office/drawing/2014/main" id="{A1DBAC34-761E-D140-AB17-606933568B3B}"/>
              </a:ext>
            </a:extLst>
          </p:cNvPr>
          <p:cNvSpPr/>
          <p:nvPr/>
        </p:nvSpPr>
        <p:spPr>
          <a:xfrm>
            <a:off x="8896469" y="1734040"/>
            <a:ext cx="1647463" cy="7191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Prediction Results</a:t>
            </a:r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C36BDEE9-8DFB-9046-9914-986CC9379BB0}"/>
              </a:ext>
            </a:extLst>
          </p:cNvPr>
          <p:cNvCxnSpPr>
            <a:cxnSpLocks/>
            <a:stCxn id="11" idx="2"/>
            <a:endCxn id="12" idx="1"/>
          </p:cNvCxnSpPr>
          <p:nvPr/>
        </p:nvCxnSpPr>
        <p:spPr>
          <a:xfrm rot="16200000" flipH="1">
            <a:off x="7778864" y="3844800"/>
            <a:ext cx="1029059" cy="1736948"/>
          </a:xfrm>
          <a:prstGeom prst="bentConnector2">
            <a:avLst/>
          </a:prstGeom>
          <a:ln w="28575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0" name="TextBox 139">
            <a:extLst>
              <a:ext uri="{FF2B5EF4-FFF2-40B4-BE49-F238E27FC236}">
                <a16:creationId xmlns:a16="http://schemas.microsoft.com/office/drawing/2014/main" id="{40915690-DC0E-2046-AF1D-7F29BBCD7526}"/>
              </a:ext>
            </a:extLst>
          </p:cNvPr>
          <p:cNvSpPr txBox="1"/>
          <p:nvPr/>
        </p:nvSpPr>
        <p:spPr>
          <a:xfrm>
            <a:off x="3683407" y="4451184"/>
            <a:ext cx="16655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[1]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BEB759A-2909-A24C-A23D-0E9F02214EC9}"/>
              </a:ext>
            </a:extLst>
          </p:cNvPr>
          <p:cNvSpPr txBox="1"/>
          <p:nvPr/>
        </p:nvSpPr>
        <p:spPr>
          <a:xfrm>
            <a:off x="142643" y="6256377"/>
            <a:ext cx="5750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[1] </a:t>
            </a:r>
            <a:r>
              <a:rPr lang="en-US" sz="1000" err="1"/>
              <a:t>Ronneberger</a:t>
            </a:r>
            <a:r>
              <a:rPr lang="en-US" sz="1000"/>
              <a:t>, Olaf, et al. “U-Net: Convolutional Networks for Biomedical Image Segmentation.” </a:t>
            </a:r>
            <a:r>
              <a:rPr lang="en-US" sz="1000" i="1"/>
              <a:t>Lecture Notes in Computer Science Medical Image Computing and Computer-Assisted Intervention – MICCAI 2015</a:t>
            </a:r>
            <a:r>
              <a:rPr lang="en-US" sz="1000"/>
              <a:t>, 2015, pp. 234–241., doi:10.1007/978-3-319-24574-4_28.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0BDE95-61E6-9843-8EA4-EBB5922863BB}"/>
              </a:ext>
            </a:extLst>
          </p:cNvPr>
          <p:cNvSpPr/>
          <p:nvPr/>
        </p:nvSpPr>
        <p:spPr>
          <a:xfrm>
            <a:off x="7097486" y="4451184"/>
            <a:ext cx="4107543" cy="1805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F38F67-A160-4243-A62E-6611CE36016E}"/>
              </a:ext>
            </a:extLst>
          </p:cNvPr>
          <p:cNvSpPr txBox="1"/>
          <p:nvPr/>
        </p:nvSpPr>
        <p:spPr>
          <a:xfrm>
            <a:off x="7097485" y="5974154"/>
            <a:ext cx="2517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Analysis of workflow performance</a:t>
            </a:r>
          </a:p>
        </p:txBody>
      </p:sp>
    </p:spTree>
    <p:extLst>
      <p:ext uri="{BB962C8B-B14F-4D97-AF65-F5344CB8AC3E}">
        <p14:creationId xmlns:p14="http://schemas.microsoft.com/office/powerpoint/2010/main" val="2350399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6191EC3-780F-694C-A811-50E83E4DB79F}"/>
              </a:ext>
            </a:extLst>
          </p:cNvPr>
          <p:cNvCxnSpPr>
            <a:cxnSpLocks/>
          </p:cNvCxnSpPr>
          <p:nvPr/>
        </p:nvCxnSpPr>
        <p:spPr>
          <a:xfrm flipV="1">
            <a:off x="6794333" y="2070132"/>
            <a:ext cx="871255" cy="598758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4907616-098E-D941-8801-AD2BA45893CE}"/>
              </a:ext>
            </a:extLst>
          </p:cNvPr>
          <p:cNvCxnSpPr>
            <a:cxnSpLocks/>
          </p:cNvCxnSpPr>
          <p:nvPr/>
        </p:nvCxnSpPr>
        <p:spPr>
          <a:xfrm>
            <a:off x="6794333" y="3220447"/>
            <a:ext cx="875301" cy="137810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" name="Right Arrow 48">
            <a:extLst>
              <a:ext uri="{FF2B5EF4-FFF2-40B4-BE49-F238E27FC236}">
                <a16:creationId xmlns:a16="http://schemas.microsoft.com/office/drawing/2014/main" id="{F0C19C95-4242-5145-8F59-705193F524DE}"/>
              </a:ext>
            </a:extLst>
          </p:cNvPr>
          <p:cNvSpPr/>
          <p:nvPr/>
        </p:nvSpPr>
        <p:spPr>
          <a:xfrm>
            <a:off x="3384005" y="2996783"/>
            <a:ext cx="1737360" cy="4572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4FD1A362-4160-654D-8FC3-60D142096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448" y="2596508"/>
            <a:ext cx="1283977" cy="128397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7A51DDA-A7CF-0946-B51C-38FC01AC7929}"/>
              </a:ext>
            </a:extLst>
          </p:cNvPr>
          <p:cNvSpPr txBox="1"/>
          <p:nvPr/>
        </p:nvSpPr>
        <p:spPr>
          <a:xfrm>
            <a:off x="568049" y="3905440"/>
            <a:ext cx="62677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uint16</a:t>
            </a:r>
          </a:p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976 </a:t>
            </a:r>
            <a:r>
              <a:rPr lang="en-US" sz="1200" dirty="0"/>
              <a:t>×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976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83265B8-E0E1-E145-B5EC-A783ADC4C3AB}"/>
              </a:ext>
            </a:extLst>
          </p:cNvPr>
          <p:cNvGrpSpPr/>
          <p:nvPr/>
        </p:nvGrpSpPr>
        <p:grpSpPr>
          <a:xfrm>
            <a:off x="3576749" y="2439465"/>
            <a:ext cx="1232838" cy="1571837"/>
            <a:chOff x="2331720" y="1148503"/>
            <a:chExt cx="2183130" cy="1571837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5840FBB-740D-B44E-8A66-3A5A23075D79}"/>
                </a:ext>
              </a:extLst>
            </p:cNvPr>
            <p:cNvSpPr/>
            <p:nvPr/>
          </p:nvSpPr>
          <p:spPr>
            <a:xfrm>
              <a:off x="2331720" y="1148503"/>
              <a:ext cx="2183130" cy="157183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×25 Data Augmentation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BE8695D-C240-DE48-ACBC-D3C46EAE790B}"/>
                </a:ext>
              </a:extLst>
            </p:cNvPr>
            <p:cNvGrpSpPr/>
            <p:nvPr/>
          </p:nvGrpSpPr>
          <p:grpSpPr>
            <a:xfrm>
              <a:off x="2448374" y="1603157"/>
              <a:ext cx="1949823" cy="1053305"/>
              <a:chOff x="2458655" y="1603157"/>
              <a:chExt cx="1949823" cy="1053305"/>
            </a:xfrm>
          </p:grpSpPr>
          <p:sp>
            <p:nvSpPr>
              <p:cNvPr id="55" name="Rounded Rectangle 54">
                <a:extLst>
                  <a:ext uri="{FF2B5EF4-FFF2-40B4-BE49-F238E27FC236}">
                    <a16:creationId xmlns:a16="http://schemas.microsoft.com/office/drawing/2014/main" id="{76AD3BBC-F093-F143-8ED0-8B9B1E966E56}"/>
                  </a:ext>
                </a:extLst>
              </p:cNvPr>
              <p:cNvSpPr/>
              <p:nvPr/>
            </p:nvSpPr>
            <p:spPr>
              <a:xfrm>
                <a:off x="2458655" y="1603157"/>
                <a:ext cx="1949823" cy="219456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Rotation</a:t>
                </a:r>
              </a:p>
            </p:txBody>
          </p:sp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50FECFAE-A421-EC4C-9142-735CF91F65C8}"/>
                  </a:ext>
                </a:extLst>
              </p:cNvPr>
              <p:cNvSpPr/>
              <p:nvPr/>
            </p:nvSpPr>
            <p:spPr>
              <a:xfrm>
                <a:off x="2458655" y="1882458"/>
                <a:ext cx="1949823" cy="219456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Translation</a:t>
                </a:r>
              </a:p>
            </p:txBody>
          </p:sp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A83662A5-AEC5-8043-9A3E-9F5D0F58AD20}"/>
                  </a:ext>
                </a:extLst>
              </p:cNvPr>
              <p:cNvSpPr/>
              <p:nvPr/>
            </p:nvSpPr>
            <p:spPr>
              <a:xfrm>
                <a:off x="2458655" y="2161759"/>
                <a:ext cx="1949823" cy="219456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Scaling</a:t>
                </a:r>
              </a:p>
            </p:txBody>
          </p:sp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AE9F1108-CDA7-4B45-985B-F26D531B59D9}"/>
                  </a:ext>
                </a:extLst>
              </p:cNvPr>
              <p:cNvSpPr/>
              <p:nvPr/>
            </p:nvSpPr>
            <p:spPr>
              <a:xfrm>
                <a:off x="2458655" y="2437006"/>
                <a:ext cx="1949823" cy="219456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Noise</a:t>
                </a:r>
              </a:p>
            </p:txBody>
          </p: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0286B8E9-D79D-9042-8F5E-4A736014A562}"/>
              </a:ext>
            </a:extLst>
          </p:cNvPr>
          <p:cNvSpPr txBox="1"/>
          <p:nvPr/>
        </p:nvSpPr>
        <p:spPr>
          <a:xfrm>
            <a:off x="5689784" y="3780219"/>
            <a:ext cx="53860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uint16</a:t>
            </a:r>
          </a:p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960x960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B492CCDD-1ED6-AD4C-8A1B-AED07A2236E8}"/>
              </a:ext>
            </a:extLst>
          </p:cNvPr>
          <p:cNvSpPr/>
          <p:nvPr/>
        </p:nvSpPr>
        <p:spPr>
          <a:xfrm>
            <a:off x="6821244" y="2996783"/>
            <a:ext cx="822960" cy="4572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Image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E23FDC8-6ED4-9F47-9278-23FDAF11E864}"/>
              </a:ext>
            </a:extLst>
          </p:cNvPr>
          <p:cNvSpPr/>
          <p:nvPr/>
        </p:nvSpPr>
        <p:spPr>
          <a:xfrm>
            <a:off x="6887982" y="2645189"/>
            <a:ext cx="68948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×1 K-wire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EB99CF9-6102-D146-8110-EF5D33CBC33F}"/>
              </a:ext>
            </a:extLst>
          </p:cNvPr>
          <p:cNvSpPr txBox="1"/>
          <p:nvPr/>
        </p:nvSpPr>
        <p:spPr>
          <a:xfrm>
            <a:off x="7854551" y="4235554"/>
            <a:ext cx="53860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uint16</a:t>
            </a:r>
          </a:p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960x960</a:t>
            </a:r>
          </a:p>
        </p:txBody>
      </p:sp>
      <p:sp>
        <p:nvSpPr>
          <p:cNvPr id="63" name="Right Arrow 62">
            <a:extLst>
              <a:ext uri="{FF2B5EF4-FFF2-40B4-BE49-F238E27FC236}">
                <a16:creationId xmlns:a16="http://schemas.microsoft.com/office/drawing/2014/main" id="{1E7EA772-016D-C44C-9EA6-E380BCE7D43D}"/>
              </a:ext>
            </a:extLst>
          </p:cNvPr>
          <p:cNvSpPr/>
          <p:nvPr/>
        </p:nvSpPr>
        <p:spPr>
          <a:xfrm>
            <a:off x="8637182" y="2996783"/>
            <a:ext cx="640080" cy="4572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CLAHE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2466262-CD06-E34E-A4B0-2285CD8625BB}"/>
              </a:ext>
            </a:extLst>
          </p:cNvPr>
          <p:cNvGrpSpPr/>
          <p:nvPr/>
        </p:nvGrpSpPr>
        <p:grpSpPr>
          <a:xfrm>
            <a:off x="5123228" y="2675284"/>
            <a:ext cx="1671721" cy="1100198"/>
            <a:chOff x="4017073" y="2478373"/>
            <a:chExt cx="1671721" cy="1100198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1C1CF9B3-B91B-A548-B390-AA5F60303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129"/>
            <a:stretch/>
          </p:blipFill>
          <p:spPr>
            <a:xfrm>
              <a:off x="4017073" y="2478373"/>
              <a:ext cx="1671698" cy="54864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8C9440D-F0E7-A54C-8375-59473FFCA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128"/>
            <a:stretch/>
          </p:blipFill>
          <p:spPr>
            <a:xfrm>
              <a:off x="4017074" y="3029931"/>
              <a:ext cx="1671720" cy="548640"/>
            </a:xfrm>
            <a:prstGeom prst="rect">
              <a:avLst/>
            </a:prstGeom>
          </p:spPr>
        </p:pic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265F4D7F-801D-0A4E-91DF-554191EAD8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33144" r="50673" b="50000"/>
          <a:stretch/>
        </p:blipFill>
        <p:spPr>
          <a:xfrm>
            <a:off x="7676606" y="2254176"/>
            <a:ext cx="894498" cy="914400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AE89AFD3-9274-AB4C-BB1E-66FE94A34594}"/>
              </a:ext>
            </a:extLst>
          </p:cNvPr>
          <p:cNvSpPr txBox="1"/>
          <p:nvPr/>
        </p:nvSpPr>
        <p:spPr>
          <a:xfrm>
            <a:off x="7763981" y="2070133"/>
            <a:ext cx="71974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Radiograph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033D97C4-178A-1D4B-A296-3C0AEA0A92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144" t="49410" r="50673"/>
          <a:stretch/>
        </p:blipFill>
        <p:spPr>
          <a:xfrm>
            <a:off x="7681826" y="3328244"/>
            <a:ext cx="884058" cy="91440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282E3F11-260A-624D-BA7E-003B7A1A5F2B}"/>
              </a:ext>
            </a:extLst>
          </p:cNvPr>
          <p:cNvSpPr txBox="1"/>
          <p:nvPr/>
        </p:nvSpPr>
        <p:spPr>
          <a:xfrm>
            <a:off x="7798446" y="3152844"/>
            <a:ext cx="650819" cy="184666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Label Map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A6E9B6F6-4122-734C-94BA-001ED7D5F8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8257" y="3328244"/>
            <a:ext cx="904568" cy="9144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B7CD8DC-AD48-C24C-8474-6C6E50BC3D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3341" y="2254176"/>
            <a:ext cx="914400" cy="91440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59BA96D6-60BD-5942-BAAE-A261F031A87D}"/>
              </a:ext>
            </a:extLst>
          </p:cNvPr>
          <p:cNvSpPr txBox="1"/>
          <p:nvPr/>
        </p:nvSpPr>
        <p:spPr>
          <a:xfrm>
            <a:off x="9531237" y="4235554"/>
            <a:ext cx="53860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uint8</a:t>
            </a:r>
          </a:p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960x960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D6755DA-02D2-FE47-9DBB-E838C2D604D8}"/>
              </a:ext>
            </a:extLst>
          </p:cNvPr>
          <p:cNvSpPr/>
          <p:nvPr/>
        </p:nvSpPr>
        <p:spPr>
          <a:xfrm>
            <a:off x="8600874" y="2645189"/>
            <a:ext cx="71269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8-bit</a:t>
            </a:r>
          </a:p>
          <a:p>
            <a:pPr algn="ctr"/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Conversion</a:t>
            </a:r>
          </a:p>
        </p:txBody>
      </p:sp>
      <p:sp>
        <p:nvSpPr>
          <p:cNvPr id="75" name="Right Arrow 74">
            <a:extLst>
              <a:ext uri="{FF2B5EF4-FFF2-40B4-BE49-F238E27FC236}">
                <a16:creationId xmlns:a16="http://schemas.microsoft.com/office/drawing/2014/main" id="{FBC45D05-0C19-4F4A-BC9C-5B8C2FD2F23D}"/>
              </a:ext>
            </a:extLst>
          </p:cNvPr>
          <p:cNvSpPr/>
          <p:nvPr/>
        </p:nvSpPr>
        <p:spPr>
          <a:xfrm>
            <a:off x="10317478" y="2996783"/>
            <a:ext cx="632380" cy="4572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D3A327A-0EF2-8042-8A67-ADDC60378895}"/>
              </a:ext>
            </a:extLst>
          </p:cNvPr>
          <p:cNvGrpSpPr/>
          <p:nvPr/>
        </p:nvGrpSpPr>
        <p:grpSpPr>
          <a:xfrm>
            <a:off x="10971826" y="3247327"/>
            <a:ext cx="997456" cy="1009016"/>
            <a:chOff x="9363974" y="3060064"/>
            <a:chExt cx="997456" cy="1009016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332039E4-47B6-C34B-B654-2E2045CED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63974" y="3060064"/>
              <a:ext cx="723654" cy="731520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AD62280F-9869-9343-A481-D454FFA04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00875" y="3198812"/>
              <a:ext cx="723654" cy="731520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A64998F5-A2CB-2746-AFB0-22E1878CA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37776" y="3337560"/>
              <a:ext cx="723654" cy="731520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D33EFBB-DF61-2A47-8CC6-E7D6BC06CD7A}"/>
              </a:ext>
            </a:extLst>
          </p:cNvPr>
          <p:cNvGrpSpPr/>
          <p:nvPr/>
        </p:nvGrpSpPr>
        <p:grpSpPr>
          <a:xfrm>
            <a:off x="10965795" y="2461081"/>
            <a:ext cx="1009519" cy="1009518"/>
            <a:chOff x="9359777" y="2236602"/>
            <a:chExt cx="1009519" cy="1009518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44B8589A-B76F-7240-99C4-A24A98002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59777" y="2236602"/>
              <a:ext cx="731520" cy="731520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FE66AA9C-27AB-6047-9D6B-E35434972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498776" y="2375601"/>
              <a:ext cx="731520" cy="731520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38967116-C632-214E-83F9-D51E0F057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637776" y="2514600"/>
              <a:ext cx="731520" cy="73152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D7F8DEF1-6C6D-3F48-9520-286EFD9C08E9}"/>
                  </a:ext>
                </a:extLst>
              </p:cNvPr>
              <p:cNvSpPr/>
              <p:nvPr/>
            </p:nvSpPr>
            <p:spPr>
              <a:xfrm>
                <a:off x="10929124" y="2070281"/>
                <a:ext cx="1082861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Training Data Set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25</m:t>
                      </m:r>
                      <m:r>
                        <a:rPr lang="en-US" sz="1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× </m:t>
                      </m:r>
                      <m:r>
                        <a:rPr lang="en-US" sz="1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𝑁</m:t>
                      </m:r>
                    </m:oMath>
                  </m:oMathPara>
                </a14:m>
                <a:endParaRPr lang="en-US" sz="1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D7F8DEF1-6C6D-3F48-9520-286EFD9C08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9124" y="2070281"/>
                <a:ext cx="1082861" cy="369332"/>
              </a:xfrm>
              <a:prstGeom prst="rect">
                <a:avLst/>
              </a:prstGeom>
              <a:blipFill>
                <a:blip r:embed="rId15"/>
                <a:stretch>
                  <a:fillRect l="-9040" t="-13333" r="-8475" b="-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3E0FEB90-6F4F-0A40-A74A-38D698FF8390}"/>
                  </a:ext>
                </a:extLst>
              </p:cNvPr>
              <p:cNvSpPr/>
              <p:nvPr/>
            </p:nvSpPr>
            <p:spPr>
              <a:xfrm>
                <a:off x="327071" y="2186279"/>
                <a:ext cx="1196354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Pelvis Radiographs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𝑁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=80</a:t>
                </a: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3E0FEB90-6F4F-0A40-A74A-38D698FF83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071" y="2186279"/>
                <a:ext cx="1196354" cy="369332"/>
              </a:xfrm>
              <a:prstGeom prst="rect">
                <a:avLst/>
              </a:prstGeom>
              <a:blipFill>
                <a:blip r:embed="rId16"/>
                <a:stretch>
                  <a:fillRect l="-7143" t="-13333" r="-6122" b="-2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TextBox 85">
            <a:extLst>
              <a:ext uri="{FF2B5EF4-FFF2-40B4-BE49-F238E27FC236}">
                <a16:creationId xmlns:a16="http://schemas.microsoft.com/office/drawing/2014/main" id="{58C5F692-B2C5-8E45-BF07-08620FCDF6EE}"/>
              </a:ext>
            </a:extLst>
          </p:cNvPr>
          <p:cNvSpPr txBox="1"/>
          <p:nvPr/>
        </p:nvSpPr>
        <p:spPr>
          <a:xfrm>
            <a:off x="9475131" y="3152844"/>
            <a:ext cx="65082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Label Map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94E0578-C4D2-AB4C-8C19-B25F8699129F}"/>
              </a:ext>
            </a:extLst>
          </p:cNvPr>
          <p:cNvSpPr txBox="1"/>
          <p:nvPr/>
        </p:nvSpPr>
        <p:spPr>
          <a:xfrm>
            <a:off x="9442359" y="2070133"/>
            <a:ext cx="710194" cy="184666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Radiograph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A10EBE9-E906-444B-879B-010D42E2A679}"/>
              </a:ext>
            </a:extLst>
          </p:cNvPr>
          <p:cNvSpPr/>
          <p:nvPr/>
        </p:nvSpPr>
        <p:spPr>
          <a:xfrm>
            <a:off x="7671115" y="2070132"/>
            <a:ext cx="2608594" cy="2528415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11F8D29-52F0-8441-9B31-21F362D8FC26}"/>
              </a:ext>
            </a:extLst>
          </p:cNvPr>
          <p:cNvSpPr/>
          <p:nvPr/>
        </p:nvSpPr>
        <p:spPr>
          <a:xfrm>
            <a:off x="6244450" y="2671807"/>
            <a:ext cx="549883" cy="54864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46C1ED69-3DE1-4645-BF8D-ED44FDF38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6201" y="2580566"/>
            <a:ext cx="1283977" cy="1283977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2A6CF9C4-CF9B-A14A-ABFD-9BB736198CD2}"/>
              </a:ext>
            </a:extLst>
          </p:cNvPr>
          <p:cNvSpPr txBox="1"/>
          <p:nvPr/>
        </p:nvSpPr>
        <p:spPr>
          <a:xfrm>
            <a:off x="2388724" y="3903630"/>
            <a:ext cx="53861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uint16</a:t>
            </a:r>
          </a:p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960x960</a:t>
            </a:r>
          </a:p>
        </p:txBody>
      </p:sp>
      <p:sp>
        <p:nvSpPr>
          <p:cNvPr id="94" name="Right Arrow 93">
            <a:extLst>
              <a:ext uri="{FF2B5EF4-FFF2-40B4-BE49-F238E27FC236}">
                <a16:creationId xmlns:a16="http://schemas.microsoft.com/office/drawing/2014/main" id="{40E174BF-4D29-214E-A375-044B0A35B2CA}"/>
              </a:ext>
            </a:extLst>
          </p:cNvPr>
          <p:cNvSpPr/>
          <p:nvPr/>
        </p:nvSpPr>
        <p:spPr>
          <a:xfrm>
            <a:off x="1596821" y="3021169"/>
            <a:ext cx="463731" cy="37835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Crop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1160B2-68BC-5A4E-AED2-77582DD45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Generation: </a:t>
            </a:r>
            <a:r>
              <a:rPr lang="en-US"/>
              <a:t>Transfer Learning</a:t>
            </a:r>
            <a:endParaRPr lang="en-US" dirty="0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ED4FA1F-7FF8-9E4D-8EF5-DE0A06CAC928}"/>
              </a:ext>
            </a:extLst>
          </p:cNvPr>
          <p:cNvCxnSpPr>
            <a:cxnSpLocks/>
          </p:cNvCxnSpPr>
          <p:nvPr/>
        </p:nvCxnSpPr>
        <p:spPr>
          <a:xfrm>
            <a:off x="548432" y="1285701"/>
            <a:ext cx="9487337" cy="3409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5FAE5D27-9600-F54D-A12D-903BCE0BD943}"/>
              </a:ext>
            </a:extLst>
          </p:cNvPr>
          <p:cNvSpPr/>
          <p:nvPr/>
        </p:nvSpPr>
        <p:spPr>
          <a:xfrm>
            <a:off x="10367801" y="2596508"/>
            <a:ext cx="47128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Down-</a:t>
            </a:r>
          </a:p>
          <a:p>
            <a:pPr algn="ctr"/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71A5D4C-2776-F44F-9846-64E53709D000}"/>
              </a:ext>
            </a:extLst>
          </p:cNvPr>
          <p:cNvSpPr txBox="1"/>
          <p:nvPr/>
        </p:nvSpPr>
        <p:spPr>
          <a:xfrm>
            <a:off x="11329782" y="4290714"/>
            <a:ext cx="53861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uint8</a:t>
            </a:r>
          </a:p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224x224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AFE547-B5EE-554E-BB2C-9D1BCCC270CA}"/>
              </a:ext>
            </a:extLst>
          </p:cNvPr>
          <p:cNvSpPr txBox="1"/>
          <p:nvPr/>
        </p:nvSpPr>
        <p:spPr>
          <a:xfrm>
            <a:off x="457200" y="5213839"/>
            <a:ext cx="1127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Access to quality, annotated training datasets remains a pain point for deep learning based medical image analysis</a:t>
            </a:r>
          </a:p>
          <a:p>
            <a:endParaRPr lang="en-US"/>
          </a:p>
          <a:p>
            <a:r>
              <a:rPr lang="en-US"/>
              <a:t>We propose a transfer learning approach based on fully simulated training data </a:t>
            </a:r>
          </a:p>
        </p:txBody>
      </p:sp>
    </p:spTree>
    <p:extLst>
      <p:ext uri="{BB962C8B-B14F-4D97-AF65-F5344CB8AC3E}">
        <p14:creationId xmlns:p14="http://schemas.microsoft.com/office/powerpoint/2010/main" val="1402074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6191EC3-780F-694C-A811-50E83E4DB79F}"/>
              </a:ext>
            </a:extLst>
          </p:cNvPr>
          <p:cNvCxnSpPr>
            <a:cxnSpLocks/>
          </p:cNvCxnSpPr>
          <p:nvPr/>
        </p:nvCxnSpPr>
        <p:spPr>
          <a:xfrm flipV="1">
            <a:off x="6794333" y="2070132"/>
            <a:ext cx="871255" cy="598758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4907616-098E-D941-8801-AD2BA45893CE}"/>
              </a:ext>
            </a:extLst>
          </p:cNvPr>
          <p:cNvCxnSpPr>
            <a:cxnSpLocks/>
          </p:cNvCxnSpPr>
          <p:nvPr/>
        </p:nvCxnSpPr>
        <p:spPr>
          <a:xfrm>
            <a:off x="6794333" y="3220447"/>
            <a:ext cx="875301" cy="137810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" name="Right Arrow 48">
            <a:extLst>
              <a:ext uri="{FF2B5EF4-FFF2-40B4-BE49-F238E27FC236}">
                <a16:creationId xmlns:a16="http://schemas.microsoft.com/office/drawing/2014/main" id="{F0C19C95-4242-5145-8F59-705193F524DE}"/>
              </a:ext>
            </a:extLst>
          </p:cNvPr>
          <p:cNvSpPr/>
          <p:nvPr/>
        </p:nvSpPr>
        <p:spPr>
          <a:xfrm>
            <a:off x="3384005" y="2996783"/>
            <a:ext cx="1737360" cy="4572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4FD1A362-4160-654D-8FC3-60D142096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448" y="2596508"/>
            <a:ext cx="1283977" cy="128397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7A51DDA-A7CF-0946-B51C-38FC01AC7929}"/>
              </a:ext>
            </a:extLst>
          </p:cNvPr>
          <p:cNvSpPr txBox="1"/>
          <p:nvPr/>
        </p:nvSpPr>
        <p:spPr>
          <a:xfrm>
            <a:off x="568049" y="3905440"/>
            <a:ext cx="62677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uint16</a:t>
            </a:r>
          </a:p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976 </a:t>
            </a:r>
            <a:r>
              <a:rPr lang="en-US" sz="1200"/>
              <a:t>×</a:t>
            </a:r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 976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83265B8-E0E1-E145-B5EC-A783ADC4C3AB}"/>
              </a:ext>
            </a:extLst>
          </p:cNvPr>
          <p:cNvGrpSpPr/>
          <p:nvPr/>
        </p:nvGrpSpPr>
        <p:grpSpPr>
          <a:xfrm>
            <a:off x="3576749" y="2439465"/>
            <a:ext cx="1232838" cy="1571837"/>
            <a:chOff x="2331720" y="1148503"/>
            <a:chExt cx="2183130" cy="1571837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5840FBB-740D-B44E-8A66-3A5A23075D79}"/>
                </a:ext>
              </a:extLst>
            </p:cNvPr>
            <p:cNvSpPr/>
            <p:nvPr/>
          </p:nvSpPr>
          <p:spPr>
            <a:xfrm>
              <a:off x="2331720" y="1148503"/>
              <a:ext cx="2183130" cy="157183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×25 Data Augmentation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BE8695D-C240-DE48-ACBC-D3C46EAE790B}"/>
                </a:ext>
              </a:extLst>
            </p:cNvPr>
            <p:cNvGrpSpPr/>
            <p:nvPr/>
          </p:nvGrpSpPr>
          <p:grpSpPr>
            <a:xfrm>
              <a:off x="2448374" y="1603157"/>
              <a:ext cx="1949823" cy="1053305"/>
              <a:chOff x="2458655" y="1603157"/>
              <a:chExt cx="1949823" cy="1053305"/>
            </a:xfrm>
          </p:grpSpPr>
          <p:sp>
            <p:nvSpPr>
              <p:cNvPr id="55" name="Rounded Rectangle 54">
                <a:extLst>
                  <a:ext uri="{FF2B5EF4-FFF2-40B4-BE49-F238E27FC236}">
                    <a16:creationId xmlns:a16="http://schemas.microsoft.com/office/drawing/2014/main" id="{76AD3BBC-F093-F143-8ED0-8B9B1E966E56}"/>
                  </a:ext>
                </a:extLst>
              </p:cNvPr>
              <p:cNvSpPr/>
              <p:nvPr/>
            </p:nvSpPr>
            <p:spPr>
              <a:xfrm>
                <a:off x="2458655" y="1603157"/>
                <a:ext cx="1949823" cy="219456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Rotation</a:t>
                </a:r>
              </a:p>
            </p:txBody>
          </p:sp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50FECFAE-A421-EC4C-9142-735CF91F65C8}"/>
                  </a:ext>
                </a:extLst>
              </p:cNvPr>
              <p:cNvSpPr/>
              <p:nvPr/>
            </p:nvSpPr>
            <p:spPr>
              <a:xfrm>
                <a:off x="2458655" y="1882458"/>
                <a:ext cx="1949823" cy="219456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Translation</a:t>
                </a:r>
              </a:p>
            </p:txBody>
          </p:sp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A83662A5-AEC5-8043-9A3E-9F5D0F58AD20}"/>
                  </a:ext>
                </a:extLst>
              </p:cNvPr>
              <p:cNvSpPr/>
              <p:nvPr/>
            </p:nvSpPr>
            <p:spPr>
              <a:xfrm>
                <a:off x="2458655" y="2161759"/>
                <a:ext cx="1949823" cy="219456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Scaling</a:t>
                </a:r>
              </a:p>
            </p:txBody>
          </p:sp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AE9F1108-CDA7-4B45-985B-F26D531B59D9}"/>
                  </a:ext>
                </a:extLst>
              </p:cNvPr>
              <p:cNvSpPr/>
              <p:nvPr/>
            </p:nvSpPr>
            <p:spPr>
              <a:xfrm>
                <a:off x="2458655" y="2437006"/>
                <a:ext cx="1949823" cy="219456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Noise</a:t>
                </a:r>
              </a:p>
            </p:txBody>
          </p: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0286B8E9-D79D-9042-8F5E-4A736014A562}"/>
              </a:ext>
            </a:extLst>
          </p:cNvPr>
          <p:cNvSpPr txBox="1"/>
          <p:nvPr/>
        </p:nvSpPr>
        <p:spPr>
          <a:xfrm>
            <a:off x="5689784" y="3780219"/>
            <a:ext cx="53860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uint16</a:t>
            </a:r>
          </a:p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960x960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B492CCDD-1ED6-AD4C-8A1B-AED07A2236E8}"/>
              </a:ext>
            </a:extLst>
          </p:cNvPr>
          <p:cNvSpPr/>
          <p:nvPr/>
        </p:nvSpPr>
        <p:spPr>
          <a:xfrm>
            <a:off x="6821244" y="2996783"/>
            <a:ext cx="822960" cy="4572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Image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E23FDC8-6ED4-9F47-9278-23FDAF11E864}"/>
              </a:ext>
            </a:extLst>
          </p:cNvPr>
          <p:cNvSpPr/>
          <p:nvPr/>
        </p:nvSpPr>
        <p:spPr>
          <a:xfrm>
            <a:off x="6887982" y="2645189"/>
            <a:ext cx="68948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×1 K-wire</a:t>
            </a:r>
          </a:p>
          <a:p>
            <a:pPr algn="ctr"/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EB99CF9-6102-D146-8110-EF5D33CBC33F}"/>
              </a:ext>
            </a:extLst>
          </p:cNvPr>
          <p:cNvSpPr txBox="1"/>
          <p:nvPr/>
        </p:nvSpPr>
        <p:spPr>
          <a:xfrm>
            <a:off x="7854551" y="4235554"/>
            <a:ext cx="53860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uint16</a:t>
            </a:r>
          </a:p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960x960</a:t>
            </a:r>
          </a:p>
        </p:txBody>
      </p:sp>
      <p:sp>
        <p:nvSpPr>
          <p:cNvPr id="63" name="Right Arrow 62">
            <a:extLst>
              <a:ext uri="{FF2B5EF4-FFF2-40B4-BE49-F238E27FC236}">
                <a16:creationId xmlns:a16="http://schemas.microsoft.com/office/drawing/2014/main" id="{1E7EA772-016D-C44C-9EA6-E380BCE7D43D}"/>
              </a:ext>
            </a:extLst>
          </p:cNvPr>
          <p:cNvSpPr/>
          <p:nvPr/>
        </p:nvSpPr>
        <p:spPr>
          <a:xfrm>
            <a:off x="8637182" y="2996783"/>
            <a:ext cx="640080" cy="4572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CLAHE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2466262-CD06-E34E-A4B0-2285CD8625BB}"/>
              </a:ext>
            </a:extLst>
          </p:cNvPr>
          <p:cNvGrpSpPr/>
          <p:nvPr/>
        </p:nvGrpSpPr>
        <p:grpSpPr>
          <a:xfrm>
            <a:off x="5123228" y="2675284"/>
            <a:ext cx="1671721" cy="1100198"/>
            <a:chOff x="4017073" y="2478373"/>
            <a:chExt cx="1671721" cy="1100198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1C1CF9B3-B91B-A548-B390-AA5F60303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129"/>
            <a:stretch/>
          </p:blipFill>
          <p:spPr>
            <a:xfrm>
              <a:off x="4017073" y="2478373"/>
              <a:ext cx="1671698" cy="54864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8C9440D-F0E7-A54C-8375-59473FFCA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128"/>
            <a:stretch/>
          </p:blipFill>
          <p:spPr>
            <a:xfrm>
              <a:off x="4017074" y="3029931"/>
              <a:ext cx="1671720" cy="548640"/>
            </a:xfrm>
            <a:prstGeom prst="rect">
              <a:avLst/>
            </a:prstGeom>
          </p:spPr>
        </p:pic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265F4D7F-801D-0A4E-91DF-554191EAD8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33144" r="50673" b="50000"/>
          <a:stretch/>
        </p:blipFill>
        <p:spPr>
          <a:xfrm>
            <a:off x="7676606" y="2254176"/>
            <a:ext cx="894498" cy="914400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AE89AFD3-9274-AB4C-BB1E-66FE94A34594}"/>
              </a:ext>
            </a:extLst>
          </p:cNvPr>
          <p:cNvSpPr txBox="1"/>
          <p:nvPr/>
        </p:nvSpPr>
        <p:spPr>
          <a:xfrm>
            <a:off x="7763981" y="2070133"/>
            <a:ext cx="71974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Radiograph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033D97C4-178A-1D4B-A296-3C0AEA0A92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144" t="49410" r="50673"/>
          <a:stretch/>
        </p:blipFill>
        <p:spPr>
          <a:xfrm>
            <a:off x="7681826" y="3328244"/>
            <a:ext cx="884058" cy="91440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282E3F11-260A-624D-BA7E-003B7A1A5F2B}"/>
              </a:ext>
            </a:extLst>
          </p:cNvPr>
          <p:cNvSpPr txBox="1"/>
          <p:nvPr/>
        </p:nvSpPr>
        <p:spPr>
          <a:xfrm>
            <a:off x="7798446" y="3152844"/>
            <a:ext cx="650819" cy="184666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Label Map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A6E9B6F6-4122-734C-94BA-001ED7D5F8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8257" y="3328244"/>
            <a:ext cx="904568" cy="9144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B7CD8DC-AD48-C24C-8474-6C6E50BC3D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3341" y="2254176"/>
            <a:ext cx="914400" cy="91440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59BA96D6-60BD-5942-BAAE-A261F031A87D}"/>
              </a:ext>
            </a:extLst>
          </p:cNvPr>
          <p:cNvSpPr txBox="1"/>
          <p:nvPr/>
        </p:nvSpPr>
        <p:spPr>
          <a:xfrm>
            <a:off x="9531237" y="4235554"/>
            <a:ext cx="53860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uint8</a:t>
            </a:r>
          </a:p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960x960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D6755DA-02D2-FE47-9DBB-E838C2D604D8}"/>
              </a:ext>
            </a:extLst>
          </p:cNvPr>
          <p:cNvSpPr/>
          <p:nvPr/>
        </p:nvSpPr>
        <p:spPr>
          <a:xfrm>
            <a:off x="8600874" y="2645189"/>
            <a:ext cx="71269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8-bit</a:t>
            </a:r>
          </a:p>
          <a:p>
            <a:pPr algn="ctr"/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Conversion</a:t>
            </a:r>
          </a:p>
        </p:txBody>
      </p:sp>
      <p:sp>
        <p:nvSpPr>
          <p:cNvPr id="75" name="Right Arrow 74">
            <a:extLst>
              <a:ext uri="{FF2B5EF4-FFF2-40B4-BE49-F238E27FC236}">
                <a16:creationId xmlns:a16="http://schemas.microsoft.com/office/drawing/2014/main" id="{FBC45D05-0C19-4F4A-BC9C-5B8C2FD2F23D}"/>
              </a:ext>
            </a:extLst>
          </p:cNvPr>
          <p:cNvSpPr/>
          <p:nvPr/>
        </p:nvSpPr>
        <p:spPr>
          <a:xfrm>
            <a:off x="10317478" y="2996783"/>
            <a:ext cx="632380" cy="4572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D3A327A-0EF2-8042-8A67-ADDC60378895}"/>
              </a:ext>
            </a:extLst>
          </p:cNvPr>
          <p:cNvGrpSpPr/>
          <p:nvPr/>
        </p:nvGrpSpPr>
        <p:grpSpPr>
          <a:xfrm>
            <a:off x="10971826" y="3247327"/>
            <a:ext cx="997456" cy="1009016"/>
            <a:chOff x="9363974" y="3060064"/>
            <a:chExt cx="997456" cy="1009016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332039E4-47B6-C34B-B654-2E2045CED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63974" y="3060064"/>
              <a:ext cx="723654" cy="731520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AD62280F-9869-9343-A481-D454FFA04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00875" y="3198812"/>
              <a:ext cx="723654" cy="731520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A64998F5-A2CB-2746-AFB0-22E1878CA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37776" y="3337560"/>
              <a:ext cx="723654" cy="731520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D33EFBB-DF61-2A47-8CC6-E7D6BC06CD7A}"/>
              </a:ext>
            </a:extLst>
          </p:cNvPr>
          <p:cNvGrpSpPr/>
          <p:nvPr/>
        </p:nvGrpSpPr>
        <p:grpSpPr>
          <a:xfrm>
            <a:off x="10965795" y="2461081"/>
            <a:ext cx="1009519" cy="1009518"/>
            <a:chOff x="9359777" y="2236602"/>
            <a:chExt cx="1009519" cy="1009518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44B8589A-B76F-7240-99C4-A24A98002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59777" y="2236602"/>
              <a:ext cx="731520" cy="731520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FE66AA9C-27AB-6047-9D6B-E35434972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498776" y="2375601"/>
              <a:ext cx="731520" cy="731520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38967116-C632-214E-83F9-D51E0F057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637776" y="2514600"/>
              <a:ext cx="731520" cy="73152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D7F8DEF1-6C6D-3F48-9520-286EFD9C08E9}"/>
                  </a:ext>
                </a:extLst>
              </p:cNvPr>
              <p:cNvSpPr/>
              <p:nvPr/>
            </p:nvSpPr>
            <p:spPr>
              <a:xfrm>
                <a:off x="10929124" y="2070281"/>
                <a:ext cx="1082861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Training Data Set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25</m:t>
                      </m:r>
                      <m:r>
                        <a:rPr lang="en-US" sz="1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× </m:t>
                      </m:r>
                      <m:r>
                        <a:rPr lang="en-US" sz="1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𝑁</m:t>
                      </m:r>
                    </m:oMath>
                  </m:oMathPara>
                </a14:m>
                <a:endParaRPr lang="en-US" sz="1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D7F8DEF1-6C6D-3F48-9520-286EFD9C08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9124" y="2070281"/>
                <a:ext cx="1082861" cy="369332"/>
              </a:xfrm>
              <a:prstGeom prst="rect">
                <a:avLst/>
              </a:prstGeom>
              <a:blipFill>
                <a:blip r:embed="rId15"/>
                <a:stretch>
                  <a:fillRect l="-9040" t="-13333" r="-8475" b="-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3E0FEB90-6F4F-0A40-A74A-38D698FF8390}"/>
                  </a:ext>
                </a:extLst>
              </p:cNvPr>
              <p:cNvSpPr/>
              <p:nvPr/>
            </p:nvSpPr>
            <p:spPr>
              <a:xfrm>
                <a:off x="327071" y="2186279"/>
                <a:ext cx="1196354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Pelvis Radiographs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𝑁</m:t>
                    </m:r>
                  </m:oMath>
                </a14:m>
                <a:r>
                  <a:rPr lang="en-US" sz="12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=80</a:t>
                </a: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3E0FEB90-6F4F-0A40-A74A-38D698FF83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071" y="2186279"/>
                <a:ext cx="1196354" cy="369332"/>
              </a:xfrm>
              <a:prstGeom prst="rect">
                <a:avLst/>
              </a:prstGeom>
              <a:blipFill>
                <a:blip r:embed="rId16"/>
                <a:stretch>
                  <a:fillRect l="-7143" t="-13333" r="-6122" b="-2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TextBox 85">
            <a:extLst>
              <a:ext uri="{FF2B5EF4-FFF2-40B4-BE49-F238E27FC236}">
                <a16:creationId xmlns:a16="http://schemas.microsoft.com/office/drawing/2014/main" id="{58C5F692-B2C5-8E45-BF07-08620FCDF6EE}"/>
              </a:ext>
            </a:extLst>
          </p:cNvPr>
          <p:cNvSpPr txBox="1"/>
          <p:nvPr/>
        </p:nvSpPr>
        <p:spPr>
          <a:xfrm>
            <a:off x="9475131" y="3152844"/>
            <a:ext cx="65082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Label Map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94E0578-C4D2-AB4C-8C19-B25F8699129F}"/>
              </a:ext>
            </a:extLst>
          </p:cNvPr>
          <p:cNvSpPr txBox="1"/>
          <p:nvPr/>
        </p:nvSpPr>
        <p:spPr>
          <a:xfrm>
            <a:off x="9442359" y="2070133"/>
            <a:ext cx="710194" cy="184666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Radiograph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A10EBE9-E906-444B-879B-010D42E2A679}"/>
              </a:ext>
            </a:extLst>
          </p:cNvPr>
          <p:cNvSpPr/>
          <p:nvPr/>
        </p:nvSpPr>
        <p:spPr>
          <a:xfrm>
            <a:off x="7671115" y="2070132"/>
            <a:ext cx="2608594" cy="2528415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11F8D29-52F0-8441-9B31-21F362D8FC26}"/>
              </a:ext>
            </a:extLst>
          </p:cNvPr>
          <p:cNvSpPr/>
          <p:nvPr/>
        </p:nvSpPr>
        <p:spPr>
          <a:xfrm>
            <a:off x="6244450" y="2671807"/>
            <a:ext cx="549883" cy="54864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46C1ED69-3DE1-4645-BF8D-ED44FDF38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6201" y="2580566"/>
            <a:ext cx="1283977" cy="1283977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2A6CF9C4-CF9B-A14A-ABFD-9BB736198CD2}"/>
              </a:ext>
            </a:extLst>
          </p:cNvPr>
          <p:cNvSpPr txBox="1"/>
          <p:nvPr/>
        </p:nvSpPr>
        <p:spPr>
          <a:xfrm>
            <a:off x="2388724" y="3903630"/>
            <a:ext cx="53861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uint16</a:t>
            </a:r>
          </a:p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960x960</a:t>
            </a:r>
          </a:p>
        </p:txBody>
      </p:sp>
      <p:sp>
        <p:nvSpPr>
          <p:cNvPr id="94" name="Right Arrow 93">
            <a:extLst>
              <a:ext uri="{FF2B5EF4-FFF2-40B4-BE49-F238E27FC236}">
                <a16:creationId xmlns:a16="http://schemas.microsoft.com/office/drawing/2014/main" id="{40E174BF-4D29-214E-A375-044B0A35B2CA}"/>
              </a:ext>
            </a:extLst>
          </p:cNvPr>
          <p:cNvSpPr/>
          <p:nvPr/>
        </p:nvSpPr>
        <p:spPr>
          <a:xfrm>
            <a:off x="1596821" y="3021169"/>
            <a:ext cx="463731" cy="37835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Crop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1160B2-68BC-5A4E-AED2-77582DD45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Dataset Generation: Transfer Learning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ED4FA1F-7FF8-9E4D-8EF5-DE0A06CAC928}"/>
              </a:ext>
            </a:extLst>
          </p:cNvPr>
          <p:cNvCxnSpPr>
            <a:cxnSpLocks/>
          </p:cNvCxnSpPr>
          <p:nvPr/>
        </p:nvCxnSpPr>
        <p:spPr>
          <a:xfrm>
            <a:off x="548432" y="1285701"/>
            <a:ext cx="9487337" cy="3409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5FAE5D27-9600-F54D-A12D-903BCE0BD943}"/>
              </a:ext>
            </a:extLst>
          </p:cNvPr>
          <p:cNvSpPr/>
          <p:nvPr/>
        </p:nvSpPr>
        <p:spPr>
          <a:xfrm>
            <a:off x="10367801" y="2596508"/>
            <a:ext cx="47128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Down-</a:t>
            </a:r>
          </a:p>
          <a:p>
            <a:pPr algn="ctr"/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71A5D4C-2776-F44F-9846-64E53709D000}"/>
              </a:ext>
            </a:extLst>
          </p:cNvPr>
          <p:cNvSpPr txBox="1"/>
          <p:nvPr/>
        </p:nvSpPr>
        <p:spPr>
          <a:xfrm>
            <a:off x="11329782" y="4290714"/>
            <a:ext cx="53861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uint8</a:t>
            </a:r>
          </a:p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224x224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AFE547-B5EE-554E-BB2C-9D1BCCC270CA}"/>
              </a:ext>
            </a:extLst>
          </p:cNvPr>
          <p:cNvSpPr txBox="1"/>
          <p:nvPr/>
        </p:nvSpPr>
        <p:spPr>
          <a:xfrm>
            <a:off x="457200" y="5213839"/>
            <a:ext cx="1127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Access to quality, annotated training datasets remains a pain point for deep learning based medical image analysis</a:t>
            </a:r>
          </a:p>
          <a:p>
            <a:endParaRPr lang="en-US"/>
          </a:p>
          <a:p>
            <a:r>
              <a:rPr lang="en-US"/>
              <a:t>We propose a transfer learning approach based on fully simulated training data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F56E58-D54A-304B-B5E4-945F97F116E4}"/>
              </a:ext>
            </a:extLst>
          </p:cNvPr>
          <p:cNvSpPr/>
          <p:nvPr/>
        </p:nvSpPr>
        <p:spPr>
          <a:xfrm>
            <a:off x="180015" y="1944914"/>
            <a:ext cx="6642200" cy="265363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DC92D2-3E05-4E41-84D4-F201E2913204}"/>
              </a:ext>
            </a:extLst>
          </p:cNvPr>
          <p:cNvSpPr txBox="1"/>
          <p:nvPr/>
        </p:nvSpPr>
        <p:spPr>
          <a:xfrm>
            <a:off x="519653" y="1555035"/>
            <a:ext cx="457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Augmentation of Real Cadaver Radiographs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0563DF5-6669-044B-9215-58957E0B52EA}"/>
              </a:ext>
            </a:extLst>
          </p:cNvPr>
          <p:cNvSpPr/>
          <p:nvPr/>
        </p:nvSpPr>
        <p:spPr>
          <a:xfrm>
            <a:off x="108833" y="1663131"/>
            <a:ext cx="420914" cy="42091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05070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6191EC3-780F-694C-A811-50E83E4DB79F}"/>
              </a:ext>
            </a:extLst>
          </p:cNvPr>
          <p:cNvCxnSpPr>
            <a:cxnSpLocks/>
          </p:cNvCxnSpPr>
          <p:nvPr/>
        </p:nvCxnSpPr>
        <p:spPr>
          <a:xfrm flipV="1">
            <a:off x="6794333" y="2070132"/>
            <a:ext cx="871255" cy="598758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4907616-098E-D941-8801-AD2BA45893CE}"/>
              </a:ext>
            </a:extLst>
          </p:cNvPr>
          <p:cNvCxnSpPr>
            <a:cxnSpLocks/>
          </p:cNvCxnSpPr>
          <p:nvPr/>
        </p:nvCxnSpPr>
        <p:spPr>
          <a:xfrm>
            <a:off x="6794333" y="3220447"/>
            <a:ext cx="875301" cy="137810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" name="Right Arrow 48">
            <a:extLst>
              <a:ext uri="{FF2B5EF4-FFF2-40B4-BE49-F238E27FC236}">
                <a16:creationId xmlns:a16="http://schemas.microsoft.com/office/drawing/2014/main" id="{F0C19C95-4242-5145-8F59-705193F524DE}"/>
              </a:ext>
            </a:extLst>
          </p:cNvPr>
          <p:cNvSpPr/>
          <p:nvPr/>
        </p:nvSpPr>
        <p:spPr>
          <a:xfrm>
            <a:off x="3384005" y="2996783"/>
            <a:ext cx="1737360" cy="4572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4FD1A362-4160-654D-8FC3-60D142096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448" y="2596508"/>
            <a:ext cx="1283977" cy="128397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7A51DDA-A7CF-0946-B51C-38FC01AC7929}"/>
              </a:ext>
            </a:extLst>
          </p:cNvPr>
          <p:cNvSpPr txBox="1"/>
          <p:nvPr/>
        </p:nvSpPr>
        <p:spPr>
          <a:xfrm>
            <a:off x="568049" y="3905440"/>
            <a:ext cx="62677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uint16</a:t>
            </a:r>
          </a:p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976 </a:t>
            </a:r>
            <a:r>
              <a:rPr lang="en-US" sz="1200"/>
              <a:t>×</a:t>
            </a:r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 976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83265B8-E0E1-E145-B5EC-A783ADC4C3AB}"/>
              </a:ext>
            </a:extLst>
          </p:cNvPr>
          <p:cNvGrpSpPr/>
          <p:nvPr/>
        </p:nvGrpSpPr>
        <p:grpSpPr>
          <a:xfrm>
            <a:off x="3576749" y="2439465"/>
            <a:ext cx="1232838" cy="1571837"/>
            <a:chOff x="2331720" y="1148503"/>
            <a:chExt cx="2183130" cy="1571837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5840FBB-740D-B44E-8A66-3A5A23075D79}"/>
                </a:ext>
              </a:extLst>
            </p:cNvPr>
            <p:cNvSpPr/>
            <p:nvPr/>
          </p:nvSpPr>
          <p:spPr>
            <a:xfrm>
              <a:off x="2331720" y="1148503"/>
              <a:ext cx="2183130" cy="157183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×25 Data Augmentation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BE8695D-C240-DE48-ACBC-D3C46EAE790B}"/>
                </a:ext>
              </a:extLst>
            </p:cNvPr>
            <p:cNvGrpSpPr/>
            <p:nvPr/>
          </p:nvGrpSpPr>
          <p:grpSpPr>
            <a:xfrm>
              <a:off x="2448374" y="1603157"/>
              <a:ext cx="1949823" cy="1053305"/>
              <a:chOff x="2458655" y="1603157"/>
              <a:chExt cx="1949823" cy="1053305"/>
            </a:xfrm>
          </p:grpSpPr>
          <p:sp>
            <p:nvSpPr>
              <p:cNvPr id="55" name="Rounded Rectangle 54">
                <a:extLst>
                  <a:ext uri="{FF2B5EF4-FFF2-40B4-BE49-F238E27FC236}">
                    <a16:creationId xmlns:a16="http://schemas.microsoft.com/office/drawing/2014/main" id="{76AD3BBC-F093-F143-8ED0-8B9B1E966E56}"/>
                  </a:ext>
                </a:extLst>
              </p:cNvPr>
              <p:cNvSpPr/>
              <p:nvPr/>
            </p:nvSpPr>
            <p:spPr>
              <a:xfrm>
                <a:off x="2458655" y="1603157"/>
                <a:ext cx="1949823" cy="219456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Rotation</a:t>
                </a:r>
              </a:p>
            </p:txBody>
          </p:sp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50FECFAE-A421-EC4C-9142-735CF91F65C8}"/>
                  </a:ext>
                </a:extLst>
              </p:cNvPr>
              <p:cNvSpPr/>
              <p:nvPr/>
            </p:nvSpPr>
            <p:spPr>
              <a:xfrm>
                <a:off x="2458655" y="1882458"/>
                <a:ext cx="1949823" cy="219456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Translation</a:t>
                </a:r>
              </a:p>
            </p:txBody>
          </p:sp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A83662A5-AEC5-8043-9A3E-9F5D0F58AD20}"/>
                  </a:ext>
                </a:extLst>
              </p:cNvPr>
              <p:cNvSpPr/>
              <p:nvPr/>
            </p:nvSpPr>
            <p:spPr>
              <a:xfrm>
                <a:off x="2458655" y="2161759"/>
                <a:ext cx="1949823" cy="219456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Scaling</a:t>
                </a:r>
              </a:p>
            </p:txBody>
          </p:sp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AE9F1108-CDA7-4B45-985B-F26D531B59D9}"/>
                  </a:ext>
                </a:extLst>
              </p:cNvPr>
              <p:cNvSpPr/>
              <p:nvPr/>
            </p:nvSpPr>
            <p:spPr>
              <a:xfrm>
                <a:off x="2458655" y="2437006"/>
                <a:ext cx="1949823" cy="219456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Noise</a:t>
                </a:r>
              </a:p>
            </p:txBody>
          </p: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0286B8E9-D79D-9042-8F5E-4A736014A562}"/>
              </a:ext>
            </a:extLst>
          </p:cNvPr>
          <p:cNvSpPr txBox="1"/>
          <p:nvPr/>
        </p:nvSpPr>
        <p:spPr>
          <a:xfrm>
            <a:off x="5689784" y="3780219"/>
            <a:ext cx="53860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uint16</a:t>
            </a:r>
          </a:p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960x960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B492CCDD-1ED6-AD4C-8A1B-AED07A2236E8}"/>
              </a:ext>
            </a:extLst>
          </p:cNvPr>
          <p:cNvSpPr/>
          <p:nvPr/>
        </p:nvSpPr>
        <p:spPr>
          <a:xfrm>
            <a:off x="6821244" y="2996783"/>
            <a:ext cx="822960" cy="4572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Image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E23FDC8-6ED4-9F47-9278-23FDAF11E864}"/>
              </a:ext>
            </a:extLst>
          </p:cNvPr>
          <p:cNvSpPr/>
          <p:nvPr/>
        </p:nvSpPr>
        <p:spPr>
          <a:xfrm>
            <a:off x="6887982" y="2645189"/>
            <a:ext cx="68948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×1 K-wire</a:t>
            </a:r>
          </a:p>
          <a:p>
            <a:pPr algn="ctr"/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EB99CF9-6102-D146-8110-EF5D33CBC33F}"/>
              </a:ext>
            </a:extLst>
          </p:cNvPr>
          <p:cNvSpPr txBox="1"/>
          <p:nvPr/>
        </p:nvSpPr>
        <p:spPr>
          <a:xfrm>
            <a:off x="7854551" y="4235554"/>
            <a:ext cx="53860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uint16</a:t>
            </a:r>
          </a:p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960x960</a:t>
            </a:r>
          </a:p>
        </p:txBody>
      </p:sp>
      <p:sp>
        <p:nvSpPr>
          <p:cNvPr id="63" name="Right Arrow 62">
            <a:extLst>
              <a:ext uri="{FF2B5EF4-FFF2-40B4-BE49-F238E27FC236}">
                <a16:creationId xmlns:a16="http://schemas.microsoft.com/office/drawing/2014/main" id="{1E7EA772-016D-C44C-9EA6-E380BCE7D43D}"/>
              </a:ext>
            </a:extLst>
          </p:cNvPr>
          <p:cNvSpPr/>
          <p:nvPr/>
        </p:nvSpPr>
        <p:spPr>
          <a:xfrm>
            <a:off x="8637182" y="2996783"/>
            <a:ext cx="640080" cy="4572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CLAHE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2466262-CD06-E34E-A4B0-2285CD8625BB}"/>
              </a:ext>
            </a:extLst>
          </p:cNvPr>
          <p:cNvGrpSpPr/>
          <p:nvPr/>
        </p:nvGrpSpPr>
        <p:grpSpPr>
          <a:xfrm>
            <a:off x="5123228" y="2675284"/>
            <a:ext cx="1671721" cy="1100198"/>
            <a:chOff x="4017073" y="2478373"/>
            <a:chExt cx="1671721" cy="1100198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1C1CF9B3-B91B-A548-B390-AA5F60303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129"/>
            <a:stretch/>
          </p:blipFill>
          <p:spPr>
            <a:xfrm>
              <a:off x="4017073" y="2478373"/>
              <a:ext cx="1671698" cy="54864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8C9440D-F0E7-A54C-8375-59473FFCA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128"/>
            <a:stretch/>
          </p:blipFill>
          <p:spPr>
            <a:xfrm>
              <a:off x="4017074" y="3029931"/>
              <a:ext cx="1671720" cy="548640"/>
            </a:xfrm>
            <a:prstGeom prst="rect">
              <a:avLst/>
            </a:prstGeom>
          </p:spPr>
        </p:pic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265F4D7F-801D-0A4E-91DF-554191EAD8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33144" r="50673" b="50000"/>
          <a:stretch/>
        </p:blipFill>
        <p:spPr>
          <a:xfrm>
            <a:off x="7676606" y="2254176"/>
            <a:ext cx="894498" cy="914400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AE89AFD3-9274-AB4C-BB1E-66FE94A34594}"/>
              </a:ext>
            </a:extLst>
          </p:cNvPr>
          <p:cNvSpPr txBox="1"/>
          <p:nvPr/>
        </p:nvSpPr>
        <p:spPr>
          <a:xfrm>
            <a:off x="7763981" y="2070133"/>
            <a:ext cx="71974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Radiograph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033D97C4-178A-1D4B-A296-3C0AEA0A92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144" t="49410" r="50673"/>
          <a:stretch/>
        </p:blipFill>
        <p:spPr>
          <a:xfrm>
            <a:off x="7681826" y="3328244"/>
            <a:ext cx="884058" cy="91440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282E3F11-260A-624D-BA7E-003B7A1A5F2B}"/>
              </a:ext>
            </a:extLst>
          </p:cNvPr>
          <p:cNvSpPr txBox="1"/>
          <p:nvPr/>
        </p:nvSpPr>
        <p:spPr>
          <a:xfrm>
            <a:off x="7798446" y="3152844"/>
            <a:ext cx="650819" cy="184666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Label Map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A6E9B6F6-4122-734C-94BA-001ED7D5F8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8257" y="3328244"/>
            <a:ext cx="904568" cy="9144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B7CD8DC-AD48-C24C-8474-6C6E50BC3D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3341" y="2254176"/>
            <a:ext cx="914400" cy="91440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59BA96D6-60BD-5942-BAAE-A261F031A87D}"/>
              </a:ext>
            </a:extLst>
          </p:cNvPr>
          <p:cNvSpPr txBox="1"/>
          <p:nvPr/>
        </p:nvSpPr>
        <p:spPr>
          <a:xfrm>
            <a:off x="9531237" y="4235554"/>
            <a:ext cx="53860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uint8</a:t>
            </a:r>
          </a:p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960x960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D6755DA-02D2-FE47-9DBB-E838C2D604D8}"/>
              </a:ext>
            </a:extLst>
          </p:cNvPr>
          <p:cNvSpPr/>
          <p:nvPr/>
        </p:nvSpPr>
        <p:spPr>
          <a:xfrm>
            <a:off x="8600874" y="2645189"/>
            <a:ext cx="71269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8-bit</a:t>
            </a:r>
          </a:p>
          <a:p>
            <a:pPr algn="ctr"/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Conversion</a:t>
            </a:r>
          </a:p>
        </p:txBody>
      </p:sp>
      <p:sp>
        <p:nvSpPr>
          <p:cNvPr id="75" name="Right Arrow 74">
            <a:extLst>
              <a:ext uri="{FF2B5EF4-FFF2-40B4-BE49-F238E27FC236}">
                <a16:creationId xmlns:a16="http://schemas.microsoft.com/office/drawing/2014/main" id="{FBC45D05-0C19-4F4A-BC9C-5B8C2FD2F23D}"/>
              </a:ext>
            </a:extLst>
          </p:cNvPr>
          <p:cNvSpPr/>
          <p:nvPr/>
        </p:nvSpPr>
        <p:spPr>
          <a:xfrm>
            <a:off x="10317478" y="2996783"/>
            <a:ext cx="632380" cy="4572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D3A327A-0EF2-8042-8A67-ADDC60378895}"/>
              </a:ext>
            </a:extLst>
          </p:cNvPr>
          <p:cNvGrpSpPr/>
          <p:nvPr/>
        </p:nvGrpSpPr>
        <p:grpSpPr>
          <a:xfrm>
            <a:off x="10971826" y="3247327"/>
            <a:ext cx="997456" cy="1009016"/>
            <a:chOff x="9363974" y="3060064"/>
            <a:chExt cx="997456" cy="1009016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332039E4-47B6-C34B-B654-2E2045CED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63974" y="3060064"/>
              <a:ext cx="723654" cy="731520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AD62280F-9869-9343-A481-D454FFA04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00875" y="3198812"/>
              <a:ext cx="723654" cy="731520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A64998F5-A2CB-2746-AFB0-22E1878CA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37776" y="3337560"/>
              <a:ext cx="723654" cy="731520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D33EFBB-DF61-2A47-8CC6-E7D6BC06CD7A}"/>
              </a:ext>
            </a:extLst>
          </p:cNvPr>
          <p:cNvGrpSpPr/>
          <p:nvPr/>
        </p:nvGrpSpPr>
        <p:grpSpPr>
          <a:xfrm>
            <a:off x="10965795" y="2461081"/>
            <a:ext cx="1009519" cy="1009518"/>
            <a:chOff x="9359777" y="2236602"/>
            <a:chExt cx="1009519" cy="1009518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44B8589A-B76F-7240-99C4-A24A98002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59777" y="2236602"/>
              <a:ext cx="731520" cy="731520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FE66AA9C-27AB-6047-9D6B-E35434972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498776" y="2375601"/>
              <a:ext cx="731520" cy="731520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38967116-C632-214E-83F9-D51E0F057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637776" y="2514600"/>
              <a:ext cx="731520" cy="73152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D7F8DEF1-6C6D-3F48-9520-286EFD9C08E9}"/>
                  </a:ext>
                </a:extLst>
              </p:cNvPr>
              <p:cNvSpPr/>
              <p:nvPr/>
            </p:nvSpPr>
            <p:spPr>
              <a:xfrm>
                <a:off x="10929124" y="2070281"/>
                <a:ext cx="1082861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Training Data Set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25</m:t>
                      </m:r>
                      <m:r>
                        <a:rPr lang="en-US" sz="1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× </m:t>
                      </m:r>
                      <m:r>
                        <a:rPr lang="en-US" sz="1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𝑁</m:t>
                      </m:r>
                    </m:oMath>
                  </m:oMathPara>
                </a14:m>
                <a:endParaRPr lang="en-US" sz="1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D7F8DEF1-6C6D-3F48-9520-286EFD9C08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9124" y="2070281"/>
                <a:ext cx="1082861" cy="369332"/>
              </a:xfrm>
              <a:prstGeom prst="rect">
                <a:avLst/>
              </a:prstGeom>
              <a:blipFill>
                <a:blip r:embed="rId15"/>
                <a:stretch>
                  <a:fillRect l="-9040" t="-13333" r="-8475" b="-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3E0FEB90-6F4F-0A40-A74A-38D698FF8390}"/>
                  </a:ext>
                </a:extLst>
              </p:cNvPr>
              <p:cNvSpPr/>
              <p:nvPr/>
            </p:nvSpPr>
            <p:spPr>
              <a:xfrm>
                <a:off x="327071" y="2186279"/>
                <a:ext cx="1196354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Pelvis Radiographs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𝑁</m:t>
                    </m:r>
                  </m:oMath>
                </a14:m>
                <a:r>
                  <a:rPr lang="en-US" sz="12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=80</a:t>
                </a: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3E0FEB90-6F4F-0A40-A74A-38D698FF83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071" y="2186279"/>
                <a:ext cx="1196354" cy="369332"/>
              </a:xfrm>
              <a:prstGeom prst="rect">
                <a:avLst/>
              </a:prstGeom>
              <a:blipFill>
                <a:blip r:embed="rId16"/>
                <a:stretch>
                  <a:fillRect l="-7143" t="-13333" r="-6122" b="-2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TextBox 85">
            <a:extLst>
              <a:ext uri="{FF2B5EF4-FFF2-40B4-BE49-F238E27FC236}">
                <a16:creationId xmlns:a16="http://schemas.microsoft.com/office/drawing/2014/main" id="{58C5F692-B2C5-8E45-BF07-08620FCDF6EE}"/>
              </a:ext>
            </a:extLst>
          </p:cNvPr>
          <p:cNvSpPr txBox="1"/>
          <p:nvPr/>
        </p:nvSpPr>
        <p:spPr>
          <a:xfrm>
            <a:off x="9475131" y="3152844"/>
            <a:ext cx="65082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Label Map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94E0578-C4D2-AB4C-8C19-B25F8699129F}"/>
              </a:ext>
            </a:extLst>
          </p:cNvPr>
          <p:cNvSpPr txBox="1"/>
          <p:nvPr/>
        </p:nvSpPr>
        <p:spPr>
          <a:xfrm>
            <a:off x="9442359" y="2070133"/>
            <a:ext cx="710194" cy="184666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Radiograph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A10EBE9-E906-444B-879B-010D42E2A679}"/>
              </a:ext>
            </a:extLst>
          </p:cNvPr>
          <p:cNvSpPr/>
          <p:nvPr/>
        </p:nvSpPr>
        <p:spPr>
          <a:xfrm>
            <a:off x="7671115" y="2070132"/>
            <a:ext cx="2608594" cy="2528415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11F8D29-52F0-8441-9B31-21F362D8FC26}"/>
              </a:ext>
            </a:extLst>
          </p:cNvPr>
          <p:cNvSpPr/>
          <p:nvPr/>
        </p:nvSpPr>
        <p:spPr>
          <a:xfrm>
            <a:off x="6244450" y="2671807"/>
            <a:ext cx="549883" cy="54864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46C1ED69-3DE1-4645-BF8D-ED44FDF38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6201" y="2580566"/>
            <a:ext cx="1283977" cy="1283977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2A6CF9C4-CF9B-A14A-ABFD-9BB736198CD2}"/>
              </a:ext>
            </a:extLst>
          </p:cNvPr>
          <p:cNvSpPr txBox="1"/>
          <p:nvPr/>
        </p:nvSpPr>
        <p:spPr>
          <a:xfrm>
            <a:off x="2388724" y="3903630"/>
            <a:ext cx="53861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uint16</a:t>
            </a:r>
          </a:p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960x960</a:t>
            </a:r>
          </a:p>
        </p:txBody>
      </p:sp>
      <p:sp>
        <p:nvSpPr>
          <p:cNvPr id="94" name="Right Arrow 93">
            <a:extLst>
              <a:ext uri="{FF2B5EF4-FFF2-40B4-BE49-F238E27FC236}">
                <a16:creationId xmlns:a16="http://schemas.microsoft.com/office/drawing/2014/main" id="{40E174BF-4D29-214E-A375-044B0A35B2CA}"/>
              </a:ext>
            </a:extLst>
          </p:cNvPr>
          <p:cNvSpPr/>
          <p:nvPr/>
        </p:nvSpPr>
        <p:spPr>
          <a:xfrm>
            <a:off x="1596821" y="3021169"/>
            <a:ext cx="463731" cy="37835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Crop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1160B2-68BC-5A4E-AED2-77582DD45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Dataset Generation: Transfer Learning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ED4FA1F-7FF8-9E4D-8EF5-DE0A06CAC928}"/>
              </a:ext>
            </a:extLst>
          </p:cNvPr>
          <p:cNvCxnSpPr>
            <a:cxnSpLocks/>
          </p:cNvCxnSpPr>
          <p:nvPr/>
        </p:nvCxnSpPr>
        <p:spPr>
          <a:xfrm>
            <a:off x="548432" y="1285701"/>
            <a:ext cx="9487337" cy="3409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5FAE5D27-9600-F54D-A12D-903BCE0BD943}"/>
              </a:ext>
            </a:extLst>
          </p:cNvPr>
          <p:cNvSpPr/>
          <p:nvPr/>
        </p:nvSpPr>
        <p:spPr>
          <a:xfrm>
            <a:off x="10367801" y="2596508"/>
            <a:ext cx="47128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Down-</a:t>
            </a:r>
          </a:p>
          <a:p>
            <a:pPr algn="ctr"/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71A5D4C-2776-F44F-9846-64E53709D000}"/>
              </a:ext>
            </a:extLst>
          </p:cNvPr>
          <p:cNvSpPr txBox="1"/>
          <p:nvPr/>
        </p:nvSpPr>
        <p:spPr>
          <a:xfrm>
            <a:off x="11329782" y="4290714"/>
            <a:ext cx="53861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uint8</a:t>
            </a:r>
          </a:p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224x224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AFE547-B5EE-554E-BB2C-9D1BCCC270CA}"/>
              </a:ext>
            </a:extLst>
          </p:cNvPr>
          <p:cNvSpPr txBox="1"/>
          <p:nvPr/>
        </p:nvSpPr>
        <p:spPr>
          <a:xfrm>
            <a:off x="457200" y="5213839"/>
            <a:ext cx="1127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Access to quality, annotated training datasets remains a pain point for deep learning based medical image analysis</a:t>
            </a:r>
          </a:p>
          <a:p>
            <a:endParaRPr lang="en-US"/>
          </a:p>
          <a:p>
            <a:r>
              <a:rPr lang="en-US"/>
              <a:t>We propose a transfer learning approach based on fully simulated training data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4E34515-A59D-8F4E-9110-4CD619A8827B}"/>
              </a:ext>
            </a:extLst>
          </p:cNvPr>
          <p:cNvSpPr/>
          <p:nvPr/>
        </p:nvSpPr>
        <p:spPr>
          <a:xfrm>
            <a:off x="6242586" y="2001427"/>
            <a:ext cx="2482619" cy="265363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DD1797F-CA9C-6C45-9419-B4EC70ABE8BD}"/>
              </a:ext>
            </a:extLst>
          </p:cNvPr>
          <p:cNvSpPr txBox="1"/>
          <p:nvPr/>
        </p:nvSpPr>
        <p:spPr>
          <a:xfrm>
            <a:off x="6498093" y="1596274"/>
            <a:ext cx="2227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K-wire Simulation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C5E30887-6E0A-6547-89D0-FEEC45D11F27}"/>
              </a:ext>
            </a:extLst>
          </p:cNvPr>
          <p:cNvSpPr/>
          <p:nvPr/>
        </p:nvSpPr>
        <p:spPr>
          <a:xfrm>
            <a:off x="6077179" y="1703508"/>
            <a:ext cx="420914" cy="42091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02607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6191EC3-780F-694C-A811-50E83E4DB79F}"/>
              </a:ext>
            </a:extLst>
          </p:cNvPr>
          <p:cNvCxnSpPr>
            <a:cxnSpLocks/>
          </p:cNvCxnSpPr>
          <p:nvPr/>
        </p:nvCxnSpPr>
        <p:spPr>
          <a:xfrm flipV="1">
            <a:off x="6794333" y="2070132"/>
            <a:ext cx="871255" cy="598758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4907616-098E-D941-8801-AD2BA45893CE}"/>
              </a:ext>
            </a:extLst>
          </p:cNvPr>
          <p:cNvCxnSpPr>
            <a:cxnSpLocks/>
          </p:cNvCxnSpPr>
          <p:nvPr/>
        </p:nvCxnSpPr>
        <p:spPr>
          <a:xfrm>
            <a:off x="6794333" y="3220447"/>
            <a:ext cx="875301" cy="137810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" name="Right Arrow 48">
            <a:extLst>
              <a:ext uri="{FF2B5EF4-FFF2-40B4-BE49-F238E27FC236}">
                <a16:creationId xmlns:a16="http://schemas.microsoft.com/office/drawing/2014/main" id="{F0C19C95-4242-5145-8F59-705193F524DE}"/>
              </a:ext>
            </a:extLst>
          </p:cNvPr>
          <p:cNvSpPr/>
          <p:nvPr/>
        </p:nvSpPr>
        <p:spPr>
          <a:xfrm>
            <a:off x="3384005" y="2996783"/>
            <a:ext cx="1737360" cy="4572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4FD1A362-4160-654D-8FC3-60D142096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448" y="2596508"/>
            <a:ext cx="1283977" cy="128397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7A51DDA-A7CF-0946-B51C-38FC01AC7929}"/>
              </a:ext>
            </a:extLst>
          </p:cNvPr>
          <p:cNvSpPr txBox="1"/>
          <p:nvPr/>
        </p:nvSpPr>
        <p:spPr>
          <a:xfrm>
            <a:off x="568049" y="3905440"/>
            <a:ext cx="62677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uint16</a:t>
            </a:r>
          </a:p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976 </a:t>
            </a:r>
            <a:r>
              <a:rPr lang="en-US" sz="1200"/>
              <a:t>×</a:t>
            </a:r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 976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83265B8-E0E1-E145-B5EC-A783ADC4C3AB}"/>
              </a:ext>
            </a:extLst>
          </p:cNvPr>
          <p:cNvGrpSpPr/>
          <p:nvPr/>
        </p:nvGrpSpPr>
        <p:grpSpPr>
          <a:xfrm>
            <a:off x="3576749" y="2439465"/>
            <a:ext cx="1232838" cy="1571837"/>
            <a:chOff x="2331720" y="1148503"/>
            <a:chExt cx="2183130" cy="1571837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5840FBB-740D-B44E-8A66-3A5A23075D79}"/>
                </a:ext>
              </a:extLst>
            </p:cNvPr>
            <p:cNvSpPr/>
            <p:nvPr/>
          </p:nvSpPr>
          <p:spPr>
            <a:xfrm>
              <a:off x="2331720" y="1148503"/>
              <a:ext cx="2183130" cy="157183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×25 Data Augmentation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BE8695D-C240-DE48-ACBC-D3C46EAE790B}"/>
                </a:ext>
              </a:extLst>
            </p:cNvPr>
            <p:cNvGrpSpPr/>
            <p:nvPr/>
          </p:nvGrpSpPr>
          <p:grpSpPr>
            <a:xfrm>
              <a:off x="2448374" y="1603157"/>
              <a:ext cx="1949823" cy="1053305"/>
              <a:chOff x="2458655" y="1603157"/>
              <a:chExt cx="1949823" cy="1053305"/>
            </a:xfrm>
          </p:grpSpPr>
          <p:sp>
            <p:nvSpPr>
              <p:cNvPr id="55" name="Rounded Rectangle 54">
                <a:extLst>
                  <a:ext uri="{FF2B5EF4-FFF2-40B4-BE49-F238E27FC236}">
                    <a16:creationId xmlns:a16="http://schemas.microsoft.com/office/drawing/2014/main" id="{76AD3BBC-F093-F143-8ED0-8B9B1E966E56}"/>
                  </a:ext>
                </a:extLst>
              </p:cNvPr>
              <p:cNvSpPr/>
              <p:nvPr/>
            </p:nvSpPr>
            <p:spPr>
              <a:xfrm>
                <a:off x="2458655" y="1603157"/>
                <a:ext cx="1949823" cy="219456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Rotation</a:t>
                </a:r>
              </a:p>
            </p:txBody>
          </p:sp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50FECFAE-A421-EC4C-9142-735CF91F65C8}"/>
                  </a:ext>
                </a:extLst>
              </p:cNvPr>
              <p:cNvSpPr/>
              <p:nvPr/>
            </p:nvSpPr>
            <p:spPr>
              <a:xfrm>
                <a:off x="2458655" y="1882458"/>
                <a:ext cx="1949823" cy="219456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Translation</a:t>
                </a:r>
              </a:p>
            </p:txBody>
          </p:sp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A83662A5-AEC5-8043-9A3E-9F5D0F58AD20}"/>
                  </a:ext>
                </a:extLst>
              </p:cNvPr>
              <p:cNvSpPr/>
              <p:nvPr/>
            </p:nvSpPr>
            <p:spPr>
              <a:xfrm>
                <a:off x="2458655" y="2161759"/>
                <a:ext cx="1949823" cy="219456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Scaling</a:t>
                </a:r>
              </a:p>
            </p:txBody>
          </p:sp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AE9F1108-CDA7-4B45-985B-F26D531B59D9}"/>
                  </a:ext>
                </a:extLst>
              </p:cNvPr>
              <p:cNvSpPr/>
              <p:nvPr/>
            </p:nvSpPr>
            <p:spPr>
              <a:xfrm>
                <a:off x="2458655" y="2437006"/>
                <a:ext cx="1949823" cy="219456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Noise</a:t>
                </a:r>
              </a:p>
            </p:txBody>
          </p: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0286B8E9-D79D-9042-8F5E-4A736014A562}"/>
              </a:ext>
            </a:extLst>
          </p:cNvPr>
          <p:cNvSpPr txBox="1"/>
          <p:nvPr/>
        </p:nvSpPr>
        <p:spPr>
          <a:xfrm>
            <a:off x="5689784" y="3780219"/>
            <a:ext cx="53860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uint16</a:t>
            </a:r>
          </a:p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960x960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B492CCDD-1ED6-AD4C-8A1B-AED07A2236E8}"/>
              </a:ext>
            </a:extLst>
          </p:cNvPr>
          <p:cNvSpPr/>
          <p:nvPr/>
        </p:nvSpPr>
        <p:spPr>
          <a:xfrm>
            <a:off x="6821244" y="2996783"/>
            <a:ext cx="822960" cy="4572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Image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E23FDC8-6ED4-9F47-9278-23FDAF11E864}"/>
              </a:ext>
            </a:extLst>
          </p:cNvPr>
          <p:cNvSpPr/>
          <p:nvPr/>
        </p:nvSpPr>
        <p:spPr>
          <a:xfrm>
            <a:off x="6887982" y="2645189"/>
            <a:ext cx="68948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×1 K-wire</a:t>
            </a:r>
          </a:p>
          <a:p>
            <a:pPr algn="ctr"/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EB99CF9-6102-D146-8110-EF5D33CBC33F}"/>
              </a:ext>
            </a:extLst>
          </p:cNvPr>
          <p:cNvSpPr txBox="1"/>
          <p:nvPr/>
        </p:nvSpPr>
        <p:spPr>
          <a:xfrm>
            <a:off x="7854551" y="4235554"/>
            <a:ext cx="53860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uint16</a:t>
            </a:r>
          </a:p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960x960</a:t>
            </a:r>
          </a:p>
        </p:txBody>
      </p:sp>
      <p:sp>
        <p:nvSpPr>
          <p:cNvPr id="63" name="Right Arrow 62">
            <a:extLst>
              <a:ext uri="{FF2B5EF4-FFF2-40B4-BE49-F238E27FC236}">
                <a16:creationId xmlns:a16="http://schemas.microsoft.com/office/drawing/2014/main" id="{1E7EA772-016D-C44C-9EA6-E380BCE7D43D}"/>
              </a:ext>
            </a:extLst>
          </p:cNvPr>
          <p:cNvSpPr/>
          <p:nvPr/>
        </p:nvSpPr>
        <p:spPr>
          <a:xfrm>
            <a:off x="8637182" y="2996783"/>
            <a:ext cx="640080" cy="4572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CLAHE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2466262-CD06-E34E-A4B0-2285CD8625BB}"/>
              </a:ext>
            </a:extLst>
          </p:cNvPr>
          <p:cNvGrpSpPr/>
          <p:nvPr/>
        </p:nvGrpSpPr>
        <p:grpSpPr>
          <a:xfrm>
            <a:off x="5123228" y="2675284"/>
            <a:ext cx="1671721" cy="1100198"/>
            <a:chOff x="4017073" y="2478373"/>
            <a:chExt cx="1671721" cy="1100198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1C1CF9B3-B91B-A548-B390-AA5F60303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129"/>
            <a:stretch/>
          </p:blipFill>
          <p:spPr>
            <a:xfrm>
              <a:off x="4017073" y="2478373"/>
              <a:ext cx="1671698" cy="54864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8C9440D-F0E7-A54C-8375-59473FFCA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128"/>
            <a:stretch/>
          </p:blipFill>
          <p:spPr>
            <a:xfrm>
              <a:off x="4017074" y="3029931"/>
              <a:ext cx="1671720" cy="548640"/>
            </a:xfrm>
            <a:prstGeom prst="rect">
              <a:avLst/>
            </a:prstGeom>
          </p:spPr>
        </p:pic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265F4D7F-801D-0A4E-91DF-554191EAD8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33144" r="50673" b="50000"/>
          <a:stretch/>
        </p:blipFill>
        <p:spPr>
          <a:xfrm>
            <a:off x="7676606" y="2254176"/>
            <a:ext cx="894498" cy="914400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AE89AFD3-9274-AB4C-BB1E-66FE94A34594}"/>
              </a:ext>
            </a:extLst>
          </p:cNvPr>
          <p:cNvSpPr txBox="1"/>
          <p:nvPr/>
        </p:nvSpPr>
        <p:spPr>
          <a:xfrm>
            <a:off x="7763981" y="2070133"/>
            <a:ext cx="71974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Radiograph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033D97C4-178A-1D4B-A296-3C0AEA0A92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144" t="49410" r="50673"/>
          <a:stretch/>
        </p:blipFill>
        <p:spPr>
          <a:xfrm>
            <a:off x="7681826" y="3328244"/>
            <a:ext cx="884058" cy="91440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282E3F11-260A-624D-BA7E-003B7A1A5F2B}"/>
              </a:ext>
            </a:extLst>
          </p:cNvPr>
          <p:cNvSpPr txBox="1"/>
          <p:nvPr/>
        </p:nvSpPr>
        <p:spPr>
          <a:xfrm>
            <a:off x="7798446" y="3152844"/>
            <a:ext cx="650819" cy="184666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Label Map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A6E9B6F6-4122-734C-94BA-001ED7D5F8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8257" y="3328244"/>
            <a:ext cx="904568" cy="9144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B7CD8DC-AD48-C24C-8474-6C6E50BC3D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3341" y="2254176"/>
            <a:ext cx="914400" cy="91440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59BA96D6-60BD-5942-BAAE-A261F031A87D}"/>
              </a:ext>
            </a:extLst>
          </p:cNvPr>
          <p:cNvSpPr txBox="1"/>
          <p:nvPr/>
        </p:nvSpPr>
        <p:spPr>
          <a:xfrm>
            <a:off x="9531237" y="4235554"/>
            <a:ext cx="53860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uint8</a:t>
            </a:r>
          </a:p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960x960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D6755DA-02D2-FE47-9DBB-E838C2D604D8}"/>
              </a:ext>
            </a:extLst>
          </p:cNvPr>
          <p:cNvSpPr/>
          <p:nvPr/>
        </p:nvSpPr>
        <p:spPr>
          <a:xfrm>
            <a:off x="8600874" y="2645189"/>
            <a:ext cx="71269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8-bit</a:t>
            </a:r>
          </a:p>
          <a:p>
            <a:pPr algn="ctr"/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Conversion</a:t>
            </a:r>
          </a:p>
        </p:txBody>
      </p:sp>
      <p:sp>
        <p:nvSpPr>
          <p:cNvPr id="75" name="Right Arrow 74">
            <a:extLst>
              <a:ext uri="{FF2B5EF4-FFF2-40B4-BE49-F238E27FC236}">
                <a16:creationId xmlns:a16="http://schemas.microsoft.com/office/drawing/2014/main" id="{FBC45D05-0C19-4F4A-BC9C-5B8C2FD2F23D}"/>
              </a:ext>
            </a:extLst>
          </p:cNvPr>
          <p:cNvSpPr/>
          <p:nvPr/>
        </p:nvSpPr>
        <p:spPr>
          <a:xfrm>
            <a:off x="10317478" y="2996783"/>
            <a:ext cx="632380" cy="4572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D3A327A-0EF2-8042-8A67-ADDC60378895}"/>
              </a:ext>
            </a:extLst>
          </p:cNvPr>
          <p:cNvGrpSpPr/>
          <p:nvPr/>
        </p:nvGrpSpPr>
        <p:grpSpPr>
          <a:xfrm>
            <a:off x="10971826" y="3247327"/>
            <a:ext cx="997456" cy="1009016"/>
            <a:chOff x="9363974" y="3060064"/>
            <a:chExt cx="997456" cy="1009016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332039E4-47B6-C34B-B654-2E2045CED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63974" y="3060064"/>
              <a:ext cx="723654" cy="731520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AD62280F-9869-9343-A481-D454FFA04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00875" y="3198812"/>
              <a:ext cx="723654" cy="731520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A64998F5-A2CB-2746-AFB0-22E1878CA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37776" y="3337560"/>
              <a:ext cx="723654" cy="731520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D33EFBB-DF61-2A47-8CC6-E7D6BC06CD7A}"/>
              </a:ext>
            </a:extLst>
          </p:cNvPr>
          <p:cNvGrpSpPr/>
          <p:nvPr/>
        </p:nvGrpSpPr>
        <p:grpSpPr>
          <a:xfrm>
            <a:off x="10965795" y="2461081"/>
            <a:ext cx="1009519" cy="1009518"/>
            <a:chOff x="9359777" y="2236602"/>
            <a:chExt cx="1009519" cy="1009518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44B8589A-B76F-7240-99C4-A24A98002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59777" y="2236602"/>
              <a:ext cx="731520" cy="731520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FE66AA9C-27AB-6047-9D6B-E35434972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498776" y="2375601"/>
              <a:ext cx="731520" cy="731520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38967116-C632-214E-83F9-D51E0F057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637776" y="2514600"/>
              <a:ext cx="731520" cy="73152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D7F8DEF1-6C6D-3F48-9520-286EFD9C08E9}"/>
                  </a:ext>
                </a:extLst>
              </p:cNvPr>
              <p:cNvSpPr/>
              <p:nvPr/>
            </p:nvSpPr>
            <p:spPr>
              <a:xfrm>
                <a:off x="10929124" y="2070281"/>
                <a:ext cx="1082861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Training Data Set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25</m:t>
                      </m:r>
                      <m:r>
                        <a:rPr lang="en-US" sz="1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× </m:t>
                      </m:r>
                      <m:r>
                        <a:rPr lang="en-US" sz="1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𝑁</m:t>
                      </m:r>
                    </m:oMath>
                  </m:oMathPara>
                </a14:m>
                <a:endParaRPr lang="en-US" sz="12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D7F8DEF1-6C6D-3F48-9520-286EFD9C08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9124" y="2070281"/>
                <a:ext cx="1082861" cy="369332"/>
              </a:xfrm>
              <a:prstGeom prst="rect">
                <a:avLst/>
              </a:prstGeom>
              <a:blipFill>
                <a:blip r:embed="rId15"/>
                <a:stretch>
                  <a:fillRect l="-9040" t="-13333" r="-8475" b="-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3E0FEB90-6F4F-0A40-A74A-38D698FF8390}"/>
                  </a:ext>
                </a:extLst>
              </p:cNvPr>
              <p:cNvSpPr/>
              <p:nvPr/>
            </p:nvSpPr>
            <p:spPr>
              <a:xfrm>
                <a:off x="327071" y="2186279"/>
                <a:ext cx="1196354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Pelvis Radiographs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𝑁</m:t>
                    </m:r>
                  </m:oMath>
                </a14:m>
                <a:r>
                  <a:rPr lang="en-US" sz="12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=80</a:t>
                </a: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3E0FEB90-6F4F-0A40-A74A-38D698FF83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071" y="2186279"/>
                <a:ext cx="1196354" cy="369332"/>
              </a:xfrm>
              <a:prstGeom prst="rect">
                <a:avLst/>
              </a:prstGeom>
              <a:blipFill>
                <a:blip r:embed="rId16"/>
                <a:stretch>
                  <a:fillRect l="-7143" t="-13333" r="-6122" b="-2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TextBox 85">
            <a:extLst>
              <a:ext uri="{FF2B5EF4-FFF2-40B4-BE49-F238E27FC236}">
                <a16:creationId xmlns:a16="http://schemas.microsoft.com/office/drawing/2014/main" id="{58C5F692-B2C5-8E45-BF07-08620FCDF6EE}"/>
              </a:ext>
            </a:extLst>
          </p:cNvPr>
          <p:cNvSpPr txBox="1"/>
          <p:nvPr/>
        </p:nvSpPr>
        <p:spPr>
          <a:xfrm>
            <a:off x="9475131" y="3152844"/>
            <a:ext cx="65082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Label Map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94E0578-C4D2-AB4C-8C19-B25F8699129F}"/>
              </a:ext>
            </a:extLst>
          </p:cNvPr>
          <p:cNvSpPr txBox="1"/>
          <p:nvPr/>
        </p:nvSpPr>
        <p:spPr>
          <a:xfrm>
            <a:off x="9442359" y="2070133"/>
            <a:ext cx="710194" cy="184666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Radiograph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A10EBE9-E906-444B-879B-010D42E2A679}"/>
              </a:ext>
            </a:extLst>
          </p:cNvPr>
          <p:cNvSpPr/>
          <p:nvPr/>
        </p:nvSpPr>
        <p:spPr>
          <a:xfrm>
            <a:off x="7671115" y="2070132"/>
            <a:ext cx="2608594" cy="2528415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11F8D29-52F0-8441-9B31-21F362D8FC26}"/>
              </a:ext>
            </a:extLst>
          </p:cNvPr>
          <p:cNvSpPr/>
          <p:nvPr/>
        </p:nvSpPr>
        <p:spPr>
          <a:xfrm>
            <a:off x="6244450" y="2671807"/>
            <a:ext cx="549883" cy="54864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46C1ED69-3DE1-4645-BF8D-ED44FDF38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6201" y="2580566"/>
            <a:ext cx="1283977" cy="1283977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2A6CF9C4-CF9B-A14A-ABFD-9BB736198CD2}"/>
              </a:ext>
            </a:extLst>
          </p:cNvPr>
          <p:cNvSpPr txBox="1"/>
          <p:nvPr/>
        </p:nvSpPr>
        <p:spPr>
          <a:xfrm>
            <a:off x="2388724" y="3903630"/>
            <a:ext cx="53861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uint16</a:t>
            </a:r>
          </a:p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960x960</a:t>
            </a:r>
          </a:p>
        </p:txBody>
      </p:sp>
      <p:sp>
        <p:nvSpPr>
          <p:cNvPr id="94" name="Right Arrow 93">
            <a:extLst>
              <a:ext uri="{FF2B5EF4-FFF2-40B4-BE49-F238E27FC236}">
                <a16:creationId xmlns:a16="http://schemas.microsoft.com/office/drawing/2014/main" id="{40E174BF-4D29-214E-A375-044B0A35B2CA}"/>
              </a:ext>
            </a:extLst>
          </p:cNvPr>
          <p:cNvSpPr/>
          <p:nvPr/>
        </p:nvSpPr>
        <p:spPr>
          <a:xfrm>
            <a:off x="1596821" y="3021169"/>
            <a:ext cx="463731" cy="37835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Crop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1160B2-68BC-5A4E-AED2-77582DD45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Dataset Generation: Transfer Learning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ED4FA1F-7FF8-9E4D-8EF5-DE0A06CAC928}"/>
              </a:ext>
            </a:extLst>
          </p:cNvPr>
          <p:cNvCxnSpPr>
            <a:cxnSpLocks/>
          </p:cNvCxnSpPr>
          <p:nvPr/>
        </p:nvCxnSpPr>
        <p:spPr>
          <a:xfrm>
            <a:off x="548432" y="1285701"/>
            <a:ext cx="9487337" cy="3409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5FAE5D27-9600-F54D-A12D-903BCE0BD943}"/>
              </a:ext>
            </a:extLst>
          </p:cNvPr>
          <p:cNvSpPr/>
          <p:nvPr/>
        </p:nvSpPr>
        <p:spPr>
          <a:xfrm>
            <a:off x="10367801" y="2596508"/>
            <a:ext cx="47128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Down-</a:t>
            </a:r>
          </a:p>
          <a:p>
            <a:pPr algn="ctr"/>
            <a:r>
              <a:rPr lang="en-US" sz="1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71A5D4C-2776-F44F-9846-64E53709D000}"/>
              </a:ext>
            </a:extLst>
          </p:cNvPr>
          <p:cNvSpPr txBox="1"/>
          <p:nvPr/>
        </p:nvSpPr>
        <p:spPr>
          <a:xfrm>
            <a:off x="11329782" y="4290714"/>
            <a:ext cx="53861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uint8</a:t>
            </a:r>
          </a:p>
          <a:p>
            <a:pPr algn="ctr"/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224x224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AFE547-B5EE-554E-BB2C-9D1BCCC270CA}"/>
              </a:ext>
            </a:extLst>
          </p:cNvPr>
          <p:cNvSpPr txBox="1"/>
          <p:nvPr/>
        </p:nvSpPr>
        <p:spPr>
          <a:xfrm>
            <a:off x="457200" y="5213839"/>
            <a:ext cx="1127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Access to quality, annotated training datasets remains a pain point for deep learning based medical image analysis</a:t>
            </a:r>
          </a:p>
          <a:p>
            <a:endParaRPr lang="en-US"/>
          </a:p>
          <a:p>
            <a:r>
              <a:rPr lang="en-US"/>
              <a:t>We propose a transfer learning approach based on fully simulated training data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8B9767D-AD83-0344-88B5-447B429BC854}"/>
              </a:ext>
            </a:extLst>
          </p:cNvPr>
          <p:cNvSpPr/>
          <p:nvPr/>
        </p:nvSpPr>
        <p:spPr>
          <a:xfrm>
            <a:off x="8593854" y="1973085"/>
            <a:ext cx="3471387" cy="272168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825685B-D0B0-E04E-A213-79BADE735FD6}"/>
              </a:ext>
            </a:extLst>
          </p:cNvPr>
          <p:cNvSpPr txBox="1"/>
          <p:nvPr/>
        </p:nvSpPr>
        <p:spPr>
          <a:xfrm>
            <a:off x="8877682" y="1608156"/>
            <a:ext cx="2227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Post-Processing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E3A6329B-5CC5-714E-AE21-60CEBCE560E4}"/>
              </a:ext>
            </a:extLst>
          </p:cNvPr>
          <p:cNvSpPr/>
          <p:nvPr/>
        </p:nvSpPr>
        <p:spPr>
          <a:xfrm>
            <a:off x="8473967" y="1698735"/>
            <a:ext cx="420914" cy="42091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68725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blurry photo of a person&#10;&#10;Description generated with high confidence">
            <a:extLst>
              <a:ext uri="{FF2B5EF4-FFF2-40B4-BE49-F238E27FC236}">
                <a16:creationId xmlns:a16="http://schemas.microsoft.com/office/drawing/2014/main" id="{738BE892-B814-427A-8B6A-FF2770903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784" y="1962815"/>
            <a:ext cx="2038710" cy="2067464"/>
          </a:xfrm>
          <a:prstGeom prst="rect">
            <a:avLst/>
          </a:prstGeom>
        </p:spPr>
      </p:pic>
      <p:pic>
        <p:nvPicPr>
          <p:cNvPr id="6" name="Picture 6" descr="A blurry picture&#10;&#10;Description generated with high confidence">
            <a:extLst>
              <a:ext uri="{FF2B5EF4-FFF2-40B4-BE49-F238E27FC236}">
                <a16:creationId xmlns:a16="http://schemas.microsoft.com/office/drawing/2014/main" id="{115DEDC1-BDCB-4B13-99AD-F0A54FF83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036" y="1969371"/>
            <a:ext cx="2053087" cy="2053087"/>
          </a:xfrm>
          <a:prstGeom prst="rect">
            <a:avLst/>
          </a:prstGeom>
        </p:spPr>
      </p:pic>
      <p:pic>
        <p:nvPicPr>
          <p:cNvPr id="8" name="Picture 8" descr="A picture containing white, standing&#10;&#10;Description generated with very high confidence">
            <a:extLst>
              <a:ext uri="{FF2B5EF4-FFF2-40B4-BE49-F238E27FC236}">
                <a16:creationId xmlns:a16="http://schemas.microsoft.com/office/drawing/2014/main" id="{EF10D736-0F32-4AAB-BE3D-024C9D422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6641" y="1969371"/>
            <a:ext cx="2053087" cy="2053087"/>
          </a:xfrm>
          <a:prstGeom prst="rect">
            <a:avLst/>
          </a:prstGeom>
        </p:spPr>
      </p:pic>
      <p:pic>
        <p:nvPicPr>
          <p:cNvPr id="10" name="Picture 10" descr="A picture containing film, animal, flower&#10;&#10;Description generated with very high confidence">
            <a:extLst>
              <a:ext uri="{FF2B5EF4-FFF2-40B4-BE49-F238E27FC236}">
                <a16:creationId xmlns:a16="http://schemas.microsoft.com/office/drawing/2014/main" id="{6ADB68A9-5D58-4C39-9E8E-3487264744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0036" y="4125976"/>
            <a:ext cx="2053087" cy="2053087"/>
          </a:xfrm>
          <a:prstGeom prst="rect">
            <a:avLst/>
          </a:prstGeom>
        </p:spPr>
      </p:pic>
      <p:pic>
        <p:nvPicPr>
          <p:cNvPr id="12" name="Picture 12" descr="A picture containing nature, waterfall, water, white&#10;&#10;Description generated with very high confidence">
            <a:extLst>
              <a:ext uri="{FF2B5EF4-FFF2-40B4-BE49-F238E27FC236}">
                <a16:creationId xmlns:a16="http://schemas.microsoft.com/office/drawing/2014/main" id="{39997F25-464C-4CA1-AA97-889540B2F0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6828" y="4125977"/>
            <a:ext cx="2053086" cy="2053086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24F335C1-2E7E-4697-BD62-079034E8A8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3433" y="4125976"/>
            <a:ext cx="2053087" cy="2053087"/>
          </a:xfrm>
          <a:prstGeom prst="rect">
            <a:avLst/>
          </a:prstGeom>
        </p:spPr>
      </p:pic>
      <p:pic>
        <p:nvPicPr>
          <p:cNvPr id="16" name="Picture 16" descr="A picture containing film&#10;&#10;Description generated with very high confidence">
            <a:extLst>
              <a:ext uri="{FF2B5EF4-FFF2-40B4-BE49-F238E27FC236}">
                <a16:creationId xmlns:a16="http://schemas.microsoft.com/office/drawing/2014/main" id="{42F3B93D-A03F-44C1-9E69-803846338B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3432" y="1969372"/>
            <a:ext cx="2053087" cy="2053087"/>
          </a:xfrm>
          <a:prstGeom prst="rect">
            <a:avLst/>
          </a:prstGeom>
        </p:spPr>
      </p:pic>
      <p:pic>
        <p:nvPicPr>
          <p:cNvPr id="18" name="Picture 18" descr="A blurry image&#10;&#10;Description generated with high confidence">
            <a:extLst>
              <a:ext uri="{FF2B5EF4-FFF2-40B4-BE49-F238E27FC236}">
                <a16:creationId xmlns:a16="http://schemas.microsoft.com/office/drawing/2014/main" id="{14665AB0-4949-43AD-85D3-280ECFAC05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6640" y="4125976"/>
            <a:ext cx="2053087" cy="2053087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CA8B92A8-ED50-4CED-89B4-B2A5BCEB291B}"/>
              </a:ext>
            </a:extLst>
          </p:cNvPr>
          <p:cNvSpPr txBox="1">
            <a:spLocks/>
          </p:cNvSpPr>
          <p:nvPr/>
        </p:nvSpPr>
        <p:spPr>
          <a:xfrm>
            <a:off x="432272" y="670470"/>
            <a:ext cx="10537653" cy="133314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>
                <a:solidFill>
                  <a:srgbClr val="000000"/>
                </a:solidFill>
                <a:latin typeface="Calibri Light"/>
              </a:rPr>
              <a:t>Training Dataset Generation: Examples</a:t>
            </a:r>
            <a:endParaRPr lang="en-US" sz="320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676625E-B496-43F5-B847-4814EC738138}"/>
              </a:ext>
            </a:extLst>
          </p:cNvPr>
          <p:cNvCxnSpPr>
            <a:cxnSpLocks/>
          </p:cNvCxnSpPr>
          <p:nvPr/>
        </p:nvCxnSpPr>
        <p:spPr>
          <a:xfrm>
            <a:off x="543071" y="1398939"/>
            <a:ext cx="9487337" cy="3409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737F9B5-990E-A64E-AEBA-7B7E3017FC81}"/>
              </a:ext>
            </a:extLst>
          </p:cNvPr>
          <p:cNvSpPr txBox="1"/>
          <p:nvPr/>
        </p:nvSpPr>
        <p:spPr>
          <a:xfrm>
            <a:off x="649355" y="1586819"/>
            <a:ext cx="2156346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AP-like views</a:t>
            </a:r>
          </a:p>
          <a:p>
            <a:endParaRPr lang="en-US" sz="1000" b="1"/>
          </a:p>
          <a:p>
            <a:r>
              <a:rPr lang="en-US" b="1"/>
              <a:t>Single K-wire</a:t>
            </a:r>
          </a:p>
          <a:p>
            <a:endParaRPr lang="en-US" sz="1000"/>
          </a:p>
          <a:p>
            <a:r>
              <a:rPr lang="en-US" b="1"/>
              <a:t>Image sizes</a:t>
            </a:r>
            <a:r>
              <a:rPr lang="en-US" b="1" dirty="0"/>
              <a:t>:</a:t>
            </a:r>
          </a:p>
          <a:p>
            <a:r>
              <a:rPr lang="en-US" dirty="0"/>
              <a:t>    960x960 </a:t>
            </a:r>
          </a:p>
          <a:p>
            <a:r>
              <a:rPr lang="en-US" dirty="0"/>
              <a:t>    480x480</a:t>
            </a:r>
          </a:p>
          <a:p>
            <a:r>
              <a:rPr lang="en-US" dirty="0"/>
              <a:t>    224x224</a:t>
            </a:r>
          </a:p>
          <a:p>
            <a:endParaRPr lang="en-US" sz="1000"/>
          </a:p>
          <a:p>
            <a:r>
              <a:rPr lang="en-US" b="1" dirty="0"/>
              <a:t>Dataset sizes:</a:t>
            </a:r>
          </a:p>
          <a:p>
            <a:r>
              <a:rPr lang="en-US" dirty="0"/>
              <a:t>    250</a:t>
            </a:r>
          </a:p>
          <a:p>
            <a:r>
              <a:rPr lang="en-US" dirty="0"/>
              <a:t>    500 </a:t>
            </a:r>
          </a:p>
          <a:p>
            <a:r>
              <a:rPr lang="en-US" dirty="0"/>
              <a:t>    1000</a:t>
            </a:r>
          </a:p>
          <a:p>
            <a:r>
              <a:rPr lang="en-US" dirty="0"/>
              <a:t>    2000</a:t>
            </a:r>
          </a:p>
          <a:p>
            <a:r>
              <a:rPr lang="en-US" dirty="0"/>
              <a:t>    4000</a:t>
            </a:r>
          </a:p>
          <a:p>
            <a:endParaRPr lang="en-US" sz="1000"/>
          </a:p>
          <a:p>
            <a:r>
              <a:rPr lang="en-US" b="1"/>
              <a:t>K-wire projection</a:t>
            </a:r>
            <a:r>
              <a:rPr lang="en-US" b="1" dirty="0"/>
              <a:t>:</a:t>
            </a:r>
          </a:p>
          <a:p>
            <a:pPr marL="236538"/>
            <a:r>
              <a:rPr lang="en-US" dirty="0"/>
              <a:t>Deformed</a:t>
            </a:r>
          </a:p>
          <a:p>
            <a:pPr marL="236538"/>
            <a:r>
              <a:rPr lang="en-US" dirty="0"/>
              <a:t>Rigid</a:t>
            </a:r>
          </a:p>
        </p:txBody>
      </p:sp>
    </p:spTree>
    <p:extLst>
      <p:ext uri="{BB962C8B-B14F-4D97-AF65-F5344CB8AC3E}">
        <p14:creationId xmlns:p14="http://schemas.microsoft.com/office/powerpoint/2010/main" val="2462792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ight Arrow 32">
            <a:extLst>
              <a:ext uri="{FF2B5EF4-FFF2-40B4-BE49-F238E27FC236}">
                <a16:creationId xmlns:a16="http://schemas.microsoft.com/office/drawing/2014/main" id="{A6C68DA0-A3FB-2449-A09E-0D0F0A028BD9}"/>
              </a:ext>
            </a:extLst>
          </p:cNvPr>
          <p:cNvSpPr/>
          <p:nvPr/>
        </p:nvSpPr>
        <p:spPr>
          <a:xfrm>
            <a:off x="6286770" y="5292537"/>
            <a:ext cx="3407631" cy="4572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FD1200-9C86-1445-AE1E-5BA2C10CBBDD}"/>
              </a:ext>
            </a:extLst>
          </p:cNvPr>
          <p:cNvGrpSpPr/>
          <p:nvPr/>
        </p:nvGrpSpPr>
        <p:grpSpPr>
          <a:xfrm>
            <a:off x="4230806" y="2006160"/>
            <a:ext cx="7542569" cy="1842509"/>
            <a:chOff x="3248166" y="2006160"/>
            <a:chExt cx="8525209" cy="2037563"/>
          </a:xfrm>
        </p:grpSpPr>
        <p:pic>
          <p:nvPicPr>
            <p:cNvPr id="6" name="Picture 6" descr="A picture containing sitting, white, black, cat&#10;&#10;Description generated with very high confidence">
              <a:extLst>
                <a:ext uri="{FF2B5EF4-FFF2-40B4-BE49-F238E27FC236}">
                  <a16:creationId xmlns:a16="http://schemas.microsoft.com/office/drawing/2014/main" id="{D5D6149B-921C-46E8-98E7-E3FCC81D6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18809" y="2006160"/>
              <a:ext cx="2054566" cy="2037563"/>
            </a:xfrm>
            <a:prstGeom prst="rect">
              <a:avLst/>
            </a:prstGeom>
          </p:spPr>
        </p:pic>
        <p:pic>
          <p:nvPicPr>
            <p:cNvPr id="8" name="Picture 8" descr="A picture containing woman, white&#10;&#10;Description generated with very high confidence">
              <a:extLst>
                <a:ext uri="{FF2B5EF4-FFF2-40B4-BE49-F238E27FC236}">
                  <a16:creationId xmlns:a16="http://schemas.microsoft.com/office/drawing/2014/main" id="{6E06B32B-364E-4513-85AB-0F0CD8B6D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5047" y="2006160"/>
              <a:ext cx="2054566" cy="2037563"/>
            </a:xfrm>
            <a:prstGeom prst="rect">
              <a:avLst/>
            </a:prstGeom>
          </p:spPr>
        </p:pic>
        <p:pic>
          <p:nvPicPr>
            <p:cNvPr id="10" name="Picture 10" descr="A picture containing indoor, vase, flower, white&#10;&#10;Description generated with very high confidence">
              <a:extLst>
                <a:ext uri="{FF2B5EF4-FFF2-40B4-BE49-F238E27FC236}">
                  <a16:creationId xmlns:a16="http://schemas.microsoft.com/office/drawing/2014/main" id="{A025C5DB-A0EA-4060-BD50-9F5107AE9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61928" y="2006160"/>
              <a:ext cx="2054566" cy="2037563"/>
            </a:xfrm>
            <a:prstGeom prst="rect">
              <a:avLst/>
            </a:prstGeom>
          </p:spPr>
        </p:pic>
        <p:pic>
          <p:nvPicPr>
            <p:cNvPr id="12" name="Picture 12" descr="A close up of a mans face&#10;&#10;Description generated with high confidence">
              <a:extLst>
                <a:ext uri="{FF2B5EF4-FFF2-40B4-BE49-F238E27FC236}">
                  <a16:creationId xmlns:a16="http://schemas.microsoft.com/office/drawing/2014/main" id="{66886B31-106B-4685-98D7-410C93910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48166" y="2006160"/>
              <a:ext cx="2054566" cy="2037563"/>
            </a:xfrm>
            <a:prstGeom prst="rect">
              <a:avLst/>
            </a:prstGeom>
          </p:spPr>
        </p:pic>
      </p:grpSp>
      <p:pic>
        <p:nvPicPr>
          <p:cNvPr id="14" name="Picture 14" descr="A picture containing animal, white, dog, man&#10;&#10;Description generated with very high confidence">
            <a:extLst>
              <a:ext uri="{FF2B5EF4-FFF2-40B4-BE49-F238E27FC236}">
                <a16:creationId xmlns:a16="http://schemas.microsoft.com/office/drawing/2014/main" id="{44005684-B780-4707-9922-38F4BDD460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4320" y="5568354"/>
            <a:ext cx="970490" cy="972578"/>
          </a:xfrm>
          <a:prstGeom prst="rect">
            <a:avLst/>
          </a:prstGeom>
        </p:spPr>
      </p:pic>
      <p:pic>
        <p:nvPicPr>
          <p:cNvPr id="16" name="Picture 16" descr="A picture containing photo, standing, white, sitting&#10;&#10;Description generated with very high confidence">
            <a:extLst>
              <a:ext uri="{FF2B5EF4-FFF2-40B4-BE49-F238E27FC236}">
                <a16:creationId xmlns:a16="http://schemas.microsoft.com/office/drawing/2014/main" id="{8D928C8A-A64A-4EF0-8C8D-655B1A1F0B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4799" y="5567844"/>
            <a:ext cx="970490" cy="972578"/>
          </a:xfrm>
          <a:prstGeom prst="rect">
            <a:avLst/>
          </a:prstGeom>
        </p:spPr>
      </p:pic>
      <p:pic>
        <p:nvPicPr>
          <p:cNvPr id="18" name="Picture 18" descr="A picture containing white, standing, little, girl&#10;&#10;Description generated with very high confidence">
            <a:extLst>
              <a:ext uri="{FF2B5EF4-FFF2-40B4-BE49-F238E27FC236}">
                <a16:creationId xmlns:a16="http://schemas.microsoft.com/office/drawing/2014/main" id="{C35A4452-A0A3-4BBB-9EA2-7E613BC116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6732" y="4564384"/>
            <a:ext cx="970490" cy="972578"/>
          </a:xfrm>
          <a:prstGeom prst="rect">
            <a:avLst/>
          </a:prstGeom>
        </p:spPr>
      </p:pic>
      <p:pic>
        <p:nvPicPr>
          <p:cNvPr id="20" name="Picture 20" descr="A picture containing white&#10;&#10;Description generated with very high confidence">
            <a:extLst>
              <a:ext uri="{FF2B5EF4-FFF2-40B4-BE49-F238E27FC236}">
                <a16:creationId xmlns:a16="http://schemas.microsoft.com/office/drawing/2014/main" id="{E76F8A56-7611-4CD0-9E47-EDBED956E7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04320" y="4548559"/>
            <a:ext cx="970490" cy="9725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4DC6A30-5598-594B-B5D1-6BF4A9C19632}"/>
              </a:ext>
            </a:extLst>
          </p:cNvPr>
          <p:cNvSpPr txBox="1">
            <a:spLocks/>
          </p:cNvSpPr>
          <p:nvPr/>
        </p:nvSpPr>
        <p:spPr>
          <a:xfrm>
            <a:off x="432272" y="683215"/>
            <a:ext cx="10537653" cy="133314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dirty="0">
                <a:solidFill>
                  <a:srgbClr val="000000"/>
                </a:solidFill>
                <a:latin typeface="Calibri Light"/>
              </a:rPr>
              <a:t>Test Dataset</a:t>
            </a:r>
            <a:endParaRPr lang="en-US" sz="32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94E1F7-2475-7C45-9099-03C2D19DE242}"/>
              </a:ext>
            </a:extLst>
          </p:cNvPr>
          <p:cNvCxnSpPr>
            <a:cxnSpLocks/>
          </p:cNvCxnSpPr>
          <p:nvPr/>
        </p:nvCxnSpPr>
        <p:spPr>
          <a:xfrm>
            <a:off x="543071" y="1411684"/>
            <a:ext cx="9487337" cy="3409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0D8540-BC58-EC42-9A0D-363C866FAA71}"/>
              </a:ext>
            </a:extLst>
          </p:cNvPr>
          <p:cNvSpPr txBox="1"/>
          <p:nvPr/>
        </p:nvSpPr>
        <p:spPr>
          <a:xfrm rot="5400000">
            <a:off x="7474376" y="628623"/>
            <a:ext cx="461665" cy="227707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/>
              <a:t>7 </a:t>
            </a:r>
            <a:r>
              <a:rPr lang="en-US" dirty="0"/>
              <a:t>Single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F66B3F-5836-AD42-82BB-D95632AA94C0}"/>
              </a:ext>
            </a:extLst>
          </p:cNvPr>
          <p:cNvSpPr txBox="1"/>
          <p:nvPr/>
        </p:nvSpPr>
        <p:spPr>
          <a:xfrm>
            <a:off x="374602" y="3557661"/>
            <a:ext cx="3002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Raw Test</a:t>
            </a:r>
            <a:r>
              <a:rPr lang="en-US" b="1" dirty="0"/>
              <a:t> Dataset:</a:t>
            </a:r>
          </a:p>
          <a:p>
            <a:r>
              <a:rPr lang="en-US" b="1" dirty="0"/>
              <a:t>   </a:t>
            </a:r>
            <a:r>
              <a:rPr lang="en-US"/>
              <a:t>Image Size</a:t>
            </a:r>
            <a:r>
              <a:rPr lang="en-US" dirty="0"/>
              <a:t>: 976x976</a:t>
            </a:r>
            <a:endParaRPr lang="en-US" b="1" dirty="0"/>
          </a:p>
          <a:p>
            <a:r>
              <a:rPr lang="en-US" dirty="0"/>
              <a:t>   7 Single K-wire Images</a:t>
            </a:r>
          </a:p>
          <a:p>
            <a:r>
              <a:rPr lang="en-US" dirty="0"/>
              <a:t>   13 Multiple K-wire images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EF4A926-B47F-CF4B-8DDF-FFA887107D28}"/>
              </a:ext>
            </a:extLst>
          </p:cNvPr>
          <p:cNvSpPr/>
          <p:nvPr/>
        </p:nvSpPr>
        <p:spPr>
          <a:xfrm>
            <a:off x="374602" y="5426571"/>
            <a:ext cx="26092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Test Dataset:</a:t>
            </a:r>
          </a:p>
          <a:p>
            <a:r>
              <a:rPr lang="en-US" dirty="0"/>
              <a:t>    </a:t>
            </a:r>
            <a:r>
              <a:rPr lang="en-US"/>
              <a:t>Image Size</a:t>
            </a:r>
            <a:r>
              <a:rPr lang="en-US" dirty="0"/>
              <a:t>: 960x960</a:t>
            </a:r>
          </a:p>
          <a:p>
            <a:r>
              <a:rPr lang="en-US" dirty="0"/>
              <a:t>    33 Single K-wire Images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57467C86-6BE8-8D45-B5C8-33E50F9D04ED}"/>
              </a:ext>
            </a:extLst>
          </p:cNvPr>
          <p:cNvSpPr/>
          <p:nvPr/>
        </p:nvSpPr>
        <p:spPr>
          <a:xfrm rot="5400000">
            <a:off x="1395018" y="4884621"/>
            <a:ext cx="568406" cy="482445"/>
          </a:xfrm>
          <a:prstGeom prst="rightArrow">
            <a:avLst>
              <a:gd name="adj1" fmla="val 44342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15DB42-0589-8344-8FE2-5D9A1B4D570C}"/>
              </a:ext>
            </a:extLst>
          </p:cNvPr>
          <p:cNvSpPr/>
          <p:nvPr/>
        </p:nvSpPr>
        <p:spPr>
          <a:xfrm>
            <a:off x="374602" y="1884323"/>
            <a:ext cx="348619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IRB Approved Dataset</a:t>
            </a:r>
          </a:p>
          <a:p>
            <a:endParaRPr lang="en-US" sz="1000" b="1"/>
          </a:p>
          <a:p>
            <a:r>
              <a:rPr lang="en-US" b="1"/>
              <a:t>Acquired using Cios Spin</a:t>
            </a:r>
            <a:br>
              <a:rPr lang="en-US" b="1"/>
            </a:br>
            <a:r>
              <a:rPr lang="en-US" b="1"/>
              <a:t>(Siemens, Erlangen Germany)</a:t>
            </a:r>
          </a:p>
          <a:p>
            <a:endParaRPr lang="en-US" sz="1000" b="1"/>
          </a:p>
          <a:p>
            <a:r>
              <a:rPr lang="en-US" b="1"/>
              <a:t>AP-like views, single K-wire</a:t>
            </a:r>
          </a:p>
        </p:txBody>
      </p:sp>
      <p:pic>
        <p:nvPicPr>
          <p:cNvPr id="3" name="Picture 4" descr="A picture containing looking, sitting, standing, white&#10;&#10;Description generated with very high confidence">
            <a:extLst>
              <a:ext uri="{FF2B5EF4-FFF2-40B4-BE49-F238E27FC236}">
                <a16:creationId xmlns:a16="http://schemas.microsoft.com/office/drawing/2014/main" id="{43B0AC77-A9A0-44ED-A3BA-1689539DF6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47724" y="5177162"/>
            <a:ext cx="1044408" cy="1044408"/>
          </a:xfrm>
          <a:prstGeom prst="rect">
            <a:avLst/>
          </a:prstGeom>
        </p:spPr>
      </p:pic>
      <p:pic>
        <p:nvPicPr>
          <p:cNvPr id="7" name="Picture 8" descr="A picture containing dog, cup&#10;&#10;Description generated with very high confidence">
            <a:extLst>
              <a:ext uri="{FF2B5EF4-FFF2-40B4-BE49-F238E27FC236}">
                <a16:creationId xmlns:a16="http://schemas.microsoft.com/office/drawing/2014/main" id="{1D7B48FB-BF0C-4D56-9D42-4015EF9A2A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34054" y="5179404"/>
            <a:ext cx="1042166" cy="104216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03A23F3-0315-0A48-A997-055E2A8EED0B}"/>
              </a:ext>
            </a:extLst>
          </p:cNvPr>
          <p:cNvSpPr/>
          <p:nvPr/>
        </p:nvSpPr>
        <p:spPr>
          <a:xfrm>
            <a:off x="6856645" y="4822766"/>
            <a:ext cx="2277080" cy="150198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58E47F-4E18-2B48-8457-2ED41FE3EAED}"/>
              </a:ext>
            </a:extLst>
          </p:cNvPr>
          <p:cNvSpPr txBox="1"/>
          <p:nvPr/>
        </p:nvSpPr>
        <p:spPr>
          <a:xfrm>
            <a:off x="7113462" y="4894187"/>
            <a:ext cx="1962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Split based on Mask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859FDA7-9CC8-F849-AAA9-509D9A086F41}"/>
              </a:ext>
            </a:extLst>
          </p:cNvPr>
          <p:cNvCxnSpPr>
            <a:cxnSpLocks/>
          </p:cNvCxnSpPr>
          <p:nvPr/>
        </p:nvCxnSpPr>
        <p:spPr>
          <a:xfrm flipV="1">
            <a:off x="6102983" y="4841640"/>
            <a:ext cx="722644" cy="726205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FAF931C-95DB-DA49-8F3F-CE231DD3DF03}"/>
              </a:ext>
            </a:extLst>
          </p:cNvPr>
          <p:cNvCxnSpPr>
            <a:cxnSpLocks/>
          </p:cNvCxnSpPr>
          <p:nvPr/>
        </p:nvCxnSpPr>
        <p:spPr>
          <a:xfrm flipV="1">
            <a:off x="6030169" y="6288585"/>
            <a:ext cx="821922" cy="217111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0A623E77-CAEA-7A49-94B0-B1408DE19E6E}"/>
              </a:ext>
            </a:extLst>
          </p:cNvPr>
          <p:cNvSpPr/>
          <p:nvPr/>
        </p:nvSpPr>
        <p:spPr>
          <a:xfrm>
            <a:off x="5116732" y="5586295"/>
            <a:ext cx="970490" cy="954127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9" descr="A picture containing looking, sitting, standing, white&#10;&#10;Description generated with very high confidence">
            <a:extLst>
              <a:ext uri="{FF2B5EF4-FFF2-40B4-BE49-F238E27FC236}">
                <a16:creationId xmlns:a16="http://schemas.microsoft.com/office/drawing/2014/main" id="{2814330A-ED67-4C3C-AAA5-1E926DABB3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38953" y="5334616"/>
            <a:ext cx="677186" cy="677186"/>
          </a:xfrm>
          <a:prstGeom prst="rect">
            <a:avLst/>
          </a:prstGeom>
        </p:spPr>
      </p:pic>
      <p:pic>
        <p:nvPicPr>
          <p:cNvPr id="32" name="Picture 33" descr="A picture containing dog, cup&#10;&#10;Description generated with very high confidence">
            <a:extLst>
              <a:ext uri="{FF2B5EF4-FFF2-40B4-BE49-F238E27FC236}">
                <a16:creationId xmlns:a16="http://schemas.microsoft.com/office/drawing/2014/main" id="{3F0D50A5-A747-49E5-969D-3D9E2A5E3B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52597" y="5334616"/>
            <a:ext cx="677186" cy="677186"/>
          </a:xfrm>
          <a:prstGeom prst="rect">
            <a:avLst/>
          </a:prstGeom>
        </p:spPr>
      </p:pic>
      <p:pic>
        <p:nvPicPr>
          <p:cNvPr id="35" name="Picture 35" descr="A picture containing animal&#10;&#10;Description generated with very high confidence">
            <a:extLst>
              <a:ext uri="{FF2B5EF4-FFF2-40B4-BE49-F238E27FC236}">
                <a16:creationId xmlns:a16="http://schemas.microsoft.com/office/drawing/2014/main" id="{C25CE5FF-D520-4DA9-A249-4E605A247C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52597" y="4635279"/>
            <a:ext cx="677186" cy="677186"/>
          </a:xfrm>
          <a:prstGeom prst="rect">
            <a:avLst/>
          </a:prstGeom>
        </p:spPr>
      </p:pic>
      <p:pic>
        <p:nvPicPr>
          <p:cNvPr id="37" name="Picture 37" descr="A picture containing animal, star, white&#10;&#10;Description generated with very high confidence">
            <a:extLst>
              <a:ext uri="{FF2B5EF4-FFF2-40B4-BE49-F238E27FC236}">
                <a16:creationId xmlns:a16="http://schemas.microsoft.com/office/drawing/2014/main" id="{7AA933AF-A271-4313-A38D-8B6CA1BD06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44504" y="4635279"/>
            <a:ext cx="677186" cy="677186"/>
          </a:xfrm>
          <a:prstGeom prst="rect">
            <a:avLst/>
          </a:prstGeom>
        </p:spPr>
      </p:pic>
      <p:pic>
        <p:nvPicPr>
          <p:cNvPr id="39" name="Picture 39" descr="A picture containing white, man, black, standing&#10;&#10;Description generated with very high confidence">
            <a:extLst>
              <a:ext uri="{FF2B5EF4-FFF2-40B4-BE49-F238E27FC236}">
                <a16:creationId xmlns:a16="http://schemas.microsoft.com/office/drawing/2014/main" id="{0E9F581A-ACF2-4A43-8654-93238E821BE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38677" y="4633493"/>
            <a:ext cx="677186" cy="677186"/>
          </a:xfrm>
          <a:prstGeom prst="rect">
            <a:avLst/>
          </a:prstGeom>
        </p:spPr>
      </p:pic>
      <p:pic>
        <p:nvPicPr>
          <p:cNvPr id="41" name="Picture 41" descr="A picture containing looking, white, little, standing&#10;&#10;Description generated with very high confidence">
            <a:extLst>
              <a:ext uri="{FF2B5EF4-FFF2-40B4-BE49-F238E27FC236}">
                <a16:creationId xmlns:a16="http://schemas.microsoft.com/office/drawing/2014/main" id="{50F0C305-9C96-40AB-9F2B-40E5CD048D4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38677" y="5333495"/>
            <a:ext cx="677186" cy="677186"/>
          </a:xfrm>
          <a:prstGeom prst="rect">
            <a:avLst/>
          </a:prstGeom>
        </p:spPr>
      </p:pic>
      <p:pic>
        <p:nvPicPr>
          <p:cNvPr id="43" name="Picture 43" descr="A picture containing white&#10;&#10;Description generated with very high confidence">
            <a:extLst>
              <a:ext uri="{FF2B5EF4-FFF2-40B4-BE49-F238E27FC236}">
                <a16:creationId xmlns:a16="http://schemas.microsoft.com/office/drawing/2014/main" id="{C0248768-2B6F-4E10-ACD3-C1543A792EC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00360" y="6035976"/>
            <a:ext cx="677186" cy="677186"/>
          </a:xfrm>
          <a:prstGeom prst="rect">
            <a:avLst/>
          </a:prstGeom>
        </p:spPr>
      </p:pic>
      <p:pic>
        <p:nvPicPr>
          <p:cNvPr id="45" name="Picture 45" descr="A picture containing animal&#10;&#10;Description generated with very high confidence">
            <a:extLst>
              <a:ext uri="{FF2B5EF4-FFF2-40B4-BE49-F238E27FC236}">
                <a16:creationId xmlns:a16="http://schemas.microsoft.com/office/drawing/2014/main" id="{B6206B66-8A7C-4D93-9B57-E096B1B4A6C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14004" y="6033953"/>
            <a:ext cx="677186" cy="67718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15704D5-BFFB-4243-AF0A-2924CFB41AFA}"/>
              </a:ext>
            </a:extLst>
          </p:cNvPr>
          <p:cNvSpPr txBox="1"/>
          <p:nvPr/>
        </p:nvSpPr>
        <p:spPr>
          <a:xfrm>
            <a:off x="4311337" y="4194796"/>
            <a:ext cx="150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13 </a:t>
            </a:r>
            <a:r>
              <a:rPr lang="en-US" dirty="0"/>
              <a:t>Multiple</a:t>
            </a:r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AB846D5-235D-BA42-AABB-CEB113021514}"/>
              </a:ext>
            </a:extLst>
          </p:cNvPr>
          <p:cNvSpPr txBox="1"/>
          <p:nvPr/>
        </p:nvSpPr>
        <p:spPr>
          <a:xfrm>
            <a:off x="10152076" y="4240652"/>
            <a:ext cx="150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26 </a:t>
            </a:r>
            <a:r>
              <a:rPr lang="en-US" dirty="0"/>
              <a:t>Single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30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1776</TotalTime>
  <Words>1236</Words>
  <Application>Microsoft Macintosh PowerPoint</Application>
  <PresentationFormat>Widescreen</PresentationFormat>
  <Paragraphs>403</Paragraphs>
  <Slides>28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Office Theme</vt:lpstr>
      <vt:lpstr>Detection and Guidance of K-Wire Placement in Pelvic Trauma Surgery</vt:lpstr>
      <vt:lpstr>PowerPoint Presentation</vt:lpstr>
      <vt:lpstr>PowerPoint Presentation</vt:lpstr>
      <vt:lpstr>Dataset Generation: Transfer Learning</vt:lpstr>
      <vt:lpstr>Dataset Generation: Transfer Learning</vt:lpstr>
      <vt:lpstr>Dataset Generation: Transfer Learning</vt:lpstr>
      <vt:lpstr>Dataset Generation: Transfer Learning</vt:lpstr>
      <vt:lpstr>PowerPoint Presentation</vt:lpstr>
      <vt:lpstr>PowerPoint Presentation</vt:lpstr>
      <vt:lpstr>Figures of Merit: Standard CNN Prediction Metrics</vt:lpstr>
      <vt:lpstr>Figures of Merit: Standard CNN Prediction Metrics</vt:lpstr>
      <vt:lpstr>Figures of Merit: K-Wire Detection Task Specific</vt:lpstr>
      <vt:lpstr>Training Time</vt:lpstr>
      <vt:lpstr>Training  Dataset Size</vt:lpstr>
      <vt:lpstr>Training  Dataset Size</vt:lpstr>
      <vt:lpstr>Training Dataset Size: Centerline Metrics</vt:lpstr>
      <vt:lpstr>PowerPoint Presentation</vt:lpstr>
      <vt:lpstr>PowerPoint Presentation</vt:lpstr>
      <vt:lpstr>Image Resolution</vt:lpstr>
      <vt:lpstr>PowerPoint Presentation</vt:lpstr>
      <vt:lpstr>PowerPoint Presentation</vt:lpstr>
      <vt:lpstr>PowerPoint Presentation</vt:lpstr>
      <vt:lpstr>Summary</vt:lpstr>
      <vt:lpstr>Next Steps</vt:lpstr>
      <vt:lpstr>Questions</vt:lpstr>
      <vt:lpstr>Appendix: Prediction Example</vt:lpstr>
      <vt:lpstr>Appendix: Prediction Example (4000 image training dataset) – Image crop issue</vt:lpstr>
      <vt:lpstr>Appendix:  Prediction Example (4000 image training dataset) – Failure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Detection and Guidance of K-Wire Placement in Pelvic Trauma Surgery</dc:title>
  <dc:creator>Kinjal Shah</dc:creator>
  <cp:lastModifiedBy>Irina Bataeva</cp:lastModifiedBy>
  <cp:revision>5</cp:revision>
  <cp:lastPrinted>1601-01-01T00:00:00Z</cp:lastPrinted>
  <dcterms:created xsi:type="dcterms:W3CDTF">2020-05-04T22:48:04Z</dcterms:created>
  <dcterms:modified xsi:type="dcterms:W3CDTF">2020-05-05T18:47:27Z</dcterms:modified>
</cp:coreProperties>
</file>