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OV" ContentType="video/quicktime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5" r:id="rId2"/>
    <p:sldId id="278" r:id="rId3"/>
    <p:sldId id="276" r:id="rId4"/>
    <p:sldId id="277" r:id="rId5"/>
    <p:sldId id="279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8BB4FD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9"/>
  </p:normalViewPr>
  <p:slideViewPr>
    <p:cSldViewPr showGuides="1">
      <p:cViewPr varScale="1">
        <p:scale>
          <a:sx n="109" d="100"/>
          <a:sy n="109" d="100"/>
        </p:scale>
        <p:origin x="16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CIS 2 </a:t>
            </a:r>
            <a:r>
              <a:rPr lang="en-US" sz="1000" dirty="0" smtClean="0">
                <a:latin typeface="Times New Roman" pitchFamily="-107" charset="0"/>
              </a:rPr>
              <a:t>Spring </a:t>
            </a:r>
            <a:r>
              <a:rPr lang="en-US" sz="1000" dirty="0" smtClean="0">
                <a:latin typeface="Times New Roman" pitchFamily="-107" charset="0"/>
              </a:rPr>
              <a:t>2018</a:t>
            </a:r>
            <a:endParaRPr lang="en-US" sz="1000" dirty="0" smtClean="0">
              <a:latin typeface="Times New Roman" pitchFamily="-107" charset="0"/>
            </a:endParaRP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4" Type="http://schemas.openxmlformats.org/officeDocument/2006/relationships/video" Target="../media/media2.MOV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55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Scope Holding Device </a:t>
            </a:r>
            <a:b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153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scope holding device to facilitate endoscope drying process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Discuss </a:t>
            </a:r>
            <a:r>
              <a:rPr lang="en-US" sz="1600" dirty="0"/>
              <a:t>requirements with clinical collaborator</a:t>
            </a:r>
          </a:p>
          <a:p>
            <a:pPr marL="457200" lvl="1" indent="0">
              <a:buNone/>
            </a:pPr>
            <a:r>
              <a:rPr lang="en-US" sz="1600" dirty="0" smtClean="0"/>
              <a:t>–  Design solution</a:t>
            </a:r>
          </a:p>
          <a:p>
            <a:pPr marL="457200" lvl="1" indent="0">
              <a:buNone/>
            </a:pPr>
            <a:r>
              <a:rPr lang="en-US" sz="1600" dirty="0" smtClean="0"/>
              <a:t>–  Fabricate </a:t>
            </a:r>
            <a:r>
              <a:rPr lang="en-US" sz="1600" dirty="0"/>
              <a:t>solution</a:t>
            </a:r>
          </a:p>
          <a:p>
            <a:pPr marL="457200" lvl="1" indent="0">
              <a:buNone/>
            </a:pPr>
            <a:r>
              <a:rPr lang="en-US" sz="1600" dirty="0"/>
              <a:t>– </a:t>
            </a:r>
            <a:r>
              <a:rPr lang="en-US" sz="1600" dirty="0" smtClean="0"/>
              <a:t> Test </a:t>
            </a:r>
            <a:r>
              <a:rPr lang="en-US" sz="1600" dirty="0"/>
              <a:t>solution in simple model</a:t>
            </a:r>
          </a:p>
          <a:p>
            <a:pPr marL="457200" lvl="1" indent="0">
              <a:buNone/>
            </a:pPr>
            <a:r>
              <a:rPr lang="en-US" sz="1600" dirty="0" smtClean="0"/>
              <a:t>–  Redesign </a:t>
            </a:r>
            <a:r>
              <a:rPr lang="en-US" sz="1600" dirty="0"/>
              <a:t>until </a:t>
            </a:r>
            <a:r>
              <a:rPr lang="en-US" sz="1600" dirty="0" smtClean="0"/>
              <a:t>satisfactory</a:t>
            </a:r>
            <a:endParaRPr lang="en-US" sz="16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Times New Roman" pitchFamily="1" charset="0"/>
              </a:rPr>
              <a:t>Device </a:t>
            </a:r>
            <a:r>
              <a:rPr lang="en-US" sz="1600" dirty="0">
                <a:latin typeface="Times New Roman" pitchFamily="1" charset="0"/>
              </a:rPr>
              <a:t>accommodates various endoscopes (bronchs, GI, etc</a:t>
            </a:r>
            <a:r>
              <a:rPr lang="en-US" sz="1600" dirty="0" smtClean="0">
                <a:latin typeface="Times New Roman" pitchFamily="1" charset="0"/>
              </a:rPr>
              <a:t>.)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Times New Roman" pitchFamily="1" charset="0"/>
              </a:rPr>
              <a:t>Finalized </a:t>
            </a:r>
            <a:r>
              <a:rPr lang="en-US" sz="1600" dirty="0" smtClean="0">
                <a:latin typeface="Times New Roman" pitchFamily="1" charset="0"/>
              </a:rPr>
              <a:t>device</a:t>
            </a:r>
            <a:endParaRPr lang="en-US" sz="1600" dirty="0" smtClean="0">
              <a:latin typeface="Verdan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(no more than 3, if more split into sub projects)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CAD/CAM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Machine shop experience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Design experience</a:t>
            </a:r>
            <a:endParaRPr lang="en-US" sz="1600" b="1" dirty="0" smtClean="0"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Russ 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Taylor, Miriana Pehar, RN (mpehar1@jhmi.edu), Tony Kalloo, </a:t>
            </a:r>
            <a:r>
              <a:rPr lang="en-US" sz="1600" dirty="0">
                <a:solidFill>
                  <a:schemeClr val="tx2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MD </a:t>
            </a:r>
            <a:r>
              <a:rPr lang="en-US" sz="1600" dirty="0" smtClean="0">
                <a:solidFill>
                  <a:schemeClr val="tx2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lang="en-US" sz="1600" dirty="0" err="1" smtClean="0">
                <a:solidFill>
                  <a:schemeClr val="tx2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akalloo@jhmi.edu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</a:t>
            </a:r>
            <a:endParaRPr lang="en-US" sz="16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6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142"/>
            <a:ext cx="7772400" cy="6096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Endoscopy and Endoscope</a:t>
            </a:r>
            <a:r>
              <a:rPr lang="en-US" dirty="0"/>
              <a:t> </a:t>
            </a:r>
            <a:r>
              <a:rPr lang="en-US" dirty="0" smtClean="0"/>
              <a:t>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29718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 smtClean="0"/>
              <a:t>Endoscopy</a:t>
            </a:r>
          </a:p>
          <a:p>
            <a:pPr marL="685800" lvl="3" indent="-342900"/>
            <a:r>
              <a:rPr lang="en-US" sz="1400" dirty="0"/>
              <a:t>A procedure </a:t>
            </a:r>
            <a:r>
              <a:rPr lang="en-US" sz="1400" dirty="0" smtClean="0"/>
              <a:t>allowing visual examination of internal </a:t>
            </a:r>
            <a:r>
              <a:rPr lang="en-US" sz="1400" dirty="0"/>
              <a:t>organs and </a:t>
            </a:r>
            <a:r>
              <a:rPr lang="en-US" sz="1400" dirty="0" smtClean="0"/>
              <a:t>vessels </a:t>
            </a:r>
            <a:r>
              <a:rPr lang="en-US" sz="1400" dirty="0"/>
              <a:t>for management, treatment and prevention of diseases</a:t>
            </a:r>
            <a:endParaRPr lang="en-US" sz="1400" dirty="0" smtClean="0"/>
          </a:p>
          <a:p>
            <a:pPr marL="342900" lvl="2" indent="-342900"/>
            <a:r>
              <a:rPr lang="en-US" dirty="0" smtClean="0"/>
              <a:t>Endoscope</a:t>
            </a:r>
          </a:p>
          <a:p>
            <a:pPr marL="685800" lvl="3" indent="-342900"/>
            <a:r>
              <a:rPr lang="en-US" sz="1400" dirty="0" smtClean="0"/>
              <a:t>A reusable, intricately designed medical </a:t>
            </a:r>
            <a:r>
              <a:rPr lang="en-US" sz="1400" dirty="0"/>
              <a:t>instrument </a:t>
            </a:r>
            <a:r>
              <a:rPr lang="en-US" sz="1400" dirty="0" smtClean="0"/>
              <a:t>that allows for images to be viewed on a monitor</a:t>
            </a:r>
          </a:p>
          <a:p>
            <a:pPr marL="685800" lvl="3" indent="-342900"/>
            <a:r>
              <a:rPr lang="en-US" sz="1400" dirty="0" smtClean="0"/>
              <a:t>Generally </a:t>
            </a:r>
            <a:r>
              <a:rPr lang="en-US" sz="1400" dirty="0"/>
              <a:t>inserted through natural orifices of the body</a:t>
            </a:r>
          </a:p>
          <a:p>
            <a:pPr marL="685800" lvl="3" indent="-342900"/>
            <a:endParaRPr lang="en-US" sz="1400" dirty="0" smtClean="0"/>
          </a:p>
          <a:p>
            <a:pPr lvl="1"/>
            <a:endParaRPr lang="en-US" sz="14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9989" y="1796564"/>
            <a:ext cx="3429000" cy="46728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59406" y="5007417"/>
            <a:ext cx="1151277" cy="26161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Sigmoidoscope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929422" y="5937081"/>
            <a:ext cx="982961" cy="26161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Gastroscope</a:t>
            </a:r>
            <a:endParaRPr lang="en-US" sz="11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259406" y="4666758"/>
            <a:ext cx="30480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CC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542587" y="5257205"/>
            <a:ext cx="342698" cy="6707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CC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85649" y="1711556"/>
            <a:ext cx="1157689" cy="261610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Bronchoscopes</a:t>
            </a:r>
            <a:endParaRPr lang="en-US" sz="11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6119922" y="2004085"/>
            <a:ext cx="300981" cy="4093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CC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196672" y="1966371"/>
            <a:ext cx="512994" cy="4847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CCFF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6378" y="4046142"/>
            <a:ext cx="3838575" cy="23546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5159989" y="955719"/>
            <a:ext cx="329821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Examples of Various </a:t>
            </a:r>
          </a:p>
          <a:p>
            <a:pPr algn="ctr"/>
            <a:r>
              <a:rPr lang="en-US" sz="2000" dirty="0" smtClean="0"/>
              <a:t>Types of Endoscopes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567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Endoscope Safety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3886200" cy="54864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Endoscopes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Difficult instruments to clean and disinfect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ost commonly inked to patient infections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Scope 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drying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Performed after the endoscope is disinfected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Prevents residual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moisture within the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endoscope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Prevents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bacterial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growth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 due to long, narrow, non-visible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lumens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product market does not offer a solution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Inadequately dried endoscopes have been linked to disease transmission in patients undergoing endoscopic procedures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65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Drying: Current Process</a:t>
            </a:r>
            <a:endParaRPr lang="en-US" dirty="0"/>
          </a:p>
        </p:txBody>
      </p:sp>
      <p:pic>
        <p:nvPicPr>
          <p:cNvPr id="5" name="IMG_2297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5400000">
            <a:off x="304800" y="1729981"/>
            <a:ext cx="4190999" cy="3657600"/>
          </a:xfrm>
        </p:spPr>
      </p:pic>
      <p:pic>
        <p:nvPicPr>
          <p:cNvPr id="6" name="IMG_2303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5400000">
            <a:off x="4975623" y="1729981"/>
            <a:ext cx="3307553" cy="3657600"/>
          </a:xfrm>
        </p:spPr>
      </p:pic>
    </p:spTree>
    <p:extLst>
      <p:ext uri="{BB962C8B-B14F-4D97-AF65-F5344CB8AC3E}">
        <p14:creationId xmlns:p14="http://schemas.microsoft.com/office/powerpoint/2010/main" val="12120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Develop a scope holding device</a:t>
            </a:r>
          </a:p>
          <a:p>
            <a:pPr marL="1028700" lvl="3" indent="-342900"/>
            <a:r>
              <a:rPr lang="en-US" dirty="0" smtClean="0"/>
              <a:t>Facilitate/improve </a:t>
            </a:r>
            <a:r>
              <a:rPr lang="en-US" dirty="0"/>
              <a:t>the scope drying process for various types of endoscopes</a:t>
            </a:r>
          </a:p>
          <a:p>
            <a:pPr marL="1028700" lvl="3" indent="-342900"/>
            <a:r>
              <a:rPr lang="en-US" dirty="0"/>
              <a:t>Standardize the scope drying practice</a:t>
            </a:r>
          </a:p>
          <a:p>
            <a:pPr marL="1028700" lvl="3" indent="-342900"/>
            <a:r>
              <a:rPr lang="en-US" dirty="0"/>
              <a:t>Create a simple design that can evolve over time</a:t>
            </a:r>
          </a:p>
          <a:p>
            <a:pPr marL="1371600" lvl="4" indent="-342900"/>
            <a:r>
              <a:rPr lang="en-US" dirty="0"/>
              <a:t>Explore incorporation of technology into the device </a:t>
            </a:r>
            <a:r>
              <a:rPr lang="en-US" dirty="0" smtClean="0"/>
              <a:t>later </a:t>
            </a:r>
            <a:r>
              <a:rPr lang="en-US" dirty="0"/>
              <a:t>(</a:t>
            </a:r>
            <a:r>
              <a:rPr lang="en-US" dirty="0" smtClean="0"/>
              <a:t>future goal)</a:t>
            </a:r>
          </a:p>
          <a:p>
            <a:pPr lvl="1"/>
            <a:endParaRPr lang="en-US" dirty="0" smtClean="0"/>
          </a:p>
          <a:p>
            <a:pPr marL="6858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10151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6208</TotalTime>
  <Words>266</Words>
  <Application>Microsoft Macintosh PowerPoint</Application>
  <PresentationFormat>On-screen Show (4:3)</PresentationFormat>
  <Paragraphs>47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Times New Roman</vt:lpstr>
      <vt:lpstr>Verdana</vt:lpstr>
      <vt:lpstr>Arial</vt:lpstr>
      <vt:lpstr>CIS-Lecture</vt:lpstr>
      <vt:lpstr>Scope Holding Device  </vt:lpstr>
      <vt:lpstr>Endoscopy and Endoscope Defined</vt:lpstr>
      <vt:lpstr>Endoscope Safety Risks</vt:lpstr>
      <vt:lpstr>Scope Drying: Current Process</vt:lpstr>
      <vt:lpstr>Project Goals</vt:lpstr>
    </vt:vector>
  </TitlesOfParts>
  <Company>Johns Hopkins University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Russell Taylor</cp:lastModifiedBy>
  <cp:revision>94</cp:revision>
  <cp:lastPrinted>1998-01-12T19:42:20Z</cp:lastPrinted>
  <dcterms:created xsi:type="dcterms:W3CDTF">2014-01-14T11:21:36Z</dcterms:created>
  <dcterms:modified xsi:type="dcterms:W3CDTF">2018-01-28T23:26:21Z</dcterms:modified>
</cp:coreProperties>
</file>