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21945600" cy="32918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30" d="100"/>
          <a:sy n="30" d="100"/>
        </p:scale>
        <p:origin x="-1212" y="3126"/>
      </p:cViewPr>
      <p:guideLst>
        <p:guide orient="horz" pos="11904"/>
        <p:guide pos="6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E43A2B-E1D2-4ABC-81C2-7375C5C9C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06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6238" y="10226675"/>
            <a:ext cx="18653125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2475" y="18653125"/>
            <a:ext cx="15360650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5FF37-D5E4-45E3-B513-0F06E40B7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62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52843-F5C0-4EED-AFBB-DAA4A9997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10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636875" y="2925763"/>
            <a:ext cx="4662488" cy="26335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6238" y="2925763"/>
            <a:ext cx="13838237" cy="26335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77B89-D06B-4309-9E8A-40B340662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6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C7056-ED92-46A1-96B3-997DE8EBD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9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0" y="21153438"/>
            <a:ext cx="18653125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0" y="13952538"/>
            <a:ext cx="18653125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120C8-64D4-4600-91B1-5B1230B3D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8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6238" y="9509125"/>
            <a:ext cx="9250362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0" y="9509125"/>
            <a:ext cx="9250363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16D0F-E313-42F8-97D4-D111B2424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36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1317625"/>
            <a:ext cx="19751675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63" y="7369175"/>
            <a:ext cx="969645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63" y="10439400"/>
            <a:ext cx="969645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7425" y="7369175"/>
            <a:ext cx="9701213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47425" y="10439400"/>
            <a:ext cx="9701213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F7BD0-604A-42FF-B20E-BA376F0DA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4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2D68A-70DE-4EFF-883E-71DF1DB48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1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EBE55-7279-444B-AE90-0B4FFDEFB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4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1311275"/>
            <a:ext cx="721995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438" y="1311275"/>
            <a:ext cx="122682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63" y="6888163"/>
            <a:ext cx="721995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A4263-72ED-46FA-8523-36677D3BF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7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25" y="23042563"/>
            <a:ext cx="13166725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2125" y="2941638"/>
            <a:ext cx="13166725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25" y="25763538"/>
            <a:ext cx="13166725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8F678-708F-4013-A8D7-B744BEE09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8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6238" y="2925763"/>
            <a:ext cx="186531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3502" tIns="156751" rIns="313502" bIns="15675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6238" y="9509125"/>
            <a:ext cx="18653125" cy="1975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3502" tIns="156751" rIns="313502" bIns="1567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6238" y="29992638"/>
            <a:ext cx="4572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13502" tIns="156751" rIns="313502" bIns="156751" numCol="1" anchor="t" anchorCtr="0" compatLnSpc="1">
            <a:prstTxWarp prst="textNoShape">
              <a:avLst/>
            </a:prstTxWarp>
          </a:bodyPr>
          <a:lstStyle>
            <a:lvl1pPr>
              <a:defRPr sz="48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497763" y="29992638"/>
            <a:ext cx="695007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13502" tIns="156751" rIns="313502" bIns="156751" numCol="1" anchor="t" anchorCtr="0" compatLnSpc="1">
            <a:prstTxWarp prst="textNoShape">
              <a:avLst/>
            </a:prstTxWarp>
          </a:bodyPr>
          <a:lstStyle>
            <a:lvl1pPr algn="ctr">
              <a:defRPr sz="48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727363" y="29992638"/>
            <a:ext cx="4572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13502" tIns="156751" rIns="313502" bIns="156751" numCol="1" anchor="t" anchorCtr="0" compatLnSpc="1">
            <a:prstTxWarp prst="textNoShape">
              <a:avLst/>
            </a:prstTxWarp>
          </a:bodyPr>
          <a:lstStyle>
            <a:lvl1pPr algn="r">
              <a:defRPr sz="4800" smtClean="0"/>
            </a:lvl1pPr>
          </a:lstStyle>
          <a:p>
            <a:pPr>
              <a:defRPr/>
            </a:pPr>
            <a:fld id="{6ED40872-33E6-4749-86DB-DC1F561C6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35313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135313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 New Roman" pitchFamily="18" charset="0"/>
        </a:defRPr>
      </a:lvl2pPr>
      <a:lvl3pPr algn="ctr" defTabSz="3135313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 New Roman" pitchFamily="18" charset="0"/>
        </a:defRPr>
      </a:lvl3pPr>
      <a:lvl4pPr algn="ctr" defTabSz="3135313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 New Roman" pitchFamily="18" charset="0"/>
        </a:defRPr>
      </a:lvl4pPr>
      <a:lvl5pPr algn="ctr" defTabSz="3135313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 New Roman" pitchFamily="18" charset="0"/>
        </a:defRPr>
      </a:lvl5pPr>
      <a:lvl6pPr marL="457200" algn="ctr" defTabSz="3135313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 New Roman" pitchFamily="18" charset="0"/>
        </a:defRPr>
      </a:lvl6pPr>
      <a:lvl7pPr marL="914400" algn="ctr" defTabSz="3135313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 New Roman" pitchFamily="18" charset="0"/>
        </a:defRPr>
      </a:lvl7pPr>
      <a:lvl8pPr marL="1371600" algn="ctr" defTabSz="3135313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 New Roman" pitchFamily="18" charset="0"/>
        </a:defRPr>
      </a:lvl8pPr>
      <a:lvl9pPr marL="1828800" algn="ctr" defTabSz="3135313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 New Roman" pitchFamily="18" charset="0"/>
        </a:defRPr>
      </a:lvl9pPr>
    </p:titleStyle>
    <p:bodyStyle>
      <a:lvl1pPr marL="1176338" indent="-1176338" algn="l" defTabSz="3135313" rtl="0" eaLnBrk="0" fontAlgn="base" hangingPunct="0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  <a:ea typeface="+mn-ea"/>
          <a:cs typeface="+mn-cs"/>
        </a:defRPr>
      </a:lvl1pPr>
      <a:lvl2pPr marL="2547938" indent="-981075" algn="l" defTabSz="3135313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2pPr>
      <a:lvl3pPr marL="3919538" indent="-784225" algn="l" defTabSz="3135313" rtl="0" eaLnBrk="0" fontAlgn="base" hangingPunct="0">
        <a:spcBef>
          <a:spcPct val="20000"/>
        </a:spcBef>
        <a:spcAft>
          <a:spcPct val="0"/>
        </a:spcAft>
        <a:buChar char="•"/>
        <a:defRPr sz="8200">
          <a:solidFill>
            <a:schemeClr val="tx1"/>
          </a:solidFill>
          <a:latin typeface="+mn-lt"/>
        </a:defRPr>
      </a:lvl3pPr>
      <a:lvl4pPr marL="5486400" indent="-784225" algn="l" defTabSz="3135313" rtl="0" eaLnBrk="0" fontAlgn="base" hangingPunct="0">
        <a:spcBef>
          <a:spcPct val="20000"/>
        </a:spcBef>
        <a:spcAft>
          <a:spcPct val="0"/>
        </a:spcAft>
        <a:buChar char="–"/>
        <a:defRPr sz="6900">
          <a:solidFill>
            <a:schemeClr val="tx1"/>
          </a:solidFill>
          <a:latin typeface="+mn-lt"/>
        </a:defRPr>
      </a:lvl4pPr>
      <a:lvl5pPr marL="7053263" indent="-782638" algn="l" defTabSz="3135313" rtl="0" eaLnBrk="0" fontAlgn="base" hangingPunct="0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5pPr>
      <a:lvl6pPr marL="7510463" indent="-782638" algn="l" defTabSz="3135313" rtl="0" eaLnBrk="0" fontAlgn="base" hangingPunct="0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6pPr>
      <a:lvl7pPr marL="7967663" indent="-782638" algn="l" defTabSz="3135313" rtl="0" eaLnBrk="0" fontAlgn="base" hangingPunct="0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7pPr>
      <a:lvl8pPr marL="8424863" indent="-782638" algn="l" defTabSz="3135313" rtl="0" eaLnBrk="0" fontAlgn="base" hangingPunct="0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8pPr>
      <a:lvl9pPr marL="8882063" indent="-782638" algn="l" defTabSz="3135313" rtl="0" eaLnBrk="0" fontAlgn="base" hangingPunct="0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"/><Relationship Id="rId13" Type="http://schemas.openxmlformats.org/officeDocument/2006/relationships/image" Target="../media/image12.tif"/><Relationship Id="rId3" Type="http://schemas.openxmlformats.org/officeDocument/2006/relationships/image" Target="../media/image2.png"/><Relationship Id="rId7" Type="http://schemas.openxmlformats.org/officeDocument/2006/relationships/image" Target="../media/image6.tif"/><Relationship Id="rId12" Type="http://schemas.openxmlformats.org/officeDocument/2006/relationships/image" Target="../media/image11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tif"/><Relationship Id="rId11" Type="http://schemas.openxmlformats.org/officeDocument/2006/relationships/image" Target="../media/image10.tif"/><Relationship Id="rId5" Type="http://schemas.openxmlformats.org/officeDocument/2006/relationships/image" Target="../media/image4.tif"/><Relationship Id="rId10" Type="http://schemas.openxmlformats.org/officeDocument/2006/relationships/image" Target="../media/image9.tif"/><Relationship Id="rId4" Type="http://schemas.openxmlformats.org/officeDocument/2006/relationships/image" Target="../media/image3.gif"/><Relationship Id="rId9" Type="http://schemas.openxmlformats.org/officeDocument/2006/relationships/image" Target="../media/image8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143000" y="5715000"/>
            <a:ext cx="8458200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288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sz="3600" b="1" dirty="0">
                <a:solidFill>
                  <a:srgbClr val="C00000"/>
                </a:solidFill>
                <a:latin typeface="Arial" charset="0"/>
              </a:rPr>
              <a:t>Introduction</a:t>
            </a:r>
          </a:p>
          <a:p>
            <a:pPr>
              <a:buFontTx/>
              <a:buChar char="•"/>
            </a:pPr>
            <a:r>
              <a:rPr lang="en-US" sz="2800" dirty="0" smtClean="0">
                <a:latin typeface="Arial" charset="0"/>
              </a:rPr>
              <a:t>We produced a workflow for evaluating tissue deformation as a tumor is removed</a:t>
            </a:r>
          </a:p>
          <a:p>
            <a:pPr>
              <a:buFontTx/>
              <a:buChar char="•"/>
            </a:pPr>
            <a:r>
              <a:rPr lang="en-US" sz="2800" dirty="0" smtClean="0">
                <a:latin typeface="Arial" charset="0"/>
              </a:rPr>
              <a:t>Includes methodology of actions pre-, intra-, and postoperatively, as well as postoperative image processing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smtClean="0">
                <a:latin typeface="Arial" charset="0"/>
              </a:rPr>
              <a:t>Registration of intraoperative tracking data to preoperative image data and registration of preoperative images to postoperative images</a:t>
            </a:r>
            <a:endParaRPr lang="en-US" sz="2800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latin typeface="Arial" charset="0"/>
              </a:rPr>
              <a:t>In effect, we have addressed the problem of providing better guidelines to radiation oncologists on where to deliver postoperative radiotherapy, allowing decreased radiation poisoning</a:t>
            </a:r>
            <a:endParaRPr lang="en-US" sz="2800" dirty="0">
              <a:latin typeface="Arial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10177463" y="5719261"/>
            <a:ext cx="11234737" cy="2419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7472">
              <a:spcBef>
                <a:spcPct val="50000"/>
              </a:spcBef>
              <a:spcAft>
                <a:spcPct val="50000"/>
              </a:spcAft>
            </a:pPr>
            <a:r>
              <a:rPr lang="en-US" sz="3600" b="1" dirty="0">
                <a:solidFill>
                  <a:srgbClr val="C00000"/>
                </a:solidFill>
                <a:latin typeface="Arial" charset="0"/>
              </a:rPr>
              <a:t>Outcomes and </a:t>
            </a:r>
            <a:r>
              <a:rPr lang="en-US" sz="3600" b="1" dirty="0" smtClean="0">
                <a:solidFill>
                  <a:srgbClr val="C00000"/>
                </a:solidFill>
                <a:latin typeface="Arial" charset="0"/>
              </a:rPr>
              <a:t>Results</a:t>
            </a:r>
            <a:endParaRPr lang="en-US" sz="2800" dirty="0" smtClean="0">
              <a:solidFill>
                <a:srgbClr val="C00000"/>
              </a:solidFill>
              <a:latin typeface="Arial" charset="0"/>
            </a:endParaRPr>
          </a:p>
          <a:p>
            <a:pPr marL="346075" indent="-346075">
              <a:buFontTx/>
              <a:buChar char="•"/>
            </a:pPr>
            <a:endParaRPr lang="en-US" sz="2800" dirty="0" smtClean="0">
              <a:latin typeface="Arial" charset="0"/>
            </a:endParaRPr>
          </a:p>
          <a:p>
            <a:pPr marL="346075" indent="-346075">
              <a:buFontTx/>
              <a:buChar char="•"/>
            </a:pPr>
            <a:endParaRPr lang="en-US" sz="2800" dirty="0">
              <a:latin typeface="Arial" charset="0"/>
            </a:endParaRPr>
          </a:p>
          <a:p>
            <a:pPr marL="346075" indent="-346075">
              <a:buFontTx/>
              <a:buChar char="•"/>
            </a:pPr>
            <a:endParaRPr lang="en-US" sz="2800" dirty="0" smtClean="0">
              <a:latin typeface="Arial" charset="0"/>
            </a:endParaRPr>
          </a:p>
          <a:p>
            <a:pPr marL="346075" indent="-346075">
              <a:buFontTx/>
              <a:buChar char="•"/>
            </a:pPr>
            <a:endParaRPr lang="en-US" sz="2800" dirty="0">
              <a:latin typeface="Arial" charset="0"/>
            </a:endParaRPr>
          </a:p>
          <a:p>
            <a:pPr marL="346075" indent="-346075">
              <a:buFontTx/>
              <a:buChar char="•"/>
            </a:pPr>
            <a:endParaRPr lang="en-US" sz="2800" dirty="0" smtClean="0">
              <a:latin typeface="Arial" charset="0"/>
            </a:endParaRPr>
          </a:p>
          <a:p>
            <a:pPr marL="346075" indent="-346075">
              <a:buFontTx/>
              <a:buChar char="•"/>
            </a:pPr>
            <a:endParaRPr lang="en-US" sz="2800" dirty="0">
              <a:latin typeface="Arial" charset="0"/>
            </a:endParaRPr>
          </a:p>
          <a:p>
            <a:pPr marL="346075" indent="-346075">
              <a:buFontTx/>
              <a:buChar char="•"/>
            </a:pPr>
            <a:endParaRPr lang="en-US" sz="2800" dirty="0" smtClean="0">
              <a:latin typeface="Arial" charset="0"/>
            </a:endParaRPr>
          </a:p>
          <a:p>
            <a:pPr marL="346075" indent="-346075">
              <a:buFontTx/>
              <a:buChar char="•"/>
            </a:pPr>
            <a:r>
              <a:rPr lang="en-US" sz="2800" dirty="0" smtClean="0">
                <a:latin typeface="Arial" charset="0"/>
              </a:rPr>
              <a:t>Left </a:t>
            </a:r>
            <a:r>
              <a:rPr lang="en-US" sz="2800" dirty="0" smtClean="0">
                <a:latin typeface="Arial" charset="0"/>
              </a:rPr>
              <a:t>two images</a:t>
            </a:r>
            <a:r>
              <a:rPr lang="en-US" sz="2800" dirty="0" smtClean="0">
                <a:latin typeface="Arial" charset="0"/>
              </a:rPr>
              <a:t>: </a:t>
            </a:r>
            <a:r>
              <a:rPr lang="en-US" sz="2800" dirty="0" smtClean="0">
                <a:latin typeface="Arial" charset="0"/>
              </a:rPr>
              <a:t>Registration </a:t>
            </a:r>
            <a:r>
              <a:rPr lang="en-US" sz="2800" dirty="0" smtClean="0">
                <a:latin typeface="Arial" charset="0"/>
              </a:rPr>
              <a:t>of </a:t>
            </a:r>
            <a:r>
              <a:rPr lang="en-US" sz="2800" dirty="0" err="1" smtClean="0">
                <a:latin typeface="Arial" charset="0"/>
              </a:rPr>
              <a:t>intraop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P</a:t>
            </a:r>
            <a:r>
              <a:rPr lang="en-US" sz="2800" dirty="0" smtClean="0">
                <a:latin typeface="Arial" charset="0"/>
              </a:rPr>
              <a:t>olaris to </a:t>
            </a:r>
            <a:r>
              <a:rPr lang="en-US" sz="2800" dirty="0" err="1" smtClean="0">
                <a:latin typeface="Arial" charset="0"/>
              </a:rPr>
              <a:t>preop</a:t>
            </a:r>
            <a:endParaRPr lang="en-US" sz="2800" dirty="0" smtClean="0">
              <a:latin typeface="Arial" charset="0"/>
            </a:endParaRPr>
          </a:p>
          <a:p>
            <a:pPr marL="346075" indent="-346075">
              <a:buFontTx/>
              <a:buChar char="•"/>
            </a:pPr>
            <a:r>
              <a:rPr lang="en-US" sz="2800" dirty="0" smtClean="0">
                <a:latin typeface="Arial" charset="0"/>
              </a:rPr>
              <a:t>Right </a:t>
            </a:r>
            <a:r>
              <a:rPr lang="en-US" sz="2800" dirty="0" smtClean="0">
                <a:latin typeface="Arial" charset="0"/>
              </a:rPr>
              <a:t>two images</a:t>
            </a:r>
            <a:r>
              <a:rPr lang="en-US" sz="2800" dirty="0" smtClean="0">
                <a:latin typeface="Arial" charset="0"/>
              </a:rPr>
              <a:t>: Registration of </a:t>
            </a:r>
            <a:r>
              <a:rPr lang="en-US" sz="2800" dirty="0" err="1" smtClean="0">
                <a:latin typeface="Arial" charset="0"/>
              </a:rPr>
              <a:t>intraop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P</a:t>
            </a:r>
            <a:r>
              <a:rPr lang="en-US" sz="2800" dirty="0" smtClean="0">
                <a:latin typeface="Arial" charset="0"/>
              </a:rPr>
              <a:t>olaris </a:t>
            </a:r>
            <a:r>
              <a:rPr lang="en-US" sz="2800" dirty="0" smtClean="0">
                <a:latin typeface="Arial" charset="0"/>
              </a:rPr>
              <a:t>to </a:t>
            </a:r>
            <a:r>
              <a:rPr lang="en-US" sz="2800" dirty="0" smtClean="0">
                <a:latin typeface="Arial" charset="0"/>
              </a:rPr>
              <a:t>postop </a:t>
            </a:r>
            <a:r>
              <a:rPr lang="en-US" sz="2800" dirty="0" smtClean="0">
                <a:latin typeface="Arial" charset="0"/>
              </a:rPr>
              <a:t>open</a:t>
            </a:r>
          </a:p>
          <a:p>
            <a:pPr marL="631825" lvl="1" indent="-346075">
              <a:buFontTx/>
              <a:buChar char="•"/>
            </a:pPr>
            <a:endParaRPr lang="en-US" sz="2800" dirty="0" smtClean="0">
              <a:latin typeface="Arial" charset="0"/>
            </a:endParaRPr>
          </a:p>
          <a:p>
            <a:pPr marL="346075" indent="-346075">
              <a:buFontTx/>
              <a:buChar char="•"/>
            </a:pPr>
            <a:endParaRPr lang="en-US" sz="2800" dirty="0" smtClean="0">
              <a:latin typeface="Arial" charset="0"/>
            </a:endParaRPr>
          </a:p>
          <a:p>
            <a:pPr marL="346075" indent="-346075">
              <a:buFontTx/>
              <a:buChar char="•"/>
            </a:pPr>
            <a:endParaRPr lang="en-US" sz="2800" dirty="0" smtClean="0">
              <a:latin typeface="Arial" charset="0"/>
            </a:endParaRPr>
          </a:p>
          <a:p>
            <a:pPr marL="346075" indent="-346075">
              <a:buFontTx/>
              <a:buChar char="•"/>
            </a:pPr>
            <a:endParaRPr lang="en-US" sz="2800" dirty="0">
              <a:latin typeface="Arial" charset="0"/>
            </a:endParaRPr>
          </a:p>
          <a:p>
            <a:pPr marL="346075" indent="-346075">
              <a:buFontTx/>
              <a:buChar char="•"/>
            </a:pPr>
            <a:r>
              <a:rPr lang="en-US" sz="2800" dirty="0">
                <a:latin typeface="Arial" charset="0"/>
              </a:rPr>
              <a:t>Table above shows accuracy of </a:t>
            </a:r>
            <a:r>
              <a:rPr lang="en-US" sz="2800" dirty="0" err="1">
                <a:latin typeface="Arial" charset="0"/>
              </a:rPr>
              <a:t>intraop</a:t>
            </a:r>
            <a:r>
              <a:rPr lang="en-US" sz="2800" dirty="0">
                <a:latin typeface="Arial" charset="0"/>
              </a:rPr>
              <a:t> registration via total RMS error between pre- and </a:t>
            </a:r>
            <a:r>
              <a:rPr lang="en-US" sz="2800" dirty="0" smtClean="0">
                <a:latin typeface="Arial" charset="0"/>
              </a:rPr>
              <a:t>postop  </a:t>
            </a:r>
            <a:r>
              <a:rPr lang="en-US" sz="2800" dirty="0">
                <a:latin typeface="Arial" charset="0"/>
              </a:rPr>
              <a:t>open </a:t>
            </a:r>
            <a:r>
              <a:rPr lang="en-US" sz="2800" dirty="0" err="1">
                <a:latin typeface="Arial" charset="0"/>
              </a:rPr>
              <a:t>fiducials</a:t>
            </a:r>
            <a:r>
              <a:rPr lang="en-US" sz="2800" dirty="0">
                <a:latin typeface="Arial" charset="0"/>
              </a:rPr>
              <a:t> and postop open tongue points</a:t>
            </a:r>
          </a:p>
          <a:p>
            <a:pPr marL="346075" indent="-346075">
              <a:buFontTx/>
              <a:buChar char="•"/>
            </a:pPr>
            <a:r>
              <a:rPr lang="en-US" sz="2800" dirty="0" err="1" smtClean="0">
                <a:latin typeface="Arial" charset="0"/>
              </a:rPr>
              <a:t>Fiducials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and markers had diameters of approximately </a:t>
            </a:r>
            <a:r>
              <a:rPr lang="en-US" sz="2800" dirty="0" smtClean="0">
                <a:latin typeface="Arial" charset="0"/>
              </a:rPr>
              <a:t>5 mm</a:t>
            </a:r>
            <a:endParaRPr lang="en-US" sz="2800" dirty="0" smtClean="0">
              <a:latin typeface="Arial" charset="0"/>
            </a:endParaRPr>
          </a:p>
          <a:p>
            <a:pPr marL="346075" indent="-346075">
              <a:buFontTx/>
              <a:buChar char="•"/>
            </a:pPr>
            <a:r>
              <a:rPr lang="en-US" sz="2800" dirty="0" smtClean="0">
                <a:latin typeface="Arial" charset="0"/>
              </a:rPr>
              <a:t>Registration of </a:t>
            </a:r>
            <a:r>
              <a:rPr lang="en-US" sz="2800" dirty="0" err="1" smtClean="0">
                <a:latin typeface="Arial" charset="0"/>
              </a:rPr>
              <a:t>fiducial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points onto both scans is very accurate</a:t>
            </a:r>
          </a:p>
          <a:p>
            <a:pPr marL="346075" indent="-346075">
              <a:buFontTx/>
              <a:buChar char="•"/>
            </a:pPr>
            <a:r>
              <a:rPr lang="en-US" sz="2800" dirty="0" smtClean="0">
                <a:latin typeface="Arial" charset="0"/>
              </a:rPr>
              <a:t>Inherent uncertainty as tongue points on </a:t>
            </a:r>
            <a:r>
              <a:rPr lang="en-US" sz="2800" dirty="0" err="1" smtClean="0">
                <a:latin typeface="Arial" charset="0"/>
              </a:rPr>
              <a:t>preop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scan can be found in unlikely places (off of the tongue) due to </a:t>
            </a:r>
            <a:r>
              <a:rPr lang="en-US" sz="2800" dirty="0" smtClean="0">
                <a:latin typeface="Arial" charset="0"/>
              </a:rPr>
              <a:t>movement; </a:t>
            </a:r>
            <a:r>
              <a:rPr lang="en-US" sz="2800" dirty="0" smtClean="0">
                <a:latin typeface="Arial" charset="0"/>
              </a:rPr>
              <a:t>creates complications for direct placement of </a:t>
            </a:r>
            <a:r>
              <a:rPr lang="en-US" sz="2800" dirty="0">
                <a:latin typeface="Arial" charset="0"/>
              </a:rPr>
              <a:t>P</a:t>
            </a:r>
            <a:r>
              <a:rPr lang="en-US" sz="2800" dirty="0" smtClean="0">
                <a:latin typeface="Arial" charset="0"/>
              </a:rPr>
              <a:t>olaris </a:t>
            </a:r>
            <a:r>
              <a:rPr lang="en-US" sz="2800" dirty="0" smtClean="0">
                <a:latin typeface="Arial" charset="0"/>
              </a:rPr>
              <a:t>points on </a:t>
            </a:r>
            <a:r>
              <a:rPr lang="en-US" sz="2800" dirty="0" err="1" smtClean="0">
                <a:latin typeface="Arial" charset="0"/>
              </a:rPr>
              <a:t>preop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scan </a:t>
            </a:r>
            <a:endParaRPr lang="en-US" sz="2800" dirty="0" smtClean="0">
              <a:latin typeface="Arial" charset="0"/>
            </a:endParaRPr>
          </a:p>
          <a:p>
            <a:pPr marL="346075" indent="-346075">
              <a:buFontTx/>
              <a:buChar char="•"/>
            </a:pPr>
            <a:endParaRPr lang="en-US" sz="2800" dirty="0" smtClean="0">
              <a:latin typeface="Arial" charset="0"/>
            </a:endParaRPr>
          </a:p>
          <a:p>
            <a:pPr marL="346075" indent="-346075">
              <a:buFontTx/>
              <a:buChar char="•"/>
            </a:pPr>
            <a:endParaRPr lang="en-US" sz="2800" dirty="0" smtClean="0">
              <a:latin typeface="Arial" charset="0"/>
            </a:endParaRPr>
          </a:p>
          <a:p>
            <a:pPr marL="346075" indent="-346075">
              <a:buFontTx/>
              <a:buChar char="•"/>
            </a:pPr>
            <a:endParaRPr lang="en-US" sz="2800" dirty="0">
              <a:latin typeface="Arial" charset="0"/>
            </a:endParaRPr>
          </a:p>
          <a:p>
            <a:pPr marL="0" indent="0"/>
            <a:endParaRPr lang="en-US" sz="2800" dirty="0">
              <a:latin typeface="Arial" charset="0"/>
            </a:endParaRPr>
          </a:p>
          <a:p>
            <a:pPr marL="346075" indent="-346075">
              <a:buFontTx/>
              <a:buChar char="•"/>
            </a:pPr>
            <a:r>
              <a:rPr lang="en-US" sz="2800" dirty="0" smtClean="0">
                <a:latin typeface="Arial" charset="0"/>
              </a:rPr>
              <a:t>Table above shows </a:t>
            </a:r>
            <a:r>
              <a:rPr lang="en-US" sz="2800" dirty="0">
                <a:latin typeface="Arial" charset="0"/>
              </a:rPr>
              <a:t>accuracy of registration using the orig. method of </a:t>
            </a:r>
            <a:r>
              <a:rPr lang="en-US" sz="2800" dirty="0" err="1" smtClean="0">
                <a:latin typeface="Arial" charset="0"/>
              </a:rPr>
              <a:t>preop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to </a:t>
            </a:r>
            <a:r>
              <a:rPr lang="en-US" sz="2800" dirty="0" smtClean="0">
                <a:latin typeface="Arial" charset="0"/>
              </a:rPr>
              <a:t>postop </a:t>
            </a:r>
            <a:r>
              <a:rPr lang="en-US" sz="2800" dirty="0">
                <a:latin typeface="Arial" charset="0"/>
              </a:rPr>
              <a:t>closed via RMS of </a:t>
            </a:r>
            <a:r>
              <a:rPr lang="en-US" sz="2800" dirty="0" smtClean="0">
                <a:latin typeface="Arial" charset="0"/>
              </a:rPr>
              <a:t>tongue </a:t>
            </a:r>
            <a:r>
              <a:rPr lang="en-US" sz="2800" dirty="0" smtClean="0">
                <a:latin typeface="Arial" charset="0"/>
              </a:rPr>
              <a:t>clips </a:t>
            </a:r>
            <a:r>
              <a:rPr lang="en-US" sz="2800" dirty="0">
                <a:latin typeface="Arial" charset="0"/>
              </a:rPr>
              <a:t>and total </a:t>
            </a:r>
            <a:r>
              <a:rPr lang="en-US" sz="2800" dirty="0" smtClean="0">
                <a:latin typeface="Arial" charset="0"/>
              </a:rPr>
              <a:t>RMS</a:t>
            </a:r>
          </a:p>
          <a:p>
            <a:pPr marL="0" indent="0"/>
            <a:endParaRPr lang="en-US" sz="2800" dirty="0">
              <a:latin typeface="Arial" charset="0"/>
            </a:endParaRPr>
          </a:p>
          <a:p>
            <a:pPr marL="346075" indent="-346075">
              <a:buFontTx/>
              <a:buChar char="•"/>
            </a:pPr>
            <a:endParaRPr lang="en-US" sz="2800" dirty="0">
              <a:latin typeface="Arial" charset="0"/>
            </a:endParaRPr>
          </a:p>
          <a:p>
            <a:pPr marL="346075" indent="-346075">
              <a:buFontTx/>
              <a:buChar char="•"/>
            </a:pPr>
            <a:endParaRPr lang="en-US" sz="2800" dirty="0" smtClean="0">
              <a:latin typeface="Arial" charset="0"/>
            </a:endParaRPr>
          </a:p>
          <a:p>
            <a:pPr marL="0" indent="0"/>
            <a:endParaRPr lang="en-US" sz="2800" dirty="0" smtClean="0">
              <a:latin typeface="Arial" charset="0"/>
            </a:endParaRPr>
          </a:p>
          <a:p>
            <a:pPr marL="346075" indent="-346075">
              <a:buFontTx/>
              <a:buChar char="•"/>
            </a:pPr>
            <a:r>
              <a:rPr lang="en-US" sz="2800" dirty="0" smtClean="0">
                <a:latin typeface="Arial" charset="0"/>
              </a:rPr>
              <a:t>Table </a:t>
            </a:r>
            <a:r>
              <a:rPr lang="en-US" sz="2800" dirty="0" smtClean="0">
                <a:latin typeface="Arial" charset="0"/>
              </a:rPr>
              <a:t>above shows RMS error </a:t>
            </a:r>
            <a:r>
              <a:rPr lang="en-US" sz="2800" dirty="0" smtClean="0">
                <a:latin typeface="Arial" charset="0"/>
              </a:rPr>
              <a:t>resulting from different parameter sets when </a:t>
            </a:r>
            <a:r>
              <a:rPr lang="en-US" sz="2800" dirty="0" smtClean="0">
                <a:latin typeface="Arial" charset="0"/>
              </a:rPr>
              <a:t>postop </a:t>
            </a:r>
            <a:r>
              <a:rPr lang="en-US" sz="2800" dirty="0" smtClean="0">
                <a:latin typeface="Arial" charset="0"/>
              </a:rPr>
              <a:t>open is </a:t>
            </a:r>
            <a:r>
              <a:rPr lang="en-US" sz="2800" dirty="0" smtClean="0">
                <a:latin typeface="Arial" charset="0"/>
              </a:rPr>
              <a:t>registered </a:t>
            </a:r>
            <a:r>
              <a:rPr lang="en-US" sz="2800" dirty="0" smtClean="0">
                <a:latin typeface="Arial" charset="0"/>
              </a:rPr>
              <a:t>to </a:t>
            </a:r>
            <a:r>
              <a:rPr lang="en-US" sz="2800" dirty="0" err="1" smtClean="0">
                <a:latin typeface="Arial" charset="0"/>
              </a:rPr>
              <a:t>preop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and then subsequently registered to </a:t>
            </a:r>
            <a:r>
              <a:rPr lang="en-US" sz="2800" dirty="0" smtClean="0">
                <a:latin typeface="Arial" charset="0"/>
              </a:rPr>
              <a:t>postop closed; greater accuracy</a:t>
            </a:r>
          </a:p>
          <a:p>
            <a:pPr marL="346075" indent="-346075">
              <a:buFontTx/>
              <a:buChar char="•"/>
            </a:pPr>
            <a:r>
              <a:rPr lang="en-US" sz="2800" dirty="0" smtClean="0">
                <a:latin typeface="Arial" charset="0"/>
              </a:rPr>
              <a:t>Images below visually show accuracy of this registration method</a:t>
            </a:r>
            <a:endParaRPr lang="en-US" sz="2800" dirty="0" smtClean="0">
              <a:latin typeface="Arial" charset="0"/>
            </a:endParaRPr>
          </a:p>
          <a:p>
            <a:pPr marL="346075" indent="-346075">
              <a:buFontTx/>
              <a:buChar char="•"/>
            </a:pPr>
            <a:endParaRPr lang="en-US" sz="2800" dirty="0">
              <a:latin typeface="Arial" charset="0"/>
            </a:endParaRPr>
          </a:p>
          <a:p>
            <a:pPr marL="346075" indent="-346075">
              <a:buFontTx/>
              <a:buChar char="•"/>
            </a:pPr>
            <a:endParaRPr lang="en-US" sz="2800" dirty="0" smtClean="0">
              <a:latin typeface="Arial" charset="0"/>
            </a:endParaRPr>
          </a:p>
          <a:p>
            <a:pPr marL="346075" indent="-346075">
              <a:buFontTx/>
              <a:buChar char="•"/>
            </a:pPr>
            <a:endParaRPr lang="en-US" sz="2800" dirty="0">
              <a:latin typeface="Arial" charset="0"/>
            </a:endParaRPr>
          </a:p>
          <a:p>
            <a:pPr marL="346075" indent="-346075">
              <a:buFontTx/>
              <a:buChar char="•"/>
            </a:pPr>
            <a:endParaRPr lang="en-US" sz="2800" dirty="0" smtClean="0">
              <a:latin typeface="Arial" charset="0"/>
            </a:endParaRPr>
          </a:p>
          <a:p>
            <a:pPr marL="346075" indent="-346075">
              <a:buFontTx/>
              <a:buChar char="•"/>
            </a:pPr>
            <a:endParaRPr lang="en-US" sz="2800" dirty="0">
              <a:latin typeface="Arial" charset="0"/>
            </a:endParaRPr>
          </a:p>
          <a:p>
            <a:pPr marL="0" indent="0"/>
            <a:endParaRPr lang="en-US" sz="2800" dirty="0" smtClean="0">
              <a:latin typeface="Arial" charset="0"/>
            </a:endParaRPr>
          </a:p>
          <a:p>
            <a:pPr marL="0" indent="0"/>
            <a:endParaRPr lang="en-US" sz="2800" dirty="0" smtClean="0">
              <a:latin typeface="Arial" charset="0"/>
            </a:endParaRPr>
          </a:p>
          <a:p>
            <a:pPr marL="0" indent="0"/>
            <a:r>
              <a:rPr lang="en-US" sz="2800" dirty="0"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                        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Pig 1                             </a:t>
            </a:r>
            <a:r>
              <a:rPr lang="en-US" sz="2800" dirty="0" smtClean="0">
                <a:latin typeface="Arial" charset="0"/>
              </a:rPr>
              <a:t>       </a:t>
            </a:r>
            <a:r>
              <a:rPr lang="en-US" sz="2800" dirty="0" smtClean="0">
                <a:latin typeface="Arial" charset="0"/>
              </a:rPr>
              <a:t>Pig 2                 </a:t>
            </a:r>
            <a:r>
              <a:rPr lang="en-US" sz="2800" dirty="0" smtClean="0">
                <a:latin typeface="Arial" charset="0"/>
              </a:rPr>
              <a:t>  </a:t>
            </a:r>
            <a:r>
              <a:rPr lang="en-US" sz="2800" dirty="0" smtClean="0">
                <a:latin typeface="Arial" charset="0"/>
              </a:rPr>
              <a:t>Pig 3</a:t>
            </a:r>
          </a:p>
          <a:p>
            <a:pPr marL="346075" indent="-346075">
              <a:buFontTx/>
              <a:buChar char="•"/>
            </a:pPr>
            <a:endParaRPr lang="en-US" sz="2800" dirty="0">
              <a:latin typeface="Arial" charset="0"/>
            </a:endParaRPr>
          </a:p>
          <a:p>
            <a:pPr marL="346075" indent="-346075">
              <a:buFontTx/>
              <a:buChar char="•"/>
            </a:pPr>
            <a:endParaRPr lang="en-US" sz="2800" dirty="0" smtClean="0">
              <a:latin typeface="Arial" charset="0"/>
            </a:endParaRPr>
          </a:p>
          <a:p>
            <a:pPr marL="346075" indent="-346075">
              <a:buFontTx/>
              <a:buChar char="•"/>
            </a:pPr>
            <a:endParaRPr lang="en-US" sz="2800" dirty="0">
              <a:latin typeface="Arial" charset="0"/>
            </a:endParaRPr>
          </a:p>
          <a:p>
            <a:pPr marL="346075" indent="-346075">
              <a:buFontTx/>
              <a:buChar char="•"/>
            </a:pPr>
            <a:endParaRPr lang="en-US" sz="2800" dirty="0" smtClean="0">
              <a:latin typeface="Arial" charset="0"/>
            </a:endParaRPr>
          </a:p>
          <a:p>
            <a:pPr marL="346075" indent="-346075">
              <a:buFontTx/>
              <a:buChar char="•"/>
            </a:pPr>
            <a:endParaRPr lang="en-US" sz="2800" dirty="0">
              <a:latin typeface="Arial" charset="0"/>
            </a:endParaRPr>
          </a:p>
          <a:p>
            <a:pPr marL="346075" indent="-346075">
              <a:buFontTx/>
              <a:buChar char="•"/>
            </a:pPr>
            <a:endParaRPr lang="en-US" sz="2800" dirty="0" smtClean="0">
              <a:latin typeface="Arial" charset="0"/>
            </a:endParaRPr>
          </a:p>
          <a:p>
            <a:pPr marL="346075" indent="-346075">
              <a:buFontTx/>
              <a:buChar char="•"/>
            </a:pPr>
            <a:endParaRPr lang="en-US" sz="2800" dirty="0" smtClean="0">
              <a:latin typeface="Arial" charset="0"/>
            </a:endParaRPr>
          </a:p>
          <a:p>
            <a:pPr marL="346075" indent="-346075">
              <a:buFontTx/>
              <a:buChar char="•"/>
            </a:pPr>
            <a:endParaRPr lang="en-US" sz="2800" dirty="0" smtClean="0">
              <a:latin typeface="Arial" charset="0"/>
            </a:endParaRPr>
          </a:p>
          <a:p>
            <a:pPr marL="346075" indent="-346075">
              <a:buFontTx/>
              <a:buChar char="•"/>
            </a:pPr>
            <a:endParaRPr lang="en-US" sz="2800" dirty="0">
              <a:latin typeface="Arial" charset="0"/>
            </a:endParaRPr>
          </a:p>
          <a:p>
            <a:pPr marL="0" indent="0"/>
            <a:endParaRPr lang="en-US" sz="2800" dirty="0" smtClean="0">
              <a:latin typeface="Arial" charset="0"/>
            </a:endParaRPr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1276349" y="11935667"/>
            <a:ext cx="8782051" cy="480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4813" indent="-404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7472">
              <a:spcBef>
                <a:spcPct val="50000"/>
              </a:spcBef>
              <a:spcAft>
                <a:spcPts val="2160"/>
              </a:spcAft>
            </a:pPr>
            <a:r>
              <a:rPr lang="en-US" sz="3600" b="1" dirty="0">
                <a:solidFill>
                  <a:srgbClr val="C00000"/>
                </a:solidFill>
                <a:latin typeface="Arial" charset="0"/>
              </a:rPr>
              <a:t>The Problem</a:t>
            </a:r>
          </a:p>
          <a:p>
            <a:pPr marL="347472">
              <a:spcBef>
                <a:spcPts val="0"/>
              </a:spcBef>
              <a:buFontTx/>
              <a:buChar char="•"/>
            </a:pPr>
            <a:r>
              <a:rPr lang="en-US" sz="2800" dirty="0" smtClean="0">
                <a:latin typeface="Arial" charset="0"/>
              </a:rPr>
              <a:t>Patient receives surgical </a:t>
            </a:r>
          </a:p>
          <a:p>
            <a:pPr marL="0" indent="0">
              <a:spcBef>
                <a:spcPts val="0"/>
              </a:spcBef>
            </a:pPr>
            <a:r>
              <a:rPr lang="en-US" sz="2800" dirty="0"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   resection of tumor and </a:t>
            </a:r>
            <a:endParaRPr lang="en-US" sz="2800" dirty="0">
              <a:latin typeface="Arial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2800" dirty="0" smtClean="0">
                <a:latin typeface="Arial" charset="0"/>
              </a:rPr>
              <a:t>    postoperative radiotherapy of </a:t>
            </a:r>
          </a:p>
          <a:p>
            <a:pPr marL="0" indent="0">
              <a:spcBef>
                <a:spcPts val="0"/>
              </a:spcBef>
            </a:pPr>
            <a:r>
              <a:rPr lang="en-US" sz="2800" dirty="0"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   surgical bed</a:t>
            </a:r>
          </a:p>
          <a:p>
            <a:pPr marL="347472">
              <a:spcBef>
                <a:spcPts val="0"/>
              </a:spcBef>
              <a:buFontTx/>
              <a:buChar char="•"/>
            </a:pPr>
            <a:r>
              <a:rPr lang="en-US" sz="2800" dirty="0" smtClean="0">
                <a:latin typeface="Arial" charset="0"/>
              </a:rPr>
              <a:t>Volume of radiotherapy overestimated </a:t>
            </a:r>
            <a:r>
              <a:rPr lang="en-US" sz="2800" dirty="0" smtClean="0">
                <a:latin typeface="Arial" charset="0"/>
                <a:sym typeface="Wingdings" pitchFamily="2" charset="2"/>
              </a:rPr>
              <a:t> toxicity and negative physiologic reactions</a:t>
            </a:r>
          </a:p>
          <a:p>
            <a:pPr marL="347472">
              <a:spcBef>
                <a:spcPts val="0"/>
              </a:spcBef>
              <a:buFontTx/>
              <a:buChar char="•"/>
            </a:pPr>
            <a:r>
              <a:rPr lang="en-US" sz="2800" dirty="0" smtClean="0">
                <a:latin typeface="Arial" charset="0"/>
                <a:sym typeface="Wingdings" pitchFamily="2" charset="2"/>
              </a:rPr>
              <a:t>Need method to evaluate tissue deformation after surgery to decrease volume and increase specificity of radiotherapy</a:t>
            </a:r>
            <a:endParaRPr lang="en-US" sz="2800" dirty="0" smtClean="0">
              <a:latin typeface="Arial" charset="0"/>
            </a:endParaRPr>
          </a:p>
        </p:txBody>
      </p:sp>
      <p:pic>
        <p:nvPicPr>
          <p:cNvPr id="205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9275" y="31689675"/>
            <a:ext cx="847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15"/>
          <p:cNvSpPr txBox="1">
            <a:spLocks noChangeArrowheads="1"/>
          </p:cNvSpPr>
          <p:nvPr/>
        </p:nvSpPr>
        <p:spPr bwMode="auto">
          <a:xfrm>
            <a:off x="11953875" y="32151638"/>
            <a:ext cx="944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Engineering Research Center for Computer Integrated Surgical Systems and Technology</a:t>
            </a:r>
          </a:p>
        </p:txBody>
      </p:sp>
      <p:sp>
        <p:nvSpPr>
          <p:cNvPr id="2057" name="Rectangle 23"/>
          <p:cNvSpPr>
            <a:spLocks noChangeArrowheads="1"/>
          </p:cNvSpPr>
          <p:nvPr/>
        </p:nvSpPr>
        <p:spPr bwMode="auto">
          <a:xfrm>
            <a:off x="9625013" y="15235238"/>
            <a:ext cx="219456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8" name="Text Box 27"/>
          <p:cNvSpPr txBox="1">
            <a:spLocks noChangeArrowheads="1"/>
          </p:cNvSpPr>
          <p:nvPr/>
        </p:nvSpPr>
        <p:spPr bwMode="auto">
          <a:xfrm>
            <a:off x="1250950" y="17068800"/>
            <a:ext cx="8926513" cy="1234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4813" indent="-404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7472">
              <a:spcBef>
                <a:spcPct val="50000"/>
              </a:spcBef>
              <a:spcAft>
                <a:spcPts val="2160"/>
              </a:spcAft>
            </a:pPr>
            <a:r>
              <a:rPr lang="en-US" sz="3600" b="1" dirty="0">
                <a:solidFill>
                  <a:srgbClr val="C00000"/>
                </a:solidFill>
                <a:latin typeface="Arial" charset="0"/>
              </a:rPr>
              <a:t>The </a:t>
            </a:r>
            <a:r>
              <a:rPr lang="en-US" sz="3600" b="1" dirty="0" smtClean="0">
                <a:solidFill>
                  <a:srgbClr val="C00000"/>
                </a:solidFill>
                <a:latin typeface="Arial" charset="0"/>
              </a:rPr>
              <a:t>Solution</a:t>
            </a:r>
            <a:endParaRPr lang="en-US" sz="2800" dirty="0">
              <a:latin typeface="Arial" charset="0"/>
            </a:endParaRP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</a:pPr>
            <a:endParaRPr lang="en-US" sz="1400" dirty="0">
              <a:latin typeface="Arial" charset="0"/>
            </a:endParaRP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 smtClean="0">
                <a:latin typeface="Arial" charset="0"/>
              </a:rPr>
              <a:t>Take </a:t>
            </a:r>
            <a:r>
              <a:rPr lang="en-US" sz="2800" dirty="0" smtClean="0">
                <a:latin typeface="Arial" charset="0"/>
              </a:rPr>
              <a:t>three CT </a:t>
            </a:r>
          </a:p>
          <a:p>
            <a:pPr marL="457200" indent="-457200">
              <a:spcBef>
                <a:spcPts val="0"/>
              </a:spcBef>
            </a:pPr>
            <a:r>
              <a:rPr lang="en-US" sz="2800" dirty="0" smtClean="0">
                <a:latin typeface="Arial" charset="0"/>
              </a:rPr>
              <a:t>    </a:t>
            </a:r>
            <a:r>
              <a:rPr lang="en-US" sz="2800" dirty="0" smtClean="0">
                <a:latin typeface="Arial" charset="0"/>
              </a:rPr>
              <a:t>scans </a:t>
            </a:r>
            <a:r>
              <a:rPr lang="en-US" sz="2800" dirty="0" smtClean="0">
                <a:latin typeface="Arial" charset="0"/>
              </a:rPr>
              <a:t>of patient: </a:t>
            </a:r>
          </a:p>
          <a:p>
            <a:pPr marL="457200" indent="-457200">
              <a:spcBef>
                <a:spcPts val="0"/>
              </a:spcBef>
            </a:pPr>
            <a:r>
              <a:rPr lang="en-US" sz="2800" dirty="0" smtClean="0">
                <a:latin typeface="Arial" charset="0"/>
              </a:rPr>
              <a:t>    </a:t>
            </a:r>
            <a:r>
              <a:rPr lang="en-US" sz="2800" dirty="0" err="1" smtClean="0">
                <a:latin typeface="Arial" charset="0"/>
              </a:rPr>
              <a:t>preop</a:t>
            </a:r>
            <a:r>
              <a:rPr lang="en-US" sz="2800" dirty="0" smtClean="0">
                <a:latin typeface="Arial" charset="0"/>
              </a:rPr>
              <a:t>, </a:t>
            </a:r>
            <a:r>
              <a:rPr lang="en-US" sz="2800" dirty="0" smtClean="0">
                <a:latin typeface="Arial" charset="0"/>
              </a:rPr>
              <a:t>postop </a:t>
            </a:r>
            <a:endParaRPr lang="en-US" sz="2800" dirty="0" smtClean="0">
              <a:latin typeface="Arial" charset="0"/>
            </a:endParaRPr>
          </a:p>
          <a:p>
            <a:pPr marL="457200" indent="-457200">
              <a:spcBef>
                <a:spcPts val="0"/>
              </a:spcBef>
            </a:pPr>
            <a:r>
              <a:rPr lang="en-US" sz="2800" dirty="0" smtClean="0">
                <a:latin typeface="Arial" charset="0"/>
              </a:rPr>
              <a:t>    </a:t>
            </a:r>
            <a:r>
              <a:rPr lang="en-US" sz="2800" dirty="0" smtClean="0">
                <a:latin typeface="Arial" charset="0"/>
              </a:rPr>
              <a:t>with </a:t>
            </a:r>
            <a:r>
              <a:rPr lang="en-US" sz="2800" dirty="0" smtClean="0">
                <a:latin typeface="Arial" charset="0"/>
              </a:rPr>
              <a:t>open wound,</a:t>
            </a:r>
          </a:p>
          <a:p>
            <a:pPr marL="457200" indent="-457200">
              <a:spcBef>
                <a:spcPts val="0"/>
              </a:spcBef>
            </a:pPr>
            <a:r>
              <a:rPr lang="en-US" sz="2800" dirty="0" smtClean="0">
                <a:latin typeface="Arial" charset="0"/>
              </a:rPr>
              <a:t>    </a:t>
            </a:r>
            <a:r>
              <a:rPr lang="en-US" sz="2800" dirty="0" smtClean="0">
                <a:latin typeface="Arial" charset="0"/>
              </a:rPr>
              <a:t>postop </a:t>
            </a:r>
            <a:r>
              <a:rPr lang="en-US" sz="2800" dirty="0" smtClean="0">
                <a:latin typeface="Arial" charset="0"/>
              </a:rPr>
              <a:t>after </a:t>
            </a:r>
          </a:p>
          <a:p>
            <a:pPr marL="457200" indent="-457200">
              <a:spcBef>
                <a:spcPts val="0"/>
              </a:spcBef>
            </a:pPr>
            <a:r>
              <a:rPr lang="en-US" sz="2800" dirty="0" smtClean="0">
                <a:latin typeface="Arial" charset="0"/>
              </a:rPr>
              <a:t>    wound closed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 smtClean="0">
                <a:latin typeface="Arial" charset="0"/>
              </a:rPr>
              <a:t>Outline pathology with points using Polaris tracking system; register these points to </a:t>
            </a:r>
            <a:r>
              <a:rPr lang="en-US" sz="2800" dirty="0" err="1" smtClean="0">
                <a:latin typeface="Arial" charset="0"/>
              </a:rPr>
              <a:t>preop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CT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 smtClean="0">
                <a:latin typeface="Arial" charset="0"/>
              </a:rPr>
              <a:t>Using open source medical imaging </a:t>
            </a:r>
            <a:r>
              <a:rPr lang="en-US" sz="2800" dirty="0" smtClean="0">
                <a:latin typeface="Arial" charset="0"/>
              </a:rPr>
              <a:t>software,</a:t>
            </a:r>
          </a:p>
          <a:p>
            <a:pPr marL="457200" indent="-457200">
              <a:spcBef>
                <a:spcPts val="0"/>
              </a:spcBef>
            </a:pPr>
            <a:r>
              <a:rPr lang="en-US" sz="2800" dirty="0" smtClean="0">
                <a:latin typeface="Arial" charset="0"/>
              </a:rPr>
              <a:t>     </a:t>
            </a:r>
            <a:r>
              <a:rPr lang="en-US" sz="2800" dirty="0" err="1" smtClean="0">
                <a:latin typeface="Arial" charset="0"/>
              </a:rPr>
              <a:t>Elastix</a:t>
            </a:r>
            <a:r>
              <a:rPr lang="en-US" sz="2800" dirty="0" smtClean="0">
                <a:latin typeface="Arial" charset="0"/>
              </a:rPr>
              <a:t>, to register </a:t>
            </a:r>
            <a:r>
              <a:rPr lang="en-US" sz="2800" dirty="0" err="1" smtClean="0">
                <a:latin typeface="Arial" charset="0"/>
              </a:rPr>
              <a:t>preop</a:t>
            </a:r>
            <a:r>
              <a:rPr lang="en-US" sz="2800" dirty="0" smtClean="0">
                <a:latin typeface="Arial" charset="0"/>
              </a:rPr>
              <a:t> scan to each postop scan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 smtClean="0">
                <a:latin typeface="Arial" charset="0"/>
              </a:rPr>
              <a:t>Use </a:t>
            </a:r>
            <a:r>
              <a:rPr lang="en-US" sz="2800" dirty="0" err="1" smtClean="0">
                <a:latin typeface="Arial" charset="0"/>
              </a:rPr>
              <a:t>Transfomix</a:t>
            </a:r>
            <a:r>
              <a:rPr lang="en-US" sz="2800" dirty="0" smtClean="0">
                <a:latin typeface="Arial" charset="0"/>
              </a:rPr>
              <a:t> to </a:t>
            </a:r>
            <a:r>
              <a:rPr lang="en-US" sz="2800" dirty="0" smtClean="0">
                <a:latin typeface="Arial" charset="0"/>
              </a:rPr>
              <a:t>monitor points’ </a:t>
            </a:r>
            <a:r>
              <a:rPr lang="en-US" sz="2800" dirty="0" smtClean="0">
                <a:latin typeface="Arial" charset="0"/>
              </a:rPr>
              <a:t>movement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 smtClean="0">
                <a:latin typeface="Arial" charset="0"/>
              </a:rPr>
              <a:t>Guides </a:t>
            </a:r>
            <a:r>
              <a:rPr lang="en-US" sz="2800" dirty="0" smtClean="0">
                <a:latin typeface="Arial" charset="0"/>
              </a:rPr>
              <a:t>postop radiotherapy planning</a:t>
            </a:r>
            <a:endParaRPr lang="en-US" sz="2800" dirty="0" smtClean="0">
              <a:latin typeface="Arial" charset="0"/>
            </a:endParaRP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 smtClean="0">
                <a:latin typeface="Arial" charset="0"/>
              </a:rPr>
              <a:t>Experimental methodology:</a:t>
            </a:r>
          </a:p>
          <a:p>
            <a:pPr marL="795337" lvl="1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 smtClean="0">
                <a:latin typeface="Arial" charset="0"/>
              </a:rPr>
              <a:t>In 3 pig heads, a portion of the  tongue was removed simulating surgical resection of tumor</a:t>
            </a:r>
          </a:p>
          <a:p>
            <a:pPr marL="795337" lvl="1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 smtClean="0">
                <a:latin typeface="Arial" charset="0"/>
              </a:rPr>
              <a:t>5 </a:t>
            </a:r>
            <a:r>
              <a:rPr lang="en-US" sz="2800" dirty="0" err="1" smtClean="0">
                <a:latin typeface="Arial" charset="0"/>
              </a:rPr>
              <a:t>fiducials</a:t>
            </a:r>
            <a:r>
              <a:rPr lang="en-US" sz="2800" dirty="0" smtClean="0">
                <a:latin typeface="Arial" charset="0"/>
              </a:rPr>
              <a:t> were place on the surface of the head </a:t>
            </a:r>
            <a:r>
              <a:rPr lang="en-US" sz="2800" dirty="0" smtClean="0">
                <a:latin typeface="Arial" charset="0"/>
              </a:rPr>
              <a:t>to determine </a:t>
            </a:r>
            <a:r>
              <a:rPr lang="en-US" sz="2800" dirty="0" err="1" smtClean="0">
                <a:latin typeface="Arial" charset="0"/>
              </a:rPr>
              <a:t>intraop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to postop registration</a:t>
            </a:r>
          </a:p>
          <a:p>
            <a:pPr marL="795337" lvl="1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 smtClean="0">
                <a:latin typeface="Arial" charset="0"/>
              </a:rPr>
              <a:t>Placed 4 radio-opaque markers on tongue where Polaris points were collected for gold standard</a:t>
            </a:r>
          </a:p>
          <a:p>
            <a:pPr marL="795337" lvl="1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 smtClean="0">
                <a:latin typeface="Arial" charset="0"/>
              </a:rPr>
              <a:t>Removed markers from CT images</a:t>
            </a:r>
          </a:p>
          <a:p>
            <a:pPr marL="795337" lvl="1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 smtClean="0">
                <a:latin typeface="Arial" charset="0"/>
              </a:rPr>
              <a:t>Determined optimal </a:t>
            </a:r>
            <a:r>
              <a:rPr lang="en-US" sz="2800" dirty="0" err="1" smtClean="0">
                <a:latin typeface="Arial" charset="0"/>
              </a:rPr>
              <a:t>Elastix</a:t>
            </a:r>
            <a:r>
              <a:rPr lang="en-US" sz="2800" dirty="0" smtClean="0">
                <a:latin typeface="Arial" charset="0"/>
              </a:rPr>
              <a:t> parameters for best possible image registrations</a:t>
            </a:r>
          </a:p>
          <a:p>
            <a:pPr marL="795337" lvl="1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 smtClean="0">
                <a:latin typeface="Arial" charset="0"/>
              </a:rPr>
              <a:t>Computed RMS errors between </a:t>
            </a:r>
            <a:r>
              <a:rPr lang="en-US" sz="2800" dirty="0" smtClean="0">
                <a:latin typeface="Arial" charset="0"/>
              </a:rPr>
              <a:t>measured </a:t>
            </a:r>
            <a:r>
              <a:rPr lang="en-US" sz="2800" dirty="0" err="1" smtClean="0">
                <a:latin typeface="Arial" charset="0"/>
              </a:rPr>
              <a:t>fiducials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and computed </a:t>
            </a:r>
            <a:r>
              <a:rPr lang="en-US" sz="2800" dirty="0" err="1" smtClean="0">
                <a:latin typeface="Arial" charset="0"/>
              </a:rPr>
              <a:t>fiducials</a:t>
            </a:r>
            <a:r>
              <a:rPr lang="en-US" sz="2800" dirty="0" smtClean="0">
                <a:latin typeface="Arial" charset="0"/>
              </a:rPr>
              <a:t>, and between gold standard markers on tongues and computed tongue points</a:t>
            </a:r>
            <a:endParaRPr lang="en-US" sz="2800" dirty="0">
              <a:latin typeface="Arial" charset="0"/>
            </a:endParaRPr>
          </a:p>
        </p:txBody>
      </p:sp>
      <p:sp>
        <p:nvSpPr>
          <p:cNvPr id="2060" name="Text Box 30"/>
          <p:cNvSpPr txBox="1">
            <a:spLocks noChangeArrowheads="1"/>
          </p:cNvSpPr>
          <p:nvPr/>
        </p:nvSpPr>
        <p:spPr bwMode="auto">
          <a:xfrm>
            <a:off x="1276350" y="29505944"/>
            <a:ext cx="9258300" cy="179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4813" indent="-404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7472">
              <a:spcBef>
                <a:spcPct val="50000"/>
              </a:spcBef>
              <a:spcAft>
                <a:spcPts val="2160"/>
              </a:spcAft>
            </a:pPr>
            <a:r>
              <a:rPr lang="en-US" sz="3600" b="1" dirty="0">
                <a:solidFill>
                  <a:srgbClr val="C00000"/>
                </a:solidFill>
                <a:latin typeface="Arial" charset="0"/>
              </a:rPr>
              <a:t>Credits</a:t>
            </a:r>
          </a:p>
          <a:p>
            <a:pPr marL="346075" indent="-346075">
              <a:spcBef>
                <a:spcPts val="0"/>
              </a:spcBef>
              <a:buFontTx/>
              <a:buChar char="•"/>
            </a:pPr>
            <a:r>
              <a:rPr lang="en-US" sz="2800" dirty="0" smtClean="0">
                <a:latin typeface="Arial" charset="0"/>
              </a:rPr>
              <a:t>KF led data collection process, SL led </a:t>
            </a:r>
            <a:r>
              <a:rPr lang="en-US" sz="2800" dirty="0" err="1" smtClean="0">
                <a:latin typeface="Arial" charset="0"/>
              </a:rPr>
              <a:t>intraop</a:t>
            </a:r>
            <a:r>
              <a:rPr lang="en-US" sz="2800" dirty="0" smtClean="0">
                <a:latin typeface="Arial" charset="0"/>
              </a:rPr>
              <a:t> registration process, MH led image registration process</a:t>
            </a:r>
            <a:endParaRPr lang="en-US" sz="2800" dirty="0">
              <a:latin typeface="Arial" charset="0"/>
            </a:endParaRPr>
          </a:p>
        </p:txBody>
      </p:sp>
      <p:sp>
        <p:nvSpPr>
          <p:cNvPr id="2061" name="Text Box 31"/>
          <p:cNvSpPr txBox="1">
            <a:spLocks noChangeArrowheads="1"/>
          </p:cNvSpPr>
          <p:nvPr/>
        </p:nvSpPr>
        <p:spPr bwMode="auto">
          <a:xfrm>
            <a:off x="10509250" y="30248661"/>
            <a:ext cx="10255250" cy="179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4813" indent="-404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7472" algn="just">
              <a:spcBef>
                <a:spcPct val="50000"/>
              </a:spcBef>
              <a:spcAft>
                <a:spcPts val="2160"/>
              </a:spcAft>
            </a:pPr>
            <a:r>
              <a:rPr lang="en-US" sz="3600" b="1" dirty="0">
                <a:solidFill>
                  <a:srgbClr val="C00000"/>
                </a:solidFill>
                <a:latin typeface="Arial" charset="0"/>
              </a:rPr>
              <a:t>Support by and Acknowledgements</a:t>
            </a:r>
          </a:p>
          <a:p>
            <a:pPr marL="346075" indent="-346075">
              <a:spcBef>
                <a:spcPts val="0"/>
              </a:spcBef>
              <a:buFontTx/>
              <a:buChar char="•"/>
            </a:pPr>
            <a:r>
              <a:rPr lang="en-US" sz="2800" dirty="0" smtClean="0">
                <a:latin typeface="Arial" charset="0"/>
              </a:rPr>
              <a:t>We thank our mentors for their guidance and funding,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as well as Seth Billings for helping us obtain the Polaris</a:t>
            </a:r>
          </a:p>
        </p:txBody>
      </p:sp>
      <p:sp>
        <p:nvSpPr>
          <p:cNvPr id="2062" name="Text Box 39"/>
          <p:cNvSpPr txBox="1">
            <a:spLocks noChangeArrowheads="1"/>
          </p:cNvSpPr>
          <p:nvPr/>
        </p:nvSpPr>
        <p:spPr bwMode="auto">
          <a:xfrm>
            <a:off x="10466506" y="25032950"/>
            <a:ext cx="10793294" cy="308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4813" indent="-404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7472">
              <a:spcBef>
                <a:spcPct val="50000"/>
              </a:spcBef>
              <a:spcAft>
                <a:spcPts val="2160"/>
              </a:spcAft>
            </a:pPr>
            <a:r>
              <a:rPr lang="en-US" sz="3600" b="1" dirty="0">
                <a:solidFill>
                  <a:srgbClr val="C00000"/>
                </a:solidFill>
                <a:latin typeface="Arial" charset="0"/>
              </a:rPr>
              <a:t>Lessons Learned</a:t>
            </a:r>
          </a:p>
          <a:p>
            <a:pPr marL="346075" indent="-346075">
              <a:spcBef>
                <a:spcPts val="0"/>
              </a:spcBef>
              <a:buFontTx/>
              <a:buChar char="•"/>
            </a:pPr>
            <a:r>
              <a:rPr lang="en-US" sz="2800" dirty="0" smtClean="0">
                <a:latin typeface="Arial" charset="0"/>
              </a:rPr>
              <a:t>Inherent error in method: Collecting points around tongue </a:t>
            </a:r>
            <a:r>
              <a:rPr lang="en-US" sz="2800" dirty="0" err="1" smtClean="0">
                <a:latin typeface="Arial" charset="0"/>
              </a:rPr>
              <a:t>intraoperatively</a:t>
            </a:r>
            <a:r>
              <a:rPr lang="en-US" sz="2800" dirty="0" smtClean="0">
                <a:latin typeface="Arial" charset="0"/>
              </a:rPr>
              <a:t>, but </a:t>
            </a:r>
            <a:r>
              <a:rPr lang="en-US" sz="2800" dirty="0" err="1" smtClean="0">
                <a:latin typeface="Arial" charset="0"/>
              </a:rPr>
              <a:t>intraop</a:t>
            </a:r>
            <a:r>
              <a:rPr lang="en-US" sz="2800" dirty="0" smtClean="0">
                <a:latin typeface="Arial" charset="0"/>
              </a:rPr>
              <a:t> tissue doesn’t line up with tissue in </a:t>
            </a:r>
            <a:r>
              <a:rPr lang="en-US" sz="2800" dirty="0" err="1" smtClean="0">
                <a:latin typeface="Arial" charset="0"/>
              </a:rPr>
              <a:t>preop</a:t>
            </a:r>
            <a:r>
              <a:rPr lang="en-US" sz="2800" dirty="0" smtClean="0">
                <a:latin typeface="Arial" charset="0"/>
              </a:rPr>
              <a:t> image</a:t>
            </a:r>
          </a:p>
          <a:p>
            <a:pPr marL="346075" indent="-346075">
              <a:spcBef>
                <a:spcPts val="0"/>
              </a:spcBef>
              <a:buFontTx/>
              <a:buChar char="•"/>
            </a:pPr>
            <a:r>
              <a:rPr lang="en-US" sz="2800" dirty="0" smtClean="0">
                <a:latin typeface="Arial" charset="0"/>
              </a:rPr>
              <a:t>Necessity to think through entire project and pre-define what data we need and what we need to do with it</a:t>
            </a:r>
            <a:endParaRPr lang="en-US" sz="2800" dirty="0">
              <a:latin typeface="Arial" charset="0"/>
            </a:endParaRPr>
          </a:p>
        </p:txBody>
      </p:sp>
      <p:sp>
        <p:nvSpPr>
          <p:cNvPr id="2063" name="Text Box 5"/>
          <p:cNvSpPr txBox="1">
            <a:spLocks noChangeArrowheads="1"/>
          </p:cNvSpPr>
          <p:nvPr/>
        </p:nvSpPr>
        <p:spPr bwMode="auto">
          <a:xfrm>
            <a:off x="10470931" y="28032670"/>
            <a:ext cx="10334625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7472">
              <a:spcBef>
                <a:spcPct val="50000"/>
              </a:spcBef>
              <a:spcAft>
                <a:spcPct val="50000"/>
              </a:spcAft>
            </a:pPr>
            <a:r>
              <a:rPr lang="en-US" sz="3600" b="1" dirty="0" smtClean="0">
                <a:solidFill>
                  <a:srgbClr val="C00000"/>
                </a:solidFill>
                <a:latin typeface="Arial" charset="0"/>
              </a:rPr>
              <a:t>Future Work</a:t>
            </a:r>
          </a:p>
          <a:p>
            <a:pPr marL="346075" indent="-346075">
              <a:buFontTx/>
              <a:buChar char="•"/>
            </a:pPr>
            <a:r>
              <a:rPr lang="en-US" sz="2800" dirty="0" smtClean="0">
                <a:latin typeface="Arial" charset="0"/>
              </a:rPr>
              <a:t>Explore rigid landmark-based registrations</a:t>
            </a:r>
          </a:p>
          <a:p>
            <a:pPr marL="346075" indent="-346075">
              <a:buFontTx/>
              <a:buChar char="•"/>
            </a:pPr>
            <a:r>
              <a:rPr lang="en-US" sz="2800" dirty="0" smtClean="0">
                <a:latin typeface="Arial" charset="0"/>
              </a:rPr>
              <a:t>Improve marker positions by placing them on surface of tongue, not protruding and creating error</a:t>
            </a:r>
          </a:p>
        </p:txBody>
      </p:sp>
      <p:pic>
        <p:nvPicPr>
          <p:cNvPr id="2065" name="Picture 40" descr="D:\Users\oahmad\Desktop\cisst_446_projects_logo_whiteb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46238" y="1066800"/>
            <a:ext cx="18653125" cy="4495800"/>
          </a:xfrm>
          <a:noFill/>
        </p:spPr>
        <p:txBody>
          <a:bodyPr tIns="0" anchor="t"/>
          <a:lstStyle/>
          <a:p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Intraoperative Registration of Pathology</a:t>
            </a:r>
            <a:b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for Postoperative Adjuvant Radiotherapy </a:t>
            </a:r>
            <a:r>
              <a:rPr lang="en-US" sz="6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66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Computer Integrated Surgery II</a:t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Spring 2014</a:t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Team Members: Kareem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Fakhoury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, Matthew Hauser, Steven Lin</a:t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Mentors: Dr. Harry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Quon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, Dr. Jeremy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Richmon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, Dr.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Junghoon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Lee</a:t>
            </a:r>
            <a:r>
              <a:rPr lang="en-US" sz="32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i="1" dirty="0" smtClean="0">
                <a:latin typeface="Arial" pitchFamily="34" charset="0"/>
                <a:cs typeface="Arial" pitchFamily="34" charset="0"/>
              </a:rPr>
            </a:br>
            <a:endParaRPr lang="en-US" sz="4800" b="1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71" name="Picture 23" descr="C:\Users\Kareem Fakhoury\Documents\JHOP\CIS\CIS II\Pig pics\wherewasthesurgicalbe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819185"/>
            <a:ext cx="2344002" cy="254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208" y="16535400"/>
            <a:ext cx="5085498" cy="4054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4358" y="6629400"/>
            <a:ext cx="3185642" cy="292417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706" y="6629400"/>
            <a:ext cx="3136072" cy="292417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778" y="6629400"/>
            <a:ext cx="2914459" cy="292417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7636" y="6629400"/>
            <a:ext cx="2755564" cy="292417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850063"/>
              </p:ext>
            </p:extLst>
          </p:nvPr>
        </p:nvGraphicFramePr>
        <p:xfrm>
          <a:off x="10774965" y="10515600"/>
          <a:ext cx="10408635" cy="1571625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028542"/>
                <a:gridCol w="2427258"/>
                <a:gridCol w="2810720"/>
                <a:gridCol w="4142115"/>
              </a:tblGrid>
              <a:tr h="3143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Pig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Preop</a:t>
                      </a:r>
                      <a:r>
                        <a:rPr lang="en-US" sz="2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Fiducials</a:t>
                      </a:r>
                      <a:r>
                        <a:rPr lang="en-US" sz="2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(mm</a:t>
                      </a:r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Open </a:t>
                      </a:r>
                      <a:r>
                        <a:rPr lang="en-US" sz="200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Fiducials</a:t>
                      </a:r>
                      <a:r>
                        <a:rPr lang="en-US" sz="20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(mm</a:t>
                      </a:r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Open Tongue marks</a:t>
                      </a:r>
                      <a:r>
                        <a:rPr lang="en-US" sz="20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2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(mm</a:t>
                      </a:r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3.64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1.95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3.99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4.01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6.75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6.49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5.07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3.90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8.66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7.42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8.03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640" y="21579041"/>
            <a:ext cx="3243520" cy="289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156" y="21579041"/>
            <a:ext cx="2712913" cy="28956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0558" y="21579042"/>
            <a:ext cx="3147391" cy="2895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995" y="21579042"/>
            <a:ext cx="3198205" cy="2895601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16608"/>
              </p:ext>
            </p:extLst>
          </p:nvPr>
        </p:nvGraphicFramePr>
        <p:xfrm>
          <a:off x="11049000" y="18249900"/>
          <a:ext cx="9898294" cy="14859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307677"/>
                <a:gridCol w="3665906"/>
                <a:gridCol w="3924711"/>
              </a:tblGrid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Parameter Set: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Avg Fiducial RMS (Rigid</a:t>
                      </a:r>
                      <a:r>
                        <a:rPr lang="it-IT" sz="2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lang="it-IT" sz="20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it-IT" sz="2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it-IT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mm)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Avg</a:t>
                      </a:r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Tongue RMS (Deform</a:t>
                      </a:r>
                      <a:r>
                        <a:rPr lang="en-US" sz="2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.)</a:t>
                      </a:r>
                      <a:r>
                        <a:rPr lang="en-US" sz="20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mm)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STD, AMS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20.70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21.07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STD, AMS2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20.14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20.68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STD,AMS, fixed </a:t>
                      </a:r>
                      <a:r>
                        <a:rPr lang="en-US" sz="2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pts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7.47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18.92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930410"/>
              </p:ext>
            </p:extLst>
          </p:nvPr>
        </p:nvGraphicFramePr>
        <p:xfrm>
          <a:off x="12877800" y="15621000"/>
          <a:ext cx="6015799" cy="1571625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896689"/>
                <a:gridCol w="1023822"/>
                <a:gridCol w="1023822"/>
                <a:gridCol w="1023822"/>
                <a:gridCol w="1023822"/>
                <a:gridCol w="1023822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Pig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Clip 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Clip 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Clip 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Clip 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21.6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21.7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22.3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21.3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24.7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24.1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24.6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23.5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30.0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30.5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Avg</a:t>
                      </a:r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C:\WINNT\Profiles\vaughn\Application Data\Microsoft\Templates\Blank Presentation.pot</Template>
  <TotalTime>975</TotalTime>
  <Words>660</Words>
  <Application>Microsoft Office PowerPoint</Application>
  <PresentationFormat>Custom</PresentationFormat>
  <Paragraphs>147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Blank Presentation</vt:lpstr>
      <vt:lpstr>Intraoperative Registration of Pathology for Postoperative Adjuvant Radiotherapy  Computer Integrated Surgery II Spring 2014 Team Members: Kareem Fakhoury, Matthew Hauser, Steven Lin Mentors: Dr. Harry Quon, Dr. Jeremy Richmon, Dr. Junghoon Lee </vt:lpstr>
    </vt:vector>
  </TitlesOfParts>
  <Company>Johns Hopkins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Poster-Template-Large-JLP</dc:title>
  <dc:subject>Poster Template for ERC Site Visit 2001</dc:subject>
  <dc:creator>K. Fakhoury</dc:creator>
  <cp:lastModifiedBy>Kareem Fakhoury</cp:lastModifiedBy>
  <cp:revision>56</cp:revision>
  <dcterms:created xsi:type="dcterms:W3CDTF">2000-06-11T17:47:40Z</dcterms:created>
  <dcterms:modified xsi:type="dcterms:W3CDTF">2014-05-07T17:36:40Z</dcterms:modified>
</cp:coreProperties>
</file>