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1" r:id="rId2"/>
    <p:sldId id="275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6" d="100"/>
          <a:sy n="46" d="100"/>
        </p:scale>
        <p:origin x="-17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 smtClean="0">
                <a:latin typeface="Arial" pitchFamily="-107" charset="0"/>
              </a:rPr>
              <a:t>	</a:t>
            </a:r>
            <a:r>
              <a:rPr lang="en-US" sz="1000" dirty="0" smtClean="0">
                <a:latin typeface="Times New Roman" pitchFamily="-107" charset="0"/>
              </a:rPr>
              <a:t>600.446/646 CIS2 Spring </a:t>
            </a:r>
            <a:r>
              <a:rPr lang="en-US" sz="1000" dirty="0" smtClean="0">
                <a:latin typeface="Times New Roman" pitchFamily="-107" charset="0"/>
              </a:rPr>
              <a:t>2019</a:t>
            </a:r>
            <a:endParaRPr lang="en-US" sz="1000" dirty="0" smtClean="0">
              <a:latin typeface="Times New Roman" pitchFamily="-107" charset="0"/>
            </a:endParaRP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</a:t>
            </a:r>
            <a:r>
              <a:rPr lang="en-US" sz="1000" dirty="0" smtClean="0">
                <a:latin typeface="Times New Roman" pitchFamily="-107" charset="0"/>
              </a:rPr>
              <a:t>R. H. Taylor</a:t>
            </a:r>
            <a:endParaRPr lang="en-US" sz="1000" dirty="0">
              <a:latin typeface="Times New Roman" pitchFamily="-10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104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Light Delivery Systems for PA-Guided Surgery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352801" y="1206377"/>
            <a:ext cx="5791200" cy="2146423"/>
          </a:xfrm>
        </p:spPr>
        <p:txBody>
          <a:bodyPr/>
          <a:lstStyle/>
          <a:p>
            <a:r>
              <a:rPr lang="en-US" sz="1800" dirty="0" smtClean="0"/>
              <a:t>Develop a specialized light delivery system for photoacoustic-guided surgery</a:t>
            </a:r>
          </a:p>
          <a:p>
            <a:r>
              <a:rPr lang="en-US" sz="1800" b="1" dirty="0" smtClean="0"/>
              <a:t>What students will do:</a:t>
            </a:r>
          </a:p>
          <a:p>
            <a:pPr lvl="1"/>
            <a:r>
              <a:rPr lang="en-US" sz="1800" dirty="0" smtClean="0"/>
              <a:t>Choose a compatible surgical tool</a:t>
            </a:r>
          </a:p>
          <a:p>
            <a:pPr lvl="1"/>
            <a:r>
              <a:rPr lang="en-US" sz="1800" dirty="0"/>
              <a:t>A</a:t>
            </a:r>
            <a:r>
              <a:rPr lang="en-US" sz="1800" dirty="0" smtClean="0"/>
              <a:t>nswer design questions:</a:t>
            </a:r>
          </a:p>
          <a:p>
            <a:pPr lvl="2"/>
            <a:r>
              <a:rPr lang="en-US" sz="1400" dirty="0" smtClean="0"/>
              <a:t>How many fibers? (</a:t>
            </a:r>
            <a:r>
              <a:rPr lang="en-US" sz="1400" dirty="0" err="1" smtClean="0"/>
              <a:t>Zemax</a:t>
            </a:r>
            <a:r>
              <a:rPr lang="en-US" sz="1400" dirty="0" smtClean="0"/>
              <a:t> Simulations)</a:t>
            </a:r>
          </a:p>
          <a:p>
            <a:pPr lvl="2"/>
            <a:r>
              <a:rPr lang="en-US" sz="1400" dirty="0" smtClean="0"/>
              <a:t>How far apart? (Monte Carlo Simulations)</a:t>
            </a:r>
          </a:p>
          <a:p>
            <a:pPr lvl="1"/>
            <a:r>
              <a:rPr lang="en-US" sz="1800" dirty="0" smtClean="0"/>
              <a:t>Build working prototype</a:t>
            </a:r>
            <a:r>
              <a:rPr lang="en-US" sz="1800" dirty="0"/>
              <a:t> </a:t>
            </a:r>
            <a:r>
              <a:rPr lang="en-US" sz="1800" dirty="0" smtClean="0"/>
              <a:t>and demonstrate surgical photoacoustic task with the da Vinci</a:t>
            </a:r>
          </a:p>
        </p:txBody>
      </p:sp>
      <p:pic>
        <p:nvPicPr>
          <p:cNvPr id="4" name="Picture 3" descr="Fig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175"/>
            <a:ext cx="3631443" cy="4890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883885"/>
            <a:ext cx="350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Eddins</a:t>
            </a:r>
            <a:r>
              <a:rPr lang="en-US" sz="1800" dirty="0" smtClean="0"/>
              <a:t> and Bell, JBO, 2017 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6225" r="17019"/>
          <a:stretch/>
        </p:blipFill>
        <p:spPr>
          <a:xfrm rot="5400000">
            <a:off x="5820486" y="1867020"/>
            <a:ext cx="1139110" cy="5472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7766" r="54133"/>
          <a:stretch/>
        </p:blipFill>
        <p:spPr>
          <a:xfrm rot="5400000">
            <a:off x="5792653" y="3092176"/>
            <a:ext cx="1230487" cy="5472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830"/>
            <a:ext cx="1746584" cy="69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Verdana" pitchFamily="1" charset="0"/>
              </a:rPr>
              <a:t>D</a:t>
            </a:r>
            <a:r>
              <a:rPr lang="en-US" sz="1900" dirty="0" smtClean="0">
                <a:latin typeface="Verdana" pitchFamily="1" charset="0"/>
              </a:rPr>
              <a:t>esign </a:t>
            </a:r>
            <a:r>
              <a:rPr lang="en-US" sz="1900" dirty="0">
                <a:latin typeface="Verdana" pitchFamily="1" charset="0"/>
              </a:rPr>
              <a:t>custom light delivery system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Verdana" pitchFamily="1" charset="0"/>
              </a:rPr>
              <a:t>Build </a:t>
            </a:r>
            <a:r>
              <a:rPr lang="en-US" sz="1900" dirty="0" smtClean="0">
                <a:latin typeface="Verdana" pitchFamily="1" charset="0"/>
              </a:rPr>
              <a:t>phantom for chosen clinical application</a:t>
            </a:r>
            <a:endParaRPr lang="en-US" sz="1900" dirty="0">
              <a:latin typeface="Verdana" pitchFamily="1" charset="0"/>
            </a:endParaRP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</a:rPr>
              <a:t>Demonstrate working prototype with integrated photoacoustic system and da Vinci surgical system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</a:rPr>
              <a:t>Perform task with and without photoacoustic guidance</a:t>
            </a: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2-3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104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Light Delivery Systems for PA-Guided Surgery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830"/>
            <a:ext cx="1746584" cy="698634"/>
          </a:xfrm>
          <a:prstGeom prst="rect">
            <a:avLst/>
          </a:prstGeom>
        </p:spPr>
      </p:pic>
      <p:pic>
        <p:nvPicPr>
          <p:cNvPr id="13" name="MyMovie (6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6829" r="13932" b="24850"/>
          <a:stretch/>
        </p:blipFill>
        <p:spPr>
          <a:xfrm>
            <a:off x="4800600" y="3276600"/>
            <a:ext cx="3983113" cy="2431759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3657600"/>
            <a:ext cx="434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programming</a:t>
            </a: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for</a:t>
            </a: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simulation software (Monte Carlo, </a:t>
            </a:r>
            <a:r>
              <a:rPr lang="en-US" sz="19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Zemax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), Solid modeling (</a:t>
            </a:r>
            <a:r>
              <a:rPr lang="en-US" sz="19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SolidWorks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</a:t>
            </a:r>
            <a:r>
              <a:rPr lang="en-US" sz="19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Creo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), hands-on experimental skills, experience with lasers and ultrasound desired but not required</a:t>
            </a: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Faculty Mentor: 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Muyinatu Bell (mbell36@jhu.edu)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5791200"/>
            <a:ext cx="350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Eddins</a:t>
            </a:r>
            <a:r>
              <a:rPr lang="en-US" sz="1800" dirty="0" smtClean="0"/>
              <a:t> and Bell, JBO, 2017 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352622" y="682003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6412</TotalTime>
  <Words>168</Words>
  <Application>Microsoft Macintosh PowerPoint</Application>
  <PresentationFormat>On-screen Show (4:3)</PresentationFormat>
  <Paragraphs>20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CIS-Lecture</vt:lpstr>
      <vt:lpstr>Light Delivery Systems for PA-Guided Surgery</vt:lpstr>
      <vt:lpstr>Light Delivery Systems for PA-Guided Surgery</vt:lpstr>
    </vt:vector>
  </TitlesOfParts>
  <Company>Johns Hopkins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Muyinatu Bell</cp:lastModifiedBy>
  <cp:revision>102</cp:revision>
  <cp:lastPrinted>1998-01-12T19:42:20Z</cp:lastPrinted>
  <dcterms:created xsi:type="dcterms:W3CDTF">2014-01-14T11:21:36Z</dcterms:created>
  <dcterms:modified xsi:type="dcterms:W3CDTF">2019-01-28T03:34:55Z</dcterms:modified>
</cp:coreProperties>
</file>