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4"/>
  </p:sldMasterIdLst>
  <p:notesMasterIdLst>
    <p:notesMasterId r:id="rId22"/>
  </p:notesMasterIdLst>
  <p:sldIdLst>
    <p:sldId id="256" r:id="rId5"/>
    <p:sldId id="267" r:id="rId6"/>
    <p:sldId id="269" r:id="rId7"/>
    <p:sldId id="270" r:id="rId8"/>
    <p:sldId id="299" r:id="rId9"/>
    <p:sldId id="300" r:id="rId10"/>
    <p:sldId id="301" r:id="rId11"/>
    <p:sldId id="303" r:id="rId12"/>
    <p:sldId id="292" r:id="rId13"/>
    <p:sldId id="294" r:id="rId14"/>
    <p:sldId id="302" r:id="rId15"/>
    <p:sldId id="293" r:id="rId16"/>
    <p:sldId id="279" r:id="rId17"/>
    <p:sldId id="295" r:id="rId18"/>
    <p:sldId id="296" r:id="rId19"/>
    <p:sldId id="298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hao Liu" initials="YL" lastIdx="1" clrIdx="0">
    <p:extLst>
      <p:ext uri="{19B8F6BF-5375-455C-9EA6-DF929625EA0E}">
        <p15:presenceInfo xmlns:p15="http://schemas.microsoft.com/office/powerpoint/2012/main" userId="S::yliu333@jh.edu::fa72032d-220c-4e5e-a662-e246a9c24b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55B26-384A-4E75-AE7C-1EDA23CDE510}" v="1723" dt="2020-05-09T03:59:17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5T11:23:48.861" idx="1">
    <p:pos x="10" y="10"/>
    <p:text>Confirm calibration deliverables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C4E89-39B6-47E8-8FBD-4D0BE5E0AC3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84F3C-34DB-4801-A433-39F39E59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2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Confirm calibration deliverables</a:t>
            </a:r>
          </a:p>
          <a:p>
            <a:endParaRPr lang="en-US"/>
          </a:p>
          <a:p>
            <a:r>
              <a:rPr lang="en-US"/>
              <a:t>Cal: Min: pivot calibration if only distal edge</a:t>
            </a:r>
          </a:p>
          <a:p>
            <a:r>
              <a:rPr lang="en-US"/>
              <a:t>Exp: tracked pointer to get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76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2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1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0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7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1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8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9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39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PC1 PC2 and Unity Windows?</a:t>
            </a:r>
          </a:p>
          <a:p>
            <a:endParaRPr lang="en-US"/>
          </a:p>
          <a:p>
            <a:r>
              <a:rPr lang="en-US"/>
              <a:t>Merge PCs </a:t>
            </a:r>
            <a:r>
              <a:rPr lang="en-US" err="1"/>
              <a:t>Tracksys</a:t>
            </a:r>
            <a:endParaRPr lang="en-US"/>
          </a:p>
          <a:p>
            <a:r>
              <a:rPr lang="en-US"/>
              <a:t>ICP noise model Seth thesis</a:t>
            </a:r>
          </a:p>
          <a:p>
            <a:r>
              <a:rPr lang="en-US"/>
              <a:t>ICP: assumption uniform noise model</a:t>
            </a:r>
          </a:p>
          <a:p>
            <a:r>
              <a:rPr lang="en-US"/>
              <a:t>Find the noise model – IMLP</a:t>
            </a:r>
          </a:p>
          <a:p>
            <a:r>
              <a:rPr lang="en-US"/>
              <a:t>Orientations _ IMLOP</a:t>
            </a:r>
          </a:p>
          <a:p>
            <a:r>
              <a:rPr lang="en-US"/>
              <a:t>Teeth + orbital bones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84F3C-34DB-4801-A433-39F39E5995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8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1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6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9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0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1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0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0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69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703.05834.pdf" TargetMode="External"/><Relationship Id="rId3" Type="http://schemas.openxmlformats.org/officeDocument/2006/relationships/hyperlink" Target="https://github.com/bingogome/CISII_Orbital/tree/master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19.jpeg"/><Relationship Id="rId4" Type="http://schemas.openxmlformats.org/officeDocument/2006/relationships/hyperlink" Target="https://github.com/bingogome/CISII_Orbital/tree/lefthanded" TargetMode="Externa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sultqd.clevelandclinic.org/how-augmented-reality-shaped-cleveland-clinics-total-face-transpla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scikit-surgerynditrack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6F36299-AB34-4381-8268-0EBF2EF55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102A590-F9D8-4E57-B069-92109B64F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98460"/>
            <a:ext cx="8457055" cy="2061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D6034-BC74-4536-BD72-87418EF83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08" y="2723302"/>
            <a:ext cx="7778913" cy="1739347"/>
          </a:xfrm>
        </p:spPr>
        <p:txBody>
          <a:bodyPr anchor="b">
            <a:noAutofit/>
          </a:bodyPr>
          <a:lstStyle/>
          <a:p>
            <a:pPr algn="l"/>
            <a:r>
              <a:rPr lang="en-US" sz="4400">
                <a:ea typeface="+mj-lt"/>
                <a:cs typeface="+mj-lt"/>
              </a:rPr>
              <a:t>Augmented Reality Aided Craniofacial Surgery</a:t>
            </a:r>
            <a:endParaRPr lang="en-US" sz="440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494156-83F9-4B4C-A88E-21EF8D47C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840" y="2559325"/>
            <a:ext cx="3478952" cy="1739347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en-US" sz="4000" cap="all">
                <a:solidFill>
                  <a:schemeClr val="tx2"/>
                </a:solidFill>
                <a:ea typeface="+mn-lt"/>
                <a:cs typeface="+mn-lt"/>
              </a:rPr>
              <a:t>CIS2 Final Presentation</a:t>
            </a:r>
            <a:br>
              <a:rPr lang="en-US" sz="2400" cap="all">
                <a:ea typeface="+mn-lt"/>
                <a:cs typeface="+mn-lt"/>
              </a:rPr>
            </a:br>
            <a:endParaRPr lang="en-US" sz="2400" cap="all">
              <a:ea typeface="+mn-lt"/>
              <a:cs typeface="+mn-lt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5496513-37AD-4D15-9914-AB18C9817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5047" y="2398459"/>
            <a:ext cx="316952" cy="20610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D7A4BAB1-53EA-49E1-9987-8B7F99EED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459540"/>
            <a:ext cx="8457055" cy="32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E4DFC-A122-4816-B084-56034FF8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5047" y="4459540"/>
            <a:ext cx="316952" cy="32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90FB3-99AE-440F-A394-3BAE16C314D9}"/>
              </a:ext>
            </a:extLst>
          </p:cNvPr>
          <p:cNvSpPr txBox="1"/>
          <p:nvPr/>
        </p:nvSpPr>
        <p:spPr>
          <a:xfrm>
            <a:off x="340208" y="5193656"/>
            <a:ext cx="87012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Team Members: Nikhil Dave &amp; Yihao Liu</a:t>
            </a:r>
          </a:p>
          <a:p>
            <a:endParaRPr lang="en-US" b="1">
              <a:solidFill>
                <a:schemeClr val="tx2"/>
              </a:solidFill>
            </a:endParaRPr>
          </a:p>
          <a:p>
            <a:r>
              <a:rPr lang="en-US" b="1">
                <a:solidFill>
                  <a:schemeClr val="tx2"/>
                </a:solidFill>
              </a:rPr>
              <a:t>Mentors: Dr. Peter </a:t>
            </a:r>
            <a:r>
              <a:rPr lang="en-US" b="1" err="1">
                <a:solidFill>
                  <a:schemeClr val="tx2"/>
                </a:solidFill>
              </a:rPr>
              <a:t>Kazanzides</a:t>
            </a:r>
            <a:r>
              <a:rPr lang="en-US" b="1">
                <a:solidFill>
                  <a:schemeClr val="tx2"/>
                </a:solidFill>
              </a:rPr>
              <a:t>, Ehsan </a:t>
            </a:r>
            <a:r>
              <a:rPr lang="en-US" b="1" err="1">
                <a:solidFill>
                  <a:schemeClr val="tx2"/>
                </a:solidFill>
              </a:rPr>
              <a:t>Azimi</a:t>
            </a:r>
            <a:r>
              <a:rPr lang="en-US" b="1">
                <a:solidFill>
                  <a:schemeClr val="tx2"/>
                </a:solidFill>
              </a:rPr>
              <a:t>, Dr. Cecil </a:t>
            </a:r>
            <a:r>
              <a:rPr lang="en-US" b="1" err="1">
                <a:solidFill>
                  <a:schemeClr val="tx2"/>
                </a:solidFill>
              </a:rPr>
              <a:t>Qiu</a:t>
            </a:r>
            <a:r>
              <a:rPr lang="en-US" b="1">
                <a:solidFill>
                  <a:schemeClr val="tx2"/>
                </a:solidFill>
              </a:rPr>
              <a:t>, Dr. </a:t>
            </a:r>
            <a:r>
              <a:rPr lang="en-US" b="1" err="1">
                <a:solidFill>
                  <a:schemeClr val="tx2"/>
                </a:solidFill>
              </a:rPr>
              <a:t>Sashank</a:t>
            </a:r>
            <a:r>
              <a:rPr lang="en-US" b="1">
                <a:solidFill>
                  <a:schemeClr val="tx2"/>
                </a:solidFill>
              </a:rPr>
              <a:t> Reddy</a:t>
            </a:r>
          </a:p>
        </p:txBody>
      </p:sp>
    </p:spTree>
    <p:extLst>
      <p:ext uri="{BB962C8B-B14F-4D97-AF65-F5344CB8AC3E}">
        <p14:creationId xmlns:p14="http://schemas.microsoft.com/office/powerpoint/2010/main" val="3616921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79325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Visualization</a:t>
            </a:r>
            <a:br>
              <a:rPr lang="en-US" sz="400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1" y="1364803"/>
            <a:ext cx="47278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CISOrbital">
            <a:hlinkClick r:id="" action="ppaction://media"/>
            <a:extLst>
              <a:ext uri="{FF2B5EF4-FFF2-40B4-BE49-F238E27FC236}">
                <a16:creationId xmlns:a16="http://schemas.microsoft.com/office/drawing/2014/main" id="{892B8B16-1316-4669-AB94-AC7C1A017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5618" y="1509203"/>
            <a:ext cx="7711216" cy="43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79325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Challenges</a:t>
            </a:r>
            <a:br>
              <a:rPr lang="en-US" sz="400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177399" y="955885"/>
            <a:ext cx="622875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1. Unity handedness - solved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Calculate, convert, send </a:t>
            </a:r>
            <a:r>
              <a:rPr lang="en-US">
                <a:hlinkClick r:id="rId3"/>
              </a:rPr>
              <a:t>https://github.com/bingogome/CISII_Orbital/tree/master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Convert, calculate, send </a:t>
            </a:r>
            <a:r>
              <a:rPr lang="en-US">
                <a:hlinkClick r:id="rId4"/>
              </a:rPr>
              <a:t>https://github.com/bingogome/CISII_Orbital/tree/lefthanded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2.Vuforia tracking problem - solved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“Optical illusion” – AR marker facing up or down</a:t>
            </a:r>
          </a:p>
          <a:p>
            <a:pPr lvl="5"/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lvl="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Solution: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able, indoor, food, cake&#10;&#10;Description automatically generated">
            <a:extLst>
              <a:ext uri="{FF2B5EF4-FFF2-40B4-BE49-F238E27FC236}">
                <a16:creationId xmlns:a16="http://schemas.microsoft.com/office/drawing/2014/main" id="{FAD85B88-0FFD-46BB-8238-BA2D0890A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83" y="4345544"/>
            <a:ext cx="1094993" cy="1863363"/>
          </a:xfrm>
          <a:prstGeom prst="rect">
            <a:avLst/>
          </a:prstGeom>
        </p:spPr>
      </p:pic>
      <p:pic>
        <p:nvPicPr>
          <p:cNvPr id="7" name="Picture 6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E262BB68-2C2D-4BAF-8537-E45A96E282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0"/>
          <a:stretch/>
        </p:blipFill>
        <p:spPr>
          <a:xfrm>
            <a:off x="4735609" y="4400241"/>
            <a:ext cx="2063629" cy="1415035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ED1710DC-1501-46BA-96E5-612A777D55D4}"/>
              </a:ext>
            </a:extLst>
          </p:cNvPr>
          <p:cNvSpPr/>
          <p:nvPr/>
        </p:nvSpPr>
        <p:spPr>
          <a:xfrm rot="16200000">
            <a:off x="4260361" y="4892756"/>
            <a:ext cx="486864" cy="463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89BC34-0D1D-4A5C-AFA7-3490938725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7" y="3863816"/>
            <a:ext cx="1676882" cy="1027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9CC3B-84F5-4728-A8B8-30E1861FB496}"/>
              </a:ext>
            </a:extLst>
          </p:cNvPr>
          <p:cNvSpPr txBox="1"/>
          <p:nvPr/>
        </p:nvSpPr>
        <p:spPr>
          <a:xfrm>
            <a:off x="7401580" y="432665"/>
            <a:ext cx="461302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3. Bad rendering 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Virtual object error – need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E. </a:t>
            </a:r>
            <a:r>
              <a:rPr lang="en-US" sz="800" dirty="0" err="1">
                <a:solidFill>
                  <a:schemeClr val="bg1"/>
                </a:solidFill>
              </a:rPr>
              <a:t>Azimi</a:t>
            </a:r>
            <a:r>
              <a:rPr lang="en-US" sz="800" dirty="0">
                <a:solidFill>
                  <a:schemeClr val="bg1"/>
                </a:solidFill>
              </a:rPr>
              <a:t>, L. Qian, N. </a:t>
            </a:r>
            <a:r>
              <a:rPr lang="en-US" sz="800" dirty="0" err="1">
                <a:solidFill>
                  <a:schemeClr val="bg1"/>
                </a:solidFill>
              </a:rPr>
              <a:t>Navab</a:t>
            </a:r>
            <a:r>
              <a:rPr lang="en-US" sz="800" dirty="0">
                <a:solidFill>
                  <a:schemeClr val="bg1"/>
                </a:solidFill>
              </a:rPr>
              <a:t>, and P. </a:t>
            </a:r>
            <a:r>
              <a:rPr lang="en-US" sz="800" dirty="0" err="1">
                <a:solidFill>
                  <a:schemeClr val="bg1"/>
                </a:solidFill>
              </a:rPr>
              <a:t>Kazanzides</a:t>
            </a:r>
            <a:r>
              <a:rPr lang="en-US" sz="800" dirty="0">
                <a:solidFill>
                  <a:schemeClr val="bg1"/>
                </a:solidFill>
              </a:rPr>
              <a:t>. Alignment of the Virtual Scene to the Tracking Space of a Mixed Reality Head-Mounted Display. Retrieved from: </a:t>
            </a:r>
            <a:r>
              <a:rPr lang="en-US" sz="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https://arxiv.org/pdf/1703.05834.pdf</a:t>
            </a:r>
            <a:r>
              <a:rPr lang="en-US" sz="800" dirty="0">
                <a:solidFill>
                  <a:schemeClr val="bg1"/>
                </a:solidFill>
              </a:rPr>
              <a:t>.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“Jumping implant” – need smooth movement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4. Transformation chain issue - solved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Maximize code reusability: Double-edged sword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code logic vs. debugging effort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0443546-C6D5-4EDF-8D3D-64CED6030D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12" y="419824"/>
            <a:ext cx="1747218" cy="1070172"/>
          </a:xfrm>
          <a:prstGeom prst="rect">
            <a:avLst/>
          </a:prstGeom>
        </p:spPr>
      </p:pic>
      <p:pic>
        <p:nvPicPr>
          <p:cNvPr id="15" name="Picture 14" descr="A picture containing table, sitting, food, white&#10;&#10;Description automatically generated">
            <a:extLst>
              <a:ext uri="{FF2B5EF4-FFF2-40B4-BE49-F238E27FC236}">
                <a16:creationId xmlns:a16="http://schemas.microsoft.com/office/drawing/2014/main" id="{7300F459-D701-42EB-B468-C9812D3D19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2163313"/>
            <a:ext cx="2173384" cy="1555461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6263F181-D6CE-4903-BBE1-C975DF6A50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r="14012"/>
          <a:stretch/>
        </p:blipFill>
        <p:spPr>
          <a:xfrm>
            <a:off x="499795" y="5018765"/>
            <a:ext cx="1071216" cy="1084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22BA5B-6D4D-4743-A2D4-9ECA764E2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1"/>
          <a:stretch/>
        </p:blipFill>
        <p:spPr>
          <a:xfrm>
            <a:off x="1680795" y="4993667"/>
            <a:ext cx="1071216" cy="11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2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837069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Calibration – Implant Model Creation</a:t>
            </a:r>
            <a:br>
              <a:rPr lang="en-US" sz="400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408877" y="1036379"/>
            <a:ext cx="11425935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Implant Model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Points along the implant are captured with respect to the hemostat using a tracked pointer.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Data is parsed and surface mesh is created, then converted into a tessellated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The model is then transferred to Visualization tool.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Allows for the generation of Implant models after each shaping iteration.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Provides Surgeon accurate visual representation of the implant.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F2FF6E5-6562-40AD-B7A0-52758C3E1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25769" r="20736" b="31788"/>
          <a:stretch/>
        </p:blipFill>
        <p:spPr>
          <a:xfrm>
            <a:off x="4141294" y="3202555"/>
            <a:ext cx="4080754" cy="2569203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AFDFB2-38E6-4C3C-8284-14475F18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62" y="3118796"/>
            <a:ext cx="3569007" cy="2652962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6934EEE-A659-4A56-B40F-2975AC171511}"/>
              </a:ext>
            </a:extLst>
          </p:cNvPr>
          <p:cNvSpPr/>
          <p:nvPr/>
        </p:nvSpPr>
        <p:spPr>
          <a:xfrm>
            <a:off x="1614487" y="5995988"/>
            <a:ext cx="8029575" cy="4974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Point Collection to Tessellated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01D76-A1AA-42F8-AD38-9C36473E7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29811" r="9094" b="37969"/>
          <a:stretch/>
        </p:blipFill>
        <p:spPr bwMode="auto">
          <a:xfrm>
            <a:off x="205020" y="3230837"/>
            <a:ext cx="3652684" cy="2512637"/>
          </a:xfrm>
          <a:prstGeom prst="rect">
            <a:avLst/>
          </a:prstGeom>
          <a:noFill/>
          <a:ln w="571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9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523E8A-B17D-4079-AD00-E6CB726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0B00-6CB6-4B5D-9273-AADFA4B4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83C707-BC2F-B244-A8FA-FC0CEA9E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3" y="-30412"/>
            <a:ext cx="8177635" cy="6888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B8A45-6370-9446-9A9F-F4725C21CE60}"/>
              </a:ext>
            </a:extLst>
          </p:cNvPr>
          <p:cNvSpPr txBox="1"/>
          <p:nvPr/>
        </p:nvSpPr>
        <p:spPr>
          <a:xfrm>
            <a:off x="420754" y="1707095"/>
            <a:ext cx="3206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Team Management</a:t>
            </a:r>
          </a:p>
          <a:p>
            <a:r>
              <a:rPr lang="en-US" sz="4000" b="1"/>
              <a:t>Diagram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16A166-F0EA-9E4B-8A52-6C0152BB08B6}"/>
              </a:ext>
            </a:extLst>
          </p:cNvPr>
          <p:cNvSpPr/>
          <p:nvPr/>
        </p:nvSpPr>
        <p:spPr>
          <a:xfrm>
            <a:off x="5046372" y="199264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5F0167-88A0-164D-B195-AA95D3E5958E}"/>
              </a:ext>
            </a:extLst>
          </p:cNvPr>
          <p:cNvSpPr/>
          <p:nvPr/>
        </p:nvSpPr>
        <p:spPr>
          <a:xfrm>
            <a:off x="6927694" y="181892"/>
            <a:ext cx="268444" cy="2991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6AEA6E-B576-DF4B-B1AA-14A818348898}"/>
              </a:ext>
            </a:extLst>
          </p:cNvPr>
          <p:cNvSpPr/>
          <p:nvPr/>
        </p:nvSpPr>
        <p:spPr>
          <a:xfrm>
            <a:off x="5046372" y="2409424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ECCC59-A78A-4E47-A1B6-E72F99152C11}"/>
              </a:ext>
            </a:extLst>
          </p:cNvPr>
          <p:cNvSpPr/>
          <p:nvPr/>
        </p:nvSpPr>
        <p:spPr>
          <a:xfrm>
            <a:off x="6732991" y="2361840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546283-11B2-2A44-8D06-A5262486B950}"/>
              </a:ext>
            </a:extLst>
          </p:cNvPr>
          <p:cNvSpPr/>
          <p:nvPr/>
        </p:nvSpPr>
        <p:spPr>
          <a:xfrm>
            <a:off x="4911144" y="5133489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3CDAEF-13F0-4C47-9579-9A1DA6A49C3A}"/>
              </a:ext>
            </a:extLst>
          </p:cNvPr>
          <p:cNvSpPr/>
          <p:nvPr/>
        </p:nvSpPr>
        <p:spPr>
          <a:xfrm>
            <a:off x="8608698" y="5149409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357614-3A24-B547-87D0-215C5A6E403D}"/>
              </a:ext>
            </a:extLst>
          </p:cNvPr>
          <p:cNvSpPr/>
          <p:nvPr/>
        </p:nvSpPr>
        <p:spPr>
          <a:xfrm>
            <a:off x="4948788" y="1674815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373BC2-59C2-C942-9D1C-C1BB27613624}"/>
              </a:ext>
            </a:extLst>
          </p:cNvPr>
          <p:cNvSpPr/>
          <p:nvPr/>
        </p:nvSpPr>
        <p:spPr>
          <a:xfrm>
            <a:off x="10751602" y="2381337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C669CD-F5E0-DF49-B221-2FEC5C936185}"/>
              </a:ext>
            </a:extLst>
          </p:cNvPr>
          <p:cNvSpPr/>
          <p:nvPr/>
        </p:nvSpPr>
        <p:spPr>
          <a:xfrm>
            <a:off x="5018001" y="6130348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947811-4C9F-3F42-ABF3-5C800719F60F}"/>
              </a:ext>
            </a:extLst>
          </p:cNvPr>
          <p:cNvSpPr/>
          <p:nvPr/>
        </p:nvSpPr>
        <p:spPr>
          <a:xfrm>
            <a:off x="8672691" y="6138256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9ABB9D-ABE6-9148-A3E2-14B988510690}"/>
              </a:ext>
            </a:extLst>
          </p:cNvPr>
          <p:cNvSpPr/>
          <p:nvPr/>
        </p:nvSpPr>
        <p:spPr>
          <a:xfrm>
            <a:off x="733226" y="5696956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E21366-104F-6242-878C-3C75D43578B1}"/>
              </a:ext>
            </a:extLst>
          </p:cNvPr>
          <p:cNvSpPr/>
          <p:nvPr/>
        </p:nvSpPr>
        <p:spPr>
          <a:xfrm>
            <a:off x="733226" y="5265676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51DA6-10B4-E844-B990-EDA46A413824}"/>
              </a:ext>
            </a:extLst>
          </p:cNvPr>
          <p:cNvSpPr txBox="1"/>
          <p:nvPr/>
        </p:nvSpPr>
        <p:spPr>
          <a:xfrm>
            <a:off x="1249251" y="5281596"/>
            <a:ext cx="168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Yihao Liu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3C3C1-1E73-5A49-938F-FEEDBA215245}"/>
              </a:ext>
            </a:extLst>
          </p:cNvPr>
          <p:cNvSpPr txBox="1"/>
          <p:nvPr/>
        </p:nvSpPr>
        <p:spPr>
          <a:xfrm>
            <a:off x="1249251" y="5762158"/>
            <a:ext cx="131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Nikhil </a:t>
            </a:r>
            <a:r>
              <a:rPr lang="en-US" err="1"/>
              <a:t>Davé</a:t>
            </a: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F86500-063D-0D46-B95C-F48C18B1CCE0}"/>
              </a:ext>
            </a:extLst>
          </p:cNvPr>
          <p:cNvSpPr/>
          <p:nvPr/>
        </p:nvSpPr>
        <p:spPr>
          <a:xfrm>
            <a:off x="10517141" y="2381788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3FABAF-FBA4-E547-9895-2E5A50B38840}"/>
              </a:ext>
            </a:extLst>
          </p:cNvPr>
          <p:cNvSpPr/>
          <p:nvPr/>
        </p:nvSpPr>
        <p:spPr>
          <a:xfrm>
            <a:off x="5040870" y="2661102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DB142E5-4CBE-40BB-B40B-97E71DE7A131}"/>
              </a:ext>
            </a:extLst>
          </p:cNvPr>
          <p:cNvSpPr/>
          <p:nvPr/>
        </p:nvSpPr>
        <p:spPr>
          <a:xfrm>
            <a:off x="6816475" y="5174440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030E7D-53A5-4B1E-85DC-1A8A110B170A}"/>
              </a:ext>
            </a:extLst>
          </p:cNvPr>
          <p:cNvSpPr/>
          <p:nvPr/>
        </p:nvSpPr>
        <p:spPr>
          <a:xfrm>
            <a:off x="4948788" y="1414266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F6A6386-429D-49F8-B825-F29575C56803}"/>
              </a:ext>
            </a:extLst>
          </p:cNvPr>
          <p:cNvSpPr/>
          <p:nvPr/>
        </p:nvSpPr>
        <p:spPr>
          <a:xfrm>
            <a:off x="8760294" y="141488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CAA9DA2-99B9-4063-B8B9-D876F823B2F5}"/>
              </a:ext>
            </a:extLst>
          </p:cNvPr>
          <p:cNvSpPr/>
          <p:nvPr/>
        </p:nvSpPr>
        <p:spPr>
          <a:xfrm>
            <a:off x="8695294" y="2321784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CE1265-AA1A-423F-B988-41FB1BD51C36}"/>
              </a:ext>
            </a:extLst>
          </p:cNvPr>
          <p:cNvSpPr txBox="1"/>
          <p:nvPr/>
        </p:nvSpPr>
        <p:spPr>
          <a:xfrm>
            <a:off x="209075" y="4225482"/>
            <a:ext cx="34742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Both worked in conjunction on reports and presentations.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800100" lvl="1" indent="-342900">
              <a:buFont typeface="+mj-lt"/>
              <a:buAutoNum type="arabicPeriod"/>
            </a:pPr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9771BB-F6AC-4945-AF0C-D3E40E51EA35}"/>
              </a:ext>
            </a:extLst>
          </p:cNvPr>
          <p:cNvSpPr/>
          <p:nvPr/>
        </p:nvSpPr>
        <p:spPr>
          <a:xfrm>
            <a:off x="5002207" y="3749276"/>
            <a:ext cx="270456" cy="2643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2142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49431" y="315641"/>
            <a:ext cx="79325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What We Learned</a:t>
            </a:r>
            <a:br>
              <a:rPr lang="en-US" sz="400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1" y="1364803"/>
            <a:ext cx="47278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C20A4-5D80-4D56-B325-2D13BB343E16}"/>
              </a:ext>
            </a:extLst>
          </p:cNvPr>
          <p:cNvSpPr txBox="1"/>
          <p:nvPr/>
        </p:nvSpPr>
        <p:spPr>
          <a:xfrm>
            <a:off x="376231" y="1078666"/>
            <a:ext cx="64108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Implementation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Know the tools.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chemeClr val="bg1"/>
                </a:solidFill>
              </a:rPr>
              <a:t>工欲善其事，必先利其器 </a:t>
            </a:r>
            <a:endParaRPr lang="en-US" altLang="zh-CN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bg1"/>
                </a:solidFill>
              </a:rPr>
              <a:t>(A good engineer sharpens her/his tools if she/he desires success.)</a:t>
            </a: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Actual validation and debugging takes longer then building application.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Sleep well when stuck on something for a long time.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Proper time management and communication go a long way.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Investigate possible issues and ways to solve them, more often then not they can be solved on your own, before asking for help.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0177E-6E9B-44A8-8FA5-362B51A7C6BF}"/>
              </a:ext>
            </a:extLst>
          </p:cNvPr>
          <p:cNvSpPr txBox="1"/>
          <p:nvPr/>
        </p:nvSpPr>
        <p:spPr>
          <a:xfrm>
            <a:off x="7126027" y="977360"/>
            <a:ext cx="439684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Soft Skills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Learned how to present scholastically.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Learned how to make elevator pitches.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Developed technical writing skills.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 b="1">
                <a:solidFill>
                  <a:schemeClr val="bg1"/>
                </a:solidFill>
              </a:rPr>
              <a:t>Technical Skills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Learned how to use 3D Slicer (ND), Vuforia (YL).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Interfacing with tracking system is non-trivial.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Coding/Documentation skills.</a:t>
            </a:r>
          </a:p>
          <a:p>
            <a:pPr marL="342900" indent="-342900">
              <a:buFont typeface="+mj-lt"/>
              <a:buAutoNum type="arabicPeriod"/>
            </a:pP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4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49431" y="315641"/>
            <a:ext cx="79325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Future Steps and Goals</a:t>
            </a:r>
            <a:br>
              <a:rPr lang="en-US" sz="400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80993" y="1021903"/>
            <a:ext cx="4727844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Finish up 3D Slicer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Were very close to completion.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Had no connectivity issues with Polaris.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Problem with Plus Toolkit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Create Application for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Hololens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Would like to create a functional application on HoloLens Display.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Transferable from Unity application.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User study of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Having a phantom user study will aid in application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Clinical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Finally we would like to see our system in clinical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Possible Research Publication.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DCB0A-2CCE-4FEC-81F6-861DEBB7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30" y="1285875"/>
            <a:ext cx="6191250" cy="4286250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EC8F3-B0F2-4296-9FA8-994B127B40F1}"/>
              </a:ext>
            </a:extLst>
          </p:cNvPr>
          <p:cNvSpPr txBox="1"/>
          <p:nvPr/>
        </p:nvSpPr>
        <p:spPr>
          <a:xfrm>
            <a:off x="7623203" y="6377215"/>
            <a:ext cx="44660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Source: https://consultqd.clevelandclinic.org/how-augmented-reality-shaped-cleveland-clinics-total-face-transplant/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7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318284" y="357550"/>
            <a:ext cx="1025798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a typeface="+mn-lt"/>
                <a:cs typeface="+mn-lt"/>
              </a:rPr>
              <a:t>Thank you!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ea typeface="+mn-lt"/>
                <a:cs typeface="+mn-lt"/>
              </a:rPr>
              <a:t>Special thanks to our mentors and Wenhao Gu!</a:t>
            </a:r>
            <a:br>
              <a:rPr lang="en-US" sz="2800">
                <a:solidFill>
                  <a:schemeClr val="bg1"/>
                </a:solidFill>
                <a:ea typeface="+mn-lt"/>
                <a:cs typeface="+mn-lt"/>
              </a:rPr>
            </a:b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Picture 4" descr="A picture containing wearing, holding, man, baseball&#10;&#10;Description automatically generated">
            <a:extLst>
              <a:ext uri="{FF2B5EF4-FFF2-40B4-BE49-F238E27FC236}">
                <a16:creationId xmlns:a16="http://schemas.microsoft.com/office/drawing/2014/main" id="{B4948D19-CAD5-4F64-AEB7-8F3C11DD4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59" y="2121804"/>
            <a:ext cx="5397554" cy="40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9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523E8A-B17D-4079-AD00-E6CB726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0B00-6CB6-4B5D-9273-AADFA4B4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E78E5-5315-45F6-9221-D3C30F7ED2B3}"/>
              </a:ext>
            </a:extLst>
          </p:cNvPr>
          <p:cNvSpPr txBox="1"/>
          <p:nvPr/>
        </p:nvSpPr>
        <p:spPr>
          <a:xfrm>
            <a:off x="131554" y="485066"/>
            <a:ext cx="59013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/>
              <a:t>Reading List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A23D57-6370-4AD9-A2DA-D4A8D2F37B6E}"/>
              </a:ext>
            </a:extLst>
          </p:cNvPr>
          <p:cNvSpPr/>
          <p:nvPr/>
        </p:nvSpPr>
        <p:spPr>
          <a:xfrm>
            <a:off x="3747571" y="1787487"/>
            <a:ext cx="635261" cy="3352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6A00A-DBBC-4D70-A0A8-BABE138E48B3}"/>
              </a:ext>
            </a:extLst>
          </p:cNvPr>
          <p:cNvSpPr txBox="1"/>
          <p:nvPr/>
        </p:nvSpPr>
        <p:spPr>
          <a:xfrm>
            <a:off x="251218" y="1335553"/>
            <a:ext cx="113792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Hussain, R., </a:t>
            </a:r>
            <a:r>
              <a:rPr lang="en-US" sz="1200" err="1">
                <a:ea typeface="+mn-lt"/>
                <a:cs typeface="+mn-lt"/>
              </a:rPr>
              <a:t>Lalande</a:t>
            </a:r>
            <a:r>
              <a:rPr lang="en-US" sz="1200">
                <a:ea typeface="+mn-lt"/>
                <a:cs typeface="+mn-lt"/>
              </a:rPr>
              <a:t>, A., </a:t>
            </a:r>
            <a:r>
              <a:rPr lang="en-US" sz="1200" err="1">
                <a:ea typeface="+mn-lt"/>
                <a:cs typeface="+mn-lt"/>
              </a:rPr>
              <a:t>Guigou</a:t>
            </a:r>
            <a:r>
              <a:rPr lang="en-US" sz="1200">
                <a:ea typeface="+mn-lt"/>
                <a:cs typeface="+mn-lt"/>
              </a:rPr>
              <a:t>, C., and </a:t>
            </a:r>
            <a:r>
              <a:rPr lang="en-US" sz="1200" err="1">
                <a:ea typeface="+mn-lt"/>
                <a:cs typeface="+mn-lt"/>
              </a:rPr>
              <a:t>Bozorg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Grayeli</a:t>
            </a:r>
            <a:r>
              <a:rPr lang="en-US" sz="1200">
                <a:ea typeface="+mn-lt"/>
                <a:cs typeface="+mn-lt"/>
              </a:rPr>
              <a:t>, A. (2019). Contribution of Augmented Reality to Minimally Invasive Computer-Assisted Cranial Base Surgery, </a:t>
            </a:r>
            <a:r>
              <a:rPr lang="en-US" sz="1200" i="1">
                <a:ea typeface="+mn-lt"/>
                <a:cs typeface="+mn-lt"/>
              </a:rPr>
              <a:t>IEEE Journal of Biomedical and Health Informatics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1200"/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 err="1">
                <a:ea typeface="+mn-lt"/>
                <a:cs typeface="+mn-lt"/>
              </a:rPr>
              <a:t>Gsaxner</a:t>
            </a:r>
            <a:r>
              <a:rPr lang="en-US" sz="1200">
                <a:ea typeface="+mn-lt"/>
                <a:cs typeface="+mn-lt"/>
              </a:rPr>
              <a:t> C., Pepe, A., </a:t>
            </a:r>
            <a:r>
              <a:rPr lang="en-US" sz="1200" err="1">
                <a:ea typeface="+mn-lt"/>
                <a:cs typeface="+mn-lt"/>
              </a:rPr>
              <a:t>Wallner</a:t>
            </a:r>
            <a:r>
              <a:rPr lang="en-US" sz="1200">
                <a:ea typeface="+mn-lt"/>
                <a:cs typeface="+mn-lt"/>
              </a:rPr>
              <a:t>, J., </a:t>
            </a:r>
            <a:r>
              <a:rPr lang="en-US" sz="1200" err="1">
                <a:ea typeface="+mn-lt"/>
                <a:cs typeface="+mn-lt"/>
              </a:rPr>
              <a:t>Schmalstieg</a:t>
            </a:r>
            <a:r>
              <a:rPr lang="en-US" sz="1200">
                <a:ea typeface="+mn-lt"/>
                <a:cs typeface="+mn-lt"/>
              </a:rPr>
              <a:t>, D., and Egger, J. (2019). </a:t>
            </a:r>
            <a:r>
              <a:rPr lang="en-US" sz="1200" err="1">
                <a:ea typeface="+mn-lt"/>
                <a:cs typeface="+mn-lt"/>
              </a:rPr>
              <a:t>Markerless</a:t>
            </a:r>
            <a:r>
              <a:rPr lang="en-US" sz="1200">
                <a:ea typeface="+mn-lt"/>
                <a:cs typeface="+mn-lt"/>
              </a:rPr>
              <a:t> Image-to-Face Registration for Untethered Augmented Reality in Head and Neck Surgery, MICCAI 2019. </a:t>
            </a:r>
          </a:p>
          <a:p>
            <a:endParaRPr lang="en-US" sz="1200"/>
          </a:p>
          <a:p>
            <a:r>
              <a:rPr lang="en-US" sz="1200">
                <a:ea typeface="+mn-lt"/>
                <a:cs typeface="+mn-lt"/>
              </a:rPr>
              <a:t>Li, Y., Chen, X., Wang, N., Zhang, W., Li, D., Zhang, L., Qu, X., Cheng, W., Xu, Y., Chen, W., and Yang, Q. (2018). A wearable mixed-reality holographic computer for guiding external ventricular drain insertion at the bedside, Journal of Neurosurgery JNS, 131(5), 1599-1606.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Chen, X., Xu, L., Wang, Y., Wang, H., Wang, F., Zeng, X., Wang, Q., and Egger, J. (2015). Development of a surgical navigation system based on augmented reality using an optical see-through head-mounted display, Journal of Biomedical Informatics, Volume 55, 2015, Pages 124-131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Bong, J. H., Song, H. J., Oh, Y. , Park, N., Kim, H., and Park, S.. (2018). Endoscopic navigation system with extended field of view using augmented reality technology, Int. J. Med. Robot., vol. 14, no. 2, pp. e1886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Inoue, D., Cho, B., Mori, M., </a:t>
            </a:r>
            <a:r>
              <a:rPr lang="en-US" sz="1200" err="1">
                <a:ea typeface="+mn-lt"/>
                <a:cs typeface="+mn-lt"/>
              </a:rPr>
              <a:t>Kikkawa</a:t>
            </a:r>
            <a:r>
              <a:rPr lang="en-US" sz="1200">
                <a:ea typeface="+mn-lt"/>
                <a:cs typeface="+mn-lt"/>
              </a:rPr>
              <a:t>, Y., Amano, T., </a:t>
            </a:r>
            <a:r>
              <a:rPr lang="en-US" sz="1200" err="1">
                <a:ea typeface="+mn-lt"/>
                <a:cs typeface="+mn-lt"/>
              </a:rPr>
              <a:t>Nakamizo</a:t>
            </a:r>
            <a:r>
              <a:rPr lang="en-US" sz="1200">
                <a:ea typeface="+mn-lt"/>
                <a:cs typeface="+mn-lt"/>
              </a:rPr>
              <a:t>, A., Yoshimoto, K., Mizoguchi, M., </a:t>
            </a:r>
            <a:r>
              <a:rPr lang="en-US" sz="1200" err="1">
                <a:ea typeface="+mn-lt"/>
                <a:cs typeface="+mn-lt"/>
              </a:rPr>
              <a:t>Tomikawa</a:t>
            </a:r>
            <a:r>
              <a:rPr lang="en-US" sz="1200">
                <a:ea typeface="+mn-lt"/>
                <a:cs typeface="+mn-lt"/>
              </a:rPr>
              <a:t>, M., Hong, J., and </a:t>
            </a:r>
            <a:r>
              <a:rPr lang="en-US" sz="1200" err="1">
                <a:ea typeface="+mn-lt"/>
                <a:cs typeface="+mn-lt"/>
              </a:rPr>
              <a:t>Hashizume</a:t>
            </a:r>
            <a:r>
              <a:rPr lang="en-US" sz="1200">
                <a:ea typeface="+mn-lt"/>
                <a:cs typeface="+mn-lt"/>
              </a:rPr>
              <a:t>, M.. (2013). Preliminary study on the clinical application of augmented reality </a:t>
            </a:r>
            <a:r>
              <a:rPr lang="en-US" sz="1200" err="1">
                <a:ea typeface="+mn-lt"/>
                <a:cs typeface="+mn-lt"/>
              </a:rPr>
              <a:t>neuronavigation</a:t>
            </a:r>
            <a:r>
              <a:rPr lang="en-US" sz="1200">
                <a:ea typeface="+mn-lt"/>
                <a:cs typeface="+mn-lt"/>
              </a:rPr>
              <a:t>, J. Neurol. Surg. Part A, vol. 74, no. 02, pp. 71-76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Lapeer, R. J., Jeffrey, S. J., Dao, J. T., </a:t>
            </a:r>
            <a:r>
              <a:rPr lang="en-US" sz="1200" err="1">
                <a:ea typeface="+mn-lt"/>
                <a:cs typeface="+mn-lt"/>
              </a:rPr>
              <a:t>García</a:t>
            </a:r>
            <a:r>
              <a:rPr lang="en-US" sz="1200">
                <a:ea typeface="+mn-lt"/>
                <a:cs typeface="+mn-lt"/>
              </a:rPr>
              <a:t>, G. G., Chen, M., </a:t>
            </a:r>
            <a:r>
              <a:rPr lang="en-US" sz="1200" err="1">
                <a:ea typeface="+mn-lt"/>
                <a:cs typeface="+mn-lt"/>
              </a:rPr>
              <a:t>Shickell</a:t>
            </a:r>
            <a:r>
              <a:rPr lang="en-US" sz="1200">
                <a:ea typeface="+mn-lt"/>
                <a:cs typeface="+mn-lt"/>
              </a:rPr>
              <a:t>, S. M., Rowland, R. S., and Philpott, C. M.. (2014). Using a passive coordinate measurement arm for motion tracking of a rigid endoscope for augmented‐reality image‐guided surgery, Int. J. Med. Robot., vol. 10, no. 1, pp. 65-77</a:t>
            </a:r>
          </a:p>
          <a:p>
            <a:endParaRPr lang="en-US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582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523E8A-B17D-4079-AD00-E6CB726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0B00-6CB6-4B5D-9273-AADFA4B4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51EB0-BA94-4378-A8EC-E84BC720A85B}"/>
              </a:ext>
            </a:extLst>
          </p:cNvPr>
          <p:cNvSpPr txBox="1"/>
          <p:nvPr/>
        </p:nvSpPr>
        <p:spPr>
          <a:xfrm>
            <a:off x="3952754" y="1811437"/>
            <a:ext cx="196769" cy="324853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548C2-4451-43C6-8202-35728892C5A2}"/>
              </a:ext>
            </a:extLst>
          </p:cNvPr>
          <p:cNvSpPr txBox="1"/>
          <p:nvPr/>
        </p:nvSpPr>
        <p:spPr>
          <a:xfrm>
            <a:off x="226965" y="481350"/>
            <a:ext cx="46209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/>
              <a:t>Background</a:t>
            </a:r>
          </a:p>
        </p:txBody>
      </p:sp>
      <p:pic>
        <p:nvPicPr>
          <p:cNvPr id="7" name="Picture 8" descr="A picture containing indoor, looking, brown, photo&#10;&#10;Description generated with very high confidence">
            <a:extLst>
              <a:ext uri="{FF2B5EF4-FFF2-40B4-BE49-F238E27FC236}">
                <a16:creationId xmlns:a16="http://schemas.microsoft.com/office/drawing/2014/main" id="{59A9014F-082A-49F0-8418-87E7F537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" r="19086" b="-357"/>
          <a:stretch/>
        </p:blipFill>
        <p:spPr>
          <a:xfrm>
            <a:off x="2204864" y="1390824"/>
            <a:ext cx="2642564" cy="248592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C83EB0-676A-4517-9DB1-05A98710031E}"/>
              </a:ext>
            </a:extLst>
          </p:cNvPr>
          <p:cNvSpPr txBox="1"/>
          <p:nvPr/>
        </p:nvSpPr>
        <p:spPr>
          <a:xfrm>
            <a:off x="556352" y="4256184"/>
            <a:ext cx="5543319" cy="20313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Orbital Floor Fracture: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Due to pressure on the eye from blunt trauma, the medial wall and orbital floor can fracture.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Fracture repair requires manipulation of delicate and complex structures in a tight, compact space.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Surgeons struggle with visibility in the confined region. </a:t>
            </a:r>
          </a:p>
        </p:txBody>
      </p:sp>
      <p:pic>
        <p:nvPicPr>
          <p:cNvPr id="13" name="Picture 14" descr="A picture containing indoor, person, sitting, bed&#10;&#10;Description generated with very high confidence">
            <a:extLst>
              <a:ext uri="{FF2B5EF4-FFF2-40B4-BE49-F238E27FC236}">
                <a16:creationId xmlns:a16="http://schemas.microsoft.com/office/drawing/2014/main" id="{B647FB0A-D496-4F6B-ACA9-23F84B5A5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72" r="334" b="6784"/>
          <a:stretch/>
        </p:blipFill>
        <p:spPr>
          <a:xfrm>
            <a:off x="7855025" y="3574055"/>
            <a:ext cx="2734027" cy="251805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683751-3C7E-4FE9-A9AF-11AEAA14BDCB}"/>
              </a:ext>
            </a:extLst>
          </p:cNvPr>
          <p:cNvSpPr txBox="1"/>
          <p:nvPr/>
        </p:nvSpPr>
        <p:spPr>
          <a:xfrm>
            <a:off x="6450376" y="987847"/>
            <a:ext cx="5543319" cy="20313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Reconstruction: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 concave plate is placed along the wall of the eye socket to prevent tissue from entering fracture cavity.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Hard to place.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Low visibility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Misplacement can result in injury to sensitive tissue.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Long operating time.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4546AD-821B-4790-953E-53863E10823D}"/>
              </a:ext>
            </a:extLst>
          </p:cNvPr>
          <p:cNvSpPr/>
          <p:nvPr/>
        </p:nvSpPr>
        <p:spPr>
          <a:xfrm>
            <a:off x="3162754" y="1805276"/>
            <a:ext cx="798634" cy="7077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8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523E8A-B17D-4079-AD00-E6CB726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0B00-6CB6-4B5D-9273-AADFA4B4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28C98-2F13-4472-B734-29FDFDFA5FE3}"/>
              </a:ext>
            </a:extLst>
          </p:cNvPr>
          <p:cNvSpPr txBox="1"/>
          <p:nvPr/>
        </p:nvSpPr>
        <p:spPr>
          <a:xfrm>
            <a:off x="137094" y="466276"/>
            <a:ext cx="1021657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Current Intraoperative Surgical Workflow:</a:t>
            </a:r>
            <a:br>
              <a:rPr lang="en-US" sz="4000">
                <a:ea typeface="+mn-lt"/>
                <a:cs typeface="+mn-lt"/>
              </a:rPr>
            </a:br>
            <a:endParaRPr lang="en-US" sz="4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8DC09-118A-4FE6-B564-AE4E49ECA49A}"/>
              </a:ext>
            </a:extLst>
          </p:cNvPr>
          <p:cNvSpPr txBox="1"/>
          <p:nvPr/>
        </p:nvSpPr>
        <p:spPr>
          <a:xfrm>
            <a:off x="9003971" y="2077636"/>
            <a:ext cx="3206500" cy="1785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/>
              <a:t>Length of Time for Completion Gradient:</a:t>
            </a:r>
          </a:p>
          <a:p>
            <a:r>
              <a:rPr lang="en-US" sz="2200" b="1">
                <a:solidFill>
                  <a:srgbClr val="00B050"/>
                </a:solidFill>
              </a:rPr>
              <a:t>GREEN</a:t>
            </a:r>
            <a:r>
              <a:rPr lang="en-US" sz="2200"/>
              <a:t> ~ Standard</a:t>
            </a:r>
          </a:p>
          <a:p>
            <a:r>
              <a:rPr lang="en-US" sz="2200" b="1">
                <a:solidFill>
                  <a:srgbClr val="0070C0"/>
                </a:solidFill>
              </a:rPr>
              <a:t>BLUE</a:t>
            </a:r>
            <a:r>
              <a:rPr lang="en-US" sz="2200"/>
              <a:t> ~ Slow Step</a:t>
            </a:r>
          </a:p>
          <a:p>
            <a:r>
              <a:rPr lang="en-US" sz="2200" b="1">
                <a:solidFill>
                  <a:srgbClr val="FF0000"/>
                </a:solidFill>
              </a:rPr>
              <a:t>RED</a:t>
            </a:r>
            <a:r>
              <a:rPr lang="en-US" sz="2200"/>
              <a:t> ~ Time Limiting Step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5A2D1-7378-4898-B28A-6DC035218BE7}"/>
              </a:ext>
            </a:extLst>
          </p:cNvPr>
          <p:cNvSpPr/>
          <p:nvPr/>
        </p:nvSpPr>
        <p:spPr>
          <a:xfrm>
            <a:off x="3747571" y="1787487"/>
            <a:ext cx="635261" cy="3352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EDC3E2B-F5AD-4432-8E2F-BD409D2ED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74" y="1059520"/>
            <a:ext cx="8390659" cy="188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2FB7B-0F23-47C8-8BCB-501AD436CD72}"/>
              </a:ext>
            </a:extLst>
          </p:cNvPr>
          <p:cNvSpPr txBox="1"/>
          <p:nvPr/>
        </p:nvSpPr>
        <p:spPr>
          <a:xfrm>
            <a:off x="137095" y="3054583"/>
            <a:ext cx="71447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/>
              <a:t>Simplified Implant Placement:</a:t>
            </a:r>
            <a:endParaRPr lang="en-US" sz="4000"/>
          </a:p>
        </p:txBody>
      </p:sp>
      <p:pic>
        <p:nvPicPr>
          <p:cNvPr id="1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7302DE6-C864-4411-B82A-F236E57E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49" y="3825498"/>
            <a:ext cx="9329051" cy="20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6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523E8A-B17D-4079-AD00-E6CB726F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640B00-6CB6-4B5D-9273-AADFA4B4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C932D-FE40-4A9A-96AA-D246FA38E420}"/>
              </a:ext>
            </a:extLst>
          </p:cNvPr>
          <p:cNvSpPr txBox="1"/>
          <p:nvPr/>
        </p:nvSpPr>
        <p:spPr>
          <a:xfrm>
            <a:off x="4486275" y="6442075"/>
            <a:ext cx="77660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[1] </a:t>
            </a:r>
            <a:r>
              <a:rPr lang="en-US" sz="1600" err="1"/>
              <a:t>Kazanzides</a:t>
            </a:r>
            <a:r>
              <a:rPr lang="en-US" sz="1600"/>
              <a:t>, P. (2020). Navigation for Orbital Floor Fracture Repair. [PowerPoint Slides]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D7D3C-B557-4AEB-B1B5-24468A3646BC}"/>
              </a:ext>
            </a:extLst>
          </p:cNvPr>
          <p:cNvSpPr/>
          <p:nvPr/>
        </p:nvSpPr>
        <p:spPr>
          <a:xfrm>
            <a:off x="3747571" y="1787487"/>
            <a:ext cx="635261" cy="3352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D3854-EBE5-46C9-8EFD-2B3C3BDBCF4D}"/>
              </a:ext>
            </a:extLst>
          </p:cNvPr>
          <p:cNvSpPr txBox="1"/>
          <p:nvPr/>
        </p:nvSpPr>
        <p:spPr>
          <a:xfrm>
            <a:off x="322680" y="1039386"/>
            <a:ext cx="6849781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Point/surface registration method for orbital socket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Min: Target registration error (TRE) &lt;4mm – camera-based tracker accuracy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Expected: TRE &lt;3mm - camera-based tracker accuracy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  <a:ea typeface="+mn-lt"/>
                <a:cs typeface="+mn-lt"/>
              </a:rPr>
              <a:t>Max: TRE &lt;2mm - camera-based tracker accuracy 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r>
              <a:rPr lang="en-US" b="1">
                <a:ea typeface="+mn-lt"/>
                <a:cs typeface="+mn-lt"/>
              </a:rPr>
              <a:t>Calibration of implant with respect to tracked hemostat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Min: Pivot Calibration of the distal edge of the implant (only model the distal edge)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Expected: Use calibrated pointer to model the implant distal edge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  <a:ea typeface="+mn-lt"/>
                <a:cs typeface="+mn-lt"/>
              </a:rPr>
              <a:t>Max:  Use calibrated pointer to model the entire implant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r>
              <a:rPr lang="en-US" b="1">
                <a:ea typeface="+mn-lt"/>
                <a:cs typeface="+mn-lt"/>
              </a:rPr>
              <a:t>Visualize position of tracked implant  respect to CT 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Min: Visualization on 3D slicer (</a:t>
            </a:r>
            <a:r>
              <a:rPr lang="en-US" err="1"/>
              <a:t>OpenIGTlink</a:t>
            </a:r>
            <a:r>
              <a:rPr lang="en-US"/>
              <a:t> to update model)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Expected: Visualization in AR system (HoloLens)  (Completed in unity, have not built HoloLens application)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Max: A comparison between 3D slicer implementation and </a:t>
            </a:r>
            <a:r>
              <a:rPr lang="en-US" err="1"/>
              <a:t>Hololens</a:t>
            </a:r>
            <a:r>
              <a:rPr lang="en-US"/>
              <a:t> implementation </a:t>
            </a:r>
          </a:p>
          <a:p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47009-E6FD-4DF5-ACD4-EF75FCAE305B}"/>
              </a:ext>
            </a:extLst>
          </p:cNvPr>
          <p:cNvSpPr txBox="1"/>
          <p:nvPr/>
        </p:nvSpPr>
        <p:spPr>
          <a:xfrm>
            <a:off x="158506" y="377667"/>
            <a:ext cx="748214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Project Deliverables</a:t>
            </a:r>
            <a:br>
              <a:rPr lang="en-US" sz="4000">
                <a:ea typeface="+mn-lt"/>
                <a:cs typeface="+mn-lt"/>
              </a:rPr>
            </a:br>
            <a:endParaRPr lang="en-US" sz="4000">
              <a:ea typeface="+mn-lt"/>
              <a:cs typeface="+mn-lt"/>
            </a:endParaRPr>
          </a:p>
        </p:txBody>
      </p:sp>
      <p:pic>
        <p:nvPicPr>
          <p:cNvPr id="11" name="Picture 16" descr="A picture containing knife&#10;&#10;Description generated with very high confidence">
            <a:extLst>
              <a:ext uri="{FF2B5EF4-FFF2-40B4-BE49-F238E27FC236}">
                <a16:creationId xmlns:a16="http://schemas.microsoft.com/office/drawing/2014/main" id="{9218344F-DA0E-45A4-82F7-633D5B54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0" b="-518"/>
          <a:stretch/>
        </p:blipFill>
        <p:spPr>
          <a:xfrm>
            <a:off x="8254535" y="848851"/>
            <a:ext cx="3086309" cy="187727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19" name="Picture 19" descr="A picture containing sitting, white, banana, bird&#10;&#10;Description generated with very high confidence">
            <a:extLst>
              <a:ext uri="{FF2B5EF4-FFF2-40B4-BE49-F238E27FC236}">
                <a16:creationId xmlns:a16="http://schemas.microsoft.com/office/drawing/2014/main" id="{65BA0DEF-D076-443A-90CA-D3331916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644" y="3140692"/>
            <a:ext cx="2939242" cy="228508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C1A401-6E35-4FEF-819E-99FD076C8D20}"/>
              </a:ext>
            </a:extLst>
          </p:cNvPr>
          <p:cNvSpPr txBox="1"/>
          <p:nvPr/>
        </p:nvSpPr>
        <p:spPr>
          <a:xfrm>
            <a:off x="8429752" y="5615970"/>
            <a:ext cx="24302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Pictures Courtesy of : Dr. Peter </a:t>
            </a:r>
            <a:r>
              <a:rPr lang="en-US" err="1"/>
              <a:t>Kazanzides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BFAE27-FAFC-4F9D-9BA8-9D1B7591F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56" t="14213" r="10751" b="10787"/>
          <a:stretch/>
        </p:blipFill>
        <p:spPr>
          <a:xfrm>
            <a:off x="6274788" y="2062760"/>
            <a:ext cx="599507" cy="59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46E352-565B-4CBE-B2E9-179D6ECB0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56" t="14213" r="10751" b="10787"/>
          <a:stretch/>
        </p:blipFill>
        <p:spPr>
          <a:xfrm>
            <a:off x="6274788" y="3814119"/>
            <a:ext cx="599507" cy="591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D29CA7-3469-4124-AC11-5F1B614A0952}"/>
              </a:ext>
            </a:extLst>
          </p:cNvPr>
          <p:cNvSpPr txBox="1"/>
          <p:nvPr/>
        </p:nvSpPr>
        <p:spPr>
          <a:xfrm>
            <a:off x="-11085" y="6555601"/>
            <a:ext cx="44660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https://pngtree.com/freepng/check-mark-icon_3566317.html</a:t>
            </a:r>
          </a:p>
        </p:txBody>
      </p:sp>
    </p:spTree>
    <p:extLst>
      <p:ext uri="{BB962C8B-B14F-4D97-AF65-F5344CB8AC3E}">
        <p14:creationId xmlns:p14="http://schemas.microsoft.com/office/powerpoint/2010/main" val="4040969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79325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Transformation Diagram</a:t>
            </a: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1" y="1364803"/>
            <a:ext cx="47278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FD36FC3-7FBE-4C51-BD3E-A9EEC6D6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5" y="1023527"/>
            <a:ext cx="10943230" cy="54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6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79325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System Diagram and Procedure</a:t>
            </a: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431124" y="1497470"/>
            <a:ext cx="47278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F53F79F7-511F-4A2A-8927-FF61541B4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04" y="2600183"/>
            <a:ext cx="4949397" cy="3372276"/>
          </a:xfrm>
          <a:prstGeom prst="rect">
            <a:avLst/>
          </a:prstGeom>
        </p:spPr>
      </p:pic>
      <p:pic>
        <p:nvPicPr>
          <p:cNvPr id="9" name="Picture 8" descr="A picture containing person, bat, holding, wooden&#10;&#10;Description automatically generated">
            <a:extLst>
              <a:ext uri="{FF2B5EF4-FFF2-40B4-BE49-F238E27FC236}">
                <a16:creationId xmlns:a16="http://schemas.microsoft.com/office/drawing/2014/main" id="{6E8C423C-1786-45F4-9E0C-B160204C9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7" y="968003"/>
            <a:ext cx="1036850" cy="1281984"/>
          </a:xfrm>
          <a:prstGeom prst="rect">
            <a:avLst/>
          </a:prstGeom>
        </p:spPr>
      </p:pic>
      <p:pic>
        <p:nvPicPr>
          <p:cNvPr id="11" name="Picture 10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6600C3F7-9D34-4AA8-991E-391CC28F2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02" y="991156"/>
            <a:ext cx="2308377" cy="2517662"/>
          </a:xfrm>
          <a:prstGeom prst="rect">
            <a:avLst/>
          </a:prstGeom>
        </p:spPr>
      </p:pic>
      <p:pic>
        <p:nvPicPr>
          <p:cNvPr id="13" name="Picture 12" descr="A picture containing sitting, small, white, kitchen&#10;&#10;Description automatically generated">
            <a:extLst>
              <a:ext uri="{FF2B5EF4-FFF2-40B4-BE49-F238E27FC236}">
                <a16:creationId xmlns:a16="http://schemas.microsoft.com/office/drawing/2014/main" id="{1507B1E0-55E2-4B74-AD64-ADAAE96C9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6" y="991156"/>
            <a:ext cx="2308376" cy="1023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05E613-FC4F-4930-A7E4-7D4F0939C4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003" y="2217631"/>
            <a:ext cx="1500165" cy="907019"/>
          </a:xfrm>
          <a:prstGeom prst="rect">
            <a:avLst/>
          </a:prstGeom>
        </p:spPr>
      </p:pic>
      <p:pic>
        <p:nvPicPr>
          <p:cNvPr id="17" name="Picture 16" descr="A picture containing person, table, food, sitting&#10;&#10;Description automatically generated">
            <a:extLst>
              <a:ext uri="{FF2B5EF4-FFF2-40B4-BE49-F238E27FC236}">
                <a16:creationId xmlns:a16="http://schemas.microsoft.com/office/drawing/2014/main" id="{BFA40F0F-14D6-4A0E-BBE1-A22C67A076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1010" y="1750642"/>
            <a:ext cx="1500166" cy="1840996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4865E150-0680-4705-A356-E25CA9B73EAB}"/>
              </a:ext>
            </a:extLst>
          </p:cNvPr>
          <p:cNvSpPr/>
          <p:nvPr/>
        </p:nvSpPr>
        <p:spPr>
          <a:xfrm rot="5400000">
            <a:off x="3481426" y="1616344"/>
            <a:ext cx="486864" cy="999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n umbrella&#10;&#10;Description automatically generated">
            <a:extLst>
              <a:ext uri="{FF2B5EF4-FFF2-40B4-BE49-F238E27FC236}">
                <a16:creationId xmlns:a16="http://schemas.microsoft.com/office/drawing/2014/main" id="{952CE512-B866-42F1-99A0-1AF597A11E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99" y="2809947"/>
            <a:ext cx="1033339" cy="918327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36C22FE1-9D24-4FC0-B6C1-1C79231BE6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98" y="3728274"/>
            <a:ext cx="1033339" cy="776995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A89E9017-F39E-4546-9E78-5E41B20DB987}"/>
              </a:ext>
            </a:extLst>
          </p:cNvPr>
          <p:cNvSpPr/>
          <p:nvPr/>
        </p:nvSpPr>
        <p:spPr>
          <a:xfrm rot="16200000">
            <a:off x="3465539" y="2924834"/>
            <a:ext cx="486864" cy="732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23C1C38D-5657-4D80-94C2-0449C06FF1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6" y="3974727"/>
            <a:ext cx="2510827" cy="1259318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0D52E4E5-714A-4083-86FF-9E3A42E59021}"/>
              </a:ext>
            </a:extLst>
          </p:cNvPr>
          <p:cNvSpPr/>
          <p:nvPr/>
        </p:nvSpPr>
        <p:spPr>
          <a:xfrm rot="5400000">
            <a:off x="3402351" y="3825400"/>
            <a:ext cx="486864" cy="732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BCBCF-34FE-4D75-B25B-DC643E40E2ED}"/>
              </a:ext>
            </a:extLst>
          </p:cNvPr>
          <p:cNvSpPr txBox="1"/>
          <p:nvPr/>
        </p:nvSpPr>
        <p:spPr>
          <a:xfrm>
            <a:off x="3925307" y="1033966"/>
            <a:ext cx="36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AF34D1-C1DC-4A57-94A3-A4458192837E}"/>
              </a:ext>
            </a:extLst>
          </p:cNvPr>
          <p:cNvSpPr txBox="1"/>
          <p:nvPr/>
        </p:nvSpPr>
        <p:spPr>
          <a:xfrm>
            <a:off x="451201" y="1494510"/>
            <a:ext cx="6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19C66B-1AF0-4953-A733-1B82874FF3BE}"/>
              </a:ext>
            </a:extLst>
          </p:cNvPr>
          <p:cNvSpPr txBox="1"/>
          <p:nvPr/>
        </p:nvSpPr>
        <p:spPr>
          <a:xfrm>
            <a:off x="3960126" y="2230851"/>
            <a:ext cx="6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A9E8E3-8B66-423B-93A0-57B96EDC8880}"/>
              </a:ext>
            </a:extLst>
          </p:cNvPr>
          <p:cNvSpPr txBox="1"/>
          <p:nvPr/>
        </p:nvSpPr>
        <p:spPr>
          <a:xfrm>
            <a:off x="453048" y="3543624"/>
            <a:ext cx="6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4.</a:t>
            </a:r>
          </a:p>
        </p:txBody>
      </p:sp>
      <p:pic>
        <p:nvPicPr>
          <p:cNvPr id="31" name="Picture 30" descr="A picture containing table, sitting, food, white&#10;&#10;Description automatically generated">
            <a:extLst>
              <a:ext uri="{FF2B5EF4-FFF2-40B4-BE49-F238E27FC236}">
                <a16:creationId xmlns:a16="http://schemas.microsoft.com/office/drawing/2014/main" id="{BA687578-D8B1-48D7-B1EE-3CC5A20486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74" y="4894426"/>
            <a:ext cx="2173384" cy="1555461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25793150-07D4-46E1-91CB-36FD3F1B40E9}"/>
              </a:ext>
            </a:extLst>
          </p:cNvPr>
          <p:cNvSpPr/>
          <p:nvPr/>
        </p:nvSpPr>
        <p:spPr>
          <a:xfrm rot="16200000">
            <a:off x="2733364" y="5206348"/>
            <a:ext cx="486864" cy="732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4BE292-C07F-4896-9AF7-8C493BB7665F}"/>
              </a:ext>
            </a:extLst>
          </p:cNvPr>
          <p:cNvSpPr txBox="1"/>
          <p:nvPr/>
        </p:nvSpPr>
        <p:spPr>
          <a:xfrm>
            <a:off x="3297428" y="5170481"/>
            <a:ext cx="6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05B19C-A50B-4997-B48D-51F44F117E5A}"/>
              </a:ext>
            </a:extLst>
          </p:cNvPr>
          <p:cNvCxnSpPr/>
          <p:nvPr/>
        </p:nvCxnSpPr>
        <p:spPr>
          <a:xfrm flipH="1" flipV="1">
            <a:off x="5354327" y="968003"/>
            <a:ext cx="1197393" cy="1632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507B1-4F3E-45FC-BFA7-B30A4755049F}"/>
              </a:ext>
            </a:extLst>
          </p:cNvPr>
          <p:cNvCxnSpPr/>
          <p:nvPr/>
        </p:nvCxnSpPr>
        <p:spPr>
          <a:xfrm flipH="1">
            <a:off x="5931358" y="5815868"/>
            <a:ext cx="620362" cy="634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39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6" y="315641"/>
            <a:ext cx="79325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a typeface="+mn-lt"/>
                <a:cs typeface="+mn-lt"/>
              </a:rPr>
              <a:t>Other Components</a:t>
            </a:r>
            <a:endParaRPr lang="en-US" sz="4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1" y="1023527"/>
            <a:ext cx="9504616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Iterative closest point algorithm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Convergence depends on coverage of the collected points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Polaris interface: Scikit Surgery NDI Tracker. </a:t>
            </a:r>
            <a:r>
              <a:rPr lang="en-US" sz="2400">
                <a:hlinkClick r:id="rId3"/>
              </a:rPr>
              <a:t>https://pypi.org/project/scikit-surgerynditracker/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person, table, food, sitting&#10;&#10;Description automatically generated">
            <a:extLst>
              <a:ext uri="{FF2B5EF4-FFF2-40B4-BE49-F238E27FC236}">
                <a16:creationId xmlns:a16="http://schemas.microsoft.com/office/drawing/2014/main" id="{1CC3CDC9-D0CD-47F6-BBBA-A344EE478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8996" y="1633289"/>
            <a:ext cx="2843441" cy="3489456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C036D59-1E2E-4014-A329-526F96F00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3365">
            <a:off x="5784220" y="3154197"/>
            <a:ext cx="872290" cy="981741"/>
          </a:xfrm>
          <a:prstGeom prst="rect">
            <a:avLst/>
          </a:prstGeom>
        </p:spPr>
      </p:pic>
      <p:pic>
        <p:nvPicPr>
          <p:cNvPr id="10" name="Picture 9" descr="A picture containing indoor, white, table, sitting&#10;&#10;Description automatically generated">
            <a:extLst>
              <a:ext uri="{FF2B5EF4-FFF2-40B4-BE49-F238E27FC236}">
                <a16:creationId xmlns:a16="http://schemas.microsoft.com/office/drawing/2014/main" id="{E341A24B-CC67-4461-B7AC-E34A56109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48" y="2223198"/>
            <a:ext cx="2512640" cy="23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3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5" y="315641"/>
            <a:ext cx="1093167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Registration Errors [updated May 8th]</a:t>
            </a:r>
            <a:br>
              <a:rPr lang="en-US" sz="4000" dirty="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0" y="1364803"/>
            <a:ext cx="789775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Fiducial-based TRE: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1.6366 mm and 1.0700 mm on two different anatomic features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ICP made fiducial-based registration worse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indoor, white, bed, tiled&#10;&#10;Description automatically generated">
            <a:extLst>
              <a:ext uri="{FF2B5EF4-FFF2-40B4-BE49-F238E27FC236}">
                <a16:creationId xmlns:a16="http://schemas.microsoft.com/office/drawing/2014/main" id="{A17EB39C-E84D-454D-868E-8F11B737F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78" y="1247988"/>
            <a:ext cx="4076814" cy="2181012"/>
          </a:xfrm>
          <a:prstGeom prst="rect">
            <a:avLst/>
          </a:prstGeom>
        </p:spPr>
      </p:pic>
      <p:pic>
        <p:nvPicPr>
          <p:cNvPr id="11" name="Picture 10" descr="A picture containing building, white, black, sitting&#10;&#10;Description automatically generated">
            <a:extLst>
              <a:ext uri="{FF2B5EF4-FFF2-40B4-BE49-F238E27FC236}">
                <a16:creationId xmlns:a16="http://schemas.microsoft.com/office/drawing/2014/main" id="{F3945DD0-EA84-4CEF-9F9D-66ED61D85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77" y="3671838"/>
            <a:ext cx="4076815" cy="225586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38F32B-BE46-4D40-B5B8-73DC7D652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28" y="2643243"/>
            <a:ext cx="2943874" cy="953907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C12455A2-8A93-46CC-8930-4659A5616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" y="4204607"/>
            <a:ext cx="3473619" cy="21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3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82357-4724-4B89-A939-40EEA57E37D0}"/>
              </a:ext>
            </a:extLst>
          </p:cNvPr>
          <p:cNvSpPr/>
          <p:nvPr/>
        </p:nvSpPr>
        <p:spPr>
          <a:xfrm>
            <a:off x="0" y="1820636"/>
            <a:ext cx="12192000" cy="4767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EC49A-4605-4182-8938-BBC01B16DA23}"/>
              </a:ext>
            </a:extLst>
          </p:cNvPr>
          <p:cNvSpPr txBox="1"/>
          <p:nvPr/>
        </p:nvSpPr>
        <p:spPr>
          <a:xfrm>
            <a:off x="239905" y="315641"/>
            <a:ext cx="1093167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Registration Errors [updated May 8th]</a:t>
            </a:r>
            <a:br>
              <a:rPr lang="en-US" sz="4000" dirty="0">
                <a:solidFill>
                  <a:schemeClr val="bg1"/>
                </a:solidFill>
                <a:ea typeface="+mn-lt"/>
                <a:cs typeface="+mn-lt"/>
              </a:rPr>
            </a:br>
            <a:endParaRPr lang="en-US" sz="40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8D741-23C9-4A22-89A7-34A091117961}"/>
              </a:ext>
            </a:extLst>
          </p:cNvPr>
          <p:cNvSpPr txBox="1"/>
          <p:nvPr/>
        </p:nvSpPr>
        <p:spPr>
          <a:xfrm>
            <a:off x="376231" y="1364803"/>
            <a:ext cx="472784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Fiducial-based residual: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	average: 0.63 mm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C90D5F0-8DF9-4C98-A1AE-2284C74B9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11" y="2589151"/>
            <a:ext cx="3452457" cy="2807640"/>
          </a:xfrm>
          <a:prstGeom prst="rect">
            <a:avLst/>
          </a:prstGeom>
        </p:spPr>
      </p:pic>
      <p:pic>
        <p:nvPicPr>
          <p:cNvPr id="8" name="Picture 7" descr="A picture containing green, standing, dog, black&#10;&#10;Description automatically generated">
            <a:extLst>
              <a:ext uri="{FF2B5EF4-FFF2-40B4-BE49-F238E27FC236}">
                <a16:creationId xmlns:a16="http://schemas.microsoft.com/office/drawing/2014/main" id="{5530120D-848D-44A3-8DCA-943BB4109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52" y="2594620"/>
            <a:ext cx="3475143" cy="28076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538DA4-1493-4D25-A887-17F722EC62E8}"/>
              </a:ext>
            </a:extLst>
          </p:cNvPr>
          <p:cNvSpPr/>
          <p:nvPr/>
        </p:nvSpPr>
        <p:spPr>
          <a:xfrm>
            <a:off x="5986509" y="1604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Fiducial initialized ICP residual:</a:t>
            </a:r>
          </a:p>
          <a:p>
            <a:r>
              <a:rPr lang="en-US" dirty="0">
                <a:solidFill>
                  <a:schemeClr val="bg1"/>
                </a:solidFill>
              </a:rPr>
              <a:t>	average: 2.33 mm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34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AF46E047D19E4D9F49BF78F7E5A14A" ma:contentTypeVersion="8" ma:contentTypeDescription="Create a new document." ma:contentTypeScope="" ma:versionID="9dcc15a271c84db7305a6b3c7d26d22e">
  <xsd:schema xmlns:xsd="http://www.w3.org/2001/XMLSchema" xmlns:xs="http://www.w3.org/2001/XMLSchema" xmlns:p="http://schemas.microsoft.com/office/2006/metadata/properties" xmlns:ns3="10fb0aff-f31d-4314-a3ac-c72a9a286d2c" xmlns:ns4="49f4cbf5-ced4-4e48-86cf-2159971b6d70" targetNamespace="http://schemas.microsoft.com/office/2006/metadata/properties" ma:root="true" ma:fieldsID="5266c1f151cbb1b504b9c60f4852d7a9" ns3:_="" ns4:_="">
    <xsd:import namespace="10fb0aff-f31d-4314-a3ac-c72a9a286d2c"/>
    <xsd:import namespace="49f4cbf5-ced4-4e48-86cf-2159971b6d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b0aff-f31d-4314-a3ac-c72a9a286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4cbf5-ced4-4e48-86cf-2159971b6d7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874F9C-0E7D-4386-8ED1-8044A6AB74E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49f4cbf5-ced4-4e48-86cf-2159971b6d70"/>
    <ds:schemaRef ds:uri="10fb0aff-f31d-4314-a3ac-c72a9a286d2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2BC5FA-A8AE-4E57-8985-02EC84EE02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fb0aff-f31d-4314-a3ac-c72a9a286d2c"/>
    <ds:schemaRef ds:uri="49f4cbf5-ced4-4e48-86cf-2159971b6d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CA46C-B2CC-4D1D-BCD0-58EFBF06B9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1803</Words>
  <Application>Microsoft Office PowerPoint</Application>
  <PresentationFormat>Widescreen</PresentationFormat>
  <Paragraphs>303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Banded</vt:lpstr>
      <vt:lpstr>Augmented Reality Aided Craniofacial 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Augmented Reality Aided Craniofacial Surgery</dc:title>
  <dc:creator>Yihao Liu</dc:creator>
  <cp:lastModifiedBy>Yihao Liu</cp:lastModifiedBy>
  <cp:revision>2</cp:revision>
  <dcterms:created xsi:type="dcterms:W3CDTF">2020-02-24T18:37:44Z</dcterms:created>
  <dcterms:modified xsi:type="dcterms:W3CDTF">2020-05-09T04:00:53Z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0x01010006AF46E047D19E4D9F49BF78F7E5A14A</vt:lpwstr>
  </property>
</Properties>
</file>