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66" r:id="rId4"/>
    <p:sldId id="267" r:id="rId5"/>
    <p:sldId id="258" r:id="rId6"/>
    <p:sldId id="271" r:id="rId7"/>
    <p:sldId id="265" r:id="rId8"/>
    <p:sldId id="272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7" autoAdjust="0"/>
  </p:normalViewPr>
  <p:slideViewPr>
    <p:cSldViewPr>
      <p:cViewPr>
        <p:scale>
          <a:sx n="100" d="100"/>
          <a:sy n="100" d="100"/>
        </p:scale>
        <p:origin x="183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8AF6D-A730-401E-938D-2A84BCF75C9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992D-8F8B-463F-A3AD-08C8BA07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992D-8F8B-463F-A3AD-08C8BA07DA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CDC3-BCD8-4F48-BC7D-8BEA718795A3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mcnutt1@jhm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mcnutt1@jhmi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lakshm1@jhu.edu" TargetMode="External"/><Relationship Id="rId2" Type="http://schemas.openxmlformats.org/officeDocument/2006/relationships/hyperlink" Target="mailto:tmcnutt1@jhmi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4926795"/>
            <a:ext cx="2792896" cy="6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1871475"/>
            <a:ext cx="2841970" cy="27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85" y="4350720"/>
            <a:ext cx="3600470" cy="5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356600"/>
            <a:ext cx="7772400" cy="1061710"/>
          </a:xfrm>
        </p:spPr>
        <p:txBody>
          <a:bodyPr/>
          <a:lstStyle/>
          <a:p>
            <a:r>
              <a:rPr lang="en-US" dirty="0" smtClean="0"/>
              <a:t>Which patient will do better?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DB8D-77BA-4ECC-A40D-9331BF7C6CCD}" type="datetime4">
              <a:rPr lang="en-US" altLang="en-US" smtClean="0"/>
              <a:pPr/>
              <a:t>January 24, 2019</a:t>
            </a:fld>
            <a:endParaRPr lang="en-US" altLang="en-US" dirty="0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7C5-0DFB-4536-A86C-9E1A70F269CA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75" y="3062030"/>
            <a:ext cx="1528672" cy="21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930" y="5289520"/>
            <a:ext cx="3535065" cy="11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35" y="5289520"/>
            <a:ext cx="3533260" cy="113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9" y="1794665"/>
            <a:ext cx="3494855" cy="21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190" y="1295400"/>
            <a:ext cx="4493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63-year-old man with T3 N2b M0 Stage IVA Squamous cell carcinoma, NOS of the Malignant neoplasm of larynx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01" y="2946814"/>
            <a:ext cx="1697504" cy="23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338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69-year-old man with Stage Squamous cell carcinoma, NOS of the Right Malignant neoplasm of tonsil</a:t>
            </a:r>
          </a:p>
        </p:txBody>
      </p:sp>
    </p:spTree>
    <p:extLst>
      <p:ext uri="{BB962C8B-B14F-4D97-AF65-F5344CB8AC3E}">
        <p14:creationId xmlns:p14="http://schemas.microsoft.com/office/powerpoint/2010/main" val="56908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t="37841" r="4961" b="5398"/>
          <a:stretch/>
        </p:blipFill>
        <p:spPr bwMode="auto">
          <a:xfrm>
            <a:off x="381000" y="1841067"/>
            <a:ext cx="3261270" cy="22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t="16868" r="11206" b="9539"/>
          <a:stretch/>
        </p:blipFill>
        <p:spPr bwMode="auto">
          <a:xfrm>
            <a:off x="381000" y="199085"/>
            <a:ext cx="3261270" cy="160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E289F0-10DB-4592-AC7B-792882B85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5900" r="8749"/>
          <a:stretch/>
        </p:blipFill>
        <p:spPr>
          <a:xfrm>
            <a:off x="0" y="4152919"/>
            <a:ext cx="4191000" cy="26346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89694" y="4293451"/>
            <a:ext cx="4725706" cy="2225435"/>
            <a:chOff x="117021" y="1394662"/>
            <a:chExt cx="8871555" cy="28986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21" y="1397684"/>
              <a:ext cx="8871555" cy="289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717573" y="2344578"/>
              <a:ext cx="1961590" cy="40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25C0"/>
                  </a:solidFill>
                  <a:latin typeface="+mj-lt"/>
                </a:rPr>
                <a:t>Dysphagia &lt; 1</a:t>
              </a:r>
              <a:endParaRPr lang="en-US" sz="1100" dirty="0">
                <a:solidFill>
                  <a:srgbClr val="0025C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4604" y="2015996"/>
              <a:ext cx="2100050" cy="335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9644"/>
                  </a:solidFill>
                  <a:latin typeface="+mj-lt"/>
                </a:rPr>
                <a:t>Xerostomia &lt; 2</a:t>
              </a:r>
              <a:endParaRPr lang="en-US" sz="1100" dirty="0">
                <a:solidFill>
                  <a:srgbClr val="009644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20077" y="3584989"/>
              <a:ext cx="792205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err="1"/>
                <a:t>y</a:t>
              </a:r>
              <a:r>
                <a:rPr lang="en-US" dirty="0" err="1" smtClean="0"/>
                <a:t>rs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8925" y="1394662"/>
              <a:ext cx="1884311" cy="40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  <a:latin typeface="+mj-lt"/>
                </a:rPr>
                <a:t>Mucositis &lt; 2</a:t>
              </a:r>
              <a:endParaRPr lang="en-US" sz="11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0283" y="2783908"/>
              <a:ext cx="2785896" cy="40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7030A0"/>
                  </a:solidFill>
                  <a:latin typeface="+mj-lt"/>
                </a:rPr>
                <a:t>Taste (</a:t>
              </a:r>
              <a:r>
                <a:rPr lang="en-US" sz="1100" dirty="0" err="1" smtClean="0">
                  <a:solidFill>
                    <a:srgbClr val="7030A0"/>
                  </a:solidFill>
                  <a:latin typeface="+mj-lt"/>
                </a:rPr>
                <a:t>Dysgeusia</a:t>
              </a:r>
              <a:r>
                <a:rPr lang="en-US" sz="1100" dirty="0" smtClean="0">
                  <a:solidFill>
                    <a:srgbClr val="7030A0"/>
                  </a:solidFill>
                  <a:latin typeface="+mj-lt"/>
                </a:rPr>
                <a:t>) &lt; 1</a:t>
              </a:r>
              <a:endParaRPr lang="en-US" sz="1100" dirty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1883" y="1847961"/>
              <a:ext cx="2167666" cy="40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B0F0"/>
                  </a:solidFill>
                  <a:latin typeface="+mj-lt"/>
                </a:rPr>
                <a:t>Weight </a:t>
              </a:r>
              <a:r>
                <a:rPr lang="en-US" sz="1100" dirty="0" smtClean="0">
                  <a:solidFill>
                    <a:srgbClr val="00B0F0"/>
                  </a:solidFill>
                  <a:latin typeface="+mj-lt"/>
                </a:rPr>
                <a:t>Loss &lt; 1</a:t>
              </a:r>
              <a:endParaRPr lang="en-US" sz="1100" dirty="0">
                <a:solidFill>
                  <a:srgbClr val="00B0F0"/>
                </a:solidFill>
                <a:latin typeface="+mj-lt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41055"/>
            <a:ext cx="5029200" cy="28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01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1662370"/>
            <a:ext cx="4800625" cy="50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12" y="1631158"/>
            <a:ext cx="4072178" cy="32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65" y="4965200"/>
            <a:ext cx="1228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0" y="4965200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15" y="4937539"/>
            <a:ext cx="1181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539475" y="318195"/>
            <a:ext cx="69897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Precision Radiotherapy Treatment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Learning Health System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990600"/>
            <a:ext cx="7954080" cy="5410200"/>
            <a:chOff x="19654" y="1595267"/>
            <a:chExt cx="6351277" cy="533893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33624" y="2895600"/>
              <a:ext cx="56819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9600" y="2482334"/>
              <a:ext cx="27332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29000" y="2318266"/>
              <a:ext cx="2438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429000" y="2646055"/>
              <a:ext cx="2438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90018" y="2133600"/>
              <a:ext cx="11824" cy="1143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23193" y="2297667"/>
              <a:ext cx="674672" cy="4345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Facts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8599" y="2439057"/>
              <a:ext cx="1031203" cy="3948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Outcomes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8598" y="2111268"/>
              <a:ext cx="1031205" cy="3948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Controls</a:t>
              </a:r>
              <a:endParaRPr lang="en-US" sz="2000" dirty="0"/>
            </a:p>
          </p:txBody>
        </p:sp>
        <p:sp>
          <p:nvSpPr>
            <p:cNvPr id="18" name="Flowchart: Magnetic Disk 18"/>
            <p:cNvSpPr/>
            <p:nvPr/>
          </p:nvSpPr>
          <p:spPr>
            <a:xfrm>
              <a:off x="19654" y="3848493"/>
              <a:ext cx="1371600" cy="1186899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Knowledge Database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" name="Elbow Connector 18"/>
            <p:cNvCxnSpPr>
              <a:stCxn id="18" idx="4"/>
              <a:endCxn id="20" idx="1"/>
            </p:cNvCxnSpPr>
            <p:nvPr/>
          </p:nvCxnSpPr>
          <p:spPr>
            <a:xfrm>
              <a:off x="1391254" y="4441943"/>
              <a:ext cx="770168" cy="12974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2161422" y="5358429"/>
              <a:ext cx="164559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Predictive Modeling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4531" y="4264733"/>
              <a:ext cx="16764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Presentation of Predictions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" name="Elbow Connector 21"/>
            <p:cNvCxnSpPr>
              <a:stCxn id="20" idx="3"/>
              <a:endCxn id="21" idx="2"/>
            </p:cNvCxnSpPr>
            <p:nvPr/>
          </p:nvCxnSpPr>
          <p:spPr>
            <a:xfrm flipV="1">
              <a:off x="3807012" y="5026733"/>
              <a:ext cx="1725719" cy="712696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16836" y="2907267"/>
              <a:ext cx="556217" cy="43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  <a:r>
                <a:rPr lang="en-US" sz="2000" dirty="0" smtClean="0"/>
                <a:t>ime </a:t>
              </a:r>
              <a:endParaRPr lang="en-US" sz="20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743200" y="3297751"/>
              <a:ext cx="228600" cy="661284"/>
              <a:chOff x="2667000" y="3505200"/>
              <a:chExt cx="228600" cy="8763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667000" y="3505200"/>
                <a:ext cx="228600" cy="304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4" name="Straight Connector 53"/>
              <p:cNvCxnSpPr>
                <a:stCxn id="53" idx="4"/>
              </p:cNvCxnSpPr>
              <p:nvPr/>
            </p:nvCxnSpPr>
            <p:spPr>
              <a:xfrm>
                <a:off x="2781300" y="3810000"/>
                <a:ext cx="0" cy="3048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6670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7813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667000" y="3886200"/>
                <a:ext cx="2286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207858" y="5510830"/>
              <a:ext cx="930674" cy="6351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Predicted</a:t>
              </a:r>
            </a:p>
            <a:p>
              <a:r>
                <a:rPr lang="en-US" sz="1600" dirty="0" smtClean="0"/>
                <a:t>Outcomes</a:t>
              </a:r>
              <a:endParaRPr lang="en-US" sz="1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30341" y="4104090"/>
              <a:ext cx="1143000" cy="3917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Decisions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7" name="Elbow Connector 26"/>
            <p:cNvCxnSpPr>
              <a:endCxn id="18" idx="3"/>
            </p:cNvCxnSpPr>
            <p:nvPr/>
          </p:nvCxnSpPr>
          <p:spPr>
            <a:xfrm rot="10800000">
              <a:off x="705454" y="5035393"/>
              <a:ext cx="4707847" cy="1525044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03631" y="6283009"/>
              <a:ext cx="1555969" cy="6351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Data Feedback</a:t>
              </a:r>
            </a:p>
            <a:p>
              <a:pPr algn="ctr"/>
              <a:r>
                <a:rPr lang="en-US" sz="1600" dirty="0" smtClean="0"/>
                <a:t>(Facts, Outcomes)</a:t>
              </a:r>
              <a:endParaRPr lang="en-US" sz="1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638800" y="6272916"/>
              <a:ext cx="228600" cy="661284"/>
              <a:chOff x="2667000" y="3505200"/>
              <a:chExt cx="228600" cy="8763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67000" y="3505200"/>
                <a:ext cx="228600" cy="304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9" name="Straight Connector 48"/>
              <p:cNvCxnSpPr>
                <a:stCxn id="48" idx="4"/>
              </p:cNvCxnSpPr>
              <p:nvPr/>
            </p:nvCxnSpPr>
            <p:spPr>
              <a:xfrm>
                <a:off x="2781300" y="3810000"/>
                <a:ext cx="0" cy="3048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26670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813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667000" y="3886200"/>
                <a:ext cx="2286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810000" y="3315179"/>
              <a:ext cx="228600" cy="661284"/>
              <a:chOff x="3314700" y="3076983"/>
              <a:chExt cx="228600" cy="66128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14700" y="3124200"/>
                <a:ext cx="228600" cy="457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314700" y="3076983"/>
                <a:ext cx="228600" cy="661284"/>
                <a:chOff x="2667000" y="3505200"/>
                <a:chExt cx="228600" cy="8763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667000" y="3505200"/>
                  <a:ext cx="228600" cy="304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4" name="Straight Connector 43"/>
                <p:cNvCxnSpPr>
                  <a:stCxn id="43" idx="4"/>
                </p:cNvCxnSpPr>
                <p:nvPr/>
              </p:nvCxnSpPr>
              <p:spPr>
                <a:xfrm>
                  <a:off x="2781300" y="3810000"/>
                  <a:ext cx="0" cy="3048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2667000" y="4114800"/>
                  <a:ext cx="114300" cy="2667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781300" y="4114800"/>
                  <a:ext cx="114300" cy="2667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67000" y="38862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Flowchart: Connector 113"/>
              <p:cNvSpPr/>
              <p:nvPr/>
            </p:nvSpPr>
            <p:spPr>
              <a:xfrm>
                <a:off x="3371849" y="3085798"/>
                <a:ext cx="106191" cy="10619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cxnSp>
          <p:nvCxnSpPr>
            <p:cNvPr id="31" name="Elbow Connector 30"/>
            <p:cNvCxnSpPr>
              <a:stCxn id="21" idx="0"/>
            </p:cNvCxnSpPr>
            <p:nvPr/>
          </p:nvCxnSpPr>
          <p:spPr>
            <a:xfrm rot="16200000" flipV="1">
              <a:off x="4538039" y="3270041"/>
              <a:ext cx="662040" cy="1327347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2"/>
            </p:cNvCxnSpPr>
            <p:nvPr/>
          </p:nvCxnSpPr>
          <p:spPr>
            <a:xfrm flipH="1">
              <a:off x="3397254" y="4495800"/>
              <a:ext cx="4587" cy="87026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rot="5400000">
              <a:off x="1668937" y="4398872"/>
              <a:ext cx="1773164" cy="145954"/>
            </a:xfrm>
            <a:prstGeom prst="bentConnector3">
              <a:avLst>
                <a:gd name="adj1" fmla="val 225"/>
              </a:avLst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endCxn id="26" idx="0"/>
            </p:cNvCxnSpPr>
            <p:nvPr/>
          </p:nvCxnSpPr>
          <p:spPr>
            <a:xfrm rot="5400000">
              <a:off x="3274124" y="3720614"/>
              <a:ext cx="511194" cy="255759"/>
            </a:xfrm>
            <a:prstGeom prst="bentConnector3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endCxn id="26" idx="0"/>
            </p:cNvCxnSpPr>
            <p:nvPr/>
          </p:nvCxnSpPr>
          <p:spPr>
            <a:xfrm rot="16200000" flipH="1">
              <a:off x="3020978" y="3723227"/>
              <a:ext cx="511192" cy="250533"/>
            </a:xfrm>
            <a:prstGeom prst="bentConnector3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85867" y="4724401"/>
              <a:ext cx="788527" cy="3676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Controls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09800" y="4727615"/>
              <a:ext cx="570436" cy="3676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Facts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8941" y="2057399"/>
              <a:ext cx="153488" cy="43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3585" y="1595267"/>
              <a:ext cx="876415" cy="635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Decision Point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936" y="2791755"/>
            <a:ext cx="190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Integrity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Dysphagia and </a:t>
            </a:r>
            <a:r>
              <a:rPr lang="en-US" dirty="0" err="1" smtClean="0"/>
              <a:t>Xerostomia</a:t>
            </a:r>
            <a:endParaRPr lang="en-US" dirty="0"/>
          </a:p>
        </p:txBody>
      </p:sp>
      <p:pic>
        <p:nvPicPr>
          <p:cNvPr id="2050" name="Picture 2" descr="http://3.bp.blogspot.com/-pGQjV1H5se4/T0GPBcUffzI/AAAAAAAAARI/qmPsyoeSoEk/s1600/q81spch_mus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1417799"/>
            <a:ext cx="2005517" cy="24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/>
          <a:srcRect l="3846" r="8974"/>
          <a:stretch>
            <a:fillRect/>
          </a:stretch>
        </p:blipFill>
        <p:spPr bwMode="auto">
          <a:xfrm>
            <a:off x="5833718" y="1644873"/>
            <a:ext cx="2496325" cy="21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3846" r="8974"/>
          <a:stretch>
            <a:fillRect/>
          </a:stretch>
        </p:blipFill>
        <p:spPr bwMode="auto">
          <a:xfrm>
            <a:off x="3123106" y="1644873"/>
            <a:ext cx="2546756" cy="22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1009" y="1369135"/>
            <a:ext cx="262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Larynx vs Grade ≥ 2 Dysphagia</a:t>
            </a:r>
            <a:endParaRPr lang="en-US" sz="1400" b="1" dirty="0"/>
          </a:p>
        </p:txBody>
      </p:sp>
      <p:pic>
        <p:nvPicPr>
          <p:cNvPr id="9" name="Picture 2" descr="http://medicinemcq.com/photo/F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4019080"/>
            <a:ext cx="2674081" cy="22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srober52\Documents\Research\Oncospace\Abstracts\2014 - ASTRO AAPM\AAPM HN Dose-Toxicity Data Mining\Xerostomia - Combined Parotid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015" y="3942270"/>
            <a:ext cx="5530320" cy="25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0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User interface to extract radio-morphologic features for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efined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ose-toxicity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nalysis in radiotherapy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791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 develop a user interface to a library of methods that create spatially dependent dose features to identify specific areas of anatomy that are more or less  critical and sensitive to radiation damage. </a:t>
            </a:r>
          </a:p>
          <a:p>
            <a:pPr lvl="1">
              <a:lnSpc>
                <a:spcPct val="90000"/>
              </a:lnSpc>
            </a:pP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1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a user interface to enable a user to:</a:t>
            </a:r>
          </a:p>
          <a:p>
            <a:pPr lvl="2">
              <a:lnSpc>
                <a:spcPct val="110000"/>
              </a:lnSpc>
            </a:pP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Specify an anatomy normalization method and relevant parameters</a:t>
            </a:r>
          </a:p>
          <a:p>
            <a:pPr lvl="2">
              <a:lnSpc>
                <a:spcPct val="110000"/>
              </a:lnSpc>
            </a:pP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Select anatomy to be used</a:t>
            </a:r>
          </a:p>
          <a:p>
            <a:pPr lvl="2">
              <a:lnSpc>
                <a:spcPct val="110000"/>
              </a:lnSpc>
            </a:pP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Specify planes, shells and other attributes related to carving the anatomy into zones</a:t>
            </a:r>
          </a:p>
          <a:p>
            <a:pPr lvl="2">
              <a:lnSpc>
                <a:spcPct val="110000"/>
              </a:lnSpc>
            </a:pP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Specify dose features to be calculated</a:t>
            </a:r>
          </a:p>
          <a:p>
            <a:pPr lvl="2">
              <a:lnSpc>
                <a:spcPct val="110000"/>
              </a:lnSpc>
            </a:pP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Process model across a SQL database of over 1000 patients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Provide programmatic interface for adding new anatomy normalization methods, new geometric zoning methods and feature calculations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7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1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latin typeface="Verdana" pitchFamily="1" charset="0"/>
              </a:rPr>
              <a:t>Functioning user interface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latin typeface="Verdana" pitchFamily="1" charset="0"/>
              </a:rPr>
              <a:t>User documentation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latin typeface="Verdana" pitchFamily="1" charset="0"/>
              </a:rPr>
              <a:t>Software design documentation with programmatic interface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400" dirty="0" smtClean="0">
              <a:latin typeface="Verdana" pitchFamily="1" charset="0"/>
            </a:endParaRPr>
          </a:p>
          <a:p>
            <a:pPr>
              <a:lnSpc>
                <a:spcPct val="11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1-3</a:t>
            </a:r>
          </a:p>
          <a:p>
            <a:pPr lvl="1">
              <a:lnSpc>
                <a:spcPct val="110000"/>
              </a:lnSpc>
            </a:pPr>
            <a:endParaRPr lang="en-US" sz="14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1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UI design, 3D 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shapes, Volumetric Image Segmentation </a:t>
            </a: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experience (SQL, python)</a:t>
            </a:r>
          </a:p>
          <a:p>
            <a:pPr lvl="1">
              <a:lnSpc>
                <a:spcPct val="90000"/>
              </a:lnSpc>
            </a:pP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Todd McNutt (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3"/>
              </a:rPr>
              <a:t>tmcnutt1@jhmi.edu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 </a:t>
            </a:r>
            <a:r>
              <a:rPr lang="en-US" sz="13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Pranav</a:t>
            </a: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3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Lakshminarayanan</a:t>
            </a:r>
            <a:r>
              <a:rPr lang="en-US" sz="13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(plakshm1</a:t>
            </a:r>
            <a:r>
              <a:rPr lang="en-US" sz="13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@</a:t>
            </a: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jhu.edu)</a:t>
            </a:r>
            <a:r>
              <a:rPr lang="en-US" sz="7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interface for radio-morphology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1"/>
            <a:ext cx="3971129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69" y="1447800"/>
            <a:ext cx="4493031" cy="26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91000"/>
            <a:ext cx="7899400" cy="2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09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Anomaly detection for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reatment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lanning and a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earning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ealth system in </a:t>
            </a: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adiotherapy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486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goal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is to improve the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integrity of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data in a learning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health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system with tools that can identify potentially erroneous data with statistical anomaly detection.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2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framework to run on the database that respond to errant data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Detect errant contours utilizing the database of hundreds of anatomical contours as a norm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Detect errant longitudinal data such as excessive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changes in clinical status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16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e.g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.weight)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Allow for customized data integrity checks to be added as future needs are identified.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system will be constructed to report findings in 3 ways</a:t>
            </a:r>
          </a:p>
          <a:p>
            <a:pPr lvl="2">
              <a:lnSpc>
                <a:spcPct val="120000"/>
              </a:lnSpc>
            </a:pP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Listed report of all detected errors</a:t>
            </a:r>
          </a:p>
          <a:p>
            <a:pPr lvl="2">
              <a:lnSpc>
                <a:spcPct val="120000"/>
              </a:lnSpc>
            </a:pP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Ability to tag data as suspect</a:t>
            </a:r>
          </a:p>
          <a:p>
            <a:pPr lvl="2">
              <a:lnSpc>
                <a:spcPct val="120000"/>
              </a:lnSpc>
            </a:pPr>
            <a:r>
              <a:rPr lang="en-US" sz="13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Provide real time check on single data point entry when it is possible</a:t>
            </a:r>
          </a:p>
          <a:p>
            <a:pPr>
              <a:lnSpc>
                <a:spcPct val="12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overall framework for errant contour detection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2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ocumented API for developing new integrity checks</a:t>
            </a:r>
            <a:endParaRPr lang="en-US" sz="1600" dirty="0" smtClean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1-2</a:t>
            </a:r>
            <a:endParaRPr lang="en-US" sz="16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2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3D shapes, Volumetric Image Segmentation </a:t>
            </a: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Anomaly detection methods</a:t>
            </a: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experience (SQL,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#, python)</a:t>
            </a:r>
          </a:p>
          <a:p>
            <a:pPr>
              <a:lnSpc>
                <a:spcPct val="12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endParaRPr lang="en-US" sz="16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20000"/>
              </a:lnSpc>
            </a:pPr>
            <a:r>
              <a:rPr lang="en-US" sz="12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Todd McNutt (</a:t>
            </a:r>
            <a:r>
              <a:rPr lang="en-US" sz="12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tmcnutt1@jhmi.edu</a:t>
            </a:r>
            <a:r>
              <a:rPr lang="en-US" sz="12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2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Pranav</a:t>
            </a:r>
            <a:r>
              <a:rPr lang="en-US" sz="12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2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Lakshminarayanan</a:t>
            </a:r>
            <a:r>
              <a:rPr lang="en-US" sz="12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(plakshm1@jhu.edu)</a:t>
            </a:r>
            <a:endParaRPr lang="en-US" sz="12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6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3352800" cy="29057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636" y="4681297"/>
            <a:ext cx="3318164" cy="1871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2600" y="914400"/>
            <a:ext cx="141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Discontinuity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9668" y="431196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outlier (volume)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2832730"/>
            <a:ext cx="3606800" cy="2958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499" y="1371600"/>
            <a:ext cx="354968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09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User interface for cohort selection based on data in the radiation therapy database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goal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is to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provide a graphical user interface to allow users to navigate longitudinal data in the system and select a patient cohort based on criteria associate with the data.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4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4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Create graphical displays of longitudinal data on our website</a:t>
            </a:r>
            <a:endParaRPr lang="en-US" sz="14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Create user interface for selection of patient based on user specified criteria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Provide query mechanism to query additional data for the cohort for further analysis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Provide statistical displays for basic evaluation of the data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Source code used for the evaluation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Presented results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Opportunity for publication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1-2</a:t>
            </a:r>
            <a:endParaRPr lang="en-US" sz="14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Basic statistics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</a:t>
            </a: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experience (SQL</a:t>
            </a:r>
            <a:r>
              <a:rPr lang="en-US" sz="14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python, C#)</a:t>
            </a:r>
            <a:endParaRPr lang="en-US" sz="14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endParaRPr lang="en-US" sz="14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Todd McNutt (</a:t>
            </a:r>
            <a:r>
              <a:rPr lang="en-US" sz="1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tmcnutt1@jhmi.edu</a:t>
            </a:r>
            <a:r>
              <a:rPr lang="en-US" sz="1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0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Pranav</a:t>
            </a:r>
            <a:r>
              <a:rPr lang="en-US" sz="1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0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Lakshminarayanan</a:t>
            </a:r>
            <a:r>
              <a:rPr lang="en-US" sz="1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sz="1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3"/>
              </a:rPr>
              <a:t>plakshm1@jhu.edu</a:t>
            </a:r>
            <a:r>
              <a:rPr lang="en-US" sz="1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0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4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614</Words>
  <Application>Microsoft Office PowerPoint</Application>
  <PresentationFormat>On-screen Show (4:3)</PresentationFormat>
  <Paragraphs>103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Times</vt:lpstr>
      <vt:lpstr>Verdana</vt:lpstr>
      <vt:lpstr>Office Theme</vt:lpstr>
      <vt:lpstr>Which patient will do better?</vt:lpstr>
      <vt:lpstr>Precision Radiotherapy Treatment Planning</vt:lpstr>
      <vt:lpstr>Learning Health System</vt:lpstr>
      <vt:lpstr>Dysphagia and Xerostomia</vt:lpstr>
      <vt:lpstr>User interface to extract radio-morphologic features for refined dose-toxicity analysis in radiotherapy</vt:lpstr>
      <vt:lpstr>User interface for radio-morphology</vt:lpstr>
      <vt:lpstr>Anomaly detection for treatment planning and a learning health system in radiotherapy</vt:lpstr>
      <vt:lpstr>Example detection</vt:lpstr>
      <vt:lpstr>User interface for cohort selection based on data in the radiation therapy database</vt:lpstr>
      <vt:lpstr>Examples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Identification of Critical Organ Subregions for Refined Dose-Toxicity Analysis in Radiotherapy</dc:title>
  <dc:creator>Scott Robertson</dc:creator>
  <cp:lastModifiedBy>Pranav Lakshminarayanan</cp:lastModifiedBy>
  <cp:revision>28</cp:revision>
  <dcterms:created xsi:type="dcterms:W3CDTF">2014-01-16T13:12:37Z</dcterms:created>
  <dcterms:modified xsi:type="dcterms:W3CDTF">2019-01-24T16:28:50Z</dcterms:modified>
</cp:coreProperties>
</file>