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1" r:id="rId4"/>
    <p:sldId id="257" r:id="rId5"/>
    <p:sldId id="258" r:id="rId6"/>
    <p:sldId id="261" r:id="rId7"/>
    <p:sldId id="259" r:id="rId8"/>
    <p:sldId id="260" r:id="rId9"/>
    <p:sldId id="262" r:id="rId10"/>
    <p:sldId id="283" r:id="rId11"/>
    <p:sldId id="284" r:id="rId12"/>
    <p:sldId id="271" r:id="rId13"/>
    <p:sldId id="282" r:id="rId14"/>
    <p:sldId id="26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2"/>
    <p:restoredTop sz="87225"/>
  </p:normalViewPr>
  <p:slideViewPr>
    <p:cSldViewPr snapToGrid="0" snapToObjects="1">
      <p:cViewPr>
        <p:scale>
          <a:sx n="91" d="100"/>
          <a:sy n="91" d="100"/>
        </p:scale>
        <p:origin x="55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0T01:18:21.37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A59C3-DA58-0543-ADEE-76B8A46AAE85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AFD2-D115-694A-85F6-3EA92172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locally concave surface (Fig. 2a) produces a convex set of linear constraints. It is safe to include all triangles as plane constraints (Fig. 2b). A locally convex surface (Fig. 2c) produces a non-convex set of linear constraints. Naively adding all triangles as plane constraints will rule out many allowable regions (Fig. 2d). </a:t>
            </a:r>
          </a:p>
          <a:p>
            <a:r>
              <a:rPr lang="en-US" dirty="0"/>
              <a:t>This necessitates an approach to dynamically activate and deactivate the constraints based on the local convexity and concavity of the anatomical surfaces.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5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40CA-66C3-7C41-8F3B-FEF19860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204" y="887569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Anatomical </a:t>
            </a:r>
            <a:br>
              <a:rPr lang="en-US" cap="none" dirty="0"/>
            </a:br>
            <a:r>
              <a:rPr lang="en-US" cap="none" dirty="0"/>
              <a:t>Mesh-Based </a:t>
            </a:r>
            <a:br>
              <a:rPr lang="en-US" cap="none" dirty="0"/>
            </a:br>
            <a:r>
              <a:rPr lang="en-US" cap="none" dirty="0"/>
              <a:t>Virtual Fixtures for </a:t>
            </a:r>
            <a:br>
              <a:rPr lang="en-US" cap="none" dirty="0"/>
            </a:br>
            <a:r>
              <a:rPr lang="en-US" cap="none" dirty="0"/>
              <a:t>Surgical Robots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3BF77-ED03-2146-8EA0-E27208B4B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205" y="3616475"/>
            <a:ext cx="8637072" cy="977621"/>
          </a:xfrm>
        </p:spPr>
        <p:txBody>
          <a:bodyPr/>
          <a:lstStyle/>
          <a:p>
            <a:r>
              <a:rPr lang="en-US" dirty="0"/>
              <a:t>Student: </a:t>
            </a:r>
            <a:r>
              <a:rPr lang="en-US" cap="none" dirty="0"/>
              <a:t>Yiping Zheng</a:t>
            </a:r>
            <a:endParaRPr lang="en-US" dirty="0"/>
          </a:p>
          <a:p>
            <a:r>
              <a:rPr lang="en-US" dirty="0"/>
              <a:t>Mentor: M</a:t>
            </a:r>
            <a:r>
              <a:rPr lang="en-US" cap="none" dirty="0"/>
              <a:t>ax Li, Russell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3B8B-3224-194B-A086-AAD5CE93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Skull cutting experiment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91C7D1-E2CD-C142-AF6C-C10316D0F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744" y="2046004"/>
            <a:ext cx="3683129" cy="3647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46548-15DB-9045-91BA-760696D6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2046004"/>
            <a:ext cx="4085295" cy="36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9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3F89-DAC9-6641-9573-31B7FD90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AB8EB2-F40F-E849-9714-584A097F9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30192"/>
            <a:ext cx="3012538" cy="3902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88156-3998-FA4B-AFBE-C0BCC952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04" y="1979332"/>
            <a:ext cx="5062017" cy="39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C0FE-B55C-6340-A71A-5E639ADE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Stengths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8A94E-61F3-C642-8EA5-EB66F2A3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Useful</a:t>
            </a:r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provide a virtual forbidden area for patient anatomies during robot-assisted surgeries.</a:t>
            </a:r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 lang="en-US" dirty="0"/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General</a:t>
            </a:r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The method does not assume the convexity/concavity of the anatomy near the tool.</a:t>
            </a:r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 lang="en-US" dirty="0"/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Valid</a:t>
            </a:r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The method has been validated in simulation, and the run time experiment is presented.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9428D-FE5E-F742-B900-96BE65CEAA8A}"/>
              </a:ext>
            </a:extLst>
          </p:cNvPr>
          <p:cNvSpPr txBox="1"/>
          <p:nvPr/>
        </p:nvSpPr>
        <p:spPr>
          <a:xfrm>
            <a:off x="8287473" y="3194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0E51-8659-704A-AE66-3DEEADB8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0D6C-6F1B-1440-B67C-3B411F4A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Robustness</a:t>
            </a:r>
          </a:p>
          <a:p>
            <a:r>
              <a:rPr lang="en-US" dirty="0"/>
              <a:t>Haven’t considered the anatomical movement and deformation.</a:t>
            </a:r>
          </a:p>
          <a:p>
            <a:r>
              <a:rPr lang="en-US" dirty="0"/>
              <a:t>Haven’t considered the shape of the surgical tool.</a:t>
            </a:r>
          </a:p>
          <a:p>
            <a:endParaRPr lang="en-US" dirty="0"/>
          </a:p>
          <a:p>
            <a:r>
              <a:rPr lang="en-US" b="1" dirty="0"/>
              <a:t>Lack of real-world success cases.</a:t>
            </a:r>
          </a:p>
          <a:p>
            <a:r>
              <a:rPr lang="en-US" dirty="0"/>
              <a:t>systematic user studies with multiple clinician users..</a:t>
            </a:r>
          </a:p>
        </p:txBody>
      </p:sp>
    </p:spTree>
    <p:extLst>
      <p:ext uri="{BB962C8B-B14F-4D97-AF65-F5344CB8AC3E}">
        <p14:creationId xmlns:p14="http://schemas.microsoft.com/office/powerpoint/2010/main" val="208377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C09-272D-C943-ACF1-EDFD19FA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8FB69-ABF6-7743-987A-27C04865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Zhaoshuo</a:t>
            </a:r>
            <a:r>
              <a:rPr lang="en-US" dirty="0"/>
              <a:t> Li et al. Anatomical Mesh-Based Virtual Fixtures for Surgical Robots (unpublished by Mar. 2020)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Funda</a:t>
            </a:r>
            <a:r>
              <a:rPr lang="en-US" dirty="0"/>
              <a:t>, J., Taylor, R. H., Eldridge, B., </a:t>
            </a:r>
            <a:r>
              <a:rPr lang="en-US" dirty="0" err="1"/>
              <a:t>Gomory</a:t>
            </a:r>
            <a:r>
              <a:rPr lang="en-US" dirty="0"/>
              <a:t>, S., &amp; </a:t>
            </a:r>
            <a:r>
              <a:rPr lang="en-US" dirty="0" err="1"/>
              <a:t>Gruben</a:t>
            </a:r>
            <a:r>
              <a:rPr lang="en-US" dirty="0"/>
              <a:t>, K. G. (1996). Constrained Cartesian Motion Control for Teleoperated Surgical Robots. Robotics, 12(3).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Xia, T., Kapoor, A., </a:t>
            </a:r>
            <a:r>
              <a:rPr lang="en-US" dirty="0" err="1"/>
              <a:t>Kazanzides</a:t>
            </a:r>
            <a:r>
              <a:rPr lang="en-US" dirty="0"/>
              <a:t>, P., &amp; Taylor, R. (2011). A constrained optimization approach to virtual ﬁxtures for multi-robot collaborative teleoperation. IEEE International Conference on Intelligent Robots and Systems, 639–644. https://</a:t>
            </a:r>
            <a:r>
              <a:rPr lang="en-US" dirty="0" err="1"/>
              <a:t>doi.org</a:t>
            </a:r>
            <a:r>
              <a:rPr lang="en-US" dirty="0"/>
              <a:t>/10.1109/IROS.2011.6048816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Li, M., Ishii, M., &amp; Taylor, R. H. (2007). Spatial Motion Constraints Using Virtual Fixtures Generated by Anatomy. 23(1), 4–19.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Kapoor, A. (2008). Motion constrained control of robots for dexterous surgical tasks.</a:t>
            </a:r>
          </a:p>
        </p:txBody>
      </p:sp>
    </p:spTree>
    <p:extLst>
      <p:ext uri="{BB962C8B-B14F-4D97-AF65-F5344CB8AC3E}">
        <p14:creationId xmlns:p14="http://schemas.microsoft.com/office/powerpoint/2010/main" val="301120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7A79-DE69-544B-A2BE-690A7528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843EF-1107-B243-BAFC-41523B47DAA0}"/>
              </a:ext>
            </a:extLst>
          </p:cNvPr>
          <p:cNvSpPr txBox="1"/>
          <p:nvPr/>
        </p:nvSpPr>
        <p:spPr>
          <a:xfrm>
            <a:off x="4286655" y="3132306"/>
            <a:ext cx="31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6632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63E3-2908-B14F-B7F7-BF2C6E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C8B8B-E249-754D-80AD-7601B02FB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888" y="2084401"/>
            <a:ext cx="3521695" cy="3693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18468-0793-6040-AC33-3BC8EDBE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44" y="2077897"/>
            <a:ext cx="2853417" cy="3661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02D50-FD92-0645-9A93-352A38A81295}"/>
              </a:ext>
            </a:extLst>
          </p:cNvPr>
          <p:cNvSpPr txBox="1"/>
          <p:nvPr/>
        </p:nvSpPr>
        <p:spPr>
          <a:xfrm>
            <a:off x="994363" y="2289427"/>
            <a:ext cx="130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 Surgery - BBC News https://</a:t>
            </a:r>
            <a:r>
              <a:rPr lang="en-US" dirty="0" err="1"/>
              <a:t>www.bbc.co.uk</a:t>
            </a:r>
            <a:r>
              <a:rPr lang="en-US" dirty="0"/>
              <a:t>/blogs/</a:t>
            </a:r>
            <a:r>
              <a:rPr lang="en-US" dirty="0" err="1"/>
              <a:t>thereporters</a:t>
            </a:r>
            <a:r>
              <a:rPr lang="en-US" dirty="0"/>
              <a:t>/</a:t>
            </a:r>
            <a:r>
              <a:rPr lang="en-US" dirty="0" err="1"/>
              <a:t>ferguswalsh</a:t>
            </a:r>
            <a:r>
              <a:rPr lang="en-US" dirty="0"/>
              <a:t>/2010/12/</a:t>
            </a:r>
            <a:r>
              <a:rPr lang="en-US" dirty="0" err="1"/>
              <a:t>brain_surgery_to_relieve_headaches.html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5AAD1-72B4-4143-9187-EC12C0E3B4C0}"/>
              </a:ext>
            </a:extLst>
          </p:cNvPr>
          <p:cNvSpPr txBox="1"/>
          <p:nvPr/>
        </p:nvSpPr>
        <p:spPr>
          <a:xfrm>
            <a:off x="9515701" y="2721584"/>
            <a:ext cx="1681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Zhaoshuo</a:t>
            </a:r>
            <a:r>
              <a:rPr lang="en-US" dirty="0"/>
              <a:t> Li et al. Anatomical Mesh-Based Virtual Fixtures for Surgical Robots (unpublished by Mar. 2020)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A826-4421-6946-9281-6986D0E7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BFFA4-FD88-3F4A-9B89-99CC14DA7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619" y="2156802"/>
            <a:ext cx="5689193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9265-CC66-134B-9E66-7ECBDC39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Optimization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50A4-B659-E143-B4A1-F542998E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solved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desired</a:t>
            </a:r>
            <a:r>
              <a:rPr lang="zh-CN" altLang="en-US" dirty="0"/>
              <a:t> </a:t>
            </a:r>
            <a:r>
              <a:rPr lang="en-US" altLang="zh-CN" dirty="0"/>
              <a:t>motion: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where </a:t>
            </a:r>
            <a:r>
              <a:rPr lang="en-US" altLang="zh-CN" b="1" dirty="0">
                <a:solidFill>
                  <a:srgbClr val="FF0000"/>
                </a:solidFill>
              </a:rPr>
              <a:t>∆x</a:t>
            </a:r>
            <a:r>
              <a:rPr lang="zh-CN" altLang="en-US" dirty="0"/>
              <a:t>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∆</a:t>
            </a:r>
            <a:r>
              <a:rPr lang="en-US" altLang="zh-CN" b="1" dirty="0" err="1">
                <a:solidFill>
                  <a:srgbClr val="FF0000"/>
                </a:solidFill>
              </a:rPr>
              <a:t>x</a:t>
            </a:r>
            <a:r>
              <a:rPr lang="en-US" altLang="zh-CN" b="1" baseline="-25000" dirty="0" err="1">
                <a:solidFill>
                  <a:srgbClr val="FF0000"/>
                </a:solidFill>
              </a:rPr>
              <a:t>d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are the computed and desired incremental Cartesian positions, and </a:t>
            </a:r>
            <a:r>
              <a:rPr lang="en-US" altLang="zh-CN" dirty="0">
                <a:solidFill>
                  <a:srgbClr val="FF0000"/>
                </a:solidFill>
              </a:rPr>
              <a:t>∆q</a:t>
            </a:r>
            <a:r>
              <a:rPr lang="en-US" altLang="zh-CN" dirty="0"/>
              <a:t> is the incremental joint position. </a:t>
            </a:r>
            <a:r>
              <a:rPr lang="en-US" altLang="zh-CN" dirty="0">
                <a:solidFill>
                  <a:srgbClr val="FF0000"/>
                </a:solidFill>
              </a:rPr>
              <a:t>J</a:t>
            </a:r>
            <a:r>
              <a:rPr lang="en-US" altLang="zh-CN" dirty="0"/>
              <a:t> is the Jacobian matrix relating the joint space to the Cartesian space. 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dirty="0"/>
              <a:t> and </a:t>
            </a:r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en-US" altLang="zh-CN" dirty="0"/>
              <a:t> are matrix and vectors necessary to describe the linear constraints.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9DBD-B11B-9F4C-AB6C-FAC42C53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0" y="2410351"/>
            <a:ext cx="4121851" cy="17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1DC7-9CA7-D34C-B4D4-D2161224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II. Optimization</a:t>
            </a:r>
            <a:r>
              <a:rPr lang="en-US" dirty="0"/>
              <a:t> Constra</a:t>
            </a:r>
            <a:r>
              <a:rPr lang="en-US" altLang="zh-CN" dirty="0"/>
              <a:t>int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64291F-6204-A74A-BCC8-4684736F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982" y="2220345"/>
            <a:ext cx="4679380" cy="241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C281E-0672-904C-BDBE-279B379C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9" y="2220344"/>
            <a:ext cx="4424171" cy="24173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6BC25A-842B-B44B-8B96-8FE550B8EBD6}"/>
              </a:ext>
            </a:extLst>
          </p:cNvPr>
          <p:cNvCxnSpPr/>
          <p:nvPr/>
        </p:nvCxnSpPr>
        <p:spPr>
          <a:xfrm>
            <a:off x="5759159" y="3429000"/>
            <a:ext cx="841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1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A768-BC38-524F-BC7C-6122010B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III. Polygon</a:t>
            </a:r>
            <a:r>
              <a:rPr lang="zh-CN" altLang="en-US" dirty="0"/>
              <a:t> </a:t>
            </a: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C7BF-F223-F840-A564-F3052859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2D illustration of (a-b) a locally concave surface, and (c-d) a locally convex surface. Red crosshatched zones denote forbidden region. Note in (d) many allowable regions are ruled out. Arrows denote the face </a:t>
            </a:r>
            <a:r>
              <a:rPr lang="en-US" dirty="0" err="1"/>
              <a:t>normals</a:t>
            </a:r>
            <a:r>
              <a:rPr lang="en-US" dirty="0"/>
              <a:t>. Light blue zones denote the patient’s anatomy.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2019E-2534-784D-BD6D-E3CEB080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94" y="3566808"/>
            <a:ext cx="7001212" cy="24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1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8A62-CDEA-4E46-BFDC-50A31428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IV. Closest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39FF-BC78-2444-AB06-0614CADF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32236" cy="4037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closest points </a:t>
            </a:r>
            <a:r>
              <a:rPr lang="en-US" altLang="zh-CN" dirty="0"/>
              <a:t>(CP)</a:t>
            </a:r>
            <a:r>
              <a:rPr lang="zh-CN" altLang="en-US" dirty="0"/>
              <a:t> </a:t>
            </a:r>
            <a:r>
              <a:rPr lang="en-US" dirty="0"/>
              <a:t>on each triangle are necessary to determine the local convexity/concavity and approximate local geometries using plane constraints.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CP location, (a) in-triangle, (b) on-edge. The blue rectangle denotes the CP. The right-angle sign denotes perpendicularity.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22493-A443-894C-A669-A8A6956E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28" y="2820407"/>
            <a:ext cx="6753143" cy="22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EFAE-9C6D-0A41-9938-487C5B44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Polygon Mesh Constraint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21854F-C458-314C-A4CB-D3039425B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313" y="1973921"/>
            <a:ext cx="5139374" cy="40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F52F-AB8A-DE43-B44E-31A0A006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</a:t>
            </a:r>
            <a:r>
              <a:rPr lang="en-US" dirty="0"/>
              <a:t>. Completeness of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C3C745-130D-D840-99D3-A1F6394D2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60" y="2076959"/>
            <a:ext cx="5561241" cy="386398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5ADAA96-E58A-0E43-89BA-4A2A8388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68" y="2025265"/>
            <a:ext cx="4726372" cy="39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88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12742</TotalTime>
  <Words>622</Words>
  <Application>Microsoft Macintosh PowerPoint</Application>
  <PresentationFormat>Widescreen</PresentationFormat>
  <Paragraphs>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Anatomical  Mesh-Based  Virtual Fixtures for  Surgical Robots</vt:lpstr>
      <vt:lpstr>Background</vt:lpstr>
      <vt:lpstr>The paper</vt:lpstr>
      <vt:lpstr>I. Optimization Function</vt:lpstr>
      <vt:lpstr>II. Optimization Constraint</vt:lpstr>
      <vt:lpstr>III. Polygon Mesh property</vt:lpstr>
      <vt:lpstr>IV. Closest Point</vt:lpstr>
      <vt:lpstr>V. Polygon Mesh Constraint Algorithm</vt:lpstr>
      <vt:lpstr>vI. Completeness of Algorithm</vt:lpstr>
      <vt:lpstr>Skull cutting experiment</vt:lpstr>
      <vt:lpstr>Experiment result</vt:lpstr>
      <vt:lpstr>Stengths</vt:lpstr>
      <vt:lpstr>Weakness &amp; Future work</vt:lpstr>
      <vt:lpstr>Bibliography</vt:lpstr>
      <vt:lpstr>Q&amp;A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Anatomical Mesh-Based Virtual Fixtures for Surgical Robots</dc:title>
  <dc:creator>Microsoft Office User</dc:creator>
  <cp:lastModifiedBy>Microsoft Office User</cp:lastModifiedBy>
  <cp:revision>18</cp:revision>
  <cp:lastPrinted>2020-03-24T17:34:59Z</cp:lastPrinted>
  <dcterms:created xsi:type="dcterms:W3CDTF">2020-03-10T05:07:48Z</dcterms:created>
  <dcterms:modified xsi:type="dcterms:W3CDTF">2020-04-11T01:32:50Z</dcterms:modified>
</cp:coreProperties>
</file>