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6" r:id="rId2"/>
    <p:sldId id="528" r:id="rId3"/>
    <p:sldId id="529" r:id="rId4"/>
    <p:sldId id="530" r:id="rId5"/>
    <p:sldId id="531" r:id="rId6"/>
    <p:sldId id="535" r:id="rId7"/>
    <p:sldId id="536" r:id="rId8"/>
    <p:sldId id="537" r:id="rId9"/>
    <p:sldId id="538" r:id="rId10"/>
    <p:sldId id="534" r:id="rId11"/>
    <p:sldId id="533" r:id="rId12"/>
    <p:sldId id="53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0" autoAdjust="0"/>
    <p:restoredTop sz="91971" autoAdjust="0"/>
  </p:normalViewPr>
  <p:slideViewPr>
    <p:cSldViewPr snapToGrid="0">
      <p:cViewPr varScale="1">
        <p:scale>
          <a:sx n="99" d="100"/>
          <a:sy n="99" d="100"/>
        </p:scale>
        <p:origin x="1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3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6B73E-D2C6-4E4D-9A81-3C93D26989F5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694844" y="6546076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537325"/>
            <a:ext cx="373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Copyright ©  </a:t>
            </a:r>
            <a:r>
              <a:rPr lang="en-US" sz="1000" dirty="0" smtClean="0">
                <a:latin typeface="+mj-lt"/>
              </a:rPr>
              <a:t>2016 </a:t>
            </a:r>
            <a:r>
              <a:rPr lang="en-US" sz="1000" dirty="0">
                <a:latin typeface="+mj-lt"/>
              </a:rPr>
              <a:t>R. H. Taylor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469928" y="649224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184619" y="6508903"/>
            <a:ext cx="298103" cy="347788"/>
          </a:xfrm>
          <a:prstGeom prst="rect">
            <a:avLst/>
          </a:prstGeom>
        </p:spPr>
      </p:pic>
      <p:pic>
        <p:nvPicPr>
          <p:cNvPr id="9" name="Picture 8" descr="university.shield.small.blue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6453" y="6504008"/>
            <a:ext cx="341904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8340" y="2007003"/>
            <a:ext cx="5708650" cy="1998121"/>
          </a:xfrm>
        </p:spPr>
        <p:txBody>
          <a:bodyPr/>
          <a:lstStyle/>
          <a:p>
            <a:pPr algn="l"/>
            <a:r>
              <a:rPr lang="en-US" dirty="0" smtClean="0"/>
              <a:t>Surgical Instrument for Robotic Open Microsurgery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accent2"/>
                </a:solidFill>
              </a:rPr>
              <a:t>Seminar Presentation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91664" y="139543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NSF Engineering Research Center for Computer Integrated Surgical Systems and Technology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68340" y="5035550"/>
            <a:ext cx="5564188" cy="1528763"/>
          </a:xfrm>
          <a:noFill/>
        </p:spPr>
        <p:txBody>
          <a:bodyPr lIns="0" tIns="0" rIns="0" bIns="0"/>
          <a:lstStyle/>
          <a:p>
            <a:pPr algn="l"/>
            <a:r>
              <a:rPr lang="en-US" sz="1600" b="1" dirty="0" smtClean="0"/>
              <a:t>Olivia Puleo</a:t>
            </a:r>
          </a:p>
          <a:p>
            <a:pPr algn="l"/>
            <a:r>
              <a:rPr lang="en-US" sz="1600" b="1" dirty="0" smtClean="0"/>
              <a:t>Partner: Radhika </a:t>
            </a:r>
            <a:r>
              <a:rPr lang="en-US" sz="1600" b="1" dirty="0" err="1" smtClean="0"/>
              <a:t>Rajaram</a:t>
            </a:r>
            <a:endParaRPr lang="en-US" sz="1600" b="1" dirty="0"/>
          </a:p>
          <a:p>
            <a:pPr algn="l"/>
            <a:r>
              <a:rPr lang="en-US" sz="1600" b="1" dirty="0" smtClean="0"/>
              <a:t>Mentors: </a:t>
            </a:r>
            <a:r>
              <a:rPr lang="en-US" sz="1600" b="1" dirty="0" err="1" smtClean="0"/>
              <a:t>Yunus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Sevimli</a:t>
            </a:r>
            <a:r>
              <a:rPr lang="en-US" sz="1600" b="1" dirty="0" smtClean="0"/>
              <a:t>, Dr. Russel Taylor, Dr. Chris </a:t>
            </a:r>
            <a:r>
              <a:rPr lang="en-US" sz="1600" b="1" dirty="0" err="1" smtClean="0"/>
              <a:t>Razavi</a:t>
            </a:r>
            <a:endParaRPr lang="en-US" sz="1600" b="1" dirty="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720975" y="1758950"/>
            <a:ext cx="20638" cy="5099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841875" y="811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-676275" y="18732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pic>
        <p:nvPicPr>
          <p:cNvPr id="13" name="Picture 12" descr="ERC logo 12.12.08.pdf"/>
          <p:cNvPicPr>
            <a:picLocks noChangeAspect="1"/>
          </p:cNvPicPr>
          <p:nvPr/>
        </p:nvPicPr>
        <p:blipFill>
          <a:blip r:embed="rId3"/>
          <a:srcRect l="22560" t="19588" r="29205" b="37082"/>
          <a:stretch>
            <a:fillRect/>
          </a:stretch>
        </p:blipFill>
        <p:spPr>
          <a:xfrm>
            <a:off x="142096" y="133215"/>
            <a:ext cx="1361428" cy="1582669"/>
          </a:xfrm>
          <a:prstGeom prst="rect">
            <a:avLst/>
          </a:prstGeom>
        </p:spPr>
      </p:pic>
      <p:pic>
        <p:nvPicPr>
          <p:cNvPr id="14" name="Picture 13" descr="LCS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160" y="90672"/>
            <a:ext cx="2555276" cy="1134716"/>
          </a:xfrm>
          <a:prstGeom prst="rect">
            <a:avLst/>
          </a:prstGeom>
        </p:spPr>
      </p:pic>
      <p:pic>
        <p:nvPicPr>
          <p:cNvPr id="16" name="Picture 15" descr="whiting.logo.small.vertical.blue.jpg"/>
          <p:cNvPicPr>
            <a:picLocks noChangeAspect="1"/>
          </p:cNvPicPr>
          <p:nvPr/>
        </p:nvPicPr>
        <p:blipFill>
          <a:blip r:embed="rId5"/>
          <a:srcRect l="14524" t="21986" r="14308" b="19578"/>
          <a:stretch>
            <a:fillRect/>
          </a:stretch>
        </p:blipFill>
        <p:spPr>
          <a:xfrm>
            <a:off x="174309" y="5113856"/>
            <a:ext cx="2415435" cy="1401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21" y="1437309"/>
            <a:ext cx="3585279" cy="4963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509052" cy="5486400"/>
          </a:xfrm>
        </p:spPr>
        <p:txBody>
          <a:bodyPr/>
          <a:lstStyle/>
          <a:p>
            <a:r>
              <a:rPr lang="en-US" dirty="0" smtClean="0"/>
              <a:t>Anything in the center cylinder applies to all instruments within the larger </a:t>
            </a:r>
            <a:r>
              <a:rPr lang="en-US" dirty="0" smtClean="0"/>
              <a:t>group</a:t>
            </a:r>
          </a:p>
          <a:p>
            <a:endParaRPr lang="en-US" dirty="0" smtClean="0"/>
          </a:p>
          <a:p>
            <a:r>
              <a:rPr lang="en-US" dirty="0" smtClean="0"/>
              <a:t>Ideally, each subsection would be populated with guidelines for that specific instrument and area of comfort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7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Gives a t</a:t>
            </a:r>
            <a:r>
              <a:rPr lang="en-US" dirty="0" smtClean="0"/>
              <a:t>houghtful </a:t>
            </a:r>
            <a:r>
              <a:rPr lang="en-US" dirty="0" smtClean="0"/>
              <a:t>way of incorporating more than one type of comfort of using an instrument into the overall assessment</a:t>
            </a:r>
          </a:p>
          <a:p>
            <a:pPr lvl="1"/>
            <a:r>
              <a:rPr lang="en-US" dirty="0" smtClean="0"/>
              <a:t>Outlines </a:t>
            </a:r>
            <a:r>
              <a:rPr lang="en-US" dirty="0" smtClean="0"/>
              <a:t>a way of testing </a:t>
            </a:r>
            <a:r>
              <a:rPr lang="en-US" dirty="0" smtClean="0"/>
              <a:t>prototypes according to the suggested criteria</a:t>
            </a:r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Did not validate guidelines for emotional comfort by time of publishing</a:t>
            </a:r>
          </a:p>
          <a:p>
            <a:pPr lvl="1"/>
            <a:r>
              <a:rPr lang="en-US" dirty="0" smtClean="0"/>
              <a:t>Overall, they only have guidelines for one of the four types of instruments they mentioned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7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Patkin</a:t>
            </a:r>
            <a:r>
              <a:rPr lang="en-US" dirty="0"/>
              <a:t>, M. "Ergonomics in Microsurgery." </a:t>
            </a:r>
            <a:r>
              <a:rPr lang="en-US" i="1" dirty="0"/>
              <a:t>The Australian &amp; New Zealand Journal of Obstetrics &amp; </a:t>
            </a:r>
            <a:r>
              <a:rPr lang="en-US" i="1" dirty="0" err="1"/>
              <a:t>Gynaecology</a:t>
            </a:r>
            <a:r>
              <a:rPr lang="en-US" dirty="0"/>
              <a:t> 21.3 (1981): 134. Print.</a:t>
            </a:r>
          </a:p>
          <a:p>
            <a:r>
              <a:rPr lang="en-US" dirty="0"/>
              <a:t>van </a:t>
            </a:r>
            <a:r>
              <a:rPr lang="en-US" dirty="0" err="1"/>
              <a:t>Veelen</a:t>
            </a:r>
            <a:r>
              <a:rPr lang="en-US" dirty="0"/>
              <a:t>, M.A., et al. "New Ergonomic Guidelines for Laparoscopic Instruments." </a:t>
            </a:r>
            <a:r>
              <a:rPr lang="en-US" i="1" dirty="0"/>
              <a:t>Minimally Invasive Therapy &amp; Allied Technologies</a:t>
            </a:r>
            <a:r>
              <a:rPr lang="en-US" dirty="0"/>
              <a:t> 10.3 (2001): 163. Print.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develop a microvascular needle driver and vascular forceps to be integrated with the Galen steady-hand robot</a:t>
            </a:r>
          </a:p>
          <a:p>
            <a:pPr lvl="1"/>
            <a:r>
              <a:rPr lang="en-US" dirty="0" smtClean="0"/>
              <a:t>Needs to be held above the robot attachment point, and designed for manufacturability, sterilizability, and ergonomics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2" y="3903062"/>
            <a:ext cx="3410808" cy="2497738"/>
          </a:xfrm>
          <a:prstGeom prst="rect">
            <a:avLst/>
          </a:prstGeom>
        </p:spPr>
      </p:pic>
      <p:pic>
        <p:nvPicPr>
          <p:cNvPr id="6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418" y="3741475"/>
            <a:ext cx="3955974" cy="265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1: Ergonomics in Microsurgery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dirty="0" err="1"/>
              <a:t>Patkin</a:t>
            </a:r>
            <a:r>
              <a:rPr lang="en-US" sz="1800" dirty="0"/>
              <a:t>, M. "Ergonomics in Microsurgery." </a:t>
            </a:r>
            <a:r>
              <a:rPr lang="en-US" sz="1800" i="1" dirty="0"/>
              <a:t>The Australian &amp; New Zealand Journal of Obstetrics &amp; </a:t>
            </a:r>
            <a:r>
              <a:rPr lang="en-US" sz="1800" i="1" dirty="0" err="1"/>
              <a:t>Gynaecology</a:t>
            </a:r>
            <a:r>
              <a:rPr lang="en-US" sz="1800" dirty="0"/>
              <a:t> 21.3 (1981): 134. Print.</a:t>
            </a:r>
          </a:p>
          <a:p>
            <a:r>
              <a:rPr lang="en-US" dirty="0" smtClean="0"/>
              <a:t>Average hand tremor has a 0.5 - 3.0 mm amplitude with an irregular rate of 7 - 30 Hz</a:t>
            </a:r>
          </a:p>
          <a:p>
            <a:r>
              <a:rPr lang="en-US" dirty="0" smtClean="0"/>
              <a:t>Factors that effect amplitude of tremor can be divided into three groups: long-term, intermediate, and short-term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04" y="3581400"/>
            <a:ext cx="3175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Instrument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 needs to be at least 12 cm long, and have a diameter of about 1 cm</a:t>
            </a:r>
          </a:p>
          <a:p>
            <a:r>
              <a:rPr lang="en-US" dirty="0" smtClean="0"/>
              <a:t>A semi-cylindrical handle cross-section is suggested if any twisting will be done</a:t>
            </a:r>
          </a:p>
          <a:p>
            <a:r>
              <a:rPr lang="en-US" dirty="0" smtClean="0"/>
              <a:t>Closing force should be about 50g</a:t>
            </a:r>
          </a:p>
          <a:p>
            <a:endParaRPr lang="en-US" dirty="0"/>
          </a:p>
          <a:p>
            <a:r>
              <a:rPr lang="en-US" dirty="0" smtClean="0"/>
              <a:t>Concavo-convex jaws will make it so that less force is needed, but make back-handed orientation difficult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5" y="5146272"/>
            <a:ext cx="4633799" cy="704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92" y="4622441"/>
            <a:ext cx="16383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He provides concrete numbers to strive for in tool design</a:t>
            </a:r>
          </a:p>
          <a:p>
            <a:pPr lvl="1"/>
            <a:r>
              <a:rPr lang="en-US" dirty="0" smtClean="0"/>
              <a:t>Takes into account skill level of surgeon as well as environment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The paper is from 1981 and improvements have been made since then</a:t>
            </a:r>
          </a:p>
          <a:p>
            <a:pPr lvl="1"/>
            <a:r>
              <a:rPr lang="en-US" dirty="0" smtClean="0"/>
              <a:t>No quantified assessment, only what he thought things “should” be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89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599"/>
            <a:ext cx="7772400" cy="884583"/>
          </a:xfrm>
        </p:spPr>
        <p:txBody>
          <a:bodyPr/>
          <a:lstStyle/>
          <a:p>
            <a:r>
              <a:rPr lang="en-US" dirty="0" smtClean="0"/>
              <a:t>Paper 2: New Ergonomic Guidelines for Laparoscopic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3182"/>
            <a:ext cx="7772400" cy="528761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van </a:t>
            </a:r>
            <a:r>
              <a:rPr lang="en-US" sz="1800" dirty="0" err="1"/>
              <a:t>Veelen</a:t>
            </a:r>
            <a:r>
              <a:rPr lang="en-US" sz="1800" dirty="0"/>
              <a:t>, </a:t>
            </a:r>
            <a:r>
              <a:rPr lang="en-US" sz="1800" dirty="0" smtClean="0"/>
              <a:t>M.A., </a:t>
            </a:r>
            <a:r>
              <a:rPr lang="en-US" sz="1800" dirty="0"/>
              <a:t>et al. "New Ergonomic Guidelines for Laparoscopic Instruments." </a:t>
            </a:r>
            <a:r>
              <a:rPr lang="en-US" sz="1800" i="1" dirty="0"/>
              <a:t>Minimally Invasive Therapy &amp; Allied Technologies</a:t>
            </a:r>
            <a:r>
              <a:rPr lang="en-US" sz="1800" dirty="0"/>
              <a:t> 10.3 (2001): 163. Print.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Suggest a new three tier method of evaluating laparoscopic instruments based on its technical, user-friendly, and emotional aspects</a:t>
            </a:r>
          </a:p>
          <a:p>
            <a:r>
              <a:rPr lang="en-US" dirty="0" smtClean="0"/>
              <a:t>Tested instruments and equipment used during laparoscopic procedures both objectively and subjectively according to the three aspects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5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 Areas in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Technical Comfort</a:t>
            </a:r>
          </a:p>
          <a:p>
            <a:pPr lvl="1"/>
            <a:r>
              <a:rPr lang="en-US" dirty="0" smtClean="0"/>
              <a:t>Does the instrument work the way it’s supposed to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Objective Assessment: Specific to the type of product</a:t>
            </a:r>
          </a:p>
          <a:p>
            <a:endParaRPr lang="en-US" dirty="0" smtClean="0"/>
          </a:p>
          <a:p>
            <a:r>
              <a:rPr lang="en-US" dirty="0" smtClean="0"/>
              <a:t>Subjective Assessment: Questionnaire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82603"/>
            <a:ext cx="3192529" cy="2394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329" y="4082603"/>
            <a:ext cx="4469849" cy="2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 Areas in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User-friendliness</a:t>
            </a:r>
          </a:p>
          <a:p>
            <a:pPr lvl="1"/>
            <a:r>
              <a:rPr lang="en-US" dirty="0"/>
              <a:t>Is the instrument comfortable to use the way it’s intended to be used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Objective Assessment: Video analysis of posture and movements as well as analyses of time-tasks </a:t>
            </a:r>
          </a:p>
          <a:p>
            <a:endParaRPr lang="en-US" dirty="0"/>
          </a:p>
          <a:p>
            <a:r>
              <a:rPr lang="en-US" dirty="0" smtClean="0"/>
              <a:t>Subjective Assessment: 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3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 Areas in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Emotional Comfort</a:t>
            </a:r>
          </a:p>
          <a:p>
            <a:pPr lvl="1"/>
            <a:r>
              <a:rPr lang="en-US" dirty="0"/>
              <a:t>Does the surgeon like using the instrument?</a:t>
            </a:r>
          </a:p>
          <a:p>
            <a:endParaRPr lang="en-US" dirty="0" smtClean="0"/>
          </a:p>
          <a:p>
            <a:r>
              <a:rPr lang="en-US" dirty="0" smtClean="0"/>
              <a:t>Objective Assessment: Video observation of surgeon behavior</a:t>
            </a:r>
          </a:p>
          <a:p>
            <a:endParaRPr lang="en-US" dirty="0"/>
          </a:p>
          <a:p>
            <a:r>
              <a:rPr lang="en-US" dirty="0" smtClean="0"/>
              <a:t>Subjective Assessment: Questionnaire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24" y="4035738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8974"/>
      </p:ext>
    </p:extLst>
  </p:cSld>
  <p:clrMapOvr>
    <a:masterClrMapping/>
  </p:clrMapOvr>
</p:sld>
</file>

<file path=ppt/theme/theme1.xml><?xml version="1.0" encoding="utf-8"?>
<a:theme xmlns:a="http://schemas.openxmlformats.org/drawingml/2006/main" name="2016 LCSR+ERC Talk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CSR ppt template" id="{8DD86037-B7BA-C444-AFD5-324E8C7916AF}" vid="{6E434539-4CF0-1148-A912-0B134B96BE9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LCSR ppt template</Template>
  <TotalTime>160</TotalTime>
  <Words>426</Words>
  <Application>Microsoft Macintosh PowerPoint</Application>
  <PresentationFormat>On-screen Show (4:3)</PresentationFormat>
  <Paragraphs>73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Times New Roman</vt:lpstr>
      <vt:lpstr>Arial</vt:lpstr>
      <vt:lpstr>2016 LCSR+ERC Talk</vt:lpstr>
      <vt:lpstr>Surgical Instrument for Robotic Open Microsurgery Seminar Presentation</vt:lpstr>
      <vt:lpstr>Project Goal</vt:lpstr>
      <vt:lpstr>Paper 1: Ergonomics in Microsurgery</vt:lpstr>
      <vt:lpstr>Implications for Instrument Design</vt:lpstr>
      <vt:lpstr>Assessment</vt:lpstr>
      <vt:lpstr>Paper 2: New Ergonomic Guidelines for Laparoscopic Instruments</vt:lpstr>
      <vt:lpstr>Comfort Areas in Depth</vt:lpstr>
      <vt:lpstr>Comfort Areas in Depth</vt:lpstr>
      <vt:lpstr>Comfort Areas in Depth</vt:lpstr>
      <vt:lpstr>Model of Guidelines</vt:lpstr>
      <vt:lpstr>Assessment</vt:lpstr>
      <vt:lpstr>References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 for Robotic Open Microsurgery Seminar Presentation</dc:title>
  <dc:creator>Olivia Puleo</dc:creator>
  <cp:lastModifiedBy>Olivia Puleo</cp:lastModifiedBy>
  <cp:revision>16</cp:revision>
  <cp:lastPrinted>2010-08-24T19:06:24Z</cp:lastPrinted>
  <dcterms:created xsi:type="dcterms:W3CDTF">2017-04-25T04:28:32Z</dcterms:created>
  <dcterms:modified xsi:type="dcterms:W3CDTF">2017-04-25T15:49:19Z</dcterms:modified>
</cp:coreProperties>
</file>