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17.xml" Type="http://schemas.openxmlformats.org/officeDocument/2006/relationships/slide" Id="rId22"/><Relationship Target="theme/theme1.xml" Type="http://schemas.openxmlformats.org/officeDocument/2006/relationships/theme" Id="rId1"/><Relationship Target="slides/slide8.xml" Type="http://schemas.openxmlformats.org/officeDocument/2006/relationships/slide" Id="rId13"/><Relationship Target="slides/slide18.xml" Type="http://schemas.openxmlformats.org/officeDocument/2006/relationships/slide" Id="rId2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slides/slide19.xml" Type="http://schemas.openxmlformats.org/officeDocument/2006/relationships/slide" Id="rId24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media/image07.png" Type="http://schemas.openxmlformats.org/officeDocument/2006/relationships/image" Id="rId2"/><Relationship Target="../slideMasters/slideMaster1.xml" Type="http://schemas.openxmlformats.org/officeDocument/2006/relationships/slideMaster" Id="rId1"/><Relationship Target="../media/image02.png" Type="http://schemas.openxmlformats.org/officeDocument/2006/relationships/image" Id="rId4"/><Relationship Target="../media/image31.png" Type="http://schemas.openxmlformats.org/officeDocument/2006/relationships/image" Id="rId3"/></Relationships>
</file>

<file path=ppt/slideLayouts/_rels/slideLayout2.xml.rels><?xml version="1.0" encoding="UTF-8" standalone="yes"?><Relationships xmlns="http://schemas.openxmlformats.org/package/2006/relationships"><Relationship Target="../media/image07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 rot="10800000" flipH="1">
            <a:off y="3093234" x="0"/>
            <a:ext cy="712499" cx="845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300757" x="685800"/>
            <a:ext cy="16841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3093357" x="685800"/>
            <a:ext cy="712499" cx="77724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marL="0"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 indent="1905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 indent="1905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 indent="1905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 indent="1905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 indent="1905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 indent="1905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 indent="1905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 indent="1905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  <p:pic>
        <p:nvPicPr>
          <p:cNvPr id="11" name="Shape 1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y="4512224" x="5353631"/>
            <a:ext cy="597628" cx="1432430"/>
          </a:xfrm>
          <a:prstGeom prst="rect">
            <a:avLst/>
          </a:prstGeom>
        </p:spPr>
      </p:pic>
      <p:pic>
        <p:nvPicPr>
          <p:cNvPr id="12" name="Shape 1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363600" x="3740416"/>
            <a:ext cy="779899" cx="1719082"/>
          </a:xfrm>
          <a:prstGeom prst="rect">
            <a:avLst/>
          </a:prstGeom>
        </p:spPr>
      </p:pic>
      <p:pic>
        <p:nvPicPr>
          <p:cNvPr id="13" name="Shape 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547644" x="1672137"/>
            <a:ext cy="467091" cx="19043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pic>
        <p:nvPicPr>
          <p:cNvPr id="18" name="Shape 1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y="4557603" x="7739747"/>
            <a:ext cy="585884" cx="1404252"/>
          </a:xfrm>
          <a:prstGeom prst="rect">
            <a:avLst/>
          </a:prstGeom>
        </p:spPr>
      </p:pic>
      <p:sp>
        <p:nvSpPr>
          <p:cNvPr id="19" name="Shape 19"/>
          <p:cNvSpPr txBox="1"/>
          <p:nvPr/>
        </p:nvSpPr>
        <p:spPr>
          <a:xfrm>
            <a:off y="4758225" x="68250"/>
            <a:ext cy="457200" cx="5454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200" lang="en"/>
              <a:t>Project 7: Tabiscope (Daniel Ahn, Deepak Lingam, Kyle Wong)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1460499" x="457200"/>
            <a:ext cy="3465299" cx="4030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y="1461908" x="4656667"/>
            <a:ext cy="3465299" cx="4030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>
            <a:off y="4406309" x="0"/>
            <a:ext cy="519599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indent="304800" marL="0"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 indent="304800" marL="0"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 indent="304800" marL="0"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 indent="304800" marL="0"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 indent="304800" marL="0"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 indent="304800" marL="0"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 indent="304800" marL="0"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 indent="304800" marL="0"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 indent="304800" marL="0"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4"/><Relationship Target="../media/image14.jpg" Type="http://schemas.openxmlformats.org/officeDocument/2006/relationships/image" Id="rId3"/><Relationship Target="../media/image16.jpg" Type="http://schemas.openxmlformats.org/officeDocument/2006/relationships/image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jpg" Type="http://schemas.openxmlformats.org/officeDocument/2006/relationships/image" Id="rId4"/><Relationship Target="../media/image20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jpg" Type="http://schemas.openxmlformats.org/officeDocument/2006/relationships/image" Id="rId4"/><Relationship Target="../media/image24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jpg" Type="http://schemas.openxmlformats.org/officeDocument/2006/relationships/image" Id="rId4"/><Relationship Target="../media/image19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jpg" Type="http://schemas.openxmlformats.org/officeDocument/2006/relationships/image" Id="rId4"/><Relationship Target="../media/image26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8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9.jpg" Type="http://schemas.openxmlformats.org/officeDocument/2006/relationships/image" Id="rId4"/><Relationship Target="../media/image27.jpg" Type="http://schemas.openxmlformats.org/officeDocument/2006/relationships/image" Id="rId3"/><Relationship Target="../media/image33.jpg" Type="http://schemas.openxmlformats.org/officeDocument/2006/relationships/image" Id="rId5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0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9.jpg" Type="http://schemas.openxmlformats.org/officeDocument/2006/relationships/image" Id="rId4"/><Relationship Target="../media/image27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4"/><Relationship Target="../media/image04.jpg" Type="http://schemas.openxmlformats.org/officeDocument/2006/relationships/image" Id="rId3"/><Relationship Target="../media/image08.jpg" Type="http://schemas.openxmlformats.org/officeDocument/2006/relationships/image" Id="rId6"/><Relationship Target="../media/image06.jp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4"/><Relationship Target="../media/image09.jpg" Type="http://schemas.openxmlformats.org/officeDocument/2006/relationships/image" Id="rId3"/><Relationship Target="../media/image11.jp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jpg" Type="http://schemas.openxmlformats.org/officeDocument/2006/relationships/image" Id="rId4"/><Relationship Target="../media/image15.jpg" Type="http://schemas.openxmlformats.org/officeDocument/2006/relationships/image" Id="rId3"/><Relationship Target="../media/image13.jpg" Type="http://schemas.openxmlformats.org/officeDocument/2006/relationships/image" Id="rId6"/><Relationship Target="../media/image32.jp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0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idx="1" type="subTitle"/>
          </p:nvPr>
        </p:nvSpPr>
        <p:spPr>
          <a:xfrm>
            <a:off y="3081982" x="361650"/>
            <a:ext cy="712499" cx="777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sz="2400" lang="en">
                <a:latin typeface="Tahoma"/>
                <a:ea typeface="Tahoma"/>
                <a:cs typeface="Tahoma"/>
                <a:sym typeface="Tahoma"/>
              </a:rPr>
              <a:t>600.446 Computer Integrated Surgery II</a:t>
            </a:r>
          </a:p>
          <a:p>
            <a:pPr algn="l" rtl="0" lvl="0">
              <a:buNone/>
            </a:pPr>
            <a:r>
              <a:rPr sz="2400" lang="en">
                <a:latin typeface="Tahoma"/>
                <a:ea typeface="Tahoma"/>
                <a:cs typeface="Tahoma"/>
                <a:sym typeface="Tahoma"/>
              </a:rPr>
              <a:t>Project 7</a:t>
            </a:r>
          </a:p>
        </p:txBody>
      </p:sp>
      <p:sp>
        <p:nvSpPr>
          <p:cNvPr id="34" name="Shape 34"/>
          <p:cNvSpPr txBox="1"/>
          <p:nvPr>
            <p:ph type="ctrTitle"/>
          </p:nvPr>
        </p:nvSpPr>
        <p:spPr>
          <a:xfrm>
            <a:off y="363050" x="488550"/>
            <a:ext cy="2666400" cx="8166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3600" lang="en">
                <a:latin typeface="Tahoma"/>
                <a:ea typeface="Tahoma"/>
                <a:cs typeface="Tahoma"/>
                <a:sym typeface="Tahoma"/>
              </a:rPr>
              <a:t>Mobile Device Camera Connector (Tabiscope)</a:t>
            </a:r>
          </a:p>
          <a:p>
            <a:pPr rtl="0" lvl="0">
              <a:buNone/>
            </a:pPr>
            <a:r>
              <a:rPr b="0" sz="3000" lang="en">
                <a:latin typeface="Tahoma"/>
                <a:ea typeface="Tahoma"/>
                <a:cs typeface="Tahoma"/>
                <a:sym typeface="Tahoma"/>
              </a:rPr>
              <a:t>Circle Detection with Learning Automata (LA)</a:t>
            </a:r>
          </a:p>
          <a:p>
            <a:r>
              <a:t/>
            </a:r>
          </a:p>
          <a:p>
            <a:pPr rtl="0" lvl="0">
              <a:buNone/>
            </a:pPr>
            <a:r>
              <a:rPr b="0" sz="2400" lang="en">
                <a:latin typeface="Tahoma"/>
                <a:ea typeface="Tahoma"/>
                <a:cs typeface="Tahoma"/>
                <a:sym typeface="Tahoma"/>
              </a:rPr>
              <a:t>Paper Seminar by Kyle Wong</a:t>
            </a:r>
          </a:p>
          <a:p>
            <a:r>
              <a:t/>
            </a:r>
          </a:p>
        </p:txBody>
      </p:sp>
      <p:sp>
        <p:nvSpPr>
          <p:cNvPr id="35" name="Shape 35"/>
          <p:cNvSpPr txBox="1"/>
          <p:nvPr/>
        </p:nvSpPr>
        <p:spPr>
          <a:xfrm>
            <a:off y="3847000" x="646950"/>
            <a:ext cy="518700" cx="7201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1800" lang="en">
                <a:latin typeface="Tahoma"/>
                <a:ea typeface="Tahoma"/>
                <a:cs typeface="Tahoma"/>
                <a:sym typeface="Tahoma"/>
              </a:rPr>
              <a:t>Partners: Daniel Ahn, Deepak Lingam</a:t>
            </a:r>
          </a:p>
          <a:p>
            <a:pPr algn="ctr">
              <a:buNone/>
            </a:pPr>
            <a:r>
              <a:rPr sz="1800" lang="en">
                <a:latin typeface="Tahoma"/>
                <a:ea typeface="Tahoma"/>
                <a:cs typeface="Tahoma"/>
                <a:sym typeface="Tahoma"/>
              </a:rPr>
              <a:t>Mentors: Dr. Amit Kochhar, Kevin Olds</a:t>
            </a:r>
          </a:p>
        </p:txBody>
      </p:sp>
      <p:pic>
        <p:nvPicPr>
          <p:cNvPr id="36" name="Shape 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407594" x="7024525"/>
            <a:ext cy="1656325" cx="18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latin typeface="Tahoma"/>
                <a:ea typeface="Tahoma"/>
                <a:cs typeface="Tahoma"/>
                <a:sym typeface="Tahoma"/>
              </a:rPr>
              <a:t>Background 3 Circle-find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1289375" x="330000"/>
            <a:ext cy="3465299" cx="8356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2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Circle calculation </a:t>
            </a:r>
          </a:p>
          <a:p>
            <a:r>
              <a:t/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973118" x="329993"/>
            <a:ext cy="1197250" cx="384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582418" x="4632825"/>
            <a:ext cy="1417549" cx="348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3409827" x="4632825"/>
            <a:ext cy="662522" cx="348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latin typeface="Tahoma"/>
                <a:ea typeface="Tahoma"/>
                <a:cs typeface="Tahoma"/>
                <a:sym typeface="Tahoma"/>
              </a:rPr>
              <a:t>Methods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1289375" x="330000"/>
            <a:ext cy="3465299" cx="4163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2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Synthetic images with noise</a:t>
            </a:r>
          </a:p>
          <a:p>
            <a:r>
              <a:t/>
            </a:r>
          </a:p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y="1347475" x="4662125"/>
            <a:ext cy="3465299" cx="4163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2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Real life images </a:t>
            </a:r>
          </a:p>
          <a:p>
            <a:r>
              <a:t/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918787" x="4955674"/>
            <a:ext cy="2632650" cx="282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860300" x="457200"/>
            <a:ext cy="2731474" cx="3751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y="4536750" x="2661700"/>
            <a:ext cy="411599" cx="4568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Cuevas ‘13. </a:t>
            </a:r>
            <a:r>
              <a:rPr sz="1200" lang="en" i="1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Circle detection on images using learning automata.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latin typeface="Tahoma"/>
                <a:ea typeface="Tahoma"/>
                <a:cs typeface="Tahoma"/>
                <a:sym typeface="Tahoma"/>
              </a:rPr>
              <a:t>Methods - LA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1289375" x="330000"/>
            <a:ext cy="3465299" cx="4163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2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Synthetic images with noise</a:t>
            </a:r>
          </a:p>
          <a:p>
            <a:r>
              <a:t/>
            </a:r>
          </a:p>
        </p:txBody>
      </p:sp>
      <p:sp>
        <p:nvSpPr>
          <p:cNvPr id="146" name="Shape 146"/>
          <p:cNvSpPr txBox="1"/>
          <p:nvPr>
            <p:ph idx="2" type="body"/>
          </p:nvPr>
        </p:nvSpPr>
        <p:spPr>
          <a:xfrm>
            <a:off y="1347475" x="4662125"/>
            <a:ext cy="3465299" cx="4163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2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Real life images </a:t>
            </a:r>
          </a:p>
          <a:p>
            <a:r>
              <a:t/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858750" x="506375"/>
            <a:ext cy="2752725" cx="36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y="4536750" x="2661700"/>
            <a:ext cy="411599" cx="4568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Cuevas ‘13. </a:t>
            </a:r>
            <a:r>
              <a:rPr sz="1200" lang="en" i="1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Circle detection on images using learning automata.</a:t>
            </a:r>
          </a:p>
          <a:p>
            <a:r>
              <a:t/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914039" x="4965475"/>
            <a:ext cy="2642129" cx="282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latin typeface="Tahoma"/>
                <a:ea typeface="Tahoma"/>
                <a:cs typeface="Tahoma"/>
                <a:sym typeface="Tahoma"/>
              </a:rPr>
              <a:t>Results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y="4536750" x="2661700"/>
            <a:ext cy="411599" cx="4568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Cuevas ‘13. </a:t>
            </a:r>
            <a:r>
              <a:rPr sz="1200" lang="en" i="1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Circle detection on images using learning automata.</a:t>
            </a:r>
          </a:p>
          <a:p>
            <a:r>
              <a:t/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33987" x="235825"/>
            <a:ext cy="2854287" cx="450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634000" x="4737900"/>
            <a:ext cy="2799900" cx="38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latin typeface="Tahoma"/>
                <a:ea typeface="Tahoma"/>
                <a:cs typeface="Tahoma"/>
                <a:sym typeface="Tahoma"/>
              </a:rPr>
              <a:t>Results - LA Best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y="4536750" x="2661700"/>
            <a:ext cy="411599" cx="4568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Cuevas ‘13. </a:t>
            </a:r>
            <a:r>
              <a:rPr sz="1200" lang="en" i="1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Circle detection on images using learning automata.</a:t>
            </a:r>
          </a:p>
          <a:p>
            <a:r>
              <a:t/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713050" x="184900"/>
            <a:ext cy="2752250" cx="450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680525" x="4690150"/>
            <a:ext cy="2784775" cx="3887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latin typeface="Tahoma"/>
                <a:ea typeface="Tahoma"/>
                <a:cs typeface="Tahoma"/>
                <a:sym typeface="Tahoma"/>
              </a:rPr>
              <a:t>Assessment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1460500" x="330000"/>
            <a:ext cy="3465299" cx="8356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22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Positive</a:t>
            </a:r>
          </a:p>
          <a:p>
            <a:pPr rtl="0" lvl="0" indent="-3683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2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Thorough explanation and dataset results</a:t>
            </a:r>
          </a:p>
          <a:p>
            <a:pPr rtl="0" lvl="0">
              <a:buNone/>
            </a:pPr>
            <a:r>
              <a:rPr b="1" sz="22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Negative</a:t>
            </a:r>
          </a:p>
          <a:p>
            <a:pPr rtl="0" lvl="0" indent="-3683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2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Self-constructed accuracy (arbitrary and biased?)</a:t>
            </a:r>
          </a:p>
          <a:p>
            <a:r>
              <a:t/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236249" x="708100"/>
            <a:ext cy="1478774" cx="648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latin typeface="Tahoma"/>
                <a:ea typeface="Tahoma"/>
                <a:cs typeface="Tahoma"/>
                <a:sym typeface="Tahoma"/>
              </a:rPr>
              <a:t>Future Work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1460500" x="330000"/>
            <a:ext cy="3465299" cx="8356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937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6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Compare to other methods like supposedly fast Randomized Circle Detection (accuracy and speed tradeoff)</a:t>
            </a:r>
          </a:p>
          <a:p>
            <a:pPr rtl="0" lvl="0" indent="-3937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6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Compare to basic Circular Hough Transform (for a baseline)</a:t>
            </a:r>
          </a:p>
          <a:p>
            <a:pPr rtl="0" lvl="0" indent="-3937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6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Implement in real-time to show capabilities (using real-time Canny edge detector)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latin typeface="Tahoma"/>
                <a:ea typeface="Tahoma"/>
                <a:cs typeface="Tahoma"/>
                <a:sym typeface="Tahoma"/>
              </a:rPr>
              <a:t>Relevance to our Project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1460500" x="330000"/>
            <a:ext cy="3465299" cx="8356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2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Rapid and accurate circle detection in Endoscopic image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85" name="Shape 185"/>
          <p:cNvSpPr/>
          <p:nvPr/>
        </p:nvSpPr>
        <p:spPr>
          <a:xfrm>
            <a:off y="2006912" x="853300"/>
            <a:ext cy="476999" cx="990000"/>
          </a:xfrm>
          <a:prstGeom prst="rect">
            <a:avLst/>
          </a:prstGeom>
          <a:solidFill>
            <a:srgbClr val="43434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6" name="Shape 186"/>
          <p:cNvSpPr/>
          <p:nvPr/>
        </p:nvSpPr>
        <p:spPr>
          <a:xfrm>
            <a:off y="2081311" x="979600"/>
            <a:ext cy="328199" cx="737400"/>
          </a:xfrm>
          <a:prstGeom prst="rect">
            <a:avLst/>
          </a:prstGeom>
          <a:solidFill>
            <a:srgbClr val="D9D9D9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7" name="Shape 187"/>
          <p:cNvSpPr/>
          <p:nvPr/>
        </p:nvSpPr>
        <p:spPr>
          <a:xfrm>
            <a:off y="2189012" x="2230412"/>
            <a:ext cy="214500" cx="1297199"/>
          </a:xfrm>
          <a:prstGeom prst="ellipse">
            <a:avLst/>
          </a:prstGeom>
          <a:solidFill>
            <a:srgbClr val="F1C23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8" name="Shape 188"/>
          <p:cNvSpPr txBox="1"/>
          <p:nvPr/>
        </p:nvSpPr>
        <p:spPr>
          <a:xfrm>
            <a:off y="2006925" x="1843300"/>
            <a:ext cy="578700" cx="552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3000" lang="en"/>
              <a:t>+</a:t>
            </a:r>
          </a:p>
        </p:txBody>
      </p:sp>
      <p:cxnSp>
        <p:nvCxnSpPr>
          <p:cNvPr id="189" name="Shape 189"/>
          <p:cNvCxnSpPr/>
          <p:nvPr/>
        </p:nvCxnSpPr>
        <p:spPr>
          <a:xfrm rot="10800000" flipH="1">
            <a:off y="2277075" x="3695050"/>
            <a:ext cy="19199" cx="10316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pic>
        <p:nvPicPr>
          <p:cNvPr id="190" name="Shape 19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730375" x="6735225"/>
            <a:ext cy="1787571" cx="1695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006912" x="4837050"/>
            <a:ext cy="1834813" cx="1695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Shape 192"/>
          <p:cNvCxnSpPr/>
          <p:nvPr/>
        </p:nvCxnSpPr>
        <p:spPr>
          <a:xfrm flipH="1">
            <a:off y="2993150" x="3497337"/>
            <a:ext cy="16200" cx="1219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93" name="Shape 193"/>
          <p:cNvCxnSpPr/>
          <p:nvPr/>
        </p:nvCxnSpPr>
        <p:spPr>
          <a:xfrm>
            <a:off y="4211550" x="3434150"/>
            <a:ext cy="9000" cx="29559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pic>
        <p:nvPicPr>
          <p:cNvPr id="194" name="Shape 19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30375" x="1393050"/>
            <a:ext cy="1834689" cx="169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latin typeface="Tahoma"/>
                <a:ea typeface="Tahoma"/>
                <a:cs typeface="Tahoma"/>
                <a:sym typeface="Tahoma"/>
              </a:rPr>
              <a:t>Conclusions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y="1460500" x="330000"/>
            <a:ext cy="3465299" cx="8356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937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sz="26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Circle Detection and shape recognition are still being researched</a:t>
            </a:r>
          </a:p>
          <a:p>
            <a:pPr rtl="0" lvl="0" indent="-3937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6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Speed, accuracy, memory use, and robustness are vital considerations</a:t>
            </a:r>
          </a:p>
          <a:p>
            <a:pPr rtl="0" lvl="0" indent="-3937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6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Having a standard of measuring these is essential for benchmarking</a:t>
            </a:r>
          </a:p>
          <a:p>
            <a:pPr rtl="0" lvl="1" indent="-393700" marL="914400"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6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Learning Automata for Circle Detection may be of use for our Endoscope application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b="0" sz="3000" lang="en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Circle Detection with Learning Automata (LA)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>
                <a:latin typeface="Tahoma"/>
                <a:ea typeface="Tahoma"/>
                <a:cs typeface="Tahoma"/>
                <a:sym typeface="Tahoma"/>
              </a:rPr>
              <a:t>- Questions and Feedback?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532000" x="1207475"/>
            <a:ext cy="2021899" cx="620407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y="4496725" x="2786075"/>
            <a:ext cy="411599" cx="4568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Cuevas ‘13. </a:t>
            </a:r>
            <a:r>
              <a:rPr sz="1200" lang="en" i="1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Circle detection on images using learning automata.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latin typeface="Tahoma"/>
                <a:ea typeface="Tahoma"/>
                <a:cs typeface="Tahoma"/>
                <a:sym typeface="Tahoma"/>
              </a:rPr>
              <a:t>Project Overview</a:t>
            </a:r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064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800" lang="en">
                <a:latin typeface="Tahoma"/>
                <a:ea typeface="Tahoma"/>
                <a:cs typeface="Tahoma"/>
                <a:sym typeface="Tahoma"/>
              </a:rPr>
              <a:t>Design a low cost endoscopic adapter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rtl="0" lvl="0" indent="-4064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800" lang="en">
                <a:latin typeface="Tahoma"/>
                <a:ea typeface="Tahoma"/>
                <a:cs typeface="Tahoma"/>
                <a:sym typeface="Tahoma"/>
              </a:rPr>
              <a:t>Create a system for Android devices</a:t>
            </a:r>
          </a:p>
          <a:p>
            <a:r>
              <a:t/>
            </a:r>
          </a:p>
        </p:txBody>
      </p:sp>
      <p:sp>
        <p:nvSpPr>
          <p:cNvPr id="43" name="Shape 43"/>
          <p:cNvSpPr/>
          <p:nvPr/>
        </p:nvSpPr>
        <p:spPr>
          <a:xfrm>
            <a:off y="2212262" x="6052500"/>
            <a:ext cy="1274400" cx="1297199"/>
          </a:xfrm>
          <a:prstGeom prst="ellipse">
            <a:avLst/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4" name="Shape 44"/>
          <p:cNvSpPr/>
          <p:nvPr/>
        </p:nvSpPr>
        <p:spPr>
          <a:xfrm>
            <a:off y="2967762" x="5417250"/>
            <a:ext cy="214500" cx="1297199"/>
          </a:xfrm>
          <a:prstGeom prst="ellipse">
            <a:avLst/>
          </a:prstGeom>
          <a:solidFill>
            <a:srgbClr val="F1C23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5" name="Shape 45"/>
          <p:cNvSpPr/>
          <p:nvPr/>
        </p:nvSpPr>
        <p:spPr>
          <a:xfrm>
            <a:off y="2836512" x="5396700"/>
            <a:ext cy="476999" cx="990000"/>
          </a:xfrm>
          <a:prstGeom prst="rect">
            <a:avLst/>
          </a:prstGeom>
          <a:solidFill>
            <a:srgbClr val="43434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6" name="Shape 46"/>
          <p:cNvSpPr/>
          <p:nvPr/>
        </p:nvSpPr>
        <p:spPr>
          <a:xfrm>
            <a:off y="2910911" x="5523000"/>
            <a:ext cy="328199" cx="737400"/>
          </a:xfrm>
          <a:prstGeom prst="rect">
            <a:avLst/>
          </a:prstGeom>
          <a:solidFill>
            <a:srgbClr val="D9D9D9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7" name="Shape 47"/>
          <p:cNvSpPr/>
          <p:nvPr/>
        </p:nvSpPr>
        <p:spPr>
          <a:xfrm>
            <a:off y="2610962" x="629225"/>
            <a:ext cy="476999" cx="990000"/>
          </a:xfrm>
          <a:prstGeom prst="rect">
            <a:avLst/>
          </a:prstGeom>
          <a:solidFill>
            <a:srgbClr val="43434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8" name="Shape 48"/>
          <p:cNvSpPr/>
          <p:nvPr/>
        </p:nvSpPr>
        <p:spPr>
          <a:xfrm>
            <a:off y="2685361" x="755525"/>
            <a:ext cy="328199" cx="737400"/>
          </a:xfrm>
          <a:prstGeom prst="rect">
            <a:avLst/>
          </a:prstGeom>
          <a:solidFill>
            <a:srgbClr val="D9D9D9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9" name="Shape 49"/>
          <p:cNvSpPr/>
          <p:nvPr/>
        </p:nvSpPr>
        <p:spPr>
          <a:xfrm>
            <a:off y="2742187" x="2402162"/>
            <a:ext cy="214500" cx="1297199"/>
          </a:xfrm>
          <a:prstGeom prst="ellipse">
            <a:avLst/>
          </a:prstGeom>
          <a:solidFill>
            <a:srgbClr val="F1C23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0" name="Shape 50"/>
          <p:cNvSpPr txBox="1"/>
          <p:nvPr/>
        </p:nvSpPr>
        <p:spPr>
          <a:xfrm>
            <a:off y="2483925" x="1843300"/>
            <a:ext cy="578700" cx="552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3000" lang="en"/>
              <a:t>+</a:t>
            </a:r>
          </a:p>
        </p:txBody>
      </p:sp>
      <p:cxnSp>
        <p:nvCxnSpPr>
          <p:cNvPr id="51" name="Shape 51"/>
          <p:cNvCxnSpPr/>
          <p:nvPr/>
        </p:nvCxnSpPr>
        <p:spPr>
          <a:xfrm>
            <a:off y="2856600" x="4110875"/>
            <a:ext cy="0" cx="8682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pic>
        <p:nvPicPr>
          <p:cNvPr id="52" name="Shape 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559275" x="6714447"/>
            <a:ext cy="1141499" cx="11072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latin typeface="Tahoma"/>
                <a:ea typeface="Tahoma"/>
                <a:cs typeface="Tahoma"/>
                <a:sym typeface="Tahoma"/>
              </a:rPr>
              <a:t>Design Challenge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Real-time image processing method for Circle Detection for auto-zoom, auto-focus, auto-brightness etc.</a:t>
            </a:r>
          </a:p>
          <a:p>
            <a:r>
              <a:t/>
            </a:r>
          </a:p>
          <a:p>
            <a:r>
              <a:t/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676175" x="4792725"/>
            <a:ext cy="1787571" cx="16959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Shape 60"/>
          <p:cNvCxnSpPr/>
          <p:nvPr/>
        </p:nvCxnSpPr>
        <p:spPr>
          <a:xfrm>
            <a:off y="3771900" x="3197287"/>
            <a:ext cy="0" cx="1157699"/>
          </a:xfrm>
          <a:prstGeom prst="straightConnector1">
            <a:avLst/>
          </a:prstGeom>
          <a:noFill/>
          <a:ln w="7620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61" name="Shape 61"/>
          <p:cNvSpPr txBox="1"/>
          <p:nvPr/>
        </p:nvSpPr>
        <p:spPr>
          <a:xfrm>
            <a:off y="2807400" x="3022375"/>
            <a:ext cy="718800" cx="1507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1800" lang="en">
                <a:latin typeface="Tahoma"/>
                <a:ea typeface="Tahoma"/>
                <a:cs typeface="Tahoma"/>
                <a:sym typeface="Tahoma"/>
              </a:rPr>
              <a:t>goal: </a:t>
            </a:r>
          </a:p>
          <a:p>
            <a:pPr algn="ctr">
              <a:buNone/>
            </a:pPr>
            <a:r>
              <a:rPr sz="1800" lang="en">
                <a:latin typeface="Tahoma"/>
                <a:ea typeface="Tahoma"/>
                <a:cs typeface="Tahoma"/>
                <a:sym typeface="Tahoma"/>
              </a:rPr>
              <a:t>automatic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652562" x="1112775"/>
            <a:ext cy="1834813" cx="169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latin typeface="Tahoma"/>
                <a:ea typeface="Tahoma"/>
                <a:cs typeface="Tahoma"/>
                <a:sym typeface="Tahoma"/>
              </a:rPr>
              <a:t>Paper Selection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1460500" x="457200"/>
            <a:ext cy="3003299" cx="8176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200" lang="en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Cuevas, E., Wario, F., Zaldivar, D., &amp; Pérez-Cisneros, M. (2013). </a:t>
            </a:r>
            <a:r>
              <a:rPr b="1" sz="2200" lang="en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Circle detection on images using learning automata</a:t>
            </a:r>
            <a:r>
              <a:rPr sz="2200" lang="en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. In </a:t>
            </a:r>
            <a:r>
              <a:rPr sz="2200" lang="en" i="1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Artificial Intelligence, Evolutionary Computing and Metaheuristics</a:t>
            </a:r>
            <a:r>
              <a:rPr sz="2200" lang="en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 (pp. 545-570). Springer Berlin Heidelberg</a:t>
            </a:r>
          </a:p>
          <a:p>
            <a:r>
              <a:t/>
            </a:r>
          </a:p>
          <a:p>
            <a:r>
              <a:t/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116012" x="2929875"/>
            <a:ext cy="1343025" cx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111250" x="4598925"/>
            <a:ext cy="1352550" cx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y="4292975" x="2819050"/>
            <a:ext cy="411599" cx="4568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Cuevas ‘13. </a:t>
            </a:r>
            <a:r>
              <a:rPr sz="1200" lang="en" i="1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Circle detection on images using learning automata.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3600" lang="en">
                <a:latin typeface="Tahoma"/>
                <a:ea typeface="Tahoma"/>
                <a:cs typeface="Tahoma"/>
                <a:sym typeface="Tahoma"/>
              </a:rPr>
              <a:t>Summary of Problem and Results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1277075" x="330000"/>
            <a:ext cy="3465299" cx="8356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2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Circle detection quickly and accurately</a:t>
            </a:r>
          </a:p>
          <a:p>
            <a:pPr rtl="0" lvl="0" indent="-3683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2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Create a set of synthetic and natural images for comparison</a:t>
            </a:r>
          </a:p>
          <a:p>
            <a:pPr rtl="0" lvl="0" indent="-3683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2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Compare Learning Automata (LA) with Iterative Randomised Hough Transform (IRHT) and Genetic Algorithms (GA)</a:t>
            </a:r>
          </a:p>
          <a:p>
            <a:r>
              <a:t/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817046" x="457200"/>
            <a:ext cy="1704527" cx="189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800337" x="2355575"/>
            <a:ext cy="1737949" cx="189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825958" x="4253946"/>
            <a:ext cy="1686709" cx="189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2825950" x="6152325"/>
            <a:ext cy="1731850" cx="18983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y="4521575" x="2819050"/>
            <a:ext cy="411599" cx="4568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Cuevas ‘13. </a:t>
            </a:r>
            <a:r>
              <a:rPr sz="1200" lang="en" i="1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Circle detection on images using learning automata.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latin typeface="Tahoma"/>
                <a:ea typeface="Tahoma"/>
                <a:cs typeface="Tahoma"/>
                <a:sym typeface="Tahoma"/>
              </a:rPr>
              <a:t>Significance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1289375" x="330000"/>
            <a:ext cy="3465299" cx="8356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2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 algorithm works for occluded circles and multiple circles and is robust to noise and fast 	  widespread use</a:t>
            </a:r>
          </a:p>
          <a:p>
            <a:r>
              <a:t/>
            </a:r>
          </a:p>
        </p:txBody>
      </p:sp>
      <p:sp>
        <p:nvSpPr>
          <p:cNvPr id="89" name="Shape 89"/>
          <p:cNvSpPr txBox="1"/>
          <p:nvPr/>
        </p:nvSpPr>
        <p:spPr>
          <a:xfrm>
            <a:off y="4281050" x="2858400"/>
            <a:ext cy="411599" cx="4568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Cuevas ‘13. </a:t>
            </a:r>
            <a:r>
              <a:rPr sz="1200" lang="en" i="1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Circle detection on images using learning automata.</a:t>
            </a:r>
          </a:p>
          <a:p>
            <a:r>
              <a:t/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418350" x="232795"/>
            <a:ext cy="1838149" cx="246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393791" x="2644750"/>
            <a:ext cy="1887270" cx="246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369250" x="5224200"/>
            <a:ext cy="1887249" cx="25068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Shape 93"/>
          <p:cNvCxnSpPr/>
          <p:nvPr/>
        </p:nvCxnSpPr>
        <p:spPr>
          <a:xfrm>
            <a:off y="1877450" x="4139425"/>
            <a:ext cy="0" cx="471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latin typeface="Tahoma"/>
                <a:ea typeface="Tahoma"/>
                <a:cs typeface="Tahoma"/>
                <a:sym typeface="Tahoma"/>
              </a:rPr>
              <a:t>Background - LA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1486075" x="330000"/>
            <a:ext cy="3400799" cx="8356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b="1" sz="22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Learning </a:t>
            </a:r>
            <a:r>
              <a:rPr sz="22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Automata (LA) optimize through a </a:t>
            </a:r>
            <a:r>
              <a:rPr b="1" sz="22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learning </a:t>
            </a:r>
            <a:r>
              <a:rPr sz="22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 </a:t>
            </a:r>
          </a:p>
          <a:p>
            <a:pPr rtl="0" lvl="0" indent="-3683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2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Model actions applied to an environment with a probability density function (pdf)</a:t>
            </a:r>
          </a:p>
          <a:p>
            <a:pPr rtl="0" lvl="0" indent="-3683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2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Pair actions with reinforcement signal to update the pdf to select the next action</a:t>
            </a:r>
          </a:p>
          <a:p>
            <a:pPr rtl="0" lvl="0" indent="-3683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2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Iterate until optimal action is found (threshold reached, or number of iterations is done)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4" name="Shape 10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092625" x="4151600"/>
            <a:ext cy="2378449" cx="27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latin typeface="Tahoma"/>
                <a:ea typeface="Tahoma"/>
                <a:cs typeface="Tahoma"/>
                <a:sym typeface="Tahoma"/>
              </a:rPr>
              <a:t>Background - Preprocess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1289375" x="330000"/>
            <a:ext cy="863400" cx="8356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2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pre-process with Canny Algorithm to get single-pixel edge map; take only a fraction (about 5%) randomly</a:t>
            </a:r>
          </a:p>
          <a:p>
            <a:r>
              <a:t/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071962" x="1831812"/>
            <a:ext cy="2419799" cx="269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204499" x="253675"/>
            <a:ext cy="2017024" cx="191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2092625" x="6530475"/>
            <a:ext cy="2378449" cx="265287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y="4221525" x="2167300"/>
            <a:ext cy="314700" cx="2193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Matlab - Canny Method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y="4221525" x="6696875"/>
            <a:ext cy="314700" cx="2084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Matlab - Sobel Method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y="4262300" x="4432087"/>
            <a:ext cy="314700" cx="2193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Random Sample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latin typeface="Tahoma"/>
                <a:ea typeface="Tahoma"/>
                <a:cs typeface="Tahoma"/>
                <a:sym typeface="Tahoma"/>
              </a:rPr>
              <a:t>Background - Sample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1289375" x="330000"/>
            <a:ext cy="3465299" cx="8356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200"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sample combinations of 3 points and check</a:t>
            </a:r>
          </a:p>
          <a:p>
            <a:r>
              <a:t/>
            </a:r>
          </a:p>
        </p:txBody>
      </p:sp>
      <p:sp>
        <p:nvSpPr>
          <p:cNvPr id="119" name="Shape 119"/>
          <p:cNvSpPr txBox="1"/>
          <p:nvPr/>
        </p:nvSpPr>
        <p:spPr>
          <a:xfrm>
            <a:off y="4281050" x="2858400"/>
            <a:ext cy="411599" cx="4568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Cuevas ‘13. </a:t>
            </a:r>
            <a:r>
              <a:rPr sz="1200" lang="en" i="1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Circle detection on images using learning automata.</a:t>
            </a:r>
          </a:p>
          <a:p>
            <a:r>
              <a:t/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896175" x="757275"/>
            <a:ext cy="2342599" cx="71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