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277" r:id="rId2"/>
    <p:sldId id="281" r:id="rId3"/>
    <p:sldId id="282" r:id="rId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1"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1"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1"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1" charset="0"/>
        <a:ea typeface="+mn-ea"/>
        <a:cs typeface="+mn-cs"/>
      </a:defRPr>
    </a:lvl5pPr>
    <a:lvl6pPr marL="2286000" algn="l" defTabSz="457200" rtl="0" eaLnBrk="1" latinLnBrk="0" hangingPunct="1">
      <a:defRPr sz="2400" kern="1200">
        <a:solidFill>
          <a:schemeClr val="tx1"/>
        </a:solidFill>
        <a:latin typeface="Arial" pitchFamily="1" charset="0"/>
        <a:ea typeface="+mn-ea"/>
        <a:cs typeface="+mn-cs"/>
      </a:defRPr>
    </a:lvl6pPr>
    <a:lvl7pPr marL="2743200" algn="l" defTabSz="457200" rtl="0" eaLnBrk="1" latinLnBrk="0" hangingPunct="1">
      <a:defRPr sz="2400" kern="1200">
        <a:solidFill>
          <a:schemeClr val="tx1"/>
        </a:solidFill>
        <a:latin typeface="Arial" pitchFamily="1" charset="0"/>
        <a:ea typeface="+mn-ea"/>
        <a:cs typeface="+mn-cs"/>
      </a:defRPr>
    </a:lvl7pPr>
    <a:lvl8pPr marL="3200400" algn="l" defTabSz="457200" rtl="0" eaLnBrk="1" latinLnBrk="0" hangingPunct="1">
      <a:defRPr sz="2400" kern="1200">
        <a:solidFill>
          <a:schemeClr val="tx1"/>
        </a:solidFill>
        <a:latin typeface="Arial" pitchFamily="1" charset="0"/>
        <a:ea typeface="+mn-ea"/>
        <a:cs typeface="+mn-cs"/>
      </a:defRPr>
    </a:lvl8pPr>
    <a:lvl9pPr marL="3657600" algn="l" defTabSz="457200" rtl="0" eaLnBrk="1" latinLnBrk="0" hangingPunct="1">
      <a:defRPr sz="24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B4FD"/>
    <a:srgbClr val="CCCCFF"/>
    <a:srgbClr val="9999FF"/>
    <a:srgbClr val="FFCCCC"/>
    <a:srgbClr val="99CCFF"/>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E900A8-C405-4BB4-B2FF-C2671A3AF05A}" v="8" dt="2021-01-24T22:08:16.2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howGuides="1">
      <p:cViewPr varScale="1">
        <p:scale>
          <a:sx n="108" d="100"/>
          <a:sy n="108" d="100"/>
        </p:scale>
        <p:origin x="17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reza Alamdar" userId="c9dc8031-bcec-4fdf-93b3-d6f7012ff348" providerId="ADAL" clId="{B1194DB6-6883-40F2-9173-F9EB99439360}"/>
    <pc:docChg chg="custSel delSld modSld">
      <pc:chgData name="Alireza Alamdar" userId="c9dc8031-bcec-4fdf-93b3-d6f7012ff348" providerId="ADAL" clId="{B1194DB6-6883-40F2-9173-F9EB99439360}" dt="2021-01-24T22:39:35.433" v="12" actId="313"/>
      <pc:docMkLst>
        <pc:docMk/>
      </pc:docMkLst>
      <pc:sldChg chg="del">
        <pc:chgData name="Alireza Alamdar" userId="c9dc8031-bcec-4fdf-93b3-d6f7012ff348" providerId="ADAL" clId="{B1194DB6-6883-40F2-9173-F9EB99439360}" dt="2021-01-24T22:38:09.107" v="0" actId="47"/>
        <pc:sldMkLst>
          <pc:docMk/>
          <pc:sldMk cId="4199431832" sldId="280"/>
        </pc:sldMkLst>
      </pc:sldChg>
      <pc:sldChg chg="modSp mod">
        <pc:chgData name="Alireza Alamdar" userId="c9dc8031-bcec-4fdf-93b3-d6f7012ff348" providerId="ADAL" clId="{B1194DB6-6883-40F2-9173-F9EB99439360}" dt="2021-01-24T22:39:35.433" v="12" actId="313"/>
        <pc:sldMkLst>
          <pc:docMk/>
          <pc:sldMk cId="2888529639" sldId="282"/>
        </pc:sldMkLst>
        <pc:spChg chg="mod">
          <ac:chgData name="Alireza Alamdar" userId="c9dc8031-bcec-4fdf-93b3-d6f7012ff348" providerId="ADAL" clId="{B1194DB6-6883-40F2-9173-F9EB99439360}" dt="2021-01-24T22:39:35.433" v="12" actId="313"/>
          <ac:spMkLst>
            <pc:docMk/>
            <pc:sldMk cId="2888529639" sldId="282"/>
            <ac:spMk id="3" creationId="{DB3661D1-D8D0-4953-8A1B-30A8DE729A42}"/>
          </ac:spMkLst>
        </pc:spChg>
      </pc:sldChg>
      <pc:sldChg chg="del">
        <pc:chgData name="Alireza Alamdar" userId="c9dc8031-bcec-4fdf-93b3-d6f7012ff348" providerId="ADAL" clId="{B1194DB6-6883-40F2-9173-F9EB99439360}" dt="2021-01-24T22:38:09.107" v="0" actId="47"/>
        <pc:sldMkLst>
          <pc:docMk/>
          <pc:sldMk cId="1138107504" sldId="283"/>
        </pc:sldMkLst>
      </pc:sldChg>
      <pc:sldChg chg="del">
        <pc:chgData name="Alireza Alamdar" userId="c9dc8031-bcec-4fdf-93b3-d6f7012ff348" providerId="ADAL" clId="{B1194DB6-6883-40F2-9173-F9EB99439360}" dt="2021-01-24T22:38:09.107" v="0" actId="47"/>
        <pc:sldMkLst>
          <pc:docMk/>
          <pc:sldMk cId="1393534404" sldId="28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512CACE-AF88-ED49-8F85-D65AFFF2FC0A}" type="slidenum">
              <a:rPr lang="en-US"/>
              <a:pPr>
                <a:defRPr/>
              </a:pPr>
              <a:t>‹#›</a:t>
            </a:fld>
            <a:endParaRPr lang="en-US"/>
          </a:p>
        </p:txBody>
      </p:sp>
    </p:spTree>
    <p:extLst>
      <p:ext uri="{BB962C8B-B14F-4D97-AF65-F5344CB8AC3E}">
        <p14:creationId xmlns:p14="http://schemas.microsoft.com/office/powerpoint/2010/main" val="4007241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F6788FD-083D-3B4A-BCEA-C6203DCA5662}" type="slidenum">
              <a:rPr lang="en-US"/>
              <a:pPr>
                <a:defRPr/>
              </a:pPr>
              <a:t>‹#›</a:t>
            </a:fld>
            <a:endParaRPr lang="en-US"/>
          </a:p>
        </p:txBody>
      </p:sp>
    </p:spTree>
    <p:extLst>
      <p:ext uri="{BB962C8B-B14F-4D97-AF65-F5344CB8AC3E}">
        <p14:creationId xmlns:p14="http://schemas.microsoft.com/office/powerpoint/2010/main" val="40106238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28600"/>
            <a:ext cx="56769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914400"/>
            <a:ext cx="77724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12"/>
          <p:cNvGrpSpPr>
            <a:grpSpLocks/>
          </p:cNvGrpSpPr>
          <p:nvPr/>
        </p:nvGrpSpPr>
        <p:grpSpPr bwMode="auto">
          <a:xfrm>
            <a:off x="3302000" y="6477000"/>
            <a:ext cx="5842000" cy="381000"/>
            <a:chOff x="2080" y="4080"/>
            <a:chExt cx="3680" cy="240"/>
          </a:xfrm>
        </p:grpSpPr>
        <p:pic>
          <p:nvPicPr>
            <p:cNvPr id="1030" name="Picture 13" descr="ERCLogoSmallColor"/>
            <p:cNvPicPr>
              <a:picLocks noChangeAspect="1" noChangeArrowheads="1"/>
            </p:cNvPicPr>
            <p:nvPr/>
          </p:nvPicPr>
          <p:blipFill>
            <a:blip r:embed="rId13"/>
            <a:srcRect/>
            <a:stretch>
              <a:fillRect/>
            </a:stretch>
          </p:blipFill>
          <p:spPr bwMode="auto">
            <a:xfrm>
              <a:off x="5589" y="4080"/>
              <a:ext cx="171" cy="240"/>
            </a:xfrm>
            <a:prstGeom prst="rect">
              <a:avLst/>
            </a:prstGeom>
            <a:noFill/>
            <a:ln w="9525">
              <a:noFill/>
              <a:miter lim="800000"/>
              <a:headEnd/>
              <a:tailEnd/>
            </a:ln>
          </p:spPr>
        </p:pic>
        <p:sp>
          <p:nvSpPr>
            <p:cNvPr id="1038" name="Text Box 14"/>
            <p:cNvSpPr txBox="1">
              <a:spLocks noChangeArrowheads="1"/>
            </p:cNvSpPr>
            <p:nvPr/>
          </p:nvSpPr>
          <p:spPr bwMode="auto">
            <a:xfrm>
              <a:off x="2080" y="4118"/>
              <a:ext cx="3488" cy="154"/>
            </a:xfrm>
            <a:prstGeom prst="rect">
              <a:avLst/>
            </a:prstGeom>
            <a:noFill/>
            <a:ln w="9525">
              <a:noFill/>
              <a:miter lim="800000"/>
              <a:headEnd/>
              <a:tailEnd/>
            </a:ln>
            <a:effectLst/>
          </p:spPr>
          <p:txBody>
            <a:bodyPr wrap="none">
              <a:prstTxWarp prst="textNoShape">
                <a:avLst/>
              </a:prstTxWarp>
              <a:spAutoFit/>
            </a:bodyPr>
            <a:lstStyle/>
            <a:p>
              <a:pPr>
                <a:defRPr/>
              </a:pPr>
              <a:r>
                <a:rPr lang="en-US" sz="1000" b="1">
                  <a:solidFill>
                    <a:schemeClr val="bg2"/>
                  </a:solidFill>
                  <a:latin typeface="Arial" pitchFamily="-107" charset="0"/>
                </a:rPr>
                <a:t>Engineering Research Center for Computer Integrated Surgical Systems and Technology</a:t>
              </a:r>
            </a:p>
          </p:txBody>
        </p:sp>
      </p:grpSp>
      <p:sp>
        <p:nvSpPr>
          <p:cNvPr id="1040" name="Text Box 16"/>
          <p:cNvSpPr txBox="1">
            <a:spLocks noChangeArrowheads="1"/>
          </p:cNvSpPr>
          <p:nvPr/>
        </p:nvSpPr>
        <p:spPr bwMode="auto">
          <a:xfrm>
            <a:off x="0" y="6430963"/>
            <a:ext cx="3733800" cy="427037"/>
          </a:xfrm>
          <a:prstGeom prst="rect">
            <a:avLst/>
          </a:prstGeom>
          <a:noFill/>
          <a:ln w="9525">
            <a:noFill/>
            <a:miter lim="800000"/>
            <a:headEnd/>
            <a:tailEnd/>
          </a:ln>
          <a:effectLst/>
        </p:spPr>
        <p:txBody>
          <a:bodyPr>
            <a:prstTxWarp prst="textNoShape">
              <a:avLst/>
            </a:prstTxWarp>
            <a:spAutoFit/>
          </a:bodyPr>
          <a:lstStyle/>
          <a:p>
            <a:pPr marL="341313" indent="-341313">
              <a:defRPr/>
            </a:pPr>
            <a:fld id="{AC6DEC11-5E03-2848-BAEE-A26AD718E783}" type="slidenum">
              <a:rPr lang="en-US" sz="1200" b="1">
                <a:latin typeface="Arial" pitchFamily="-107" charset="0"/>
              </a:rPr>
              <a:pPr marL="341313" indent="-341313">
                <a:defRPr/>
              </a:pPr>
              <a:t>‹#›</a:t>
            </a:fld>
            <a:r>
              <a:rPr lang="en-US" sz="1200" b="1" dirty="0">
                <a:latin typeface="Arial" pitchFamily="-107" charset="0"/>
              </a:rPr>
              <a:t>	</a:t>
            </a:r>
            <a:r>
              <a:rPr lang="en-US" sz="1000" dirty="0">
                <a:latin typeface="Times New Roman" pitchFamily="-107" charset="0"/>
              </a:rPr>
              <a:t>600.456/656 CIS2 Spring 2021</a:t>
            </a:r>
          </a:p>
          <a:p>
            <a:pPr marL="341313" indent="-341313">
              <a:defRPr/>
            </a:pPr>
            <a:r>
              <a:rPr lang="en-US" sz="1000" dirty="0">
                <a:latin typeface="Times New Roman" pitchFamily="-107" charset="0"/>
              </a:rPr>
              <a:t>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chemeClr val="tx2"/>
          </a:solidFill>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2pPr>
      <a:lvl3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3pPr>
      <a:lvl4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4pPr>
      <a:lvl5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5pPr>
      <a:lvl6pPr marL="457200" algn="ctr" rtl="0" eaLnBrk="0" fontAlgn="base" hangingPunct="0">
        <a:spcBef>
          <a:spcPct val="0"/>
        </a:spcBef>
        <a:spcAft>
          <a:spcPct val="0"/>
        </a:spcAft>
        <a:defRPr sz="2800" b="1">
          <a:solidFill>
            <a:schemeClr val="tx2"/>
          </a:solidFill>
          <a:latin typeface="Arial" pitchFamily="-65" charset="0"/>
        </a:defRPr>
      </a:lvl6pPr>
      <a:lvl7pPr marL="914400" algn="ctr" rtl="0" eaLnBrk="0" fontAlgn="base" hangingPunct="0">
        <a:spcBef>
          <a:spcPct val="0"/>
        </a:spcBef>
        <a:spcAft>
          <a:spcPct val="0"/>
        </a:spcAft>
        <a:defRPr sz="2800" b="1">
          <a:solidFill>
            <a:schemeClr val="tx2"/>
          </a:solidFill>
          <a:latin typeface="Arial" pitchFamily="-65" charset="0"/>
        </a:defRPr>
      </a:lvl7pPr>
      <a:lvl8pPr marL="1371600" algn="ctr" rtl="0" eaLnBrk="0" fontAlgn="base" hangingPunct="0">
        <a:spcBef>
          <a:spcPct val="0"/>
        </a:spcBef>
        <a:spcAft>
          <a:spcPct val="0"/>
        </a:spcAft>
        <a:defRPr sz="2800" b="1">
          <a:solidFill>
            <a:schemeClr val="tx2"/>
          </a:solidFill>
          <a:latin typeface="Arial" pitchFamily="-65" charset="0"/>
        </a:defRPr>
      </a:lvl8pPr>
      <a:lvl9pPr marL="1828800" algn="ctr" rtl="0" eaLnBrk="0" fontAlgn="base" hangingPunct="0">
        <a:spcBef>
          <a:spcPct val="0"/>
        </a:spcBef>
        <a:spcAft>
          <a:spcPct val="0"/>
        </a:spcAft>
        <a:defRPr sz="2800" b="1">
          <a:solidFill>
            <a:schemeClr val="tx2"/>
          </a:solidFill>
          <a:latin typeface="Arial" pitchFamily="-65"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0858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1771650" indent="-228600" algn="l" rtl="0" eaLnBrk="0" fontAlgn="base" hangingPunct="0">
        <a:spcBef>
          <a:spcPct val="20000"/>
        </a:spcBef>
        <a:spcAft>
          <a:spcPct val="0"/>
        </a:spcAft>
        <a:buChar char="»"/>
        <a:defRPr>
          <a:solidFill>
            <a:schemeClr val="tx1"/>
          </a:solidFill>
          <a:latin typeface="+mn-lt"/>
          <a:ea typeface="ＭＳ Ｐゴシック" pitchFamily="-65" charset="-128"/>
        </a:defRPr>
      </a:lvl5pPr>
      <a:lvl6pPr marL="2228850" indent="-228600" algn="l" rtl="0" eaLnBrk="0" fontAlgn="base" hangingPunct="0">
        <a:spcBef>
          <a:spcPct val="20000"/>
        </a:spcBef>
        <a:spcAft>
          <a:spcPct val="0"/>
        </a:spcAft>
        <a:buChar char="»"/>
        <a:defRPr>
          <a:solidFill>
            <a:schemeClr val="tx1"/>
          </a:solidFill>
          <a:latin typeface="+mn-lt"/>
          <a:ea typeface="ＭＳ Ｐゴシック" pitchFamily="-65" charset="-128"/>
        </a:defRPr>
      </a:lvl6pPr>
      <a:lvl7pPr marL="2686050" indent="-228600" algn="l" rtl="0" eaLnBrk="0" fontAlgn="base" hangingPunct="0">
        <a:spcBef>
          <a:spcPct val="20000"/>
        </a:spcBef>
        <a:spcAft>
          <a:spcPct val="0"/>
        </a:spcAft>
        <a:buChar char="»"/>
        <a:defRPr>
          <a:solidFill>
            <a:schemeClr val="tx1"/>
          </a:solidFill>
          <a:latin typeface="+mn-lt"/>
          <a:ea typeface="ＭＳ Ｐゴシック" pitchFamily="-65" charset="-128"/>
        </a:defRPr>
      </a:lvl7pPr>
      <a:lvl8pPr marL="3143250" indent="-228600" algn="l" rtl="0" eaLnBrk="0" fontAlgn="base" hangingPunct="0">
        <a:spcBef>
          <a:spcPct val="20000"/>
        </a:spcBef>
        <a:spcAft>
          <a:spcPct val="0"/>
        </a:spcAft>
        <a:buChar char="»"/>
        <a:defRPr>
          <a:solidFill>
            <a:schemeClr val="tx1"/>
          </a:solidFill>
          <a:latin typeface="+mn-lt"/>
          <a:ea typeface="ＭＳ Ｐゴシック" pitchFamily="-65" charset="-128"/>
        </a:defRPr>
      </a:lvl8pPr>
      <a:lvl9pPr marL="3600450" indent="-228600" algn="l" rtl="0" eaLnBrk="0" fontAlgn="base" hangingPunct="0">
        <a:spcBef>
          <a:spcPct val="20000"/>
        </a:spcBef>
        <a:spcAft>
          <a:spcPct val="0"/>
        </a:spcAft>
        <a:buChar char="»"/>
        <a:defRPr>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C4252-C820-4B64-852D-6FC38CE79E24}"/>
              </a:ext>
            </a:extLst>
          </p:cNvPr>
          <p:cNvSpPr>
            <a:spLocks noGrp="1"/>
          </p:cNvSpPr>
          <p:nvPr>
            <p:ph type="title"/>
          </p:nvPr>
        </p:nvSpPr>
        <p:spPr>
          <a:xfrm>
            <a:off x="685800" y="413196"/>
            <a:ext cx="7772400" cy="609600"/>
          </a:xfrm>
        </p:spPr>
        <p:txBody>
          <a:bodyPr/>
          <a:lstStyle/>
          <a:p>
            <a:r>
              <a:rPr lang="en-US" sz="2000" dirty="0"/>
              <a:t>Identification and kinematic calibration of the new 1 DOF tilting mechanism for Eye Robot 3.0</a:t>
            </a:r>
          </a:p>
        </p:txBody>
      </p:sp>
      <p:sp>
        <p:nvSpPr>
          <p:cNvPr id="3" name="Content Placeholder 2">
            <a:extLst>
              <a:ext uri="{FF2B5EF4-FFF2-40B4-BE49-F238E27FC236}">
                <a16:creationId xmlns:a16="http://schemas.microsoft.com/office/drawing/2014/main" id="{DB3661D1-D8D0-4953-8A1B-30A8DE729A42}"/>
              </a:ext>
            </a:extLst>
          </p:cNvPr>
          <p:cNvSpPr>
            <a:spLocks noGrp="1"/>
          </p:cNvSpPr>
          <p:nvPr>
            <p:ph idx="1"/>
          </p:nvPr>
        </p:nvSpPr>
        <p:spPr>
          <a:xfrm>
            <a:off x="685800" y="1142999"/>
            <a:ext cx="4953000" cy="3385351"/>
          </a:xfrm>
        </p:spPr>
        <p:txBody>
          <a:bodyPr/>
          <a:lstStyle/>
          <a:p>
            <a:r>
              <a:rPr lang="en-US" sz="1800" b="1" dirty="0"/>
              <a:t>Goal: </a:t>
            </a:r>
            <a:r>
              <a:rPr lang="en-US" sz="1800" dirty="0"/>
              <a:t>Investigate the accuracy of and calibrate the new tilting mechanism, which includes a linear stage, a slider-crank mechanism, a four-bar mechanism, and a tool adopter.</a:t>
            </a:r>
          </a:p>
          <a:p>
            <a:r>
              <a:rPr lang="en-US" sz="1800" b="1" dirty="0"/>
              <a:t>Significance:</a:t>
            </a:r>
            <a:r>
              <a:rPr lang="en-US" sz="1800" dirty="0"/>
              <a:t> Delicate eye surgical procedures such as retinal vein cannulation and sub-retinal injection require very high accuracy – around 25-30 microns. To achieve that, mechanical and control errors should be carefully identified and compensated.</a:t>
            </a:r>
          </a:p>
        </p:txBody>
      </p:sp>
      <p:pic>
        <p:nvPicPr>
          <p:cNvPr id="4" name="Content Placeholder 5">
            <a:extLst>
              <a:ext uri="{FF2B5EF4-FFF2-40B4-BE49-F238E27FC236}">
                <a16:creationId xmlns:a16="http://schemas.microsoft.com/office/drawing/2014/main" id="{0E7F78E3-20D4-4DAB-B999-D8E12F8B7189}"/>
              </a:ext>
            </a:extLst>
          </p:cNvPr>
          <p:cNvPicPr>
            <a:picLocks noChangeAspect="1"/>
          </p:cNvPicPr>
          <p:nvPr/>
        </p:nvPicPr>
        <p:blipFill rotWithShape="1">
          <a:blip r:embed="rId2"/>
          <a:srcRect l="3022" r="13853"/>
          <a:stretch/>
        </p:blipFill>
        <p:spPr bwMode="auto">
          <a:xfrm flipH="1">
            <a:off x="685800" y="4623089"/>
            <a:ext cx="3357170" cy="1719744"/>
          </a:xfrm>
          <a:prstGeom prst="rect">
            <a:avLst/>
          </a:prstGeom>
          <a:noFill/>
          <a:ln w="9525">
            <a:noFill/>
            <a:miter lim="800000"/>
            <a:headEnd/>
            <a:tailEnd/>
          </a:ln>
        </p:spPr>
      </p:pic>
      <p:pic>
        <p:nvPicPr>
          <p:cNvPr id="5" name="Picture 4">
            <a:extLst>
              <a:ext uri="{FF2B5EF4-FFF2-40B4-BE49-F238E27FC236}">
                <a16:creationId xmlns:a16="http://schemas.microsoft.com/office/drawing/2014/main" id="{DBBF9AAB-F8BF-4F33-A74E-641E2A91B054}"/>
              </a:ext>
            </a:extLst>
          </p:cNvPr>
          <p:cNvPicPr>
            <a:picLocks noChangeAspect="1"/>
          </p:cNvPicPr>
          <p:nvPr/>
        </p:nvPicPr>
        <p:blipFill>
          <a:blip r:embed="rId3"/>
          <a:stretch>
            <a:fillRect/>
          </a:stretch>
        </p:blipFill>
        <p:spPr>
          <a:xfrm>
            <a:off x="4712470" y="4533420"/>
            <a:ext cx="4196225" cy="1899082"/>
          </a:xfrm>
          <a:prstGeom prst="rect">
            <a:avLst/>
          </a:prstGeom>
        </p:spPr>
      </p:pic>
      <p:pic>
        <p:nvPicPr>
          <p:cNvPr id="7" name="Picture 6">
            <a:extLst>
              <a:ext uri="{FF2B5EF4-FFF2-40B4-BE49-F238E27FC236}">
                <a16:creationId xmlns:a16="http://schemas.microsoft.com/office/drawing/2014/main" id="{00FAB92F-5AAA-4657-A3FF-E77EEC51831E}"/>
              </a:ext>
            </a:extLst>
          </p:cNvPr>
          <p:cNvPicPr>
            <a:picLocks noChangeAspect="1"/>
          </p:cNvPicPr>
          <p:nvPr/>
        </p:nvPicPr>
        <p:blipFill rotWithShape="1">
          <a:blip r:embed="rId4"/>
          <a:srcRect l="8383"/>
          <a:stretch/>
        </p:blipFill>
        <p:spPr>
          <a:xfrm>
            <a:off x="5562671" y="1136338"/>
            <a:ext cx="3483551" cy="3385351"/>
          </a:xfrm>
          <a:prstGeom prst="rect">
            <a:avLst/>
          </a:prstGeom>
        </p:spPr>
      </p:pic>
      <p:sp>
        <p:nvSpPr>
          <p:cNvPr id="8" name="TextBox 7">
            <a:extLst>
              <a:ext uri="{FF2B5EF4-FFF2-40B4-BE49-F238E27FC236}">
                <a16:creationId xmlns:a16="http://schemas.microsoft.com/office/drawing/2014/main" id="{C931A755-9120-40D5-8B39-92CB4E902B62}"/>
              </a:ext>
            </a:extLst>
          </p:cNvPr>
          <p:cNvSpPr txBox="1"/>
          <p:nvPr/>
        </p:nvSpPr>
        <p:spPr>
          <a:xfrm>
            <a:off x="5123813" y="4695556"/>
            <a:ext cx="1180131" cy="307777"/>
          </a:xfrm>
          <a:prstGeom prst="rect">
            <a:avLst/>
          </a:prstGeom>
          <a:noFill/>
        </p:spPr>
        <p:txBody>
          <a:bodyPr wrap="none" rtlCol="0">
            <a:spAutoFit/>
          </a:bodyPr>
          <a:lstStyle/>
          <a:p>
            <a:r>
              <a:rPr lang="en-US" sz="1400" dirty="0">
                <a:solidFill>
                  <a:srgbClr val="C00000"/>
                </a:solidFill>
              </a:rPr>
              <a:t>Slider-Crank</a:t>
            </a:r>
          </a:p>
        </p:txBody>
      </p:sp>
      <p:sp>
        <p:nvSpPr>
          <p:cNvPr id="9" name="TextBox 8">
            <a:extLst>
              <a:ext uri="{FF2B5EF4-FFF2-40B4-BE49-F238E27FC236}">
                <a16:creationId xmlns:a16="http://schemas.microsoft.com/office/drawing/2014/main" id="{F6F98F42-09C6-4D00-AD76-4E0F1A8921E6}"/>
              </a:ext>
            </a:extLst>
          </p:cNvPr>
          <p:cNvSpPr txBox="1"/>
          <p:nvPr/>
        </p:nvSpPr>
        <p:spPr>
          <a:xfrm>
            <a:off x="6715287" y="4716234"/>
            <a:ext cx="889987" cy="307777"/>
          </a:xfrm>
          <a:prstGeom prst="rect">
            <a:avLst/>
          </a:prstGeom>
          <a:noFill/>
        </p:spPr>
        <p:txBody>
          <a:bodyPr wrap="none" rtlCol="0">
            <a:spAutoFit/>
          </a:bodyPr>
          <a:lstStyle/>
          <a:p>
            <a:r>
              <a:rPr lang="en-US" sz="1400" dirty="0">
                <a:solidFill>
                  <a:srgbClr val="C00000"/>
                </a:solidFill>
              </a:rPr>
              <a:t>Four-Bar</a:t>
            </a:r>
          </a:p>
        </p:txBody>
      </p:sp>
      <p:sp>
        <p:nvSpPr>
          <p:cNvPr id="10" name="TextBox 9">
            <a:extLst>
              <a:ext uri="{FF2B5EF4-FFF2-40B4-BE49-F238E27FC236}">
                <a16:creationId xmlns:a16="http://schemas.microsoft.com/office/drawing/2014/main" id="{228CB4B4-23AB-48BB-AD6E-E64EF44EECF0}"/>
              </a:ext>
            </a:extLst>
          </p:cNvPr>
          <p:cNvSpPr txBox="1"/>
          <p:nvPr/>
        </p:nvSpPr>
        <p:spPr>
          <a:xfrm>
            <a:off x="4112786" y="5089046"/>
            <a:ext cx="1199367" cy="307777"/>
          </a:xfrm>
          <a:prstGeom prst="rect">
            <a:avLst/>
          </a:prstGeom>
          <a:noFill/>
        </p:spPr>
        <p:txBody>
          <a:bodyPr wrap="none" rtlCol="0">
            <a:spAutoFit/>
          </a:bodyPr>
          <a:lstStyle/>
          <a:p>
            <a:r>
              <a:rPr lang="en-US" sz="1400" dirty="0">
                <a:solidFill>
                  <a:srgbClr val="C00000"/>
                </a:solidFill>
              </a:rPr>
              <a:t>Linear Stage</a:t>
            </a:r>
          </a:p>
        </p:txBody>
      </p:sp>
      <p:sp>
        <p:nvSpPr>
          <p:cNvPr id="11" name="TextBox 10">
            <a:extLst>
              <a:ext uri="{FF2B5EF4-FFF2-40B4-BE49-F238E27FC236}">
                <a16:creationId xmlns:a16="http://schemas.microsoft.com/office/drawing/2014/main" id="{ECB7E3DA-6BC1-4A35-80B6-7DE709D4AD9D}"/>
              </a:ext>
            </a:extLst>
          </p:cNvPr>
          <p:cNvSpPr txBox="1"/>
          <p:nvPr/>
        </p:nvSpPr>
        <p:spPr>
          <a:xfrm>
            <a:off x="7620000" y="6124725"/>
            <a:ext cx="1179234" cy="307777"/>
          </a:xfrm>
          <a:prstGeom prst="rect">
            <a:avLst/>
          </a:prstGeom>
          <a:noFill/>
        </p:spPr>
        <p:txBody>
          <a:bodyPr wrap="none" rtlCol="0">
            <a:spAutoFit/>
          </a:bodyPr>
          <a:lstStyle/>
          <a:p>
            <a:r>
              <a:rPr lang="en-US" sz="1400" dirty="0">
                <a:solidFill>
                  <a:srgbClr val="C00000"/>
                </a:solidFill>
              </a:rPr>
              <a:t>Tool Adopter</a:t>
            </a:r>
          </a:p>
        </p:txBody>
      </p:sp>
    </p:spTree>
    <p:extLst>
      <p:ext uri="{BB962C8B-B14F-4D97-AF65-F5344CB8AC3E}">
        <p14:creationId xmlns:p14="http://schemas.microsoft.com/office/powerpoint/2010/main" val="1228524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C4252-C820-4B64-852D-6FC38CE79E24}"/>
              </a:ext>
            </a:extLst>
          </p:cNvPr>
          <p:cNvSpPr>
            <a:spLocks noGrp="1"/>
          </p:cNvSpPr>
          <p:nvPr>
            <p:ph type="title"/>
          </p:nvPr>
        </p:nvSpPr>
        <p:spPr>
          <a:xfrm>
            <a:off x="685800" y="413196"/>
            <a:ext cx="7772400" cy="609600"/>
          </a:xfrm>
        </p:spPr>
        <p:txBody>
          <a:bodyPr/>
          <a:lstStyle/>
          <a:p>
            <a:r>
              <a:rPr lang="en-US" sz="2000" dirty="0"/>
              <a:t>Identification and kinematic calibration of the new 1 DOF tilting mechanism for Eye Robot 3.0</a:t>
            </a:r>
          </a:p>
        </p:txBody>
      </p:sp>
      <p:sp>
        <p:nvSpPr>
          <p:cNvPr id="3" name="Content Placeholder 2">
            <a:extLst>
              <a:ext uri="{FF2B5EF4-FFF2-40B4-BE49-F238E27FC236}">
                <a16:creationId xmlns:a16="http://schemas.microsoft.com/office/drawing/2014/main" id="{DB3661D1-D8D0-4953-8A1B-30A8DE729A42}"/>
              </a:ext>
            </a:extLst>
          </p:cNvPr>
          <p:cNvSpPr>
            <a:spLocks noGrp="1"/>
          </p:cNvSpPr>
          <p:nvPr>
            <p:ph idx="1"/>
          </p:nvPr>
        </p:nvSpPr>
        <p:spPr>
          <a:xfrm>
            <a:off x="685800" y="1108509"/>
            <a:ext cx="7924800" cy="2667001"/>
          </a:xfrm>
        </p:spPr>
        <p:txBody>
          <a:bodyPr/>
          <a:lstStyle/>
          <a:p>
            <a:pPr algn="just"/>
            <a:r>
              <a:rPr lang="en-US" sz="1800" b="1" dirty="0"/>
              <a:t>Mechanism description: </a:t>
            </a:r>
            <a:r>
              <a:rPr lang="en-US" sz="1800" dirty="0"/>
              <a:t>A rotary motor moves the slider R, by means of a precise ball-screw unit integrated in the linear stage. This linear motion translates into rotation (tilting) of the tool, by passing through the slider-crank and four-bar mechanisms. </a:t>
            </a:r>
          </a:p>
          <a:p>
            <a:pPr algn="just"/>
            <a:r>
              <a:rPr lang="en-US" sz="1800" b="1" dirty="0"/>
              <a:t>Where to expect errors:</a:t>
            </a:r>
            <a:r>
              <a:rPr lang="en-US" sz="1800" dirty="0"/>
              <a:t> The positional errors mostly come from two sources: control errors at joint level, which is related to how accurate we can command the slider to go to the desired position, and mechanical errors, which is related to how accurate the lineages are fabricated and installed.</a:t>
            </a:r>
          </a:p>
          <a:p>
            <a:pPr algn="just"/>
            <a:r>
              <a:rPr lang="en-US" sz="1800" b="1" dirty="0"/>
              <a:t>How to resolve: </a:t>
            </a:r>
            <a:r>
              <a:rPr lang="en-US" sz="1800" dirty="0"/>
              <a:t>For position feedback at the joint level (linear motion of the slider) a rotary incremental encoder, connected to the motor, and an absolute linear encoder, connected to the slider, are used.</a:t>
            </a:r>
            <a:endParaRPr lang="en-US" sz="1800" b="1" dirty="0"/>
          </a:p>
          <a:p>
            <a:endParaRPr lang="en-US" sz="1800" dirty="0"/>
          </a:p>
        </p:txBody>
      </p:sp>
      <p:pic>
        <p:nvPicPr>
          <p:cNvPr id="5" name="Picture 4">
            <a:extLst>
              <a:ext uri="{FF2B5EF4-FFF2-40B4-BE49-F238E27FC236}">
                <a16:creationId xmlns:a16="http://schemas.microsoft.com/office/drawing/2014/main" id="{DBBF9AAB-F8BF-4F33-A74E-641E2A91B054}"/>
              </a:ext>
            </a:extLst>
          </p:cNvPr>
          <p:cNvPicPr>
            <a:picLocks noChangeAspect="1"/>
          </p:cNvPicPr>
          <p:nvPr/>
        </p:nvPicPr>
        <p:blipFill>
          <a:blip r:embed="rId2"/>
          <a:stretch>
            <a:fillRect/>
          </a:stretch>
        </p:blipFill>
        <p:spPr>
          <a:xfrm>
            <a:off x="4712470" y="4533420"/>
            <a:ext cx="4196225" cy="1899082"/>
          </a:xfrm>
          <a:prstGeom prst="rect">
            <a:avLst/>
          </a:prstGeom>
        </p:spPr>
      </p:pic>
      <p:sp>
        <p:nvSpPr>
          <p:cNvPr id="12" name="Content Placeholder 2">
            <a:extLst>
              <a:ext uri="{FF2B5EF4-FFF2-40B4-BE49-F238E27FC236}">
                <a16:creationId xmlns:a16="http://schemas.microsoft.com/office/drawing/2014/main" id="{3C387492-D9D4-4013-83AB-8CBF032CB8F4}"/>
              </a:ext>
            </a:extLst>
          </p:cNvPr>
          <p:cNvSpPr txBox="1">
            <a:spLocks/>
          </p:cNvSpPr>
          <p:nvPr/>
        </p:nvSpPr>
        <p:spPr bwMode="auto">
          <a:xfrm>
            <a:off x="1029855" y="4533420"/>
            <a:ext cx="3662640" cy="26670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0858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1771650" indent="-228600" algn="l" rtl="0" eaLnBrk="0" fontAlgn="base" hangingPunct="0">
              <a:spcBef>
                <a:spcPct val="20000"/>
              </a:spcBef>
              <a:spcAft>
                <a:spcPct val="0"/>
              </a:spcAft>
              <a:buChar char="»"/>
              <a:defRPr>
                <a:solidFill>
                  <a:schemeClr val="tx1"/>
                </a:solidFill>
                <a:latin typeface="+mn-lt"/>
                <a:ea typeface="ＭＳ Ｐゴシック" pitchFamily="-65" charset="-128"/>
              </a:defRPr>
            </a:lvl5pPr>
            <a:lvl6pPr marL="2228850" indent="-228600" algn="l" rtl="0" eaLnBrk="0" fontAlgn="base" hangingPunct="0">
              <a:spcBef>
                <a:spcPct val="20000"/>
              </a:spcBef>
              <a:spcAft>
                <a:spcPct val="0"/>
              </a:spcAft>
              <a:buChar char="»"/>
              <a:defRPr>
                <a:solidFill>
                  <a:schemeClr val="tx1"/>
                </a:solidFill>
                <a:latin typeface="+mn-lt"/>
                <a:ea typeface="ＭＳ Ｐゴシック" pitchFamily="-65" charset="-128"/>
              </a:defRPr>
            </a:lvl6pPr>
            <a:lvl7pPr marL="2686050" indent="-228600" algn="l" rtl="0" eaLnBrk="0" fontAlgn="base" hangingPunct="0">
              <a:spcBef>
                <a:spcPct val="20000"/>
              </a:spcBef>
              <a:spcAft>
                <a:spcPct val="0"/>
              </a:spcAft>
              <a:buChar char="»"/>
              <a:defRPr>
                <a:solidFill>
                  <a:schemeClr val="tx1"/>
                </a:solidFill>
                <a:latin typeface="+mn-lt"/>
                <a:ea typeface="ＭＳ Ｐゴシック" pitchFamily="-65" charset="-128"/>
              </a:defRPr>
            </a:lvl7pPr>
            <a:lvl8pPr marL="3143250" indent="-228600" algn="l" rtl="0" eaLnBrk="0" fontAlgn="base" hangingPunct="0">
              <a:spcBef>
                <a:spcPct val="20000"/>
              </a:spcBef>
              <a:spcAft>
                <a:spcPct val="0"/>
              </a:spcAft>
              <a:buChar char="»"/>
              <a:defRPr>
                <a:solidFill>
                  <a:schemeClr val="tx1"/>
                </a:solidFill>
                <a:latin typeface="+mn-lt"/>
                <a:ea typeface="ＭＳ Ｐゴシック" pitchFamily="-65" charset="-128"/>
              </a:defRPr>
            </a:lvl8pPr>
            <a:lvl9pPr marL="3600450" indent="-228600" algn="l" rtl="0" eaLnBrk="0" fontAlgn="base" hangingPunct="0">
              <a:spcBef>
                <a:spcPct val="20000"/>
              </a:spcBef>
              <a:spcAft>
                <a:spcPct val="0"/>
              </a:spcAft>
              <a:buChar char="»"/>
              <a:defRPr>
                <a:solidFill>
                  <a:schemeClr val="tx1"/>
                </a:solidFill>
                <a:latin typeface="+mn-lt"/>
                <a:ea typeface="ＭＳ Ｐゴシック" pitchFamily="-65" charset="-128"/>
              </a:defRPr>
            </a:lvl9pPr>
          </a:lstStyle>
          <a:p>
            <a:pPr marL="0" indent="0" algn="just">
              <a:buNone/>
            </a:pPr>
            <a:r>
              <a:rPr lang="en-US" sz="1800" kern="0" dirty="0"/>
              <a:t>For the mechanical errors, a precise external measurement sensor (A laser tracker or an </a:t>
            </a:r>
            <a:r>
              <a:rPr lang="en-US" sz="1800" kern="0" dirty="0" err="1"/>
              <a:t>Optotrack</a:t>
            </a:r>
            <a:r>
              <a:rPr lang="en-US" sz="1800" kern="0" dirty="0"/>
              <a:t>) will be used to identify the errors, and a calibration model to compensate.</a:t>
            </a:r>
          </a:p>
        </p:txBody>
      </p:sp>
    </p:spTree>
    <p:extLst>
      <p:ext uri="{BB962C8B-B14F-4D97-AF65-F5344CB8AC3E}">
        <p14:creationId xmlns:p14="http://schemas.microsoft.com/office/powerpoint/2010/main" val="1494957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C4252-C820-4B64-852D-6FC38CE79E24}"/>
              </a:ext>
            </a:extLst>
          </p:cNvPr>
          <p:cNvSpPr>
            <a:spLocks noGrp="1"/>
          </p:cNvSpPr>
          <p:nvPr>
            <p:ph type="title"/>
          </p:nvPr>
        </p:nvSpPr>
        <p:spPr>
          <a:xfrm>
            <a:off x="685800" y="413196"/>
            <a:ext cx="7772400" cy="609600"/>
          </a:xfrm>
        </p:spPr>
        <p:txBody>
          <a:bodyPr/>
          <a:lstStyle/>
          <a:p>
            <a:r>
              <a:rPr lang="en-US" sz="2000" dirty="0"/>
              <a:t>Identification and kinematic calibration of the new 1 DOF tilting mechanism for Eye Robot 3.0</a:t>
            </a:r>
          </a:p>
        </p:txBody>
      </p:sp>
      <p:sp>
        <p:nvSpPr>
          <p:cNvPr id="3" name="Content Placeholder 2">
            <a:extLst>
              <a:ext uri="{FF2B5EF4-FFF2-40B4-BE49-F238E27FC236}">
                <a16:creationId xmlns:a16="http://schemas.microsoft.com/office/drawing/2014/main" id="{DB3661D1-D8D0-4953-8A1B-30A8DE729A42}"/>
              </a:ext>
            </a:extLst>
          </p:cNvPr>
          <p:cNvSpPr>
            <a:spLocks noGrp="1"/>
          </p:cNvSpPr>
          <p:nvPr>
            <p:ph idx="1"/>
          </p:nvPr>
        </p:nvSpPr>
        <p:spPr>
          <a:xfrm>
            <a:off x="685800" y="1142999"/>
            <a:ext cx="7924800" cy="5301805"/>
          </a:xfrm>
        </p:spPr>
        <p:txBody>
          <a:bodyPr/>
          <a:lstStyle/>
          <a:p>
            <a:pPr algn="just"/>
            <a:r>
              <a:rPr lang="en-US" sz="1800" b="1" dirty="0"/>
              <a:t>What students will do: </a:t>
            </a:r>
          </a:p>
          <a:p>
            <a:pPr lvl="1" algn="just"/>
            <a:r>
              <a:rPr lang="en-US" sz="1800" dirty="0"/>
              <a:t>Integrate incremental and absolute encoders into the software.</a:t>
            </a:r>
          </a:p>
          <a:p>
            <a:pPr lvl="1" algn="just"/>
            <a:r>
              <a:rPr lang="en-US" sz="1800" dirty="0"/>
              <a:t>Verify the accuracy of two encoders with respect to each other and with respect to an external measurement system.</a:t>
            </a:r>
          </a:p>
          <a:p>
            <a:pPr lvl="1" algn="just"/>
            <a:r>
              <a:rPr lang="en-US" sz="1800" dirty="0"/>
              <a:t>Identify and compensate for errors associated with slider motion.</a:t>
            </a:r>
          </a:p>
          <a:p>
            <a:pPr lvl="1" algn="just"/>
            <a:r>
              <a:rPr lang="en-US" sz="1800" dirty="0"/>
              <a:t>Design an experiment and Identify errors at the end-effector.</a:t>
            </a:r>
          </a:p>
          <a:p>
            <a:pPr lvl="1" algn="just"/>
            <a:r>
              <a:rPr lang="en-US" sz="1800" dirty="0"/>
              <a:t>Implement a calibration method to compensate for errors.</a:t>
            </a:r>
          </a:p>
          <a:p>
            <a:pPr algn="just"/>
            <a:r>
              <a:rPr lang="en-US" sz="1800" b="1" dirty="0"/>
              <a:t>Deliverables:</a:t>
            </a:r>
          </a:p>
          <a:p>
            <a:pPr lvl="1" algn="just"/>
            <a:r>
              <a:rPr lang="en-US" sz="1800" dirty="0"/>
              <a:t>Minimum: Interfacing the encoders to the robot and error checking.</a:t>
            </a:r>
          </a:p>
          <a:p>
            <a:pPr lvl="1" algn="just"/>
            <a:r>
              <a:rPr lang="en-US" sz="1800" dirty="0"/>
              <a:t>Desired: Complete calibration of the tilting mechanism.</a:t>
            </a:r>
            <a:endParaRPr lang="en-US" sz="1800" b="1" dirty="0"/>
          </a:p>
          <a:p>
            <a:r>
              <a:rPr lang="en-US" sz="1800" b="1" dirty="0"/>
              <a:t>Size group: </a:t>
            </a:r>
            <a:r>
              <a:rPr lang="en-US" sz="1800" dirty="0"/>
              <a:t>1-2</a:t>
            </a:r>
          </a:p>
          <a:p>
            <a:r>
              <a:rPr lang="en-US" sz="1800" b="1" dirty="0"/>
              <a:t>Skills: </a:t>
            </a:r>
            <a:r>
              <a:rPr lang="en-US" sz="1800" dirty="0"/>
              <a:t>Good knowledge of Kinematics and Robotics, Familiar with robot calibration, Experienced in MATLAB and C++.</a:t>
            </a:r>
          </a:p>
          <a:p>
            <a:r>
              <a:rPr lang="en-US" sz="1800" b="1" dirty="0"/>
              <a:t>Mentors:</a:t>
            </a:r>
            <a:r>
              <a:rPr lang="en-US" sz="1800" dirty="0"/>
              <a:t> Ali Ebrahimi and Drs. Alamdar and </a:t>
            </a:r>
            <a:r>
              <a:rPr lang="en-US" sz="1800" dirty="0" err="1"/>
              <a:t>Iordachita</a:t>
            </a:r>
            <a:r>
              <a:rPr lang="en-US" sz="1800" dirty="0"/>
              <a:t>.</a:t>
            </a:r>
            <a:endParaRPr lang="en-US" sz="1800" b="1" dirty="0"/>
          </a:p>
          <a:p>
            <a:pPr lvl="1"/>
            <a:endParaRPr lang="en-US" sz="1800" b="1" dirty="0"/>
          </a:p>
        </p:txBody>
      </p:sp>
    </p:spTree>
    <p:extLst>
      <p:ext uri="{BB962C8B-B14F-4D97-AF65-F5344CB8AC3E}">
        <p14:creationId xmlns:p14="http://schemas.microsoft.com/office/powerpoint/2010/main" val="2888529639"/>
      </p:ext>
    </p:extLst>
  </p:cSld>
  <p:clrMapOvr>
    <a:masterClrMapping/>
  </p:clrMapOvr>
</p:sld>
</file>

<file path=ppt/theme/theme1.xml><?xml version="1.0" encoding="utf-8"?>
<a:theme xmlns:a="http://schemas.openxmlformats.org/drawingml/2006/main" name="CIS-Lecture">
  <a:themeElements>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IS-Lect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lnDef>
  </a:objectDefaults>
  <a:extraClrSchemeLst>
    <a:extraClrScheme>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IS-Lectur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IS-Lectur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IS-Lectur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S-Lectur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IS-Lectur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IS-Lectur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CIS-Lecture</Template>
  <TotalTime>7629</TotalTime>
  <Words>418</Words>
  <Application>Microsoft Office PowerPoint</Application>
  <PresentationFormat>On-screen Show (4:3)</PresentationFormat>
  <Paragraphs>25</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CIS-Lecture</vt:lpstr>
      <vt:lpstr>Identification and kinematic calibration of the new 1 DOF tilting mechanism for Eye Robot 3.0</vt:lpstr>
      <vt:lpstr>Identification and kinematic calibration of the new 1 DOF tilting mechanism for Eye Robot 3.0</vt:lpstr>
      <vt:lpstr>Identification and kinematic calibration of the new 1 DOF tilting mechanism for Eye Robot 3.0</vt:lpstr>
    </vt:vector>
  </TitlesOfParts>
  <Company>Johns Hopkins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projects (examples)</dc:title>
  <dc:creator>R. H. Taylor</dc:creator>
  <cp:lastModifiedBy>Alireza Alamdar</cp:lastModifiedBy>
  <cp:revision>97</cp:revision>
  <cp:lastPrinted>1998-01-12T19:42:20Z</cp:lastPrinted>
  <dcterms:created xsi:type="dcterms:W3CDTF">2014-01-14T11:21:36Z</dcterms:created>
  <dcterms:modified xsi:type="dcterms:W3CDTF">2021-01-24T22:39:40Z</dcterms:modified>
</cp:coreProperties>
</file>