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" r:id="rId2"/>
    <p:sldId id="278" r:id="rId3"/>
    <p:sldId id="276" r:id="rId4"/>
    <p:sldId id="277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CC"/>
    <a:srgbClr val="8BB4FD"/>
    <a:srgbClr val="CCCCFF"/>
    <a:srgbClr val="9999FF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8FFF-EA5E-0D44-BED1-935258D6B23A}" v="1" dt="2019-12-29T14:15:00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94"/>
  </p:normalViewPr>
  <p:slideViewPr>
    <p:cSldViewPr showGuides="1">
      <p:cViewPr varScale="1">
        <p:scale>
          <a:sx n="115" d="100"/>
          <a:sy n="115" d="100"/>
        </p:scale>
        <p:origin x="11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A. Sisniega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C138927F-5FED-45B5-955C-DCBCD5C49D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3937" y="6537325"/>
            <a:ext cx="3852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  <a:latin typeface="Arial" pitchFamily="-107" charset="0"/>
              </a:rPr>
              <a:t>The I-STAR Lab and Carnegie Center for Surgical Innovation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4958158-AFF6-4019-BFD4-11FBD3EA4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67734"/>
            <a:ext cx="437244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5.em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DL-based extraction of respiratory motion for interventional cone-beam CT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4648200" cy="2209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Clinical Motivation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Motion artifacts can confound 3D image quality in interventional cone-beam CT (CBCT) and inhibit precise image guidance.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Complex, deformable anatomical motion is especially challenging, but may be addressed using a recently developed </a:t>
            </a:r>
            <a:r>
              <a:rPr lang="en-US" sz="1800" b="1" dirty="0">
                <a:solidFill>
                  <a:srgbClr val="3333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“3D auto-focus”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method.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A5012108-30AC-4351-84AB-83D5ACE98EE1}"/>
              </a:ext>
            </a:extLst>
          </p:cNvPr>
          <p:cNvSpPr/>
          <p:nvPr/>
        </p:nvSpPr>
        <p:spPr>
          <a:xfrm>
            <a:off x="4724400" y="6172200"/>
            <a:ext cx="4120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I.J. Lee, et al. 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Cardiovasc. </a:t>
            </a:r>
            <a:r>
              <a:rPr lang="en-US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Radiol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38(5) (2015)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342C1-D3A5-4CAD-8825-25FD4179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3551361"/>
            <a:ext cx="3434315" cy="2549893"/>
          </a:xfrm>
          <a:prstGeom prst="rect">
            <a:avLst/>
          </a:prstGeom>
        </p:spPr>
      </p:pic>
      <p:pic>
        <p:nvPicPr>
          <p:cNvPr id="4" name="Picture 3" descr="A picture containing indoor, sink, mirror, white&#10;&#10;Description automatically generated">
            <a:extLst>
              <a:ext uri="{FF2B5EF4-FFF2-40B4-BE49-F238E27FC236}">
                <a16:creationId xmlns:a16="http://schemas.microsoft.com/office/drawing/2014/main" id="{3CBD58A1-7A5B-48DC-9CE5-839D73C27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1" t="14706" r="6618"/>
          <a:stretch/>
        </p:blipFill>
        <p:spPr>
          <a:xfrm>
            <a:off x="5410199" y="990600"/>
            <a:ext cx="3447394" cy="2438400"/>
          </a:xfrm>
          <a:prstGeom prst="rect">
            <a:avLst/>
          </a:prstGeom>
        </p:spPr>
      </p:pic>
      <p:sp>
        <p:nvSpPr>
          <p:cNvPr id="357" name="Rectangle 356">
            <a:extLst>
              <a:ext uri="{FF2B5EF4-FFF2-40B4-BE49-F238E27FC236}">
                <a16:creationId xmlns:a16="http://schemas.microsoft.com/office/drawing/2014/main" id="{70B8415C-7DC5-409E-AB1C-95FB2F05884A}"/>
              </a:ext>
            </a:extLst>
          </p:cNvPr>
          <p:cNvSpPr/>
          <p:nvPr/>
        </p:nvSpPr>
        <p:spPr>
          <a:xfrm>
            <a:off x="4724400" y="3152001"/>
            <a:ext cx="4120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Siemens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Healthineers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0EB89-BBFA-4DD9-A601-3E389B88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173" y="3807634"/>
            <a:ext cx="3444240" cy="2293620"/>
          </a:xfrm>
          <a:prstGeom prst="rect">
            <a:avLst/>
          </a:prstGeom>
          <a:ln>
            <a:solidFill>
              <a:srgbClr val="3333F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DL-based extraction of respiratory motion for interventional cone-beam CT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0220"/>
            <a:ext cx="8153400" cy="2209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Description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“3D auto-focus” deformable motion compensation for CBCT requires benefits from an accurate initialization of gross anatomical motion.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will use deep learning (DL) techniques to automatically extract the respiratory signal directly from CBCT projection data.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12E5881-C96C-4BBB-8436-C06EC79CE7D9}"/>
              </a:ext>
            </a:extLst>
          </p:cNvPr>
          <p:cNvGrpSpPr/>
          <p:nvPr/>
        </p:nvGrpSpPr>
        <p:grpSpPr>
          <a:xfrm>
            <a:off x="2667000" y="2858458"/>
            <a:ext cx="1738105" cy="1527010"/>
            <a:chOff x="3910680" y="982551"/>
            <a:chExt cx="3213688" cy="2510138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0C3D16C5-80A6-44C8-AC5B-0B8A63BDC48C}"/>
                </a:ext>
              </a:extLst>
            </p:cNvPr>
            <p:cNvGrpSpPr/>
            <p:nvPr/>
          </p:nvGrpSpPr>
          <p:grpSpPr>
            <a:xfrm>
              <a:off x="3910680" y="982551"/>
              <a:ext cx="3213688" cy="2510138"/>
              <a:chOff x="3910680" y="982551"/>
              <a:chExt cx="3213688" cy="2510138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2110CDF1-2579-432E-9BD0-53BED1BAB160}"/>
                  </a:ext>
                </a:extLst>
              </p:cNvPr>
              <p:cNvGrpSpPr/>
              <p:nvPr/>
            </p:nvGrpSpPr>
            <p:grpSpPr>
              <a:xfrm>
                <a:off x="3910680" y="982551"/>
                <a:ext cx="3213688" cy="2411818"/>
                <a:chOff x="6803384" y="933439"/>
                <a:chExt cx="3213688" cy="2411818"/>
              </a:xfrm>
            </p:grpSpPr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35318C76-679A-4540-BCCB-6ECDBF205F27}"/>
                    </a:ext>
                  </a:extLst>
                </p:cNvPr>
                <p:cNvGrpSpPr/>
                <p:nvPr/>
              </p:nvGrpSpPr>
              <p:grpSpPr>
                <a:xfrm>
                  <a:off x="6803384" y="933439"/>
                  <a:ext cx="3213688" cy="2411818"/>
                  <a:chOff x="7240762" y="933439"/>
                  <a:chExt cx="3213688" cy="2411818"/>
                </a:xfrm>
              </p:grpSpPr>
              <p:grpSp>
                <p:nvGrpSpPr>
                  <p:cNvPr id="335" name="Group 334">
                    <a:extLst>
                      <a:ext uri="{FF2B5EF4-FFF2-40B4-BE49-F238E27FC236}">
                        <a16:creationId xmlns:a16="http://schemas.microsoft.com/office/drawing/2014/main" id="{AFF6F0F9-B2D7-49A5-AB98-B50F385FC6FC}"/>
                      </a:ext>
                    </a:extLst>
                  </p:cNvPr>
                  <p:cNvGrpSpPr/>
                  <p:nvPr/>
                </p:nvGrpSpPr>
                <p:grpSpPr>
                  <a:xfrm>
                    <a:off x="7240762" y="933439"/>
                    <a:ext cx="3213688" cy="2411818"/>
                    <a:chOff x="7466358" y="895007"/>
                    <a:chExt cx="3213688" cy="2411818"/>
                  </a:xfrm>
                </p:grpSpPr>
                <p:sp>
                  <p:nvSpPr>
                    <p:cNvPr id="337" name="TextBox 336">
                      <a:extLst>
                        <a:ext uri="{FF2B5EF4-FFF2-40B4-BE49-F238E27FC236}">
                          <a16:creationId xmlns:a16="http://schemas.microsoft.com/office/drawing/2014/main" id="{1B5F8BE1-2C59-4D75-B079-0847E2ED84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94562" y="895007"/>
                      <a:ext cx="3008712" cy="3541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ROI-wise Motion Trajectories</a:t>
                      </a:r>
                    </a:p>
                  </p:txBody>
                </p:sp>
                <p:grpSp>
                  <p:nvGrpSpPr>
                    <p:cNvPr id="338" name="Group 337">
                      <a:extLst>
                        <a:ext uri="{FF2B5EF4-FFF2-40B4-BE49-F238E27FC236}">
                          <a16:creationId xmlns:a16="http://schemas.microsoft.com/office/drawing/2014/main" id="{278B7317-C1C6-4A38-A5A4-E6C8B57253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66358" y="1081323"/>
                      <a:ext cx="3213688" cy="2225502"/>
                      <a:chOff x="7466358" y="1081323"/>
                      <a:chExt cx="3213688" cy="2225502"/>
                    </a:xfrm>
                  </p:grpSpPr>
                  <p:pic>
                    <p:nvPicPr>
                      <p:cNvPr id="339" name="Picture 338">
                        <a:extLst>
                          <a:ext uri="{FF2B5EF4-FFF2-40B4-BE49-F238E27FC236}">
                            <a16:creationId xmlns:a16="http://schemas.microsoft.com/office/drawing/2014/main" id="{9023CCD9-C945-43E4-912E-C680034A85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52376" y="1211020"/>
                        <a:ext cx="2791487" cy="209580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40" name="TextBox 339">
                        <a:extLst>
                          <a:ext uri="{FF2B5EF4-FFF2-40B4-BE49-F238E27FC236}">
                            <a16:creationId xmlns:a16="http://schemas.microsoft.com/office/drawing/2014/main" id="{381CF982-F03F-42C0-B50F-B594BD2C541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6567494" y="1980187"/>
                        <a:ext cx="2196076" cy="3983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rgbClr val="FF9933"/>
                            </a:solidFill>
                          </a:rPr>
                          <a:t>3 </a:t>
                        </a:r>
                        <a:r>
                          <a:rPr lang="en-US" sz="800" dirty="0" err="1">
                            <a:solidFill>
                              <a:srgbClr val="FF9933"/>
                            </a:solidFill>
                          </a:rPr>
                          <a:t>DoF</a:t>
                        </a:r>
                        <a:r>
                          <a:rPr lang="en-US" sz="800" dirty="0">
                            <a:solidFill>
                              <a:srgbClr val="FF9933"/>
                            </a:solidFill>
                          </a:rPr>
                          <a:t> Translation (mm)</a:t>
                        </a:r>
                      </a:p>
                    </p:txBody>
                  </p:sp>
                  <p:sp>
                    <p:nvSpPr>
                      <p:cNvPr id="341" name="TextBox 340">
                        <a:extLst>
                          <a:ext uri="{FF2B5EF4-FFF2-40B4-BE49-F238E27FC236}">
                            <a16:creationId xmlns:a16="http://schemas.microsoft.com/office/drawing/2014/main" id="{376B2516-8A28-4C1A-BA0E-52EBE281E3E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5400000">
                        <a:off x="9495052" y="1925176"/>
                        <a:ext cx="1971639" cy="3983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rgbClr val="0099FF"/>
                            </a:solidFill>
                          </a:rPr>
                          <a:t> 3 </a:t>
                        </a:r>
                        <a:r>
                          <a:rPr lang="en-US" sz="800" dirty="0" err="1">
                            <a:solidFill>
                              <a:srgbClr val="0099FF"/>
                            </a:solidFill>
                          </a:rPr>
                          <a:t>DoF</a:t>
                        </a:r>
                        <a:r>
                          <a:rPr lang="en-US" sz="800" dirty="0">
                            <a:solidFill>
                              <a:srgbClr val="0099FF"/>
                            </a:solidFill>
                          </a:rPr>
                          <a:t> Rotation (deg)</a:t>
                        </a:r>
                        <a:endParaRPr lang="en-US" sz="800" dirty="0">
                          <a:solidFill>
                            <a:srgbClr val="0099FF"/>
                          </a:solidFill>
                          <a:cs typeface="Calibri"/>
                        </a:endParaRPr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6" name="TextBox 335">
                        <a:extLst>
                          <a:ext uri="{FF2B5EF4-FFF2-40B4-BE49-F238E27FC236}">
                            <a16:creationId xmlns:a16="http://schemas.microsoft.com/office/drawing/2014/main" id="{406C1A84-383A-43E4-B5D7-8DA802A7F4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76343" y="1455807"/>
                        <a:ext cx="364676" cy="2656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050"/>
                      </a:p>
                    </p:txBody>
                  </p:sp>
                </mc:Choice>
                <mc:Fallback xmlns="">
                  <p:sp>
                    <p:nvSpPr>
                      <p:cNvPr id="336" name="TextBox 335">
                        <a:extLst>
                          <a:ext uri="{FF2B5EF4-FFF2-40B4-BE49-F238E27FC236}">
                            <a16:creationId xmlns:a16="http://schemas.microsoft.com/office/drawing/2014/main" id="{406C1A84-383A-43E4-B5D7-8DA802A7F48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76343" y="1455807"/>
                        <a:ext cx="364676" cy="265614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15625"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2418FF46-83AF-4982-A47A-3D2AEAED7468}"/>
                    </a:ext>
                  </a:extLst>
                </p:cNvPr>
                <p:cNvSpPr/>
                <p:nvPr/>
              </p:nvSpPr>
              <p:spPr>
                <a:xfrm>
                  <a:off x="7309958" y="2724187"/>
                  <a:ext cx="91440" cy="91440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2428CA0B-B0EA-48E0-BAC8-A38D6A738E58}"/>
                    </a:ext>
                  </a:extLst>
                </p:cNvPr>
                <p:cNvSpPr/>
                <p:nvPr/>
              </p:nvSpPr>
              <p:spPr>
                <a:xfrm>
                  <a:off x="7309958" y="2625401"/>
                  <a:ext cx="91440" cy="91440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5558A4F9-39C0-4584-A1F8-609E3A5F744E}"/>
                    </a:ext>
                  </a:extLst>
                </p:cNvPr>
                <p:cNvSpPr/>
                <p:nvPr/>
              </p:nvSpPr>
              <p:spPr>
                <a:xfrm>
                  <a:off x="8032270" y="2273711"/>
                  <a:ext cx="91440" cy="91440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1810525F-87E5-4D01-BBE3-63F800BD604A}"/>
                    </a:ext>
                  </a:extLst>
                </p:cNvPr>
                <p:cNvSpPr/>
                <p:nvPr/>
              </p:nvSpPr>
              <p:spPr>
                <a:xfrm>
                  <a:off x="8032270" y="1866258"/>
                  <a:ext cx="91440" cy="91440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89D303DE-E309-436C-AE16-A147D69192EC}"/>
                    </a:ext>
                  </a:extLst>
                </p:cNvPr>
                <p:cNvSpPr/>
                <p:nvPr/>
              </p:nvSpPr>
              <p:spPr>
                <a:xfrm>
                  <a:off x="9478068" y="2900120"/>
                  <a:ext cx="91440" cy="91440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0FFAF3EF-6178-467A-9564-331F57843BD9}"/>
                    </a:ext>
                  </a:extLst>
                </p:cNvPr>
                <p:cNvSpPr/>
                <p:nvPr/>
              </p:nvSpPr>
              <p:spPr>
                <a:xfrm>
                  <a:off x="9476895" y="1687086"/>
                  <a:ext cx="91440" cy="91440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E55E5520-C2C1-418E-A904-B9720211D691}"/>
                    </a:ext>
                  </a:extLst>
                </p:cNvPr>
                <p:cNvSpPr/>
                <p:nvPr/>
              </p:nvSpPr>
              <p:spPr>
                <a:xfrm>
                  <a:off x="8754582" y="2302301"/>
                  <a:ext cx="91440" cy="91440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0881B05A-E119-4433-BAF6-097FFE49FA96}"/>
                    </a:ext>
                  </a:extLst>
                </p:cNvPr>
                <p:cNvSpPr/>
                <p:nvPr/>
              </p:nvSpPr>
              <p:spPr>
                <a:xfrm>
                  <a:off x="8754582" y="1999944"/>
                  <a:ext cx="91440" cy="91440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754278F6-A4D7-470F-947C-3E21D9ABA434}"/>
                  </a:ext>
                </a:extLst>
              </p:cNvPr>
              <p:cNvSpPr txBox="1"/>
              <p:nvPr/>
            </p:nvSpPr>
            <p:spPr>
              <a:xfrm>
                <a:off x="4232104" y="3145155"/>
                <a:ext cx="570148" cy="30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/>
                  <a:t>0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131D2D3-0055-4E03-92EB-DAD18001F3C4}"/>
                  </a:ext>
                </a:extLst>
              </p:cNvPr>
              <p:cNvSpPr txBox="1"/>
              <p:nvPr/>
            </p:nvSpPr>
            <p:spPr>
              <a:xfrm>
                <a:off x="6375143" y="3145155"/>
                <a:ext cx="570148" cy="30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i="1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sz="600" i="1" baseline="-250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endParaRPr lang="en-US" sz="600" i="1" baseline="-25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FBF1E9B9-9E15-456E-971E-EB6ED9088F55}"/>
                  </a:ext>
                </a:extLst>
              </p:cNvPr>
              <p:cNvSpPr txBox="1"/>
              <p:nvPr/>
            </p:nvSpPr>
            <p:spPr>
              <a:xfrm>
                <a:off x="4771322" y="3189130"/>
                <a:ext cx="1554827" cy="30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Projection View (</a:t>
                </a:r>
                <a:r>
                  <a:rPr lang="en-US" sz="600" i="1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60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611AC57-FE18-4C4E-9BF5-4214B2532C74}"/>
                </a:ext>
              </a:extLst>
            </p:cNvPr>
            <p:cNvSpPr txBox="1"/>
            <p:nvPr/>
          </p:nvSpPr>
          <p:spPr>
            <a:xfrm>
              <a:off x="5884782" y="2926370"/>
              <a:ext cx="878429" cy="30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knot</a:t>
              </a:r>
              <a:r>
                <a:rPr lang="en-US" sz="600" i="1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N</a:t>
              </a:r>
              <a:endParaRPr 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5605073-46CE-4528-85BD-99E33249C8CA}"/>
              </a:ext>
            </a:extLst>
          </p:cNvPr>
          <p:cNvGrpSpPr/>
          <p:nvPr/>
        </p:nvGrpSpPr>
        <p:grpSpPr>
          <a:xfrm>
            <a:off x="4594518" y="2819400"/>
            <a:ext cx="1098902" cy="1575253"/>
            <a:chOff x="7424778" y="864999"/>
            <a:chExt cx="2031826" cy="2589440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B8A3137-CC65-4B3E-81FC-EE7D6119627C}"/>
                </a:ext>
              </a:extLst>
            </p:cNvPr>
            <p:cNvSpPr txBox="1"/>
            <p:nvPr/>
          </p:nvSpPr>
          <p:spPr>
            <a:xfrm>
              <a:off x="7503268" y="864999"/>
              <a:ext cx="1874844" cy="354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Function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7DA77C1-4EAC-472A-8DA2-9D6FF768E1C9}"/>
                </a:ext>
              </a:extLst>
            </p:cNvPr>
            <p:cNvSpPr txBox="1"/>
            <p:nvPr/>
          </p:nvSpPr>
          <p:spPr>
            <a:xfrm>
              <a:off x="7461552" y="1160023"/>
              <a:ext cx="1958278" cy="455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>
                  <a:solidFill>
                    <a:srgbClr val="FFC000"/>
                  </a:solidFill>
                </a:rPr>
                <a:t>Multi-ROI Autofocus Metric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37611EC5-0000-4ED7-963D-DFDECDC59993}"/>
                </a:ext>
              </a:extLst>
            </p:cNvPr>
            <p:cNvSpPr/>
            <p:nvPr/>
          </p:nvSpPr>
          <p:spPr>
            <a:xfrm>
              <a:off x="7461552" y="2999997"/>
              <a:ext cx="1995052" cy="454442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16" b="1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Temporal Regularization</a:t>
              </a:r>
            </a:p>
            <a:p>
              <a:pPr algn="ctr"/>
              <a:r>
                <a:rPr lang="en-US" sz="600" b="1" dirty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Spatial Regularization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DC883EC-35B0-4440-8BA2-C43E16EA6CA8}"/>
                </a:ext>
              </a:extLst>
            </p:cNvPr>
            <p:cNvSpPr txBox="1"/>
            <p:nvPr/>
          </p:nvSpPr>
          <p:spPr>
            <a:xfrm>
              <a:off x="8310290" y="2738111"/>
              <a:ext cx="260800" cy="43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/>
                <a:t>+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7628CA67-D0D8-4F19-98AF-ADDF1B4DDB87}"/>
                </a:ext>
              </a:extLst>
            </p:cNvPr>
            <p:cNvSpPr/>
            <p:nvPr/>
          </p:nvSpPr>
          <p:spPr>
            <a:xfrm>
              <a:off x="7424778" y="1172727"/>
              <a:ext cx="2031826" cy="227798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813B773-882F-4312-BEEE-5500882C978F}"/>
                </a:ext>
              </a:extLst>
            </p:cNvPr>
            <p:cNvGrpSpPr/>
            <p:nvPr/>
          </p:nvGrpSpPr>
          <p:grpSpPr>
            <a:xfrm>
              <a:off x="7499896" y="1433713"/>
              <a:ext cx="1881591" cy="1423811"/>
              <a:chOff x="7495094" y="1368826"/>
              <a:chExt cx="1881591" cy="1423811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055F1768-72C4-4125-8B74-9BE4543D8AA4}"/>
                  </a:ext>
                </a:extLst>
              </p:cNvPr>
              <p:cNvGrpSpPr/>
              <p:nvPr/>
            </p:nvGrpSpPr>
            <p:grpSpPr>
              <a:xfrm rot="5400000">
                <a:off x="7702867" y="1181214"/>
                <a:ext cx="1423811" cy="1799035"/>
                <a:chOff x="3749710" y="690134"/>
                <a:chExt cx="1423811" cy="1799035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20B10022-A0D6-4652-85C0-FA51B38422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21173" y="690135"/>
                  <a:ext cx="315798" cy="320040"/>
                  <a:chOff x="1878872" y="1018645"/>
                  <a:chExt cx="245626" cy="248925"/>
                </a:xfrm>
              </p:grpSpPr>
              <p:pic>
                <p:nvPicPr>
                  <p:cNvPr id="318" name="Picture 317">
                    <a:extLst>
                      <a:ext uri="{FF2B5EF4-FFF2-40B4-BE49-F238E27FC236}">
                        <a16:creationId xmlns:a16="http://schemas.microsoft.com/office/drawing/2014/main" id="{59B63646-A781-4F3C-A3CB-CE4C2ACAEC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383" t="45861" r="34138" b="48245"/>
                  <a:stretch/>
                </p:blipFill>
                <p:spPr>
                  <a:xfrm rot="16200000">
                    <a:off x="1877225" y="1020294"/>
                    <a:ext cx="248921" cy="245624"/>
                  </a:xfrm>
                  <a:prstGeom prst="rect">
                    <a:avLst/>
                  </a:prstGeom>
                </p:spPr>
              </p:pic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39B9146C-00AD-45CF-8C01-DE42ECD178ED}"/>
                      </a:ext>
                    </a:extLst>
                  </p:cNvPr>
                  <p:cNvSpPr/>
                  <p:nvPr/>
                </p:nvSpPr>
                <p:spPr>
                  <a:xfrm>
                    <a:off x="1878872" y="1018648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586188F7-3CAD-4D09-905F-2F21C339F68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86270" y="690136"/>
                  <a:ext cx="315802" cy="320040"/>
                  <a:chOff x="2356234" y="1018646"/>
                  <a:chExt cx="245628" cy="248924"/>
                </a:xfrm>
              </p:grpSpPr>
              <p:pic>
                <p:nvPicPr>
                  <p:cNvPr id="316" name="Picture 315">
                    <a:extLst>
                      <a:ext uri="{FF2B5EF4-FFF2-40B4-BE49-F238E27FC236}">
                        <a16:creationId xmlns:a16="http://schemas.microsoft.com/office/drawing/2014/main" id="{4C02FE8C-E891-4F7E-B297-E3E67340A3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383" t="58621" r="34138" b="35485"/>
                  <a:stretch/>
                </p:blipFill>
                <p:spPr>
                  <a:xfrm rot="16200000">
                    <a:off x="2354587" y="1020294"/>
                    <a:ext cx="248923" cy="245627"/>
                  </a:xfrm>
                  <a:prstGeom prst="rect">
                    <a:avLst/>
                  </a:prstGeom>
                </p:spPr>
              </p:pic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AF941D62-1378-4A95-82D4-BE209986CA30}"/>
                      </a:ext>
                    </a:extLst>
                  </p:cNvPr>
                  <p:cNvSpPr/>
                  <p:nvPr/>
                </p:nvSpPr>
                <p:spPr>
                  <a:xfrm>
                    <a:off x="2356234" y="1018648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1F66678A-BF79-4B3F-84E4-B452CC9BBD5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857717" y="690134"/>
                  <a:ext cx="315803" cy="320040"/>
                  <a:chOff x="2838533" y="1018647"/>
                  <a:chExt cx="245628" cy="248923"/>
                </a:xfrm>
              </p:grpSpPr>
              <p:pic>
                <p:nvPicPr>
                  <p:cNvPr id="314" name="Picture 313">
                    <a:extLst>
                      <a:ext uri="{FF2B5EF4-FFF2-40B4-BE49-F238E27FC236}">
                        <a16:creationId xmlns:a16="http://schemas.microsoft.com/office/drawing/2014/main" id="{49FAF7CF-DF14-4728-AF7B-79342C05EE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383" t="71381" r="34138" b="22725"/>
                  <a:stretch/>
                </p:blipFill>
                <p:spPr>
                  <a:xfrm rot="16200000">
                    <a:off x="2836887" y="1020295"/>
                    <a:ext cx="248922" cy="245626"/>
                  </a:xfrm>
                  <a:prstGeom prst="rect">
                    <a:avLst/>
                  </a:prstGeom>
                </p:spPr>
              </p:pic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CC85B99A-355F-48E6-AEB4-0B611AA9D0D1}"/>
                      </a:ext>
                    </a:extLst>
                  </p:cNvPr>
                  <p:cNvSpPr/>
                  <p:nvPr/>
                </p:nvSpPr>
                <p:spPr>
                  <a:xfrm>
                    <a:off x="2838533" y="1018648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04B64C12-B2FF-42CB-A6B5-FD5744E1F01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717" y="1059884"/>
                  <a:ext cx="315806" cy="320040"/>
                  <a:chOff x="1396572" y="1402680"/>
                  <a:chExt cx="245632" cy="248924"/>
                </a:xfrm>
              </p:grpSpPr>
              <p:pic>
                <p:nvPicPr>
                  <p:cNvPr id="312" name="Picture 311">
                    <a:extLst>
                      <a:ext uri="{FF2B5EF4-FFF2-40B4-BE49-F238E27FC236}">
                        <a16:creationId xmlns:a16="http://schemas.microsoft.com/office/drawing/2014/main" id="{15949A7E-8A0F-4181-BC5F-6488F9231B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474" t="33102" r="41047" b="61003"/>
                  <a:stretch/>
                </p:blipFill>
                <p:spPr>
                  <a:xfrm rot="16200000">
                    <a:off x="1394931" y="1404328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6B5DB63C-7A80-48EC-B0C5-0CDC267C1A53}"/>
                      </a:ext>
                    </a:extLst>
                  </p:cNvPr>
                  <p:cNvSpPr/>
                  <p:nvPr/>
                </p:nvSpPr>
                <p:spPr>
                  <a:xfrm>
                    <a:off x="1396572" y="140268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05766FE2-5348-4BCE-8C5D-7C6EE71CAA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21172" y="1059599"/>
                  <a:ext cx="315798" cy="320040"/>
                  <a:chOff x="1878872" y="1402680"/>
                  <a:chExt cx="245625" cy="248924"/>
                </a:xfrm>
              </p:grpSpPr>
              <p:pic>
                <p:nvPicPr>
                  <p:cNvPr id="310" name="Picture 309">
                    <a:extLst>
                      <a:ext uri="{FF2B5EF4-FFF2-40B4-BE49-F238E27FC236}">
                        <a16:creationId xmlns:a16="http://schemas.microsoft.com/office/drawing/2014/main" id="{EE20A56A-0C0D-44C3-BD6F-9514FCA0BA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474" t="45861" r="41047" b="48244"/>
                  <a:stretch/>
                </p:blipFill>
                <p:spPr>
                  <a:xfrm rot="16200000">
                    <a:off x="1877224" y="1404328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34F606C2-A504-4321-A671-E357BF35308B}"/>
                      </a:ext>
                    </a:extLst>
                  </p:cNvPr>
                  <p:cNvSpPr/>
                  <p:nvPr/>
                </p:nvSpPr>
                <p:spPr>
                  <a:xfrm>
                    <a:off x="1878872" y="140268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D82FD820-DD5D-45F2-8CB7-06AE7D3466F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86255" y="1059600"/>
                  <a:ext cx="315806" cy="320040"/>
                  <a:chOff x="2356234" y="1402681"/>
                  <a:chExt cx="245630" cy="248923"/>
                </a:xfrm>
              </p:grpSpPr>
              <p:pic>
                <p:nvPicPr>
                  <p:cNvPr id="308" name="Picture 307">
                    <a:extLst>
                      <a:ext uri="{FF2B5EF4-FFF2-40B4-BE49-F238E27FC236}">
                        <a16:creationId xmlns:a16="http://schemas.microsoft.com/office/drawing/2014/main" id="{2D8663CC-67AD-4262-88CB-F2CC9AF204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474" t="58621" r="41047" b="35485"/>
                  <a:stretch/>
                </p:blipFill>
                <p:spPr>
                  <a:xfrm rot="16200000">
                    <a:off x="2354591" y="1404329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97573DA8-39F7-4959-BB43-2FE5A4A26E58}"/>
                      </a:ext>
                    </a:extLst>
                  </p:cNvPr>
                  <p:cNvSpPr/>
                  <p:nvPr/>
                </p:nvSpPr>
                <p:spPr>
                  <a:xfrm>
                    <a:off x="2356234" y="140268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6EC0602C-241A-4759-AFC5-1807B78548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857704" y="1059113"/>
                  <a:ext cx="315808" cy="320040"/>
                  <a:chOff x="2838533" y="1402681"/>
                  <a:chExt cx="245632" cy="248923"/>
                </a:xfrm>
              </p:grpSpPr>
              <p:pic>
                <p:nvPicPr>
                  <p:cNvPr id="306" name="Picture 305">
                    <a:extLst>
                      <a:ext uri="{FF2B5EF4-FFF2-40B4-BE49-F238E27FC236}">
                        <a16:creationId xmlns:a16="http://schemas.microsoft.com/office/drawing/2014/main" id="{A6473E83-407F-47D2-92FB-1A2DCC847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474" t="71381" r="41047" b="22725"/>
                  <a:stretch/>
                </p:blipFill>
                <p:spPr>
                  <a:xfrm rot="16200000">
                    <a:off x="2836891" y="1404329"/>
                    <a:ext cx="248922" cy="245626"/>
                  </a:xfrm>
                  <a:prstGeom prst="rect">
                    <a:avLst/>
                  </a:prstGeom>
                </p:spPr>
              </p:pic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2266863C-9A48-4713-8D3A-73478D14F051}"/>
                      </a:ext>
                    </a:extLst>
                  </p:cNvPr>
                  <p:cNvSpPr/>
                  <p:nvPr/>
                </p:nvSpPr>
                <p:spPr>
                  <a:xfrm>
                    <a:off x="2838533" y="140268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3ECF99F9-A800-4CD3-91E2-100E313F622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717" y="1429630"/>
                  <a:ext cx="315806" cy="320040"/>
                  <a:chOff x="1391434" y="1783107"/>
                  <a:chExt cx="245632" cy="248924"/>
                </a:xfrm>
              </p:grpSpPr>
              <p:pic>
                <p:nvPicPr>
                  <p:cNvPr id="304" name="Picture 303">
                    <a:extLst>
                      <a:ext uri="{FF2B5EF4-FFF2-40B4-BE49-F238E27FC236}">
                        <a16:creationId xmlns:a16="http://schemas.microsoft.com/office/drawing/2014/main" id="{7288FEC1-0DB5-4C16-B3F0-F6A648B8B1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629" t="32978" r="47892" b="61127"/>
                  <a:stretch/>
                </p:blipFill>
                <p:spPr>
                  <a:xfrm rot="16200000">
                    <a:off x="1389793" y="1784755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DE281242-5B89-45B5-96AA-7F7AE1BBD6C9}"/>
                      </a:ext>
                    </a:extLst>
                  </p:cNvPr>
                  <p:cNvSpPr/>
                  <p:nvPr/>
                </p:nvSpPr>
                <p:spPr>
                  <a:xfrm>
                    <a:off x="1391434" y="1783109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613EA661-1C37-47DA-906C-58D64B47328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21171" y="1429063"/>
                  <a:ext cx="315798" cy="320040"/>
                  <a:chOff x="1873734" y="1783107"/>
                  <a:chExt cx="245625" cy="248924"/>
                </a:xfrm>
              </p:grpSpPr>
              <p:pic>
                <p:nvPicPr>
                  <p:cNvPr id="302" name="Picture 301">
                    <a:extLst>
                      <a:ext uri="{FF2B5EF4-FFF2-40B4-BE49-F238E27FC236}">
                        <a16:creationId xmlns:a16="http://schemas.microsoft.com/office/drawing/2014/main" id="{3BDD4AEE-104B-4090-900A-859EBB95B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629" t="45738" r="47892" b="48368"/>
                  <a:stretch/>
                </p:blipFill>
                <p:spPr>
                  <a:xfrm rot="16200000">
                    <a:off x="1872086" y="1784755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9850BB36-4F59-4F73-AC7A-85F5DFCAE0BB}"/>
                      </a:ext>
                    </a:extLst>
                  </p:cNvPr>
                  <p:cNvSpPr/>
                  <p:nvPr/>
                </p:nvSpPr>
                <p:spPr>
                  <a:xfrm>
                    <a:off x="1873734" y="1783109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2011A176-3DE7-4891-8935-B7438B469F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86250" y="1429064"/>
                  <a:ext cx="315810" cy="320040"/>
                  <a:chOff x="2351094" y="1783109"/>
                  <a:chExt cx="245633" cy="248922"/>
                </a:xfrm>
              </p:grpSpPr>
              <p:pic>
                <p:nvPicPr>
                  <p:cNvPr id="300" name="Picture 299">
                    <a:extLst>
                      <a:ext uri="{FF2B5EF4-FFF2-40B4-BE49-F238E27FC236}">
                        <a16:creationId xmlns:a16="http://schemas.microsoft.com/office/drawing/2014/main" id="{0D85F710-0469-493E-9099-24686C147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629" t="58497" r="47892" b="35608"/>
                  <a:stretch/>
                </p:blipFill>
                <p:spPr>
                  <a:xfrm rot="16200000">
                    <a:off x="2349453" y="1784756"/>
                    <a:ext cx="248922" cy="245627"/>
                  </a:xfrm>
                  <a:prstGeom prst="rect">
                    <a:avLst/>
                  </a:prstGeom>
                </p:spPr>
              </p:pic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FDBB9DC6-2788-410B-9257-C2B7DAF87FCB}"/>
                      </a:ext>
                    </a:extLst>
                  </p:cNvPr>
                  <p:cNvSpPr/>
                  <p:nvPr/>
                </p:nvSpPr>
                <p:spPr>
                  <a:xfrm>
                    <a:off x="2351094" y="1783109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362BA248-2CC5-4BAC-A2EC-0A3E86E062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857701" y="1428093"/>
                  <a:ext cx="315810" cy="320040"/>
                  <a:chOff x="2833394" y="1783109"/>
                  <a:chExt cx="245633" cy="248922"/>
                </a:xfrm>
              </p:grpSpPr>
              <p:pic>
                <p:nvPicPr>
                  <p:cNvPr id="298" name="Picture 297">
                    <a:extLst>
                      <a:ext uri="{FF2B5EF4-FFF2-40B4-BE49-F238E27FC236}">
                        <a16:creationId xmlns:a16="http://schemas.microsoft.com/office/drawing/2014/main" id="{28AEBE30-F9A7-4643-A36D-9E3564A0D0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7629" t="71257" r="47892" b="22849"/>
                  <a:stretch/>
                </p:blipFill>
                <p:spPr>
                  <a:xfrm rot="16200000">
                    <a:off x="2831753" y="1784756"/>
                    <a:ext cx="248922" cy="245627"/>
                  </a:xfrm>
                  <a:prstGeom prst="rect">
                    <a:avLst/>
                  </a:prstGeom>
                </p:spPr>
              </p:pic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70F704D5-0A3F-4642-BE65-48F562FA93BC}"/>
                      </a:ext>
                    </a:extLst>
                  </p:cNvPr>
                  <p:cNvSpPr/>
                  <p:nvPr/>
                </p:nvSpPr>
                <p:spPr>
                  <a:xfrm>
                    <a:off x="2833394" y="1783109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D9D50B3A-882E-4168-BFEF-3EA6F2718B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720" y="1799376"/>
                  <a:ext cx="315806" cy="320040"/>
                  <a:chOff x="1391697" y="2153505"/>
                  <a:chExt cx="245629" cy="248922"/>
                </a:xfrm>
              </p:grpSpPr>
              <p:pic>
                <p:nvPicPr>
                  <p:cNvPr id="296" name="Picture 295">
                    <a:extLst>
                      <a:ext uri="{FF2B5EF4-FFF2-40B4-BE49-F238E27FC236}">
                        <a16:creationId xmlns:a16="http://schemas.microsoft.com/office/drawing/2014/main" id="{1EE8F381-9334-4AAD-9BA5-62E20FDD18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64" t="32985" r="54557" b="61121"/>
                  <a:stretch/>
                </p:blipFill>
                <p:spPr>
                  <a:xfrm rot="16200000">
                    <a:off x="1390052" y="2155152"/>
                    <a:ext cx="248922" cy="245627"/>
                  </a:xfrm>
                  <a:prstGeom prst="rect">
                    <a:avLst/>
                  </a:prstGeom>
                </p:spPr>
              </p:pic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47001BDB-38EB-425F-BDCE-CA78176C33E2}"/>
                      </a:ext>
                    </a:extLst>
                  </p:cNvPr>
                  <p:cNvSpPr/>
                  <p:nvPr/>
                </p:nvSpPr>
                <p:spPr>
                  <a:xfrm>
                    <a:off x="1391697" y="2153505"/>
                    <a:ext cx="245626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72B601C9-A311-4E51-8C8A-D0A2EF1D2EA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21172" y="1798527"/>
                  <a:ext cx="315804" cy="320040"/>
                  <a:chOff x="1873997" y="2153505"/>
                  <a:chExt cx="245627" cy="248922"/>
                </a:xfrm>
              </p:grpSpPr>
              <p:pic>
                <p:nvPicPr>
                  <p:cNvPr id="294" name="Picture 293">
                    <a:extLst>
                      <a:ext uri="{FF2B5EF4-FFF2-40B4-BE49-F238E27FC236}">
                        <a16:creationId xmlns:a16="http://schemas.microsoft.com/office/drawing/2014/main" id="{837E98E6-8199-4D87-A088-B1EFD21B15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64" t="45745" r="54557" b="48361"/>
                  <a:stretch/>
                </p:blipFill>
                <p:spPr>
                  <a:xfrm rot="16200000">
                    <a:off x="1872350" y="2155152"/>
                    <a:ext cx="248922" cy="245627"/>
                  </a:xfrm>
                  <a:prstGeom prst="rect">
                    <a:avLst/>
                  </a:prstGeom>
                </p:spPr>
              </p:pic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8B171634-2713-4EE9-8103-3750F2F6DE9D}"/>
                      </a:ext>
                    </a:extLst>
                  </p:cNvPr>
                  <p:cNvSpPr/>
                  <p:nvPr/>
                </p:nvSpPr>
                <p:spPr>
                  <a:xfrm>
                    <a:off x="1873997" y="2153505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9CDDCBEC-8C68-47F5-8236-44EA6DF51C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86255" y="1798528"/>
                  <a:ext cx="315810" cy="320040"/>
                  <a:chOff x="2351358" y="2153505"/>
                  <a:chExt cx="245633" cy="248922"/>
                </a:xfrm>
              </p:grpSpPr>
              <p:pic>
                <p:nvPicPr>
                  <p:cNvPr id="292" name="Picture 291">
                    <a:extLst>
                      <a:ext uri="{FF2B5EF4-FFF2-40B4-BE49-F238E27FC236}">
                        <a16:creationId xmlns:a16="http://schemas.microsoft.com/office/drawing/2014/main" id="{199E328A-F5C0-4677-8422-E7B47F1AB4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64" t="58504" r="54557" b="35601"/>
                  <a:stretch/>
                </p:blipFill>
                <p:spPr>
                  <a:xfrm rot="16200000">
                    <a:off x="2349717" y="2155152"/>
                    <a:ext cx="248922" cy="245627"/>
                  </a:xfrm>
                  <a:prstGeom prst="rect">
                    <a:avLst/>
                  </a:prstGeom>
                </p:spPr>
              </p:pic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CD779DB0-BA72-4DE0-BE27-FE7B1C13FC6B}"/>
                      </a:ext>
                    </a:extLst>
                  </p:cNvPr>
                  <p:cNvSpPr/>
                  <p:nvPr/>
                </p:nvSpPr>
                <p:spPr>
                  <a:xfrm>
                    <a:off x="2351358" y="2153505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426876DD-70CB-4637-AEA5-0061021144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857723" y="1797073"/>
                  <a:ext cx="315798" cy="320040"/>
                  <a:chOff x="2833657" y="2153503"/>
                  <a:chExt cx="245625" cy="248924"/>
                </a:xfrm>
              </p:grpSpPr>
              <p:pic>
                <p:nvPicPr>
                  <p:cNvPr id="290" name="Picture 289">
                    <a:extLst>
                      <a:ext uri="{FF2B5EF4-FFF2-40B4-BE49-F238E27FC236}">
                        <a16:creationId xmlns:a16="http://schemas.microsoft.com/office/drawing/2014/main" id="{0ABC3D80-3C59-46EB-9DFE-619BC0BC65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64" t="71263" r="54557" b="22843"/>
                  <a:stretch/>
                </p:blipFill>
                <p:spPr>
                  <a:xfrm rot="16200000">
                    <a:off x="2832009" y="2155151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83071BD4-49FD-43F5-A5E9-206978140CD6}"/>
                      </a:ext>
                    </a:extLst>
                  </p:cNvPr>
                  <p:cNvSpPr/>
                  <p:nvPr/>
                </p:nvSpPr>
                <p:spPr>
                  <a:xfrm>
                    <a:off x="2833657" y="2153505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85A3F9BE-1BFD-4C41-B925-9C64BC4FEA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710" y="2169127"/>
                  <a:ext cx="315816" cy="320042"/>
                  <a:chOff x="1386558" y="2533930"/>
                  <a:chExt cx="245638" cy="248924"/>
                </a:xfrm>
              </p:grpSpPr>
              <p:pic>
                <p:nvPicPr>
                  <p:cNvPr id="288" name="Picture 287">
                    <a:extLst>
                      <a:ext uri="{FF2B5EF4-FFF2-40B4-BE49-F238E27FC236}">
                        <a16:creationId xmlns:a16="http://schemas.microsoft.com/office/drawing/2014/main" id="{40B6BE41-2F8B-4C9D-BEA3-04716562E3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119" t="32862" r="61402" b="61244"/>
                  <a:stretch/>
                </p:blipFill>
                <p:spPr>
                  <a:xfrm rot="16200000">
                    <a:off x="1384921" y="2535579"/>
                    <a:ext cx="248923" cy="245626"/>
                  </a:xfrm>
                  <a:prstGeom prst="rect">
                    <a:avLst/>
                  </a:prstGeom>
                </p:spPr>
              </p:pic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545050E1-48F6-4DA3-A94B-BCC0294F4898}"/>
                      </a:ext>
                    </a:extLst>
                  </p:cNvPr>
                  <p:cNvSpPr/>
                  <p:nvPr/>
                </p:nvSpPr>
                <p:spPr>
                  <a:xfrm>
                    <a:off x="1386558" y="2533932"/>
                    <a:ext cx="245624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E75B9192-A3DD-457E-ABBE-D9F251F194C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21173" y="2167992"/>
                  <a:ext cx="315800" cy="320040"/>
                  <a:chOff x="1868859" y="2533931"/>
                  <a:chExt cx="245625" cy="248923"/>
                </a:xfrm>
              </p:grpSpPr>
              <p:pic>
                <p:nvPicPr>
                  <p:cNvPr id="286" name="Picture 285">
                    <a:extLst>
                      <a:ext uri="{FF2B5EF4-FFF2-40B4-BE49-F238E27FC236}">
                        <a16:creationId xmlns:a16="http://schemas.microsoft.com/office/drawing/2014/main" id="{FE80CFE8-A201-4EA0-9F95-7859F541B5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119" t="45621" r="61402" b="48484"/>
                  <a:stretch/>
                </p:blipFill>
                <p:spPr>
                  <a:xfrm rot="16200000">
                    <a:off x="1867211" y="2535579"/>
                    <a:ext cx="248922" cy="245625"/>
                  </a:xfrm>
                  <a:prstGeom prst="rect">
                    <a:avLst/>
                  </a:prstGeom>
                </p:spPr>
              </p:pic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DB39ABFD-064D-495F-BD57-191528B24287}"/>
                      </a:ext>
                    </a:extLst>
                  </p:cNvPr>
                  <p:cNvSpPr/>
                  <p:nvPr/>
                </p:nvSpPr>
                <p:spPr>
                  <a:xfrm>
                    <a:off x="1868859" y="253393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E8586CB3-6937-4B5D-9E3B-3F2AD4C9BE6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86268" y="2167991"/>
                  <a:ext cx="315801" cy="320040"/>
                  <a:chOff x="2346220" y="2533931"/>
                  <a:chExt cx="245626" cy="248923"/>
                </a:xfrm>
              </p:grpSpPr>
              <p:pic>
                <p:nvPicPr>
                  <p:cNvPr id="284" name="Picture 283">
                    <a:extLst>
                      <a:ext uri="{FF2B5EF4-FFF2-40B4-BE49-F238E27FC236}">
                        <a16:creationId xmlns:a16="http://schemas.microsoft.com/office/drawing/2014/main" id="{4F831633-D232-4483-83B8-5A0F331C34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119" t="58380" r="61402" b="35725"/>
                  <a:stretch/>
                </p:blipFill>
                <p:spPr>
                  <a:xfrm rot="16200000">
                    <a:off x="2344573" y="2535579"/>
                    <a:ext cx="248921" cy="245625"/>
                  </a:xfrm>
                  <a:prstGeom prst="rect">
                    <a:avLst/>
                  </a:prstGeom>
                </p:spPr>
              </p:pic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6C0869CA-FB57-4D9D-A93D-AC9BC840F447}"/>
                      </a:ext>
                    </a:extLst>
                  </p:cNvPr>
                  <p:cNvSpPr/>
                  <p:nvPr/>
                </p:nvSpPr>
                <p:spPr>
                  <a:xfrm>
                    <a:off x="2346220" y="253393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C06164EB-7B7F-408F-9327-34EF974F25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49737" y="690139"/>
                  <a:ext cx="315808" cy="320040"/>
                  <a:chOff x="3701908" y="866248"/>
                  <a:chExt cx="245630" cy="248922"/>
                </a:xfrm>
              </p:grpSpPr>
              <p:pic>
                <p:nvPicPr>
                  <p:cNvPr id="282" name="Picture 281">
                    <a:extLst>
                      <a:ext uri="{FF2B5EF4-FFF2-40B4-BE49-F238E27FC236}">
                        <a16:creationId xmlns:a16="http://schemas.microsoft.com/office/drawing/2014/main" id="{9E5FE7D7-3D07-4223-87A7-C5C124DC82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383" t="33102" r="34138" b="61004"/>
                  <a:stretch/>
                </p:blipFill>
                <p:spPr>
                  <a:xfrm rot="16200000">
                    <a:off x="3700264" y="867896"/>
                    <a:ext cx="248922" cy="245626"/>
                  </a:xfrm>
                  <a:prstGeom prst="rect">
                    <a:avLst/>
                  </a:prstGeom>
                </p:spPr>
              </p:pic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AD156B10-C8BD-4C1E-86A7-AD65088EB183}"/>
                      </a:ext>
                    </a:extLst>
                  </p:cNvPr>
                  <p:cNvSpPr/>
                  <p:nvPr/>
                </p:nvSpPr>
                <p:spPr>
                  <a:xfrm>
                    <a:off x="3701908" y="866248"/>
                    <a:ext cx="245623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FB5177B9-A18B-49C8-B7AE-23DCB40C9AC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857704" y="2166052"/>
                  <a:ext cx="315808" cy="320040"/>
                  <a:chOff x="2828519" y="2533931"/>
                  <a:chExt cx="245632" cy="248923"/>
                </a:xfrm>
              </p:grpSpPr>
              <p:pic>
                <p:nvPicPr>
                  <p:cNvPr id="280" name="Picture 279">
                    <a:extLst>
                      <a:ext uri="{FF2B5EF4-FFF2-40B4-BE49-F238E27FC236}">
                        <a16:creationId xmlns:a16="http://schemas.microsoft.com/office/drawing/2014/main" id="{1055A4B2-6009-495A-8756-0FC3F207E8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119" t="71140" r="61402" b="22966"/>
                  <a:stretch/>
                </p:blipFill>
                <p:spPr>
                  <a:xfrm rot="16200000">
                    <a:off x="2826877" y="2535579"/>
                    <a:ext cx="248922" cy="245626"/>
                  </a:xfrm>
                  <a:prstGeom prst="rect">
                    <a:avLst/>
                  </a:prstGeom>
                </p:spPr>
              </p:pic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3FF8987D-8691-4C26-AF6D-C608D811E841}"/>
                      </a:ext>
                    </a:extLst>
                  </p:cNvPr>
                  <p:cNvSpPr/>
                  <p:nvPr/>
                </p:nvSpPr>
                <p:spPr>
                  <a:xfrm>
                    <a:off x="2828519" y="2533932"/>
                    <a:ext cx="245625" cy="248922"/>
                  </a:xfrm>
                  <a:prstGeom prst="rect">
                    <a:avLst/>
                  </a:prstGeom>
                  <a:noFill/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83EA2167-6F24-4075-9F34-446F8E581E5A}"/>
                      </a:ext>
                    </a:extLst>
                  </p:cNvPr>
                  <p:cNvSpPr txBox="1"/>
                  <p:nvPr/>
                </p:nvSpPr>
                <p:spPr>
                  <a:xfrm>
                    <a:off x="7495094" y="1375480"/>
                    <a:ext cx="424843" cy="303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600" b="1" i="1" dirty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" b="1" i="1" dirty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600" b="1" i="1" dirty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600" b="1" i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83EA2167-6F24-4075-9F34-446F8E581E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5094" y="1375480"/>
                    <a:ext cx="424843" cy="3035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A1CA8C9E-548C-4155-AC26-FF39B7FE3023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838" y="2480124"/>
                    <a:ext cx="444847" cy="303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600" b="1" i="1" dirty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" b="1" i="1" dirty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600" b="1" i="1" dirty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𝑴</m:t>
                              </m:r>
                            </m:sub>
                          </m:sSub>
                        </m:oMath>
                      </m:oMathPara>
                    </a14:m>
                    <a:endParaRPr lang="en-US" sz="600" b="1" i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A1CA8C9E-548C-4155-AC26-FF39B7FE30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838" y="2480124"/>
                    <a:ext cx="444847" cy="30355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C0A0505A-C7BA-4619-A741-A35A57995426}"/>
              </a:ext>
            </a:extLst>
          </p:cNvPr>
          <p:cNvCxnSpPr>
            <a:cxnSpLocks/>
            <a:endCxn id="339" idx="2"/>
          </p:cNvCxnSpPr>
          <p:nvPr/>
        </p:nvCxnSpPr>
        <p:spPr>
          <a:xfrm rot="10800000">
            <a:off x="3522487" y="4325657"/>
            <a:ext cx="2499578" cy="31618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ight Arrow 11">
            <a:extLst>
              <a:ext uri="{FF2B5EF4-FFF2-40B4-BE49-F238E27FC236}">
                <a16:creationId xmlns:a16="http://schemas.microsoft.com/office/drawing/2014/main" id="{0D0EAC58-DD7B-4114-9A92-A2E481B938DA}"/>
              </a:ext>
            </a:extLst>
          </p:cNvPr>
          <p:cNvSpPr/>
          <p:nvPr/>
        </p:nvSpPr>
        <p:spPr>
          <a:xfrm>
            <a:off x="4381834" y="3583504"/>
            <a:ext cx="148364" cy="111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60" name="Right Arrow 52">
            <a:extLst>
              <a:ext uri="{FF2B5EF4-FFF2-40B4-BE49-F238E27FC236}">
                <a16:creationId xmlns:a16="http://schemas.microsoft.com/office/drawing/2014/main" id="{76F63ADA-AB76-436F-A75F-F3ADF4CD1F68}"/>
              </a:ext>
            </a:extLst>
          </p:cNvPr>
          <p:cNvSpPr/>
          <p:nvPr/>
        </p:nvSpPr>
        <p:spPr>
          <a:xfrm>
            <a:off x="2519174" y="3614960"/>
            <a:ext cx="148364" cy="111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F2EC0F9-6AB2-47B6-90B4-35C09E0BDF89}"/>
                  </a:ext>
                </a:extLst>
              </p:cNvPr>
              <p:cNvSpPr txBox="1"/>
              <p:nvPr/>
            </p:nvSpPr>
            <p:spPr>
              <a:xfrm>
                <a:off x="3589391" y="4459846"/>
                <a:ext cx="184315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>
                    <a:latin typeface="Arial" panose="020B0604020202020204" pitchFamily="34" charset="0"/>
                    <a:cs typeface="Arial" panose="020B0604020202020204" pitchFamily="34" charset="0"/>
                  </a:rPr>
                  <a:t>CMAES - Optimization iteration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600" b="1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𝝈</m:t>
                        </m:r>
                      </m:e>
                      <m:sub>
                        <m:r>
                          <a:rPr lang="en-US" sz="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600" b="1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F2EC0F9-6AB2-47B6-90B4-35C09E0BD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391" y="4459846"/>
                <a:ext cx="1843159" cy="184666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3B849AA-BA9A-4023-B0A6-FC4B0D17C523}"/>
              </a:ext>
            </a:extLst>
          </p:cNvPr>
          <p:cNvGrpSpPr/>
          <p:nvPr/>
        </p:nvGrpSpPr>
        <p:grpSpPr>
          <a:xfrm>
            <a:off x="798681" y="2857110"/>
            <a:ext cx="1791380" cy="1515008"/>
            <a:chOff x="1279810" y="943442"/>
            <a:chExt cx="3312192" cy="2490408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721E5311-2FFB-4FD3-B8BC-E9A059686E53}"/>
                </a:ext>
              </a:extLst>
            </p:cNvPr>
            <p:cNvSpPr txBox="1"/>
            <p:nvPr/>
          </p:nvSpPr>
          <p:spPr>
            <a:xfrm>
              <a:off x="1368447" y="943442"/>
              <a:ext cx="3050091" cy="354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Uncompensated Volume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A41FE747-E8E1-4066-83EC-44CB034B15EB}"/>
                </a:ext>
              </a:extLst>
            </p:cNvPr>
            <p:cNvGrpSpPr/>
            <p:nvPr/>
          </p:nvGrpSpPr>
          <p:grpSpPr>
            <a:xfrm>
              <a:off x="1279810" y="1325943"/>
              <a:ext cx="3312192" cy="2107907"/>
              <a:chOff x="298936" y="1463818"/>
              <a:chExt cx="3312192" cy="2107907"/>
            </a:xfrm>
          </p:grpSpPr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021392F1-765F-48D6-8347-07B4830EEF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85" t="23413" r="32241" b="10941"/>
              <a:stretch/>
            </p:blipFill>
            <p:spPr>
              <a:xfrm rot="16200000">
                <a:off x="875918" y="1149363"/>
                <a:ext cx="1967350" cy="2678814"/>
              </a:xfrm>
              <a:prstGeom prst="rect">
                <a:avLst/>
              </a:prstGeom>
            </p:spPr>
          </p:pic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FC55C9A-8E79-4F83-8F73-320E72D157F1}"/>
                  </a:ext>
                </a:extLst>
              </p:cNvPr>
              <p:cNvSpPr/>
              <p:nvPr/>
            </p:nvSpPr>
            <p:spPr>
              <a:xfrm>
                <a:off x="1000611" y="1570719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EF2E0932-A8AF-45C1-B5C8-B4F28A940DC5}"/>
                  </a:ext>
                </a:extLst>
              </p:cNvPr>
              <p:cNvSpPr/>
              <p:nvPr/>
            </p:nvSpPr>
            <p:spPr>
              <a:xfrm>
                <a:off x="1521307" y="1570719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59745100-3AB1-4AB0-B0A8-3902D109E2CF}"/>
                  </a:ext>
                </a:extLst>
              </p:cNvPr>
              <p:cNvSpPr/>
              <p:nvPr/>
            </p:nvSpPr>
            <p:spPr>
              <a:xfrm>
                <a:off x="2042003" y="1570719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CB4ABCAF-45F0-4208-A41B-840B6151DEDD}"/>
                  </a:ext>
                </a:extLst>
              </p:cNvPr>
              <p:cNvSpPr/>
              <p:nvPr/>
            </p:nvSpPr>
            <p:spPr>
              <a:xfrm>
                <a:off x="2562699" y="1570719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2A190C35-0DA9-45F8-BF5C-C4E35620788F}"/>
                  </a:ext>
                </a:extLst>
              </p:cNvPr>
              <p:cNvSpPr txBox="1"/>
              <p:nvPr/>
            </p:nvSpPr>
            <p:spPr>
              <a:xfrm>
                <a:off x="298936" y="1463818"/>
                <a:ext cx="801011" cy="32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ROI 1</a:t>
                </a:r>
                <a:endParaRPr lang="en-US" sz="7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1715DBE-9CD1-4567-8A36-998822A14507}"/>
                  </a:ext>
                </a:extLst>
              </p:cNvPr>
              <p:cNvSpPr txBox="1"/>
              <p:nvPr/>
            </p:nvSpPr>
            <p:spPr>
              <a:xfrm>
                <a:off x="2611402" y="3217573"/>
                <a:ext cx="999726" cy="354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ROI </a:t>
                </a:r>
                <a:r>
                  <a:rPr lang="en-US" sz="800" b="1" i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86ED652C-0795-4B30-8712-1AACD645E7A3}"/>
                  </a:ext>
                </a:extLst>
              </p:cNvPr>
              <p:cNvSpPr/>
              <p:nvPr/>
            </p:nvSpPr>
            <p:spPr>
              <a:xfrm>
                <a:off x="1000611" y="194037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4B03F44-7620-477F-931A-2A5829BE9337}"/>
                  </a:ext>
                </a:extLst>
              </p:cNvPr>
              <p:cNvSpPr/>
              <p:nvPr/>
            </p:nvSpPr>
            <p:spPr>
              <a:xfrm>
                <a:off x="1521307" y="194037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C3F212FB-17DF-478D-802E-A54EAD9579ED}"/>
                  </a:ext>
                </a:extLst>
              </p:cNvPr>
              <p:cNvSpPr/>
              <p:nvPr/>
            </p:nvSpPr>
            <p:spPr>
              <a:xfrm>
                <a:off x="2042003" y="194037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44C46163-6DEF-49E1-B0DD-01E0C894F618}"/>
                  </a:ext>
                </a:extLst>
              </p:cNvPr>
              <p:cNvSpPr/>
              <p:nvPr/>
            </p:nvSpPr>
            <p:spPr>
              <a:xfrm>
                <a:off x="2562699" y="194037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071F984F-69EA-4814-A4C2-CEB3F4DAA3B9}"/>
                  </a:ext>
                </a:extLst>
              </p:cNvPr>
              <p:cNvSpPr/>
              <p:nvPr/>
            </p:nvSpPr>
            <p:spPr>
              <a:xfrm>
                <a:off x="995579" y="2306567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12EBDD6-976B-4ED6-9C8F-FF13A778730D}"/>
                  </a:ext>
                </a:extLst>
              </p:cNvPr>
              <p:cNvSpPr/>
              <p:nvPr/>
            </p:nvSpPr>
            <p:spPr>
              <a:xfrm>
                <a:off x="1516275" y="2306567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2C96E18-D28F-4CF3-8E16-3C2796B94D8A}"/>
                  </a:ext>
                </a:extLst>
              </p:cNvPr>
              <p:cNvSpPr/>
              <p:nvPr/>
            </p:nvSpPr>
            <p:spPr>
              <a:xfrm>
                <a:off x="2036971" y="2306567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B72F6E59-9D73-42E8-9CB4-91B9A8A3F9CF}"/>
                  </a:ext>
                </a:extLst>
              </p:cNvPr>
              <p:cNvSpPr/>
              <p:nvPr/>
            </p:nvSpPr>
            <p:spPr>
              <a:xfrm>
                <a:off x="2557667" y="2306567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2F0830B7-D3A8-4D86-84A9-41694C3DDEA7}"/>
                  </a:ext>
                </a:extLst>
              </p:cNvPr>
              <p:cNvSpPr/>
              <p:nvPr/>
            </p:nvSpPr>
            <p:spPr>
              <a:xfrm>
                <a:off x="995837" y="2663100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0911434F-F7DB-4202-95FB-6FBBFEB1F8F8}"/>
                  </a:ext>
                </a:extLst>
              </p:cNvPr>
              <p:cNvSpPr/>
              <p:nvPr/>
            </p:nvSpPr>
            <p:spPr>
              <a:xfrm>
                <a:off x="1516533" y="2663100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F7EACE2C-F66F-4F58-A148-8D776783301F}"/>
                  </a:ext>
                </a:extLst>
              </p:cNvPr>
              <p:cNvSpPr/>
              <p:nvPr/>
            </p:nvSpPr>
            <p:spPr>
              <a:xfrm>
                <a:off x="2037229" y="2663100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787A84B-94D5-4BB2-810B-89D876AEEE19}"/>
                  </a:ext>
                </a:extLst>
              </p:cNvPr>
              <p:cNvSpPr/>
              <p:nvPr/>
            </p:nvSpPr>
            <p:spPr>
              <a:xfrm>
                <a:off x="2557924" y="2663100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256CCF7-9C6C-4AFB-B843-66EB93EB50A2}"/>
                  </a:ext>
                </a:extLst>
              </p:cNvPr>
              <p:cNvSpPr/>
              <p:nvPr/>
            </p:nvSpPr>
            <p:spPr>
              <a:xfrm>
                <a:off x="990804" y="302928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CA1A4BDC-962A-45B2-8142-9D9E23B9F4E7}"/>
                  </a:ext>
                </a:extLst>
              </p:cNvPr>
              <p:cNvSpPr/>
              <p:nvPr/>
            </p:nvSpPr>
            <p:spPr>
              <a:xfrm>
                <a:off x="1511501" y="302928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D0060B81-B04B-4D79-9D3B-A9FE6A89C924}"/>
                  </a:ext>
                </a:extLst>
              </p:cNvPr>
              <p:cNvSpPr/>
              <p:nvPr/>
            </p:nvSpPr>
            <p:spPr>
              <a:xfrm>
                <a:off x="2032197" y="302928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8F776B43-9A48-4EA2-8144-2E1FB5604B51}"/>
                  </a:ext>
                </a:extLst>
              </p:cNvPr>
              <p:cNvSpPr/>
              <p:nvPr/>
            </p:nvSpPr>
            <p:spPr>
              <a:xfrm>
                <a:off x="2552892" y="3029288"/>
                <a:ext cx="240546" cy="239606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8FD212A-16C1-46D3-AF96-343C079F7C8A}"/>
              </a:ext>
            </a:extLst>
          </p:cNvPr>
          <p:cNvGrpSpPr/>
          <p:nvPr/>
        </p:nvGrpSpPr>
        <p:grpSpPr>
          <a:xfrm>
            <a:off x="825673" y="4674530"/>
            <a:ext cx="1691518" cy="1502367"/>
            <a:chOff x="295818" y="4088346"/>
            <a:chExt cx="3127550" cy="2469629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94EBF56-4749-4098-A36E-CE7F1224785D}"/>
                </a:ext>
              </a:extLst>
            </p:cNvPr>
            <p:cNvSpPr txBox="1"/>
            <p:nvPr/>
          </p:nvSpPr>
          <p:spPr>
            <a:xfrm>
              <a:off x="295818" y="4088346"/>
              <a:ext cx="3127550" cy="354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Motion Compensated Volume</a:t>
              </a:r>
              <a:endParaRPr lang="en-US" sz="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2354559-2B25-4027-B284-B177C524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1" t="23078" r="38525" b="11276"/>
            <a:stretch/>
          </p:blipFill>
          <p:spPr>
            <a:xfrm rot="16200000">
              <a:off x="875919" y="4234893"/>
              <a:ext cx="1967350" cy="2678814"/>
            </a:xfrm>
            <a:prstGeom prst="rect">
              <a:avLst/>
            </a:prstGeom>
            <a:effectLst>
              <a:glow rad="139700">
                <a:srgbClr val="00FF00">
                  <a:alpha val="40000"/>
                </a:srgbClr>
              </a:glow>
            </a:effectLst>
          </p:spPr>
        </p:pic>
      </p:grpSp>
      <p:cxnSp>
        <p:nvCxnSpPr>
          <p:cNvPr id="164" name="Connector: Elbow 163">
            <a:extLst>
              <a:ext uri="{FF2B5EF4-FFF2-40B4-BE49-F238E27FC236}">
                <a16:creationId xmlns:a16="http://schemas.microsoft.com/office/drawing/2014/main" id="{FFA43EB5-CC17-4D1D-A6FF-E9589B2F1072}"/>
              </a:ext>
            </a:extLst>
          </p:cNvPr>
          <p:cNvCxnSpPr>
            <a:cxnSpLocks/>
            <a:stCxn id="222" idx="2"/>
            <a:endCxn id="215" idx="2"/>
          </p:cNvCxnSpPr>
          <p:nvPr/>
        </p:nvCxnSpPr>
        <p:spPr>
          <a:xfrm rot="5400000">
            <a:off x="5690713" y="5023599"/>
            <a:ext cx="768711" cy="57921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E773B6B-05D3-4E8C-B0C6-5F96FA63C402}"/>
              </a:ext>
            </a:extLst>
          </p:cNvPr>
          <p:cNvGrpSpPr/>
          <p:nvPr/>
        </p:nvGrpSpPr>
        <p:grpSpPr>
          <a:xfrm>
            <a:off x="5512349" y="4353560"/>
            <a:ext cx="1238975" cy="877109"/>
            <a:chOff x="9903860" y="3226042"/>
            <a:chExt cx="2290822" cy="1441813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1944CD91-F5D2-4309-BA0D-5808F3ACC519}"/>
                </a:ext>
              </a:extLst>
            </p:cNvPr>
            <p:cNvGrpSpPr/>
            <p:nvPr/>
          </p:nvGrpSpPr>
          <p:grpSpPr>
            <a:xfrm>
              <a:off x="10785737" y="3226042"/>
              <a:ext cx="1408945" cy="945675"/>
              <a:chOff x="9533387" y="3142522"/>
              <a:chExt cx="1408945" cy="782809"/>
            </a:xfrm>
          </p:grpSpPr>
          <p:sp>
            <p:nvSpPr>
              <p:cNvPr id="222" name="Diamond 221">
                <a:extLst>
                  <a:ext uri="{FF2B5EF4-FFF2-40B4-BE49-F238E27FC236}">
                    <a16:creationId xmlns:a16="http://schemas.microsoft.com/office/drawing/2014/main" id="{8DE07145-C680-4B09-B02C-91B6B5E9D0E8}"/>
                  </a:ext>
                </a:extLst>
              </p:cNvPr>
              <p:cNvSpPr/>
              <p:nvPr/>
            </p:nvSpPr>
            <p:spPr>
              <a:xfrm>
                <a:off x="9533387" y="3142522"/>
                <a:ext cx="1388095" cy="782809"/>
              </a:xfrm>
              <a:prstGeom prst="diamond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A5F2D35-FEAB-4282-B33D-20CC01202DA5}"/>
                  </a:ext>
                </a:extLst>
              </p:cNvPr>
              <p:cNvSpPr txBox="1"/>
              <p:nvPr/>
            </p:nvSpPr>
            <p:spPr>
              <a:xfrm>
                <a:off x="9539906" y="3388587"/>
                <a:ext cx="1402426" cy="29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Converged?</a:t>
                </a: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C00128C-E29F-4BAD-8644-9320E02161B4}"/>
                </a:ext>
              </a:extLst>
            </p:cNvPr>
            <p:cNvSpPr txBox="1"/>
            <p:nvPr/>
          </p:nvSpPr>
          <p:spPr>
            <a:xfrm>
              <a:off x="11071655" y="4313703"/>
              <a:ext cx="725362" cy="3541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9E20DAE-3EBA-4ED6-9495-52AE9762AED1}"/>
                </a:ext>
              </a:extLst>
            </p:cNvPr>
            <p:cNvSpPr txBox="1"/>
            <p:nvPr/>
          </p:nvSpPr>
          <p:spPr>
            <a:xfrm>
              <a:off x="9903860" y="3389323"/>
              <a:ext cx="715718" cy="3794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CB350647-9FB1-4293-B6AB-04D4E5FD2257}"/>
              </a:ext>
            </a:extLst>
          </p:cNvPr>
          <p:cNvCxnSpPr>
            <a:cxnSpLocks/>
            <a:stCxn id="255" idx="3"/>
          </p:cNvCxnSpPr>
          <p:nvPr/>
        </p:nvCxnSpPr>
        <p:spPr>
          <a:xfrm>
            <a:off x="5693420" y="3699493"/>
            <a:ext cx="642140" cy="6811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ight Arrow 11">
            <a:extLst>
              <a:ext uri="{FF2B5EF4-FFF2-40B4-BE49-F238E27FC236}">
                <a16:creationId xmlns:a16="http://schemas.microsoft.com/office/drawing/2014/main" id="{6B5266DF-78A1-4292-A881-EEEE8CCA2786}"/>
              </a:ext>
            </a:extLst>
          </p:cNvPr>
          <p:cNvSpPr/>
          <p:nvPr/>
        </p:nvSpPr>
        <p:spPr>
          <a:xfrm flipH="1">
            <a:off x="4181752" y="5446496"/>
            <a:ext cx="148364" cy="111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68" name="Right Arrow 52">
            <a:extLst>
              <a:ext uri="{FF2B5EF4-FFF2-40B4-BE49-F238E27FC236}">
                <a16:creationId xmlns:a16="http://schemas.microsoft.com/office/drawing/2014/main" id="{A1D5083F-AF46-4365-865F-16F5F5820891}"/>
              </a:ext>
            </a:extLst>
          </p:cNvPr>
          <p:cNvSpPr/>
          <p:nvPr/>
        </p:nvSpPr>
        <p:spPr>
          <a:xfrm flipH="1">
            <a:off x="2590062" y="5477951"/>
            <a:ext cx="148364" cy="1112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709874F-F791-4DD9-85A0-C51C34F76B35}"/>
              </a:ext>
            </a:extLst>
          </p:cNvPr>
          <p:cNvGrpSpPr/>
          <p:nvPr/>
        </p:nvGrpSpPr>
        <p:grpSpPr>
          <a:xfrm>
            <a:off x="4267104" y="4681048"/>
            <a:ext cx="1690488" cy="1711562"/>
            <a:chOff x="7188745" y="3935936"/>
            <a:chExt cx="3125646" cy="2813508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BA3F94B-377F-4586-9056-3E187EB472AF}"/>
                </a:ext>
              </a:extLst>
            </p:cNvPr>
            <p:cNvGrpSpPr/>
            <p:nvPr/>
          </p:nvGrpSpPr>
          <p:grpSpPr>
            <a:xfrm>
              <a:off x="7188745" y="3935936"/>
              <a:ext cx="3125646" cy="2813508"/>
              <a:chOff x="7188745" y="3935936"/>
              <a:chExt cx="3125646" cy="2813508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D3A05321-5BE2-43D6-A1DC-7901563300F7}"/>
                  </a:ext>
                </a:extLst>
              </p:cNvPr>
              <p:cNvGrpSpPr/>
              <p:nvPr/>
            </p:nvGrpSpPr>
            <p:grpSpPr>
              <a:xfrm>
                <a:off x="7305677" y="3935936"/>
                <a:ext cx="3008714" cy="2808874"/>
                <a:chOff x="6978468" y="3925222"/>
                <a:chExt cx="3008714" cy="2808874"/>
              </a:xfrm>
            </p:grpSpPr>
            <p:cxnSp>
              <p:nvCxnSpPr>
                <p:cNvPr id="212" name="Straight Arrow Connector 211">
                  <a:extLst>
                    <a:ext uri="{FF2B5EF4-FFF2-40B4-BE49-F238E27FC236}">
                      <a16:creationId xmlns:a16="http://schemas.microsoft.com/office/drawing/2014/main" id="{794DD095-5A33-4560-8DE6-9E6D746A00BC}"/>
                    </a:ext>
                  </a:extLst>
                </p:cNvPr>
                <p:cNvCxnSpPr/>
                <p:nvPr/>
              </p:nvCxnSpPr>
              <p:spPr>
                <a:xfrm>
                  <a:off x="7143583" y="6246001"/>
                  <a:ext cx="358005" cy="48809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E8E14850-6C9A-45D9-B5CE-3D28825DE788}"/>
                    </a:ext>
                  </a:extLst>
                </p:cNvPr>
                <p:cNvSpPr txBox="1"/>
                <p:nvPr/>
              </p:nvSpPr>
              <p:spPr>
                <a:xfrm>
                  <a:off x="6978468" y="3925222"/>
                  <a:ext cx="3008714" cy="3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4D Motion Vector Field</a:t>
                  </a:r>
                </a:p>
              </p:txBody>
            </p: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53047BCB-80A8-49DA-9338-7FEA184C73B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320798" y="4260173"/>
                  <a:ext cx="2348121" cy="2375457"/>
                  <a:chOff x="6269524" y="3762909"/>
                  <a:chExt cx="2063269" cy="2087290"/>
                </a:xfrm>
              </p:grpSpPr>
              <p:pic>
                <p:nvPicPr>
                  <p:cNvPr id="215" name="Picture 214">
                    <a:extLst>
                      <a:ext uri="{FF2B5EF4-FFF2-40B4-BE49-F238E27FC236}">
                        <a16:creationId xmlns:a16="http://schemas.microsoft.com/office/drawing/2014/main" id="{2AE4AD00-4669-4235-A3CA-284F2F5DC0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110" t="30805" r="32462" b="16604"/>
                  <a:stretch/>
                </p:blipFill>
                <p:spPr>
                  <a:xfrm rot="16200000">
                    <a:off x="6506107" y="4023512"/>
                    <a:ext cx="1826686" cy="1826687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>
                    <a:extLst>
                      <a:ext uri="{FF2B5EF4-FFF2-40B4-BE49-F238E27FC236}">
                        <a16:creationId xmlns:a16="http://schemas.microsoft.com/office/drawing/2014/main" id="{168E6ED1-5EFB-40E2-972F-31CA3D9F2F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110" t="30805" r="32462" b="16604"/>
                  <a:stretch/>
                </p:blipFill>
                <p:spPr>
                  <a:xfrm rot="16200000">
                    <a:off x="6428655" y="3938054"/>
                    <a:ext cx="1826686" cy="1826687"/>
                  </a:xfrm>
                  <a:prstGeom prst="rect">
                    <a:avLst/>
                  </a:prstGeom>
                </p:spPr>
              </p:pic>
              <p:pic>
                <p:nvPicPr>
                  <p:cNvPr id="217" name="Picture 216">
                    <a:extLst>
                      <a:ext uri="{FF2B5EF4-FFF2-40B4-BE49-F238E27FC236}">
                        <a16:creationId xmlns:a16="http://schemas.microsoft.com/office/drawing/2014/main" id="{48694146-448B-4618-98FA-1AE32F3F6F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269" t="30830" r="32532" b="18217"/>
                  <a:stretch/>
                </p:blipFill>
                <p:spPr>
                  <a:xfrm rot="16200000">
                    <a:off x="6349089" y="3850482"/>
                    <a:ext cx="1828800" cy="1828800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>
                    <a:extLst>
                      <a:ext uri="{FF2B5EF4-FFF2-40B4-BE49-F238E27FC236}">
                        <a16:creationId xmlns:a16="http://schemas.microsoft.com/office/drawing/2014/main" id="{74687EFD-0D25-4163-B54B-7C4374503A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269" t="30830" r="32532" b="18217"/>
                  <a:stretch/>
                </p:blipFill>
                <p:spPr>
                  <a:xfrm rot="16200000">
                    <a:off x="6269524" y="3762909"/>
                    <a:ext cx="1828800" cy="18288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9DA71F6D-CC0C-4BE0-A910-9993D16BE233}"/>
                  </a:ext>
                </a:extLst>
              </p:cNvPr>
              <p:cNvSpPr txBox="1"/>
              <p:nvPr/>
            </p:nvSpPr>
            <p:spPr>
              <a:xfrm>
                <a:off x="7188745" y="6344700"/>
                <a:ext cx="281959" cy="404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605F9828-47F5-4598-AE6E-355B27EC3B35}"/>
                    </a:ext>
                  </a:extLst>
                </p:cNvPr>
                <p:cNvSpPr txBox="1"/>
                <p:nvPr/>
              </p:nvSpPr>
              <p:spPr>
                <a:xfrm>
                  <a:off x="9401189" y="4313881"/>
                  <a:ext cx="643951" cy="430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05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1050" b="1"/>
                </a:p>
              </p:txBody>
            </p:sp>
          </mc:Choice>
          <mc:Fallback xmlns=""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605F9828-47F5-4598-AE6E-355B27EC3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1189" y="4313881"/>
                  <a:ext cx="643951" cy="4300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649BEA58-1987-44A4-8376-1DEA77534CC8}"/>
                  </a:ext>
                </a:extLst>
              </p:cNvPr>
              <p:cNvSpPr txBox="1"/>
              <p:nvPr/>
            </p:nvSpPr>
            <p:spPr>
              <a:xfrm>
                <a:off x="2065780" y="4957955"/>
                <a:ext cx="1931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𝑴𝑪</m:t>
                          </m:r>
                        </m:sub>
                      </m:sSub>
                    </m:oMath>
                  </m:oMathPara>
                </a14:m>
                <a:endParaRPr lang="en-US" sz="105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649BEA58-1987-44A4-8376-1DEA7753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80" y="4957955"/>
                <a:ext cx="193111" cy="261610"/>
              </a:xfrm>
              <a:prstGeom prst="rect">
                <a:avLst/>
              </a:prstGeom>
              <a:blipFill>
                <a:blip r:embed="rId15"/>
                <a:stretch>
                  <a:fillRect r="-8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C2ACDDB-A459-41B2-A6E9-F21BEA674693}"/>
              </a:ext>
            </a:extLst>
          </p:cNvPr>
          <p:cNvGrpSpPr/>
          <p:nvPr/>
        </p:nvGrpSpPr>
        <p:grpSpPr>
          <a:xfrm>
            <a:off x="2610146" y="4674532"/>
            <a:ext cx="1627246" cy="1852483"/>
            <a:chOff x="4125094" y="3925222"/>
            <a:chExt cx="3008714" cy="3045157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56B3DB9A-F9A7-421E-9EB0-2B45E46BA321}"/>
                </a:ext>
              </a:extLst>
            </p:cNvPr>
            <p:cNvGrpSpPr/>
            <p:nvPr/>
          </p:nvGrpSpPr>
          <p:grpSpPr>
            <a:xfrm>
              <a:off x="4125094" y="3925222"/>
              <a:ext cx="3008714" cy="3045157"/>
              <a:chOff x="3956408" y="3925222"/>
              <a:chExt cx="3008714" cy="3045157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2F728916-3AA5-4683-A2B3-BED304C93E68}"/>
                  </a:ext>
                </a:extLst>
              </p:cNvPr>
              <p:cNvGrpSpPr/>
              <p:nvPr/>
            </p:nvGrpSpPr>
            <p:grpSpPr>
              <a:xfrm>
                <a:off x="3956408" y="3925222"/>
                <a:ext cx="3008714" cy="2706198"/>
                <a:chOff x="3978614" y="3945529"/>
                <a:chExt cx="3008714" cy="2706198"/>
              </a:xfrm>
            </p:grpSpPr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F3BDB5DC-9B0B-4C08-BF43-B5B75EB5D304}"/>
                    </a:ext>
                  </a:extLst>
                </p:cNvPr>
                <p:cNvSpPr txBox="1"/>
                <p:nvPr/>
              </p:nvSpPr>
              <p:spPr>
                <a:xfrm>
                  <a:off x="3978614" y="3945529"/>
                  <a:ext cx="3008714" cy="3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Warped Back Projector</a:t>
                  </a:r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F6172EAF-C406-499D-8252-8B71B720BE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46709" y="4334188"/>
                  <a:ext cx="2272530" cy="2317539"/>
                  <a:chOff x="2983911" y="1828800"/>
                  <a:chExt cx="3112089" cy="3173730"/>
                </a:xfrm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7ADF88B2-A138-4DAE-99BF-DFE544300622}"/>
                      </a:ext>
                    </a:extLst>
                  </p:cNvPr>
                  <p:cNvGrpSpPr/>
                  <p:nvPr/>
                </p:nvGrpSpPr>
                <p:grpSpPr>
                  <a:xfrm>
                    <a:off x="3700462" y="2190750"/>
                    <a:ext cx="990600" cy="1828800"/>
                    <a:chOff x="3743325" y="2266950"/>
                    <a:chExt cx="990600" cy="1828800"/>
                  </a:xfrm>
                </p:grpSpPr>
                <p:cxnSp>
                  <p:nvCxnSpPr>
                    <p:cNvPr id="205" name="Straight Connector 204">
                      <a:extLst>
                        <a:ext uri="{FF2B5EF4-FFF2-40B4-BE49-F238E27FC236}">
                          <a16:creationId xmlns:a16="http://schemas.microsoft.com/office/drawing/2014/main" id="{E6DBA4AF-9791-4BB2-A873-B524BFDF3A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43325" y="2266950"/>
                      <a:ext cx="0" cy="18288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4DF4D638-0AED-49AB-AF67-B703FFE112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38625" y="2266950"/>
                      <a:ext cx="0" cy="18288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D676A5FF-E935-44E7-A764-D915340BAA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33925" y="2266950"/>
                      <a:ext cx="0" cy="18288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E39A17C8-7E80-4EB9-9499-1BDF32B1F47B}"/>
                      </a:ext>
                    </a:extLst>
                  </p:cNvPr>
                  <p:cNvGrpSpPr/>
                  <p:nvPr/>
                </p:nvGrpSpPr>
                <p:grpSpPr>
                  <a:xfrm>
                    <a:off x="3281362" y="2581275"/>
                    <a:ext cx="1828800" cy="1047750"/>
                    <a:chOff x="3281362" y="2581275"/>
                    <a:chExt cx="1828800" cy="1047750"/>
                  </a:xfrm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6C856A7A-00FD-40F1-89BE-C19A04990C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195762" y="1666875"/>
                      <a:ext cx="0" cy="18288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>
                      <a:extLst>
                        <a:ext uri="{FF2B5EF4-FFF2-40B4-BE49-F238E27FC236}">
                          <a16:creationId xmlns:a16="http://schemas.microsoft.com/office/drawing/2014/main" id="{B64CAB43-A7CC-4D5F-8247-482002CDCF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195762" y="2714625"/>
                      <a:ext cx="0" cy="18288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>
                      <a:extLst>
                        <a:ext uri="{FF2B5EF4-FFF2-40B4-BE49-F238E27FC236}">
                          <a16:creationId xmlns:a16="http://schemas.microsoft.com/office/drawing/2014/main" id="{66915FB5-D983-4684-9D8C-580E1A4CA6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195762" y="2190750"/>
                      <a:ext cx="0" cy="18288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5" name="Star: 5 Points 184">
                    <a:extLst>
                      <a:ext uri="{FF2B5EF4-FFF2-40B4-BE49-F238E27FC236}">
                        <a16:creationId xmlns:a16="http://schemas.microsoft.com/office/drawing/2014/main" id="{432C5808-9E99-4EA2-B2BD-3159E5D654BE}"/>
                      </a:ext>
                    </a:extLst>
                  </p:cNvPr>
                  <p:cNvSpPr/>
                  <p:nvPr/>
                </p:nvSpPr>
                <p:spPr>
                  <a:xfrm>
                    <a:off x="2983911" y="1828800"/>
                    <a:ext cx="250443" cy="250443"/>
                  </a:xfrm>
                  <a:prstGeom prst="star5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grpSp>
                <p:nvGrpSpPr>
                  <p:cNvPr id="186" name="Group 185">
                    <a:extLst>
                      <a:ext uri="{FF2B5EF4-FFF2-40B4-BE49-F238E27FC236}">
                        <a16:creationId xmlns:a16="http://schemas.microsoft.com/office/drawing/2014/main" id="{9C5B967A-2B2F-4C63-AC3B-1505772FD48E}"/>
                      </a:ext>
                    </a:extLst>
                  </p:cNvPr>
                  <p:cNvGrpSpPr/>
                  <p:nvPr/>
                </p:nvGrpSpPr>
                <p:grpSpPr>
                  <a:xfrm>
                    <a:off x="4130040" y="3036570"/>
                    <a:ext cx="1965960" cy="1965960"/>
                    <a:chOff x="4306252" y="3225165"/>
                    <a:chExt cx="1965960" cy="1965960"/>
                  </a:xfrm>
                </p:grpSpPr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4AE5461E-4D59-4D1F-9671-D85EA277B00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443412" y="3362325"/>
                      <a:ext cx="1828800" cy="18288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7B1BD394-9654-473C-B399-E503333A8387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4306252" y="5053965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>
                      <a:extLst>
                        <a:ext uri="{FF2B5EF4-FFF2-40B4-BE49-F238E27FC236}">
                          <a16:creationId xmlns:a16="http://schemas.microsoft.com/office/drawing/2014/main" id="{6913168B-1E73-41D8-BE64-EAC93496B109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079409" y="4270193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>
                      <a:extLst>
                        <a:ext uri="{FF2B5EF4-FFF2-40B4-BE49-F238E27FC236}">
                          <a16:creationId xmlns:a16="http://schemas.microsoft.com/office/drawing/2014/main" id="{389ADAFD-5C40-4A8B-A43F-06976F15F167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337128" y="4008936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>
                      <a:extLst>
                        <a:ext uri="{FF2B5EF4-FFF2-40B4-BE49-F238E27FC236}">
                          <a16:creationId xmlns:a16="http://schemas.microsoft.com/office/drawing/2014/main" id="{5E3B5F58-08BF-4FF9-A4A6-C0204FDC9C8E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594847" y="3747679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>
                      <a:extLst>
                        <a:ext uri="{FF2B5EF4-FFF2-40B4-BE49-F238E27FC236}">
                          <a16:creationId xmlns:a16="http://schemas.microsoft.com/office/drawing/2014/main" id="{29CB4E18-F5D0-4AB5-BD3A-958F3200BD6C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852566" y="3486422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>
                      <a:extLst>
                        <a:ext uri="{FF2B5EF4-FFF2-40B4-BE49-F238E27FC236}">
                          <a16:creationId xmlns:a16="http://schemas.microsoft.com/office/drawing/2014/main" id="{4F153EE3-9350-4FAD-B1C4-E0F7B29BB3BE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6110287" y="3225165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>
                      <a:extLst>
                        <a:ext uri="{FF2B5EF4-FFF2-40B4-BE49-F238E27FC236}">
                          <a16:creationId xmlns:a16="http://schemas.microsoft.com/office/drawing/2014/main" id="{7CB68AAB-AA03-4AE2-994A-8D07887EAEBC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4563971" y="4792707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>
                      <a:extLst>
                        <a:ext uri="{FF2B5EF4-FFF2-40B4-BE49-F238E27FC236}">
                          <a16:creationId xmlns:a16="http://schemas.microsoft.com/office/drawing/2014/main" id="{C6E8BDCB-CFEB-4EA8-8473-3CEB09ED0267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4821690" y="4531450"/>
                      <a:ext cx="137160" cy="13716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7" name="Straight Arrow Connector 186">
                    <a:extLst>
                      <a:ext uri="{FF2B5EF4-FFF2-40B4-BE49-F238E27FC236}">
                        <a16:creationId xmlns:a16="http://schemas.microsoft.com/office/drawing/2014/main" id="{82A38A27-A07B-4036-87A5-684F04D68CBB}"/>
                      </a:ext>
                    </a:extLst>
                  </p:cNvPr>
                  <p:cNvCxnSpPr>
                    <a:cxnSpLocks/>
                    <a:endCxn id="185" idx="3"/>
                  </p:cNvCxnSpPr>
                  <p:nvPr/>
                </p:nvCxnSpPr>
                <p:spPr>
                  <a:xfrm flipH="1" flipV="1">
                    <a:off x="3186524" y="2079243"/>
                    <a:ext cx="1995076" cy="2008888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09FB5598-92A8-441A-8D30-45246D2D6CF9}"/>
                      </a:ext>
                    </a:extLst>
                  </p:cNvPr>
                  <p:cNvSpPr/>
                  <p:nvPr/>
                </p:nvSpPr>
                <p:spPr>
                  <a:xfrm>
                    <a:off x="3276601" y="2131304"/>
                    <a:ext cx="2018045" cy="1953017"/>
                  </a:xfrm>
                  <a:custGeom>
                    <a:avLst/>
                    <a:gdLst>
                      <a:gd name="connsiteX0" fmla="*/ 1920240 w 2047669"/>
                      <a:gd name="connsiteY0" fmla="*/ 2043609 h 2043609"/>
                      <a:gd name="connsiteX1" fmla="*/ 1859280 w 2047669"/>
                      <a:gd name="connsiteY1" fmla="*/ 877749 h 2043609"/>
                      <a:gd name="connsiteX2" fmla="*/ 121920 w 2047669"/>
                      <a:gd name="connsiteY2" fmla="*/ 1441629 h 2043609"/>
                      <a:gd name="connsiteX3" fmla="*/ 739140 w 2047669"/>
                      <a:gd name="connsiteY3" fmla="*/ 115749 h 2043609"/>
                      <a:gd name="connsiteX4" fmla="*/ 0 w 2047669"/>
                      <a:gd name="connsiteY4" fmla="*/ 153849 h 2043609"/>
                      <a:gd name="connsiteX0" fmla="*/ 1920240 w 1959651"/>
                      <a:gd name="connsiteY0" fmla="*/ 2043609 h 2043609"/>
                      <a:gd name="connsiteX1" fmla="*/ 1577340 w 1959651"/>
                      <a:gd name="connsiteY1" fmla="*/ 786309 h 2043609"/>
                      <a:gd name="connsiteX2" fmla="*/ 121920 w 1959651"/>
                      <a:gd name="connsiteY2" fmla="*/ 1441629 h 2043609"/>
                      <a:gd name="connsiteX3" fmla="*/ 739140 w 1959651"/>
                      <a:gd name="connsiteY3" fmla="*/ 115749 h 2043609"/>
                      <a:gd name="connsiteX4" fmla="*/ 0 w 1959651"/>
                      <a:gd name="connsiteY4" fmla="*/ 153849 h 2043609"/>
                      <a:gd name="connsiteX0" fmla="*/ 1920240 w 1961344"/>
                      <a:gd name="connsiteY0" fmla="*/ 2040298 h 2040298"/>
                      <a:gd name="connsiteX1" fmla="*/ 1577340 w 1961344"/>
                      <a:gd name="connsiteY1" fmla="*/ 782998 h 2040298"/>
                      <a:gd name="connsiteX2" fmla="*/ 38100 w 1961344"/>
                      <a:gd name="connsiteY2" fmla="*/ 1392598 h 2040298"/>
                      <a:gd name="connsiteX3" fmla="*/ 739140 w 1961344"/>
                      <a:gd name="connsiteY3" fmla="*/ 112438 h 2040298"/>
                      <a:gd name="connsiteX4" fmla="*/ 0 w 1961344"/>
                      <a:gd name="connsiteY4" fmla="*/ 150538 h 2040298"/>
                      <a:gd name="connsiteX0" fmla="*/ 1920240 w 1961344"/>
                      <a:gd name="connsiteY0" fmla="*/ 2040298 h 2040298"/>
                      <a:gd name="connsiteX1" fmla="*/ 1577340 w 1961344"/>
                      <a:gd name="connsiteY1" fmla="*/ 782998 h 2040298"/>
                      <a:gd name="connsiteX2" fmla="*/ 38100 w 1961344"/>
                      <a:gd name="connsiteY2" fmla="*/ 1392598 h 2040298"/>
                      <a:gd name="connsiteX3" fmla="*/ 739140 w 1961344"/>
                      <a:gd name="connsiteY3" fmla="*/ 112438 h 2040298"/>
                      <a:gd name="connsiteX4" fmla="*/ 0 w 1961344"/>
                      <a:gd name="connsiteY4" fmla="*/ 150538 h 2040298"/>
                      <a:gd name="connsiteX0" fmla="*/ 1920240 w 1990346"/>
                      <a:gd name="connsiteY0" fmla="*/ 2040298 h 2040298"/>
                      <a:gd name="connsiteX1" fmla="*/ 1714500 w 1990346"/>
                      <a:gd name="connsiteY1" fmla="*/ 584878 h 2040298"/>
                      <a:gd name="connsiteX2" fmla="*/ 38100 w 1990346"/>
                      <a:gd name="connsiteY2" fmla="*/ 1392598 h 2040298"/>
                      <a:gd name="connsiteX3" fmla="*/ 739140 w 1990346"/>
                      <a:gd name="connsiteY3" fmla="*/ 112438 h 2040298"/>
                      <a:gd name="connsiteX4" fmla="*/ 0 w 1990346"/>
                      <a:gd name="connsiteY4" fmla="*/ 150538 h 2040298"/>
                      <a:gd name="connsiteX0" fmla="*/ 1920240 w 1994351"/>
                      <a:gd name="connsiteY0" fmla="*/ 2040298 h 2040298"/>
                      <a:gd name="connsiteX1" fmla="*/ 1714500 w 1994351"/>
                      <a:gd name="connsiteY1" fmla="*/ 584878 h 2040298"/>
                      <a:gd name="connsiteX2" fmla="*/ 38100 w 1994351"/>
                      <a:gd name="connsiteY2" fmla="*/ 1392598 h 2040298"/>
                      <a:gd name="connsiteX3" fmla="*/ 739140 w 1994351"/>
                      <a:gd name="connsiteY3" fmla="*/ 112438 h 2040298"/>
                      <a:gd name="connsiteX4" fmla="*/ 0 w 1994351"/>
                      <a:gd name="connsiteY4" fmla="*/ 150538 h 2040298"/>
                      <a:gd name="connsiteX0" fmla="*/ 1920240 w 2031282"/>
                      <a:gd name="connsiteY0" fmla="*/ 2040298 h 2040298"/>
                      <a:gd name="connsiteX1" fmla="*/ 1805940 w 2031282"/>
                      <a:gd name="connsiteY1" fmla="*/ 729658 h 2040298"/>
                      <a:gd name="connsiteX2" fmla="*/ 38100 w 2031282"/>
                      <a:gd name="connsiteY2" fmla="*/ 1392598 h 2040298"/>
                      <a:gd name="connsiteX3" fmla="*/ 739140 w 2031282"/>
                      <a:gd name="connsiteY3" fmla="*/ 112438 h 2040298"/>
                      <a:gd name="connsiteX4" fmla="*/ 0 w 2031282"/>
                      <a:gd name="connsiteY4" fmla="*/ 150538 h 2040298"/>
                      <a:gd name="connsiteX0" fmla="*/ 1920240 w 2013759"/>
                      <a:gd name="connsiteY0" fmla="*/ 2050801 h 2050801"/>
                      <a:gd name="connsiteX1" fmla="*/ 1805940 w 2013759"/>
                      <a:gd name="connsiteY1" fmla="*/ 740161 h 2050801"/>
                      <a:gd name="connsiteX2" fmla="*/ 243840 w 2013759"/>
                      <a:gd name="connsiteY2" fmla="*/ 1547881 h 2050801"/>
                      <a:gd name="connsiteX3" fmla="*/ 739140 w 2013759"/>
                      <a:gd name="connsiteY3" fmla="*/ 122941 h 2050801"/>
                      <a:gd name="connsiteX4" fmla="*/ 0 w 2013759"/>
                      <a:gd name="connsiteY4" fmla="*/ 161041 h 2050801"/>
                      <a:gd name="connsiteX0" fmla="*/ 1920240 w 2020781"/>
                      <a:gd name="connsiteY0" fmla="*/ 2043610 h 2043610"/>
                      <a:gd name="connsiteX1" fmla="*/ 1805940 w 2020781"/>
                      <a:gd name="connsiteY1" fmla="*/ 732970 h 2043610"/>
                      <a:gd name="connsiteX2" fmla="*/ 121920 w 2020781"/>
                      <a:gd name="connsiteY2" fmla="*/ 1441630 h 2043610"/>
                      <a:gd name="connsiteX3" fmla="*/ 739140 w 2020781"/>
                      <a:gd name="connsiteY3" fmla="*/ 115750 h 2043610"/>
                      <a:gd name="connsiteX4" fmla="*/ 0 w 2020781"/>
                      <a:gd name="connsiteY4" fmla="*/ 153850 h 2043610"/>
                      <a:gd name="connsiteX0" fmla="*/ 1920240 w 1996465"/>
                      <a:gd name="connsiteY0" fmla="*/ 2043610 h 2043610"/>
                      <a:gd name="connsiteX1" fmla="*/ 1744980 w 1996465"/>
                      <a:gd name="connsiteY1" fmla="*/ 672010 h 2043610"/>
                      <a:gd name="connsiteX2" fmla="*/ 121920 w 1996465"/>
                      <a:gd name="connsiteY2" fmla="*/ 1441630 h 2043610"/>
                      <a:gd name="connsiteX3" fmla="*/ 739140 w 1996465"/>
                      <a:gd name="connsiteY3" fmla="*/ 115750 h 2043610"/>
                      <a:gd name="connsiteX4" fmla="*/ 0 w 1996465"/>
                      <a:gd name="connsiteY4" fmla="*/ 153850 h 2043610"/>
                      <a:gd name="connsiteX0" fmla="*/ 1920240 w 1986362"/>
                      <a:gd name="connsiteY0" fmla="*/ 2043610 h 2043610"/>
                      <a:gd name="connsiteX1" fmla="*/ 1744980 w 1986362"/>
                      <a:gd name="connsiteY1" fmla="*/ 672010 h 2043610"/>
                      <a:gd name="connsiteX2" fmla="*/ 121920 w 1986362"/>
                      <a:gd name="connsiteY2" fmla="*/ 1441630 h 2043610"/>
                      <a:gd name="connsiteX3" fmla="*/ 739140 w 1986362"/>
                      <a:gd name="connsiteY3" fmla="*/ 115750 h 2043610"/>
                      <a:gd name="connsiteX4" fmla="*/ 0 w 1986362"/>
                      <a:gd name="connsiteY4" fmla="*/ 153850 h 2043610"/>
                      <a:gd name="connsiteX0" fmla="*/ 1920240 w 2003110"/>
                      <a:gd name="connsiteY0" fmla="*/ 2043610 h 2043610"/>
                      <a:gd name="connsiteX1" fmla="*/ 1744980 w 2003110"/>
                      <a:gd name="connsiteY1" fmla="*/ 672010 h 2043610"/>
                      <a:gd name="connsiteX2" fmla="*/ 121920 w 2003110"/>
                      <a:gd name="connsiteY2" fmla="*/ 1441630 h 2043610"/>
                      <a:gd name="connsiteX3" fmla="*/ 739140 w 2003110"/>
                      <a:gd name="connsiteY3" fmla="*/ 115750 h 2043610"/>
                      <a:gd name="connsiteX4" fmla="*/ 0 w 2003110"/>
                      <a:gd name="connsiteY4" fmla="*/ 153850 h 2043610"/>
                      <a:gd name="connsiteX0" fmla="*/ 1920240 w 1985849"/>
                      <a:gd name="connsiteY0" fmla="*/ 2043610 h 2043610"/>
                      <a:gd name="connsiteX1" fmla="*/ 1691640 w 1985849"/>
                      <a:gd name="connsiteY1" fmla="*/ 763450 h 2043610"/>
                      <a:gd name="connsiteX2" fmla="*/ 121920 w 1985849"/>
                      <a:gd name="connsiteY2" fmla="*/ 1441630 h 2043610"/>
                      <a:gd name="connsiteX3" fmla="*/ 739140 w 1985849"/>
                      <a:gd name="connsiteY3" fmla="*/ 115750 h 2043610"/>
                      <a:gd name="connsiteX4" fmla="*/ 0 w 1985849"/>
                      <a:gd name="connsiteY4" fmla="*/ 153850 h 2043610"/>
                      <a:gd name="connsiteX0" fmla="*/ 1920240 w 2006236"/>
                      <a:gd name="connsiteY0" fmla="*/ 2043610 h 2043610"/>
                      <a:gd name="connsiteX1" fmla="*/ 1691640 w 2006236"/>
                      <a:gd name="connsiteY1" fmla="*/ 763450 h 2043610"/>
                      <a:gd name="connsiteX2" fmla="*/ 121920 w 2006236"/>
                      <a:gd name="connsiteY2" fmla="*/ 1441630 h 2043610"/>
                      <a:gd name="connsiteX3" fmla="*/ 739140 w 2006236"/>
                      <a:gd name="connsiteY3" fmla="*/ 115750 h 2043610"/>
                      <a:gd name="connsiteX4" fmla="*/ 0 w 2006236"/>
                      <a:gd name="connsiteY4" fmla="*/ 153850 h 2043610"/>
                      <a:gd name="connsiteX0" fmla="*/ 1920240 w 2018045"/>
                      <a:gd name="connsiteY0" fmla="*/ 2043610 h 2043610"/>
                      <a:gd name="connsiteX1" fmla="*/ 1722120 w 2018045"/>
                      <a:gd name="connsiteY1" fmla="*/ 809170 h 2043610"/>
                      <a:gd name="connsiteX2" fmla="*/ 121920 w 2018045"/>
                      <a:gd name="connsiteY2" fmla="*/ 1441630 h 2043610"/>
                      <a:gd name="connsiteX3" fmla="*/ 739140 w 2018045"/>
                      <a:gd name="connsiteY3" fmla="*/ 115750 h 2043610"/>
                      <a:gd name="connsiteX4" fmla="*/ 0 w 2018045"/>
                      <a:gd name="connsiteY4" fmla="*/ 153850 h 2043610"/>
                      <a:gd name="connsiteX0" fmla="*/ 1920240 w 2018045"/>
                      <a:gd name="connsiteY0" fmla="*/ 1958547 h 1958547"/>
                      <a:gd name="connsiteX1" fmla="*/ 1722120 w 2018045"/>
                      <a:gd name="connsiteY1" fmla="*/ 724107 h 1958547"/>
                      <a:gd name="connsiteX2" fmla="*/ 121920 w 2018045"/>
                      <a:gd name="connsiteY2" fmla="*/ 1356567 h 1958547"/>
                      <a:gd name="connsiteX3" fmla="*/ 762000 w 2018045"/>
                      <a:gd name="connsiteY3" fmla="*/ 205947 h 1958547"/>
                      <a:gd name="connsiteX4" fmla="*/ 0 w 2018045"/>
                      <a:gd name="connsiteY4" fmla="*/ 68787 h 1958547"/>
                      <a:gd name="connsiteX0" fmla="*/ 1920240 w 2018045"/>
                      <a:gd name="connsiteY0" fmla="*/ 1953017 h 1953017"/>
                      <a:gd name="connsiteX1" fmla="*/ 1722120 w 2018045"/>
                      <a:gd name="connsiteY1" fmla="*/ 718577 h 1953017"/>
                      <a:gd name="connsiteX2" fmla="*/ 121920 w 2018045"/>
                      <a:gd name="connsiteY2" fmla="*/ 1351037 h 1953017"/>
                      <a:gd name="connsiteX3" fmla="*/ 762000 w 2018045"/>
                      <a:gd name="connsiteY3" fmla="*/ 200417 h 1953017"/>
                      <a:gd name="connsiteX4" fmla="*/ 0 w 2018045"/>
                      <a:gd name="connsiteY4" fmla="*/ 63257 h 195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8045" h="1953017">
                        <a:moveTo>
                          <a:pt x="1920240" y="1953017"/>
                        </a:moveTo>
                        <a:cubicBezTo>
                          <a:pt x="2039620" y="1420252"/>
                          <a:pt x="2120900" y="1009407"/>
                          <a:pt x="1722120" y="718577"/>
                        </a:cubicBezTo>
                        <a:cubicBezTo>
                          <a:pt x="1323340" y="427747"/>
                          <a:pt x="281940" y="1437397"/>
                          <a:pt x="121920" y="1351037"/>
                        </a:cubicBezTo>
                        <a:cubicBezTo>
                          <a:pt x="-38100" y="1264677"/>
                          <a:pt x="789940" y="392187"/>
                          <a:pt x="762000" y="200417"/>
                        </a:cubicBezTo>
                        <a:cubicBezTo>
                          <a:pt x="734060" y="8647"/>
                          <a:pt x="359410" y="-63108"/>
                          <a:pt x="0" y="63257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cxnSp>
                <p:nvCxnSpPr>
                  <p:cNvPr id="189" name="Straight Arrow Connector 188">
                    <a:extLst>
                      <a:ext uri="{FF2B5EF4-FFF2-40B4-BE49-F238E27FC236}">
                        <a16:creationId xmlns:a16="http://schemas.microsoft.com/office/drawing/2014/main" id="{0B1C4EE7-6C98-4624-AFA4-E50E7020C01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903197" y="3429000"/>
                    <a:ext cx="391449" cy="391341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Arrow Connector 189">
                    <a:extLst>
                      <a:ext uri="{FF2B5EF4-FFF2-40B4-BE49-F238E27FC236}">
                        <a16:creationId xmlns:a16="http://schemas.microsoft.com/office/drawing/2014/main" id="{54BCBA46-25D9-497B-9B40-7ED41A0C4A5C}"/>
                      </a:ext>
                    </a:extLst>
                  </p:cNvPr>
                  <p:cNvCxnSpPr>
                    <a:endCxn id="188" idx="1"/>
                  </p:cNvCxnSpPr>
                  <p:nvPr/>
                </p:nvCxnSpPr>
                <p:spPr>
                  <a:xfrm flipV="1">
                    <a:off x="4469892" y="2849881"/>
                    <a:ext cx="528829" cy="514834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Arrow Connector 190">
                    <a:extLst>
                      <a:ext uri="{FF2B5EF4-FFF2-40B4-BE49-F238E27FC236}">
                        <a16:creationId xmlns:a16="http://schemas.microsoft.com/office/drawing/2014/main" id="{77845188-FBC5-485E-A18C-34846B5447F6}"/>
                      </a:ext>
                    </a:extLst>
                  </p:cNvPr>
                  <p:cNvCxnSpPr>
                    <a:endCxn id="188" idx="2"/>
                  </p:cNvCxnSpPr>
                  <p:nvPr/>
                </p:nvCxnSpPr>
                <p:spPr>
                  <a:xfrm flipH="1">
                    <a:off x="3398521" y="2906485"/>
                    <a:ext cx="586193" cy="575856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Arrow Connector 191">
                    <a:extLst>
                      <a:ext uri="{FF2B5EF4-FFF2-40B4-BE49-F238E27FC236}">
                        <a16:creationId xmlns:a16="http://schemas.microsoft.com/office/drawing/2014/main" id="{076AD5CB-9E47-4D6F-88DC-F631C1E85F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478804" y="2125978"/>
                    <a:ext cx="211931" cy="232685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443CE5A-0378-4E70-8120-3E3CA3AE880D}"/>
                  </a:ext>
                </a:extLst>
              </p:cNvPr>
              <p:cNvSpPr txBox="1"/>
              <p:nvPr/>
            </p:nvSpPr>
            <p:spPr>
              <a:xfrm>
                <a:off x="4447930" y="4247638"/>
                <a:ext cx="1278087" cy="32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X-ray source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F7A534AC-5823-4FB4-825E-4FD3AA6A6E7A}"/>
                  </a:ext>
                </a:extLst>
              </p:cNvPr>
              <p:cNvSpPr txBox="1"/>
              <p:nvPr/>
            </p:nvSpPr>
            <p:spPr>
              <a:xfrm rot="18837018">
                <a:off x="5094258" y="5857221"/>
                <a:ext cx="1856422" cy="36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Detector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29D6AB51-8EAD-410E-AFC1-6436E849E6DB}"/>
                  </a:ext>
                </a:extLst>
              </p:cNvPr>
              <p:cNvSpPr txBox="1"/>
              <p:nvPr/>
            </p:nvSpPr>
            <p:spPr>
              <a:xfrm rot="2685505">
                <a:off x="5324156" y="4750390"/>
                <a:ext cx="1419275" cy="50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Back projected ray</a:t>
                </a:r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394BEF4-0222-4637-AAEE-8519A7CFD98B}"/>
                </a:ext>
              </a:extLst>
            </p:cNvPr>
            <p:cNvSpPr/>
            <p:nvPr/>
          </p:nvSpPr>
          <p:spPr>
            <a:xfrm>
              <a:off x="4803109" y="4669015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FC2AAA3-DC73-45A4-8592-A66C99B5BF1F}"/>
                </a:ext>
              </a:extLst>
            </p:cNvPr>
            <p:cNvSpPr/>
            <p:nvPr/>
          </p:nvSpPr>
          <p:spPr>
            <a:xfrm>
              <a:off x="5188941" y="5054398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0C1F80F-20B5-40CB-9183-DB69C2FAD63D}"/>
                </a:ext>
              </a:extLst>
            </p:cNvPr>
            <p:cNvSpPr/>
            <p:nvPr/>
          </p:nvSpPr>
          <p:spPr>
            <a:xfrm>
              <a:off x="5532188" y="5401518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C0D5169-757C-4A2C-B648-50A840958690}"/>
                </a:ext>
              </a:extLst>
            </p:cNvPr>
            <p:cNvSpPr/>
            <p:nvPr/>
          </p:nvSpPr>
          <p:spPr>
            <a:xfrm>
              <a:off x="5860724" y="5730018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346" name="Picture 5">
            <a:extLst>
              <a:ext uri="{FF2B5EF4-FFF2-40B4-BE49-F238E27FC236}">
                <a16:creationId xmlns:a16="http://schemas.microsoft.com/office/drawing/2014/main" id="{381E0EA1-499F-4CBE-8530-25385FC8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01" y="4600309"/>
            <a:ext cx="163353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" name="Picture 5">
            <a:extLst>
              <a:ext uri="{FF2B5EF4-FFF2-40B4-BE49-F238E27FC236}">
                <a16:creationId xmlns:a16="http://schemas.microsoft.com/office/drawing/2014/main" id="{08651C55-5ECA-4ADA-8935-6AC36041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83" y="2810887"/>
            <a:ext cx="1617623" cy="16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" name="Picture 27">
            <a:extLst>
              <a:ext uri="{FF2B5EF4-FFF2-40B4-BE49-F238E27FC236}">
                <a16:creationId xmlns:a16="http://schemas.microsoft.com/office/drawing/2014/main" id="{1A14C819-2B79-4015-B69D-4AEDE4FD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5" y="4626221"/>
            <a:ext cx="1633538" cy="163353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9">
            <a:extLst>
              <a:ext uri="{FF2B5EF4-FFF2-40B4-BE49-F238E27FC236}">
                <a16:creationId xmlns:a16="http://schemas.microsoft.com/office/drawing/2014/main" id="{9E378FDD-E509-4720-ADA2-7C7DBEE4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77" y="2738811"/>
            <a:ext cx="1618374" cy="162062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DF763E52-08E3-4D69-9EEB-28F1C62959D6}"/>
              </a:ext>
            </a:extLst>
          </p:cNvPr>
          <p:cNvSpPr txBox="1"/>
          <p:nvPr/>
        </p:nvSpPr>
        <p:spPr>
          <a:xfrm rot="16200000">
            <a:off x="7470504" y="2876537"/>
            <a:ext cx="256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Uncompensated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2661D79-BD0B-42DC-B976-ABFCD3D76D0B}"/>
              </a:ext>
            </a:extLst>
          </p:cNvPr>
          <p:cNvSpPr txBox="1"/>
          <p:nvPr/>
        </p:nvSpPr>
        <p:spPr>
          <a:xfrm rot="16200000">
            <a:off x="7460128" y="4940211"/>
            <a:ext cx="256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Motion Compensated</a:t>
            </a:r>
          </a:p>
        </p:txBody>
      </p:sp>
    </p:spTree>
    <p:extLst>
      <p:ext uri="{BB962C8B-B14F-4D97-AF65-F5344CB8AC3E}">
        <p14:creationId xmlns:p14="http://schemas.microsoft.com/office/powerpoint/2010/main" val="826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DL-based extraction of respiratory motion for interventional cone-beam CT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556260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Develop a simulation framework to generate realistic cone-beam CT projection data from CT volumes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simulator will be based on Monte Carlo and analytical methods, using existing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Generate a collection of synthetic CBCT datasets with physiologically realistic motion patterns including: respiratory, cardiac, peristaltic…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Design a CNN to extract the respiratory signal characteristics from the projection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Train and validate the network on simulated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Perform a validation experiment on phantom or clinical data with controlled, realistic motion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951B1A-5903-41DE-8F1B-C79622DB6C4C}"/>
              </a:ext>
            </a:extLst>
          </p:cNvPr>
          <p:cNvGrpSpPr/>
          <p:nvPr/>
        </p:nvGrpSpPr>
        <p:grpSpPr>
          <a:xfrm>
            <a:off x="6745802" y="204691"/>
            <a:ext cx="1712398" cy="1849962"/>
            <a:chOff x="3871009" y="1461217"/>
            <a:chExt cx="2555966" cy="27153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E1C481-63A6-4EFF-B961-2598BCF3D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20000" contrast="40000"/>
            </a:blip>
            <a:srcRect l="17815" t="25183" r="26256" b="18419"/>
            <a:stretch/>
          </p:blipFill>
          <p:spPr>
            <a:xfrm>
              <a:off x="3871009" y="2090997"/>
              <a:ext cx="1923943" cy="14557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CF252B-1242-4674-A0E3-C85D368DAA9A}"/>
                </a:ext>
              </a:extLst>
            </p:cNvPr>
            <p:cNvSpPr txBox="1"/>
            <p:nvPr/>
          </p:nvSpPr>
          <p:spPr>
            <a:xfrm rot="5400000">
              <a:off x="4736241" y="2485829"/>
              <a:ext cx="2715346" cy="66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Input</a:t>
              </a:r>
            </a:p>
            <a:p>
              <a:pPr algn="ctr"/>
              <a:r>
                <a:rPr lang="en-US" sz="1100" dirty="0"/>
                <a:t>Uncompensated</a:t>
              </a:r>
              <a:endParaRPr lang="en-US" sz="105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55B1AA-7519-4A4C-9039-B6F07CC17EEB}"/>
              </a:ext>
            </a:extLst>
          </p:cNvPr>
          <p:cNvGrpSpPr/>
          <p:nvPr/>
        </p:nvGrpSpPr>
        <p:grpSpPr>
          <a:xfrm>
            <a:off x="6885196" y="5150375"/>
            <a:ext cx="1522466" cy="1326625"/>
            <a:chOff x="9591279" y="3768647"/>
            <a:chExt cx="2806053" cy="25931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52013-5708-4FE4-91C6-0ADFCF42FB5D}"/>
                </a:ext>
              </a:extLst>
            </p:cNvPr>
            <p:cNvSpPr txBox="1"/>
            <p:nvPr/>
          </p:nvSpPr>
          <p:spPr>
            <a:xfrm rot="5400000">
              <a:off x="10837596" y="4534216"/>
              <a:ext cx="2325306" cy="79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Output</a:t>
              </a:r>
            </a:p>
            <a:p>
              <a:pPr algn="ctr"/>
              <a:r>
                <a:rPr lang="en-US" sz="1050" dirty="0"/>
                <a:t>Amplitude Map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57FA99-A985-4371-A249-D0F880E4E5E0}"/>
                </a:ext>
              </a:extLst>
            </p:cNvPr>
            <p:cNvGrpSpPr/>
            <p:nvPr/>
          </p:nvGrpSpPr>
          <p:grpSpPr>
            <a:xfrm>
              <a:off x="9591279" y="3862717"/>
              <a:ext cx="2037267" cy="2040443"/>
              <a:chOff x="8842452" y="8726850"/>
              <a:chExt cx="2037267" cy="20404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5A39D16-9191-4E78-88F0-792993E2D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2" t="14499" r="32804" b="14978"/>
              <a:stretch/>
            </p:blipFill>
            <p:spPr>
              <a:xfrm>
                <a:off x="8842452" y="8730027"/>
                <a:ext cx="2037267" cy="2037266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89D9589-F330-4523-A03A-EAFBC3983657}"/>
                  </a:ext>
                </a:extLst>
              </p:cNvPr>
              <p:cNvGrpSpPr/>
              <p:nvPr/>
            </p:nvGrpSpPr>
            <p:grpSpPr>
              <a:xfrm>
                <a:off x="9048482" y="8726850"/>
                <a:ext cx="1637908" cy="2037266"/>
                <a:chOff x="9092932" y="8726850"/>
                <a:chExt cx="1637908" cy="2037266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DBFD2FE-9195-4E7D-A10F-CCE08E8AE7DD}"/>
                    </a:ext>
                  </a:extLst>
                </p:cNvPr>
                <p:cNvCxnSpPr/>
                <p:nvPr/>
              </p:nvCxnSpPr>
              <p:spPr>
                <a:xfrm flipH="1">
                  <a:off x="9365917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53D3CD1-A071-4DEC-A73E-37466825F85C}"/>
                    </a:ext>
                  </a:extLst>
                </p:cNvPr>
                <p:cNvCxnSpPr/>
                <p:nvPr/>
              </p:nvCxnSpPr>
              <p:spPr>
                <a:xfrm flipH="1">
                  <a:off x="9911887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9642D83-945F-4AEF-9486-0A8D6222573F}"/>
                    </a:ext>
                  </a:extLst>
                </p:cNvPr>
                <p:cNvCxnSpPr/>
                <p:nvPr/>
              </p:nvCxnSpPr>
              <p:spPr>
                <a:xfrm flipH="1">
                  <a:off x="10457857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250AB2E-9F9D-4173-8A72-65FB5E2F768F}"/>
                    </a:ext>
                  </a:extLst>
                </p:cNvPr>
                <p:cNvCxnSpPr/>
                <p:nvPr/>
              </p:nvCxnSpPr>
              <p:spPr>
                <a:xfrm flipH="1">
                  <a:off x="9638902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0C37497-5B7F-4EA1-841D-B4AEA019F260}"/>
                    </a:ext>
                  </a:extLst>
                </p:cNvPr>
                <p:cNvCxnSpPr/>
                <p:nvPr/>
              </p:nvCxnSpPr>
              <p:spPr>
                <a:xfrm flipH="1">
                  <a:off x="10184872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05C7434-612D-44FC-A520-18A60ADE2553}"/>
                    </a:ext>
                  </a:extLst>
                </p:cNvPr>
                <p:cNvCxnSpPr/>
                <p:nvPr/>
              </p:nvCxnSpPr>
              <p:spPr>
                <a:xfrm flipH="1">
                  <a:off x="10730840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CE90336-EC37-455E-97D5-A59CCE257AA1}"/>
                    </a:ext>
                  </a:extLst>
                </p:cNvPr>
                <p:cNvCxnSpPr/>
                <p:nvPr/>
              </p:nvCxnSpPr>
              <p:spPr>
                <a:xfrm flipH="1">
                  <a:off x="9092932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C6CA704-B7C8-40D9-81E9-154ECF72C6C4}"/>
                  </a:ext>
                </a:extLst>
              </p:cNvPr>
              <p:cNvGrpSpPr/>
              <p:nvPr/>
            </p:nvGrpSpPr>
            <p:grpSpPr>
              <a:xfrm rot="16200000">
                <a:off x="9042132" y="8739550"/>
                <a:ext cx="1637908" cy="2037266"/>
                <a:chOff x="9092932" y="8726850"/>
                <a:chExt cx="1637908" cy="2037266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5B2AAF37-9A92-49EA-B373-276843DDFECA}"/>
                    </a:ext>
                  </a:extLst>
                </p:cNvPr>
                <p:cNvCxnSpPr/>
                <p:nvPr/>
              </p:nvCxnSpPr>
              <p:spPr>
                <a:xfrm flipH="1">
                  <a:off x="9365917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547526B-F07B-418E-8EAE-C823482F40F5}"/>
                    </a:ext>
                  </a:extLst>
                </p:cNvPr>
                <p:cNvCxnSpPr/>
                <p:nvPr/>
              </p:nvCxnSpPr>
              <p:spPr>
                <a:xfrm flipH="1">
                  <a:off x="9911887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97ECF05-0D0B-4289-B898-36E30B9EAC29}"/>
                    </a:ext>
                  </a:extLst>
                </p:cNvPr>
                <p:cNvCxnSpPr/>
                <p:nvPr/>
              </p:nvCxnSpPr>
              <p:spPr>
                <a:xfrm flipH="1">
                  <a:off x="10457857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38D0B5E-EF0A-46AA-B076-2F84C4B5135F}"/>
                    </a:ext>
                  </a:extLst>
                </p:cNvPr>
                <p:cNvCxnSpPr/>
                <p:nvPr/>
              </p:nvCxnSpPr>
              <p:spPr>
                <a:xfrm flipH="1">
                  <a:off x="9638902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A18381E-17ED-4F46-8E0C-837BD40646F5}"/>
                    </a:ext>
                  </a:extLst>
                </p:cNvPr>
                <p:cNvCxnSpPr/>
                <p:nvPr/>
              </p:nvCxnSpPr>
              <p:spPr>
                <a:xfrm flipH="1">
                  <a:off x="10184872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2E2445A-6683-4BC4-9CFB-3719E97EE14A}"/>
                    </a:ext>
                  </a:extLst>
                </p:cNvPr>
                <p:cNvCxnSpPr/>
                <p:nvPr/>
              </p:nvCxnSpPr>
              <p:spPr>
                <a:xfrm flipH="1">
                  <a:off x="10730840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98B68D1-EC84-44D3-9CFD-6A37A0BBD618}"/>
                    </a:ext>
                  </a:extLst>
                </p:cNvPr>
                <p:cNvCxnSpPr/>
                <p:nvPr/>
              </p:nvCxnSpPr>
              <p:spPr>
                <a:xfrm flipH="1">
                  <a:off x="9092932" y="8726850"/>
                  <a:ext cx="0" cy="2037266"/>
                </a:xfrm>
                <a:prstGeom prst="line">
                  <a:avLst/>
                </a:prstGeom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C695CF-23E9-438F-B806-044493EDA6CA}"/>
                </a:ext>
              </a:extLst>
            </p:cNvPr>
            <p:cNvSpPr txBox="1"/>
            <p:nvPr/>
          </p:nvSpPr>
          <p:spPr>
            <a:xfrm>
              <a:off x="10032061" y="5865466"/>
              <a:ext cx="1403145" cy="496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8x8 ROIs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40B6EE-D579-4D1E-B970-C77FAF15D481}"/>
              </a:ext>
            </a:extLst>
          </p:cNvPr>
          <p:cNvGrpSpPr/>
          <p:nvPr/>
        </p:nvGrpSpPr>
        <p:grpSpPr>
          <a:xfrm rot="5400000">
            <a:off x="5941363" y="2366069"/>
            <a:ext cx="3410132" cy="2034059"/>
            <a:chOff x="2660439" y="3038027"/>
            <a:chExt cx="8575784" cy="352486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D7CCC7-4DD7-47D9-A2AA-AA866E1EDA92}"/>
                </a:ext>
              </a:extLst>
            </p:cNvPr>
            <p:cNvSpPr/>
            <p:nvPr/>
          </p:nvSpPr>
          <p:spPr>
            <a:xfrm rot="16200000">
              <a:off x="1622085" y="5038607"/>
              <a:ext cx="2418864" cy="3421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7x7 conv, </a:t>
              </a:r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1, /2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FC3722-A231-4448-957E-EA821769EA50}"/>
                </a:ext>
              </a:extLst>
            </p:cNvPr>
            <p:cNvSpPr/>
            <p:nvPr/>
          </p:nvSpPr>
          <p:spPr>
            <a:xfrm rot="16200000">
              <a:off x="3730079" y="2401701"/>
              <a:ext cx="3524862" cy="479751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E797D58-30A1-48E6-860E-F44EE08E6B5E}"/>
                </a:ext>
              </a:extLst>
            </p:cNvPr>
            <p:cNvGrpSpPr/>
            <p:nvPr/>
          </p:nvGrpSpPr>
          <p:grpSpPr>
            <a:xfrm rot="16200000">
              <a:off x="4529528" y="2897841"/>
              <a:ext cx="2431113" cy="4613230"/>
              <a:chOff x="888329" y="7663314"/>
              <a:chExt cx="2209227" cy="4323980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BA52CF8-EBA2-413E-A2B3-F00B18CD30B3}"/>
                  </a:ext>
                </a:extLst>
              </p:cNvPr>
              <p:cNvCxnSpPr>
                <a:stCxn id="57" idx="2"/>
                <a:endCxn id="51" idx="0"/>
              </p:cNvCxnSpPr>
              <p:nvPr/>
            </p:nvCxnSpPr>
            <p:spPr>
              <a:xfrm>
                <a:off x="1988190" y="7988891"/>
                <a:ext cx="10319" cy="9825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CD0EFAF-DF10-442E-B015-0D2CFDC445BE}"/>
                  </a:ext>
                </a:extLst>
              </p:cNvPr>
              <p:cNvCxnSpPr>
                <a:stCxn id="54" idx="2"/>
              </p:cNvCxnSpPr>
              <p:nvPr/>
            </p:nvCxnSpPr>
            <p:spPr>
              <a:xfrm>
                <a:off x="1987376" y="10583374"/>
                <a:ext cx="0" cy="14039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F9FD30A-683C-4826-9161-2B65543FC1EC}"/>
                  </a:ext>
                </a:extLst>
              </p:cNvPr>
              <p:cNvSpPr/>
              <p:nvPr/>
            </p:nvSpPr>
            <p:spPr>
              <a:xfrm>
                <a:off x="1848560" y="11462298"/>
                <a:ext cx="292608" cy="2923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>
                    <a:solidFill>
                      <a:schemeClr val="tx1"/>
                    </a:solidFill>
                  </a:rPr>
                  <a:t>+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0B9775C-799C-448C-9421-165D2E696B40}"/>
                  </a:ext>
                </a:extLst>
              </p:cNvPr>
              <p:cNvGrpSpPr/>
              <p:nvPr/>
            </p:nvGrpSpPr>
            <p:grpSpPr>
              <a:xfrm>
                <a:off x="889143" y="7663314"/>
                <a:ext cx="2198094" cy="1095736"/>
                <a:chOff x="821631" y="9786530"/>
                <a:chExt cx="2198094" cy="1095736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D6EF30E-0B31-4CD8-88F7-FE6BFB4876A9}"/>
                    </a:ext>
                  </a:extLst>
                </p:cNvPr>
                <p:cNvSpPr/>
                <p:nvPr/>
              </p:nvSpPr>
              <p:spPr>
                <a:xfrm>
                  <a:off x="821631" y="9786530"/>
                  <a:ext cx="2198094" cy="325577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1x1 conv, </a:t>
                  </a:r>
                  <a:r>
                    <a:rPr lang="en-US" sz="900" b="1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endParaRPr lang="en-US" sz="9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AB11477-98FF-4601-BA93-20F6A1AF7D90}"/>
                    </a:ext>
                  </a:extLst>
                </p:cNvPr>
                <p:cNvSpPr/>
                <p:nvPr/>
              </p:nvSpPr>
              <p:spPr>
                <a:xfrm>
                  <a:off x="821631" y="10163061"/>
                  <a:ext cx="2198094" cy="325577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Batch Normalization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F275B4C-55D1-4C0D-B408-CD426B06EC3D}"/>
                    </a:ext>
                  </a:extLst>
                </p:cNvPr>
                <p:cNvSpPr/>
                <p:nvPr/>
              </p:nvSpPr>
              <p:spPr>
                <a:xfrm>
                  <a:off x="821631" y="10556689"/>
                  <a:ext cx="2198094" cy="3255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ReLU</a:t>
                  </a:r>
                  <a:endParaRPr lang="en-US" sz="9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0D8337D-8DA5-48A7-8A89-41F2C7904438}"/>
                  </a:ext>
                </a:extLst>
              </p:cNvPr>
              <p:cNvGrpSpPr/>
              <p:nvPr/>
            </p:nvGrpSpPr>
            <p:grpSpPr>
              <a:xfrm>
                <a:off x="888329" y="10257797"/>
                <a:ext cx="2198094" cy="1095736"/>
                <a:chOff x="821631" y="9786530"/>
                <a:chExt cx="2198094" cy="1095736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DF9D84F-2DF9-41BB-85D9-7FA98BFC0B9B}"/>
                    </a:ext>
                  </a:extLst>
                </p:cNvPr>
                <p:cNvSpPr/>
                <p:nvPr/>
              </p:nvSpPr>
              <p:spPr>
                <a:xfrm>
                  <a:off x="821631" y="9786530"/>
                  <a:ext cx="2198094" cy="325577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1x1 conv, </a:t>
                  </a:r>
                  <a:r>
                    <a:rPr lang="en-US" sz="900" b="1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endParaRPr lang="en-US" sz="9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F8C3BC6-4C87-4B37-904E-7CA64C84B852}"/>
                    </a:ext>
                  </a:extLst>
                </p:cNvPr>
                <p:cNvSpPr/>
                <p:nvPr/>
              </p:nvSpPr>
              <p:spPr>
                <a:xfrm>
                  <a:off x="821631" y="10163061"/>
                  <a:ext cx="2198094" cy="325577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Batch Normalization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85BC4A5-C005-4E19-838C-2C68308BA226}"/>
                    </a:ext>
                  </a:extLst>
                </p:cNvPr>
                <p:cNvSpPr/>
                <p:nvPr/>
              </p:nvSpPr>
              <p:spPr>
                <a:xfrm>
                  <a:off x="821631" y="10556689"/>
                  <a:ext cx="2198094" cy="3255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ReLU</a:t>
                  </a:r>
                  <a:endParaRPr lang="en-US" sz="9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45BAC12-5414-44A6-824B-0E8B58F4C850}"/>
                  </a:ext>
                </a:extLst>
              </p:cNvPr>
              <p:cNvCxnSpPr>
                <a:stCxn id="51" idx="2"/>
                <a:endCxn id="54" idx="0"/>
              </p:cNvCxnSpPr>
              <p:nvPr/>
            </p:nvCxnSpPr>
            <p:spPr>
              <a:xfrm flipH="1">
                <a:off x="1987376" y="9297042"/>
                <a:ext cx="11133" cy="9607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2856699-1700-4564-B8DD-4EC6B938202F}"/>
                  </a:ext>
                </a:extLst>
              </p:cNvPr>
              <p:cNvGrpSpPr/>
              <p:nvPr/>
            </p:nvGrpSpPr>
            <p:grpSpPr>
              <a:xfrm>
                <a:off x="899462" y="8971465"/>
                <a:ext cx="2198094" cy="1095736"/>
                <a:chOff x="821631" y="9786530"/>
                <a:chExt cx="2198094" cy="109573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16C112C-8A77-422E-9F49-B9B8F7BA2F22}"/>
                    </a:ext>
                  </a:extLst>
                </p:cNvPr>
                <p:cNvSpPr/>
                <p:nvPr/>
              </p:nvSpPr>
              <p:spPr>
                <a:xfrm>
                  <a:off x="821631" y="9786530"/>
                  <a:ext cx="2198094" cy="325577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3x3 conv, </a:t>
                  </a:r>
                  <a:r>
                    <a:rPr lang="en-US" sz="900" b="1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endParaRPr lang="en-US" sz="9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73CCF75-09B3-4351-B3C4-1525742AEEF1}"/>
                    </a:ext>
                  </a:extLst>
                </p:cNvPr>
                <p:cNvSpPr/>
                <p:nvPr/>
              </p:nvSpPr>
              <p:spPr>
                <a:xfrm>
                  <a:off x="821631" y="10163061"/>
                  <a:ext cx="2198094" cy="325577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Batch Normalization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52D51AA-DC32-42F2-9EB5-50E27BEA18E4}"/>
                    </a:ext>
                  </a:extLst>
                </p:cNvPr>
                <p:cNvSpPr/>
                <p:nvPr/>
              </p:nvSpPr>
              <p:spPr>
                <a:xfrm>
                  <a:off x="821631" y="10556689"/>
                  <a:ext cx="2198094" cy="3255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ReLU</a:t>
                  </a:r>
                  <a:endParaRPr lang="en-US" sz="9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419CEB-33A6-4411-A0A8-CFD9ECD2063B}"/>
                </a:ext>
              </a:extLst>
            </p:cNvPr>
            <p:cNvSpPr/>
            <p:nvPr/>
          </p:nvSpPr>
          <p:spPr>
            <a:xfrm>
              <a:off x="4200094" y="3529780"/>
              <a:ext cx="2418863" cy="347356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1x1 conv, </a:t>
              </a:r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endParaRPr lang="en-US"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Elbow Connector 101">
              <a:extLst>
                <a:ext uri="{FF2B5EF4-FFF2-40B4-BE49-F238E27FC236}">
                  <a16:creationId xmlns:a16="http://schemas.microsoft.com/office/drawing/2014/main" id="{EE68906F-1767-42E9-B8E5-73B37509A3C5}"/>
                </a:ext>
              </a:extLst>
            </p:cNvPr>
            <p:cNvCxnSpPr>
              <a:endCxn id="32" idx="1"/>
            </p:cNvCxnSpPr>
            <p:nvPr/>
          </p:nvCxnSpPr>
          <p:spPr>
            <a:xfrm rot="5400000" flipH="1" flipV="1">
              <a:off x="2951522" y="3963732"/>
              <a:ext cx="1508848" cy="9882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103">
              <a:extLst>
                <a:ext uri="{FF2B5EF4-FFF2-40B4-BE49-F238E27FC236}">
                  <a16:creationId xmlns:a16="http://schemas.microsoft.com/office/drawing/2014/main" id="{7783C8EB-1E39-44C8-B44D-C01BD24B4C0C}"/>
                </a:ext>
              </a:extLst>
            </p:cNvPr>
            <p:cNvCxnSpPr>
              <a:stCxn id="32" idx="3"/>
              <a:endCxn id="46" idx="6"/>
            </p:cNvCxnSpPr>
            <p:nvPr/>
          </p:nvCxnSpPr>
          <p:spPr>
            <a:xfrm>
              <a:off x="6618957" y="3703458"/>
              <a:ext cx="1028604" cy="133788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483D7E-FCA2-44BE-BF2E-E07E99ACEC41}"/>
                </a:ext>
              </a:extLst>
            </p:cNvPr>
            <p:cNvSpPr txBox="1"/>
            <p:nvPr/>
          </p:nvSpPr>
          <p:spPr>
            <a:xfrm>
              <a:off x="3120560" y="3056724"/>
              <a:ext cx="2882604" cy="44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>
                      <a:lumMod val="75000"/>
                    </a:schemeClr>
                  </a:solidFill>
                </a:rPr>
                <a:t>ResBlock</a:t>
              </a:r>
              <a:endParaRPr lang="en-US" sz="10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DB0A02-3B49-4F03-A4A9-3DCBB71E70DC}"/>
                </a:ext>
              </a:extLst>
            </p:cNvPr>
            <p:cNvSpPr/>
            <p:nvPr/>
          </p:nvSpPr>
          <p:spPr>
            <a:xfrm rot="16200000">
              <a:off x="7006863" y="5038628"/>
              <a:ext cx="2418863" cy="34735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Avg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pool, /2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EC99E3D-F5B4-4BD8-9470-CD368E3394E5}"/>
                </a:ext>
              </a:extLst>
            </p:cNvPr>
            <p:cNvCxnSpPr>
              <a:stCxn id="36" idx="2"/>
              <a:endCxn id="42" idx="0"/>
            </p:cNvCxnSpPr>
            <p:nvPr/>
          </p:nvCxnSpPr>
          <p:spPr>
            <a:xfrm rot="16200000">
              <a:off x="9642021" y="3960259"/>
              <a:ext cx="0" cy="25040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6953B0-BAC9-4691-BD89-C7537A6F12C3}"/>
                </a:ext>
              </a:extLst>
            </p:cNvPr>
            <p:cNvSpPr/>
            <p:nvPr/>
          </p:nvSpPr>
          <p:spPr>
            <a:xfrm rot="16200000">
              <a:off x="7589494" y="5038628"/>
              <a:ext cx="2418863" cy="3473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ResBlock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CE0F080-F937-4F37-9182-86545833F352}"/>
                </a:ext>
              </a:extLst>
            </p:cNvPr>
            <p:cNvSpPr/>
            <p:nvPr/>
          </p:nvSpPr>
          <p:spPr>
            <a:xfrm rot="16200000">
              <a:off x="8151070" y="5038628"/>
              <a:ext cx="2418863" cy="34735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Avg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pool, /2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D9C9C43-E191-4EEC-B33B-90B67F076E14}"/>
                </a:ext>
              </a:extLst>
            </p:cNvPr>
            <p:cNvSpPr/>
            <p:nvPr/>
          </p:nvSpPr>
          <p:spPr>
            <a:xfrm rot="16200000">
              <a:off x="8733701" y="5038628"/>
              <a:ext cx="2418863" cy="3473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ResBlock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4B807BD-C23B-4394-94A7-865D156EACF5}"/>
                </a:ext>
              </a:extLst>
            </p:cNvPr>
            <p:cNvSpPr/>
            <p:nvPr/>
          </p:nvSpPr>
          <p:spPr>
            <a:xfrm rot="16200000">
              <a:off x="9275684" y="5038627"/>
              <a:ext cx="2418863" cy="34735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Avg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pool, /2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CE6B22-613A-472F-91A9-3C85A8B4EC14}"/>
                </a:ext>
              </a:extLst>
            </p:cNvPr>
            <p:cNvSpPr/>
            <p:nvPr/>
          </p:nvSpPr>
          <p:spPr>
            <a:xfrm rot="16200000">
              <a:off x="9855714" y="5041228"/>
              <a:ext cx="2418863" cy="3421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1x1 conv, </a:t>
              </a:r>
              <a:r>
                <a:rPr lang="en-US" sz="900" b="1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9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7632054-C00E-4622-96F3-17CBCC3E5E0A}"/>
                </a:ext>
              </a:extLst>
            </p:cNvPr>
            <p:cNvCxnSpPr>
              <a:stCxn id="29" idx="2"/>
              <a:endCxn id="57" idx="0"/>
            </p:cNvCxnSpPr>
            <p:nvPr/>
          </p:nvCxnSpPr>
          <p:spPr>
            <a:xfrm>
              <a:off x="3002595" y="5209685"/>
              <a:ext cx="43587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72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DL-based extraction of respiratory motion for interventional cone-beam CT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6096000" cy="198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Minimum: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Develop the simulation pipeline, synthetic motion database, and CNN design.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Expected: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Validate in simulation data and basic phantom experiment.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Maximum: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Apply the algorithm to interventional CBCT data.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05B1E-C55F-4A47-BE27-D75F7716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58886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900" b="1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 size:</a:t>
            </a:r>
            <a:r>
              <a:rPr lang="en-US" sz="19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2 - 3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6DD8ED-8DFE-441B-B412-14150C79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05200"/>
            <a:ext cx="599530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900" b="1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skills, Python and </a:t>
            </a:r>
            <a:r>
              <a:rPr lang="en-US" sz="1800" kern="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8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Knowledge of signal processing.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Basic knowledge of machine learning (and CNNs in particular).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DD18E0-2980-436D-9457-F2B7426E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900" b="1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Alejandro Sisniega, Dr. Jeffrey H. </a:t>
            </a:r>
            <a:r>
              <a:rPr lang="en-US" sz="1900" kern="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Siewerdsen</a:t>
            </a:r>
            <a:endParaRPr lang="en-US" sz="1900" kern="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13DADE-D1BE-4EF3-AF39-77548144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36772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900" b="1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Contact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Alejandro Sisniega (</a:t>
            </a:r>
            <a:r>
              <a:rPr lang="en-US" sz="1900" kern="0" dirty="0">
                <a:solidFill>
                  <a:schemeClr val="accent2">
                    <a:lumMod val="7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asisniega@jhu.edu</a:t>
            </a:r>
            <a:r>
              <a:rPr lang="en-US" sz="1900" kern="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A37CA-D470-48C6-A4F1-292AE42D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4" t="12305" r="25833" b="12695"/>
          <a:stretch/>
        </p:blipFill>
        <p:spPr>
          <a:xfrm>
            <a:off x="6681107" y="798082"/>
            <a:ext cx="2234293" cy="2249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E585A-9D8F-48EC-B704-B172457A4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14323" r="26701" b="14323"/>
          <a:stretch/>
        </p:blipFill>
        <p:spPr>
          <a:xfrm>
            <a:off x="6681107" y="3163949"/>
            <a:ext cx="2234293" cy="22100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DFD125-25BA-4623-A796-171931CE0236}"/>
              </a:ext>
            </a:extLst>
          </p:cNvPr>
          <p:cNvSpPr/>
          <p:nvPr/>
        </p:nvSpPr>
        <p:spPr>
          <a:xfrm>
            <a:off x="6681107" y="966322"/>
            <a:ext cx="2234293" cy="2081677"/>
          </a:xfrm>
          <a:prstGeom prst="rect">
            <a:avLst/>
          </a:prstGeom>
          <a:blipFill dpi="0" rotWithShape="1">
            <a:blip r:embed="rId6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C9474-F7BF-4C18-9078-DE6355DDD07B}"/>
              </a:ext>
            </a:extLst>
          </p:cNvPr>
          <p:cNvSpPr/>
          <p:nvPr/>
        </p:nvSpPr>
        <p:spPr>
          <a:xfrm>
            <a:off x="6681107" y="3292367"/>
            <a:ext cx="2234293" cy="2081677"/>
          </a:xfrm>
          <a:prstGeom prst="rect">
            <a:avLst/>
          </a:prstGeom>
          <a:blipFill dpi="0" rotWithShape="1">
            <a:blip r:embed="rId7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</TotalTime>
  <Words>481</Words>
  <Application>Microsoft Office PowerPoint</Application>
  <PresentationFormat>On-screen Show (4:3)</PresentationFormat>
  <Paragraphs>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Times New Roman</vt:lpstr>
      <vt:lpstr>Verdana</vt:lpstr>
      <vt:lpstr>CIS-Lecture</vt:lpstr>
      <vt:lpstr>DL-based extraction of respiratory motion for interventional cone-beam CT </vt:lpstr>
      <vt:lpstr>DL-based extraction of respiratory motion for interventional cone-beam CT </vt:lpstr>
      <vt:lpstr>DL-based extraction of respiratory motion for interventional cone-beam CT </vt:lpstr>
      <vt:lpstr>DL-based extraction of respiratory motion for interventional cone-beam CT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Jeff Siewerdsen</cp:lastModifiedBy>
  <cp:revision>80</cp:revision>
  <cp:lastPrinted>1998-01-12T19:42:20Z</cp:lastPrinted>
  <dcterms:created xsi:type="dcterms:W3CDTF">2014-01-14T11:21:36Z</dcterms:created>
  <dcterms:modified xsi:type="dcterms:W3CDTF">2020-01-21T00:06:00Z</dcterms:modified>
</cp:coreProperties>
</file>