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60" r:id="rId2"/>
    <p:sldId id="264" r:id="rId3"/>
    <p:sldId id="259" r:id="rId4"/>
    <p:sldId id="262" r:id="rId5"/>
    <p:sldId id="261" r:id="rId6"/>
    <p:sldId id="267" r:id="rId7"/>
    <p:sldId id="276" r:id="rId8"/>
    <p:sldId id="278" r:id="rId9"/>
    <p:sldId id="355" r:id="rId10"/>
    <p:sldId id="348" r:id="rId11"/>
    <p:sldId id="349" r:id="rId12"/>
    <p:sldId id="350" r:id="rId13"/>
    <p:sldId id="351" r:id="rId14"/>
    <p:sldId id="352" r:id="rId15"/>
    <p:sldId id="354" r:id="rId16"/>
    <p:sldId id="353" r:id="rId17"/>
    <p:sldId id="356" r:id="rId18"/>
    <p:sldId id="274" r:id="rId19"/>
    <p:sldId id="286" r:id="rId20"/>
    <p:sldId id="288" r:id="rId21"/>
    <p:sldId id="289" r:id="rId22"/>
    <p:sldId id="290" r:id="rId23"/>
    <p:sldId id="291" r:id="rId24"/>
    <p:sldId id="292" r:id="rId25"/>
    <p:sldId id="358" r:id="rId26"/>
    <p:sldId id="357" r:id="rId27"/>
    <p:sldId id="298" r:id="rId28"/>
    <p:sldId id="299" r:id="rId29"/>
    <p:sldId id="293" r:id="rId30"/>
    <p:sldId id="294" r:id="rId31"/>
    <p:sldId id="300" r:id="rId32"/>
    <p:sldId id="302" r:id="rId33"/>
    <p:sldId id="303" r:id="rId34"/>
    <p:sldId id="305" r:id="rId35"/>
    <p:sldId id="304" r:id="rId36"/>
    <p:sldId id="308" r:id="rId37"/>
    <p:sldId id="306" r:id="rId38"/>
    <p:sldId id="309" r:id="rId39"/>
    <p:sldId id="311" r:id="rId40"/>
    <p:sldId id="310" r:id="rId41"/>
    <p:sldId id="312" r:id="rId42"/>
    <p:sldId id="313" r:id="rId43"/>
    <p:sldId id="314" r:id="rId44"/>
    <p:sldId id="315" r:id="rId45"/>
    <p:sldId id="316" r:id="rId46"/>
    <p:sldId id="319" r:id="rId47"/>
    <p:sldId id="320" r:id="rId48"/>
    <p:sldId id="321" r:id="rId49"/>
    <p:sldId id="324" r:id="rId50"/>
    <p:sldId id="329" r:id="rId51"/>
    <p:sldId id="330" r:id="rId52"/>
    <p:sldId id="273"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268" r:id="rId67"/>
    <p:sldId id="269" r:id="rId68"/>
    <p:sldId id="346" r:id="rId69"/>
    <p:sldId id="347" r:id="rId7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5790" autoAdjust="0"/>
  </p:normalViewPr>
  <p:slideViewPr>
    <p:cSldViewPr>
      <p:cViewPr>
        <p:scale>
          <a:sx n="66" d="100"/>
          <a:sy n="66" d="100"/>
        </p:scale>
        <p:origin x="-14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F9F7C-856A-4D24-844D-F98D37E64A11}" type="datetimeFigureOut">
              <a:rPr lang="fr-FR" smtClean="0"/>
              <a:t>24/04/2012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0E28C3-947E-4E9E-9AFC-28CC29549085}" type="slidenum">
              <a:rPr lang="fr-FR" smtClean="0"/>
              <a:t>‹#›</a:t>
            </a:fld>
            <a:endParaRPr lang="fr-FR"/>
          </a:p>
        </p:txBody>
      </p:sp>
    </p:spTree>
    <p:extLst>
      <p:ext uri="{BB962C8B-B14F-4D97-AF65-F5344CB8AC3E}">
        <p14:creationId xmlns:p14="http://schemas.microsoft.com/office/powerpoint/2010/main" val="401060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article I chose is a recent journal publication</a:t>
            </a:r>
            <a:r>
              <a:rPr lang="en-US" baseline="0" dirty="0" smtClean="0"/>
              <a:t> treating the problem of 3D/3D registration, in other words, the problem of determining the optimal transformation between two sets of 3D points.</a:t>
            </a:r>
            <a:endParaRPr lang="fr-FR" dirty="0"/>
          </a:p>
        </p:txBody>
      </p:sp>
      <p:sp>
        <p:nvSpPr>
          <p:cNvPr id="4" name="Slide Number Placeholder 3"/>
          <p:cNvSpPr>
            <a:spLocks noGrp="1"/>
          </p:cNvSpPr>
          <p:nvPr>
            <p:ph type="sldNum" sz="quarter" idx="10"/>
          </p:nvPr>
        </p:nvSpPr>
        <p:spPr/>
        <p:txBody>
          <a:bodyPr/>
          <a:lstStyle/>
          <a:p>
            <a:fld id="{950E28C3-947E-4E9E-9AFC-28CC29549085}" type="slidenum">
              <a:rPr lang="fr-FR" smtClean="0"/>
              <a:t>2</a:t>
            </a:fld>
            <a:endParaRPr lang="fr-FR"/>
          </a:p>
        </p:txBody>
      </p:sp>
    </p:spTree>
    <p:extLst>
      <p:ext uri="{BB962C8B-B14F-4D97-AF65-F5344CB8AC3E}">
        <p14:creationId xmlns:p14="http://schemas.microsoft.com/office/powerpoint/2010/main" val="270057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hoping that</a:t>
            </a:r>
            <a:r>
              <a:rPr lang="en-US" baseline="0" dirty="0" smtClean="0"/>
              <a:t> after we transform the model point X, it will land smack dab on the data point Y. Well…</a:t>
            </a:r>
            <a:endParaRPr lang="fr-FR" dirty="0"/>
          </a:p>
        </p:txBody>
      </p:sp>
      <p:sp>
        <p:nvSpPr>
          <p:cNvPr id="4" name="Slide Number Placeholder 3"/>
          <p:cNvSpPr>
            <a:spLocks noGrp="1"/>
          </p:cNvSpPr>
          <p:nvPr>
            <p:ph type="sldNum" sz="quarter" idx="10"/>
          </p:nvPr>
        </p:nvSpPr>
        <p:spPr/>
        <p:txBody>
          <a:bodyPr/>
          <a:lstStyle/>
          <a:p>
            <a:fld id="{0FB9BB71-5F06-4951-A228-5116A05BED94}" type="slidenum">
              <a:rPr lang="fr-FR" smtClean="0"/>
              <a:t>11</a:t>
            </a:fld>
            <a:endParaRPr lang="fr-FR"/>
          </a:p>
        </p:txBody>
      </p:sp>
    </p:spTree>
    <p:extLst>
      <p:ext uri="{BB962C8B-B14F-4D97-AF65-F5344CB8AC3E}">
        <p14:creationId xmlns:p14="http://schemas.microsoft.com/office/powerpoint/2010/main" val="308518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looks like our</a:t>
            </a:r>
            <a:r>
              <a:rPr lang="en-US" baseline="0" dirty="0" smtClean="0"/>
              <a:t> initial guess wasn’t correct. </a:t>
            </a:r>
            <a:endParaRPr lang="fr-FR" dirty="0"/>
          </a:p>
        </p:txBody>
      </p:sp>
      <p:sp>
        <p:nvSpPr>
          <p:cNvPr id="4" name="Slide Number Placeholder 3"/>
          <p:cNvSpPr>
            <a:spLocks noGrp="1"/>
          </p:cNvSpPr>
          <p:nvPr>
            <p:ph type="sldNum" sz="quarter" idx="10"/>
          </p:nvPr>
        </p:nvSpPr>
        <p:spPr/>
        <p:txBody>
          <a:bodyPr/>
          <a:lstStyle/>
          <a:p>
            <a:fld id="{0FB9BB71-5F06-4951-A228-5116A05BED94}" type="slidenum">
              <a:rPr lang="fr-FR" smtClean="0"/>
              <a:t>12</a:t>
            </a:fld>
            <a:endParaRPr lang="fr-FR"/>
          </a:p>
        </p:txBody>
      </p:sp>
    </p:spTree>
    <p:extLst>
      <p:ext uri="{BB962C8B-B14F-4D97-AF65-F5344CB8AC3E}">
        <p14:creationId xmlns:p14="http://schemas.microsoft.com/office/powerpoint/2010/main" val="3085182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looks like our</a:t>
            </a:r>
            <a:r>
              <a:rPr lang="en-US" baseline="0" dirty="0" smtClean="0"/>
              <a:t> initial guess wasn’t correct. </a:t>
            </a:r>
            <a:endParaRPr lang="fr-FR" dirty="0"/>
          </a:p>
        </p:txBody>
      </p:sp>
      <p:sp>
        <p:nvSpPr>
          <p:cNvPr id="4" name="Slide Number Placeholder 3"/>
          <p:cNvSpPr>
            <a:spLocks noGrp="1"/>
          </p:cNvSpPr>
          <p:nvPr>
            <p:ph type="sldNum" sz="quarter" idx="10"/>
          </p:nvPr>
        </p:nvSpPr>
        <p:spPr/>
        <p:txBody>
          <a:bodyPr/>
          <a:lstStyle/>
          <a:p>
            <a:fld id="{0FB9BB71-5F06-4951-A228-5116A05BED94}" type="slidenum">
              <a:rPr lang="fr-FR" smtClean="0"/>
              <a:t>13</a:t>
            </a:fld>
            <a:endParaRPr lang="fr-FR"/>
          </a:p>
        </p:txBody>
      </p:sp>
    </p:spTree>
    <p:extLst>
      <p:ext uri="{BB962C8B-B14F-4D97-AF65-F5344CB8AC3E}">
        <p14:creationId xmlns:p14="http://schemas.microsoft.com/office/powerpoint/2010/main" val="3085182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Gaussian Mixture Models come to the rescue. We assume that the transformed model point is centered on the mean of a Gaussian distribution. This visualization is a little wrong because it’s actually a 3D distribution, not 1D, but it is easier to look at this diagram.</a:t>
            </a:r>
          </a:p>
          <a:p>
            <a:endParaRPr lang="en-US" baseline="0" dirty="0" smtClean="0"/>
          </a:p>
          <a:p>
            <a:r>
              <a:rPr lang="en-US" baseline="0" dirty="0" smtClean="0"/>
              <a:t>Next, we assumed that the observed data point is a random variable drawn from this distribution. The probability that this is actually the case is calculable. </a:t>
            </a:r>
            <a:endParaRPr lang="fr-FR" dirty="0"/>
          </a:p>
        </p:txBody>
      </p:sp>
      <p:sp>
        <p:nvSpPr>
          <p:cNvPr id="4" name="Slide Number Placeholder 3"/>
          <p:cNvSpPr>
            <a:spLocks noGrp="1"/>
          </p:cNvSpPr>
          <p:nvPr>
            <p:ph type="sldNum" sz="quarter" idx="10"/>
          </p:nvPr>
        </p:nvSpPr>
        <p:spPr/>
        <p:txBody>
          <a:bodyPr/>
          <a:lstStyle/>
          <a:p>
            <a:fld id="{0FB9BB71-5F06-4951-A228-5116A05BED94}" type="slidenum">
              <a:rPr lang="fr-FR" smtClean="0"/>
              <a:t>14</a:t>
            </a:fld>
            <a:endParaRPr lang="fr-FR"/>
          </a:p>
        </p:txBody>
      </p:sp>
    </p:spTree>
    <p:extLst>
      <p:ext uri="{BB962C8B-B14F-4D97-AF65-F5344CB8AC3E}">
        <p14:creationId xmlns:p14="http://schemas.microsoft.com/office/powerpoint/2010/main" val="3085182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Gaussian Mixture Models come to the rescue. We assume that the transformed model point is centered on the mean of a Gaussian distribution. This visualization is a little wrong because it’s actually a 3D distribution, not 1D, but it is easier to look at this diagram.</a:t>
            </a:r>
          </a:p>
          <a:p>
            <a:endParaRPr lang="en-US" baseline="0" dirty="0" smtClean="0"/>
          </a:p>
          <a:p>
            <a:r>
              <a:rPr lang="en-US" baseline="0" dirty="0" smtClean="0"/>
              <a:t>Next, we assumed that the observed data point is a random variable drawn from this distribution. The probability that this is actually the case is calculable. </a:t>
            </a:r>
            <a:endParaRPr lang="fr-FR" dirty="0"/>
          </a:p>
        </p:txBody>
      </p:sp>
      <p:sp>
        <p:nvSpPr>
          <p:cNvPr id="4" name="Slide Number Placeholder 3"/>
          <p:cNvSpPr>
            <a:spLocks noGrp="1"/>
          </p:cNvSpPr>
          <p:nvPr>
            <p:ph type="sldNum" sz="quarter" idx="10"/>
          </p:nvPr>
        </p:nvSpPr>
        <p:spPr/>
        <p:txBody>
          <a:bodyPr/>
          <a:lstStyle/>
          <a:p>
            <a:fld id="{0FB9BB71-5F06-4951-A228-5116A05BED94}" type="slidenum">
              <a:rPr lang="fr-FR" smtClean="0"/>
              <a:t>15</a:t>
            </a:fld>
            <a:endParaRPr lang="fr-FR"/>
          </a:p>
        </p:txBody>
      </p:sp>
    </p:spTree>
    <p:extLst>
      <p:ext uri="{BB962C8B-B14F-4D97-AF65-F5344CB8AC3E}">
        <p14:creationId xmlns:p14="http://schemas.microsoft.com/office/powerpoint/2010/main" val="308518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Gaussian Mixture Models come to the rescue. We assume that the transformed model point is centered on the mean of a Gaussian distribution. This visualization is a little wrong because it’s actually a 3D distribution, not 1D, but it is easier to look at this diagram.</a:t>
            </a:r>
          </a:p>
          <a:p>
            <a:endParaRPr lang="en-US" baseline="0" dirty="0" smtClean="0"/>
          </a:p>
          <a:p>
            <a:r>
              <a:rPr lang="en-US" baseline="0" dirty="0" smtClean="0"/>
              <a:t>Next, we assumed that the observed data point is a random variable drawn from this distribution. The probability that this is actually the case is calculable. </a:t>
            </a:r>
            <a:endParaRPr lang="fr-FR" dirty="0"/>
          </a:p>
        </p:txBody>
      </p:sp>
      <p:sp>
        <p:nvSpPr>
          <p:cNvPr id="4" name="Slide Number Placeholder 3"/>
          <p:cNvSpPr>
            <a:spLocks noGrp="1"/>
          </p:cNvSpPr>
          <p:nvPr>
            <p:ph type="sldNum" sz="quarter" idx="10"/>
          </p:nvPr>
        </p:nvSpPr>
        <p:spPr/>
        <p:txBody>
          <a:bodyPr/>
          <a:lstStyle/>
          <a:p>
            <a:fld id="{0FB9BB71-5F06-4951-A228-5116A05BED94}" type="slidenum">
              <a:rPr lang="fr-FR" smtClean="0"/>
              <a:t>16</a:t>
            </a:fld>
            <a:endParaRPr lang="fr-FR"/>
          </a:p>
        </p:txBody>
      </p:sp>
    </p:spTree>
    <p:extLst>
      <p:ext uri="{BB962C8B-B14F-4D97-AF65-F5344CB8AC3E}">
        <p14:creationId xmlns:p14="http://schemas.microsoft.com/office/powerpoint/2010/main" val="308518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Gaussian Mixture Models come to the rescue. We assume that the transformed model point is centered on the mean of a Gaussian distribution. This visualization is a little wrong because it’s actually a 3D distribution, not 1D, but it is easier to look at this diagram.</a:t>
            </a:r>
          </a:p>
          <a:p>
            <a:endParaRPr lang="en-US" baseline="0" dirty="0" smtClean="0"/>
          </a:p>
          <a:p>
            <a:r>
              <a:rPr lang="en-US" baseline="0" dirty="0" smtClean="0"/>
              <a:t>Next, we assumed that the observed data point is a random variable drawn from this distribution. The probability that this is actually the case is calculable. </a:t>
            </a:r>
            <a:endParaRPr lang="fr-FR" dirty="0"/>
          </a:p>
        </p:txBody>
      </p:sp>
      <p:sp>
        <p:nvSpPr>
          <p:cNvPr id="4" name="Slide Number Placeholder 3"/>
          <p:cNvSpPr>
            <a:spLocks noGrp="1"/>
          </p:cNvSpPr>
          <p:nvPr>
            <p:ph type="sldNum" sz="quarter" idx="10"/>
          </p:nvPr>
        </p:nvSpPr>
        <p:spPr/>
        <p:txBody>
          <a:bodyPr/>
          <a:lstStyle/>
          <a:p>
            <a:fld id="{0FB9BB71-5F06-4951-A228-5116A05BED94}" type="slidenum">
              <a:rPr lang="fr-FR" smtClean="0"/>
              <a:t>17</a:t>
            </a:fld>
            <a:endParaRPr lang="fr-FR"/>
          </a:p>
        </p:txBody>
      </p:sp>
    </p:spTree>
    <p:extLst>
      <p:ext uri="{BB962C8B-B14F-4D97-AF65-F5344CB8AC3E}">
        <p14:creationId xmlns:p14="http://schemas.microsoft.com/office/powerpoint/2010/main" val="3085182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problem arises from wanting something we can’t have. In this case,</a:t>
            </a:r>
            <a:r>
              <a:rPr lang="en-US" baseline="0" dirty="0" smtClean="0"/>
              <a:t> what we want are the rotation R and translation t which align one set of 3D points to another set of 3D points. But more than that, we want the optimal R and t. To get that, we can cast the problem into a probabilistic framework, and use a technique named Maximum Likelihood Estimation.</a:t>
            </a:r>
          </a:p>
          <a:p>
            <a:endParaRPr lang="en-US" baseline="0" dirty="0" smtClean="0"/>
          </a:p>
          <a:p>
            <a:r>
              <a:rPr lang="en-US" baseline="0" dirty="0" smtClean="0"/>
              <a:t>So what do our desired optimal parameters have to do with this method called MLE? What MLE does is assume that a function L, called the observed-data likelihood, which </a:t>
            </a:r>
          </a:p>
        </p:txBody>
      </p:sp>
      <p:sp>
        <p:nvSpPr>
          <p:cNvPr id="4" name="Slide Number Placeholder 3"/>
          <p:cNvSpPr>
            <a:spLocks noGrp="1"/>
          </p:cNvSpPr>
          <p:nvPr>
            <p:ph type="sldNum" sz="quarter" idx="10"/>
          </p:nvPr>
        </p:nvSpPr>
        <p:spPr/>
        <p:txBody>
          <a:bodyPr/>
          <a:lstStyle/>
          <a:p>
            <a:fld id="{950E28C3-947E-4E9E-9AFC-28CC29549085}" type="slidenum">
              <a:rPr lang="fr-FR" smtClean="0"/>
              <a:t>18</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19</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20</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 title of the article is [title],</a:t>
            </a:r>
            <a:r>
              <a:rPr lang="en-US" baseline="0" noProof="0" dirty="0" smtClean="0"/>
              <a:t> and the main author is </a:t>
            </a:r>
            <a:r>
              <a:rPr lang="en-US" baseline="0" noProof="0" dirty="0" err="1" smtClean="0"/>
              <a:t>Radu</a:t>
            </a:r>
            <a:r>
              <a:rPr lang="en-US" baseline="0" noProof="0" dirty="0" smtClean="0"/>
              <a:t> Horaud, whose group works in </a:t>
            </a:r>
            <a:r>
              <a:rPr lang="en-US" sz="1200" b="0" i="0" u="none" strike="noStrike" kern="1200" baseline="0" noProof="0" dirty="0" err="1" smtClean="0">
                <a:solidFill>
                  <a:schemeClr val="tx1"/>
                </a:solidFill>
                <a:latin typeface="+mn-lt"/>
                <a:ea typeface="+mn-ea"/>
                <a:cs typeface="+mn-cs"/>
              </a:rPr>
              <a:t>Montbonnot</a:t>
            </a:r>
            <a:r>
              <a:rPr lang="en-US" sz="1200" b="0" i="0" u="none" strike="noStrike" kern="1200" baseline="0" noProof="0" dirty="0" smtClean="0">
                <a:solidFill>
                  <a:schemeClr val="tx1"/>
                </a:solidFill>
                <a:latin typeface="+mn-lt"/>
                <a:ea typeface="+mn-ea"/>
                <a:cs typeface="+mn-cs"/>
              </a:rPr>
              <a:t> Saint-Martin, France at the</a:t>
            </a:r>
            <a:r>
              <a:rPr lang="en-US" baseline="0" noProof="0" dirty="0" smtClean="0"/>
              <a:t> </a:t>
            </a:r>
            <a:r>
              <a:rPr lang="en-US" sz="1200" b="0" i="0" u="none" strike="noStrike" kern="1200" baseline="0" noProof="0" dirty="0" smtClean="0">
                <a:solidFill>
                  <a:schemeClr val="tx1"/>
                </a:solidFill>
                <a:latin typeface="+mn-lt"/>
                <a:ea typeface="+mn-ea"/>
                <a:cs typeface="+mn-cs"/>
              </a:rPr>
              <a:t>INRIA Grenoble</a:t>
            </a:r>
          </a:p>
          <a:p>
            <a:r>
              <a:rPr lang="en-US" sz="1200" b="0" i="0" u="none" strike="noStrike" kern="1200" baseline="0" noProof="0" dirty="0" smtClean="0">
                <a:solidFill>
                  <a:schemeClr val="tx1"/>
                </a:solidFill>
                <a:latin typeface="+mn-lt"/>
                <a:ea typeface="+mn-ea"/>
                <a:cs typeface="+mn-cs"/>
              </a:rPr>
              <a:t>Rhône-Alpes with contributions by </a:t>
            </a:r>
            <a:r>
              <a:rPr lang="en-US" sz="1200" b="0" i="0" u="none" strike="noStrike" kern="1200" baseline="0" noProof="0" dirty="0" err="1" smtClean="0">
                <a:solidFill>
                  <a:schemeClr val="tx1"/>
                </a:solidFill>
                <a:latin typeface="+mn-lt"/>
                <a:ea typeface="+mn-ea"/>
                <a:cs typeface="+mn-cs"/>
              </a:rPr>
              <a:t>Jian</a:t>
            </a:r>
            <a:r>
              <a:rPr lang="en-US" sz="1200" b="0" i="0" u="none" strike="noStrike" kern="1200" baseline="0" noProof="0" dirty="0" smtClean="0">
                <a:solidFill>
                  <a:schemeClr val="tx1"/>
                </a:solidFill>
                <a:latin typeface="+mn-lt"/>
                <a:ea typeface="+mn-ea"/>
                <a:cs typeface="+mn-cs"/>
              </a:rPr>
              <a:t> Zhang from the University of Hong Kong. Now, at least one component of this title should resonate with you, and that is the phrase ‘rigid registration.’</a:t>
            </a:r>
            <a:endParaRPr lang="en-US" noProof="0" dirty="0"/>
          </a:p>
        </p:txBody>
      </p:sp>
      <p:sp>
        <p:nvSpPr>
          <p:cNvPr id="4" name="Slide Number Placeholder 3"/>
          <p:cNvSpPr>
            <a:spLocks noGrp="1"/>
          </p:cNvSpPr>
          <p:nvPr>
            <p:ph type="sldNum" sz="quarter" idx="10"/>
          </p:nvPr>
        </p:nvSpPr>
        <p:spPr/>
        <p:txBody>
          <a:bodyPr/>
          <a:lstStyle/>
          <a:p>
            <a:fld id="{950E28C3-947E-4E9E-9AFC-28CC29549085}" type="slidenum">
              <a:rPr lang="fr-FR" smtClean="0"/>
              <a:t>3</a:t>
            </a:fld>
            <a:endParaRPr lang="fr-FR"/>
          </a:p>
        </p:txBody>
      </p:sp>
    </p:spTree>
    <p:extLst>
      <p:ext uri="{BB962C8B-B14F-4D97-AF65-F5344CB8AC3E}">
        <p14:creationId xmlns:p14="http://schemas.microsoft.com/office/powerpoint/2010/main" val="3186602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21</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22</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23</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24</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25</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26</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27</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28</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29</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30</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reminder, r</a:t>
            </a:r>
            <a:r>
              <a:rPr lang="en-US" dirty="0" smtClean="0"/>
              <a:t>igid registration consists</a:t>
            </a:r>
            <a:r>
              <a:rPr lang="en-US" baseline="0" dirty="0" smtClean="0"/>
              <a:t> of determining the optimal rotation and translation aligning two sets of points. Here, the left hand side denotes the transformation of some 3D point X according to a set of parameters big theta, which are simply R and t for rigid registration. </a:t>
            </a:r>
            <a:r>
              <a:rPr lang="en-US" dirty="0" smtClean="0"/>
              <a:t>Recall that we studied the Iterative</a:t>
            </a:r>
            <a:r>
              <a:rPr lang="en-US" baseline="0" dirty="0" smtClean="0"/>
              <a:t> Closest Point algorithm in substantial detail. You won’t need to look at your Homework 5 code, but just recall that the ICP algorithm is generally deterministic, not probabilistic. So why did I just say probabilistic? It has to do with the second line in the title, Expectation Conditional Maximization.</a:t>
            </a:r>
            <a:endParaRPr lang="fr-FR" dirty="0"/>
          </a:p>
        </p:txBody>
      </p:sp>
      <p:sp>
        <p:nvSpPr>
          <p:cNvPr id="4" name="Slide Number Placeholder 3"/>
          <p:cNvSpPr>
            <a:spLocks noGrp="1"/>
          </p:cNvSpPr>
          <p:nvPr>
            <p:ph type="sldNum" sz="quarter" idx="10"/>
          </p:nvPr>
        </p:nvSpPr>
        <p:spPr/>
        <p:txBody>
          <a:bodyPr/>
          <a:lstStyle/>
          <a:p>
            <a:fld id="{950E28C3-947E-4E9E-9AFC-28CC29549085}" type="slidenum">
              <a:rPr lang="fr-FR" smtClean="0"/>
              <a:t>4</a:t>
            </a:fld>
            <a:endParaRPr lang="fr-FR"/>
          </a:p>
        </p:txBody>
      </p:sp>
    </p:spTree>
    <p:extLst>
      <p:ext uri="{BB962C8B-B14F-4D97-AF65-F5344CB8AC3E}">
        <p14:creationId xmlns:p14="http://schemas.microsoft.com/office/powerpoint/2010/main" val="1716165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31</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32</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33</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34</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35</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36</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37</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38</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39</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40</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a:t>
            </a:r>
            <a:r>
              <a:rPr lang="en-US" baseline="0" dirty="0" smtClean="0"/>
              <a:t> anyone here ever heard of the ECM algorithm? Today, understanding just how the ECM algorithm can help to solve point registration problems will be our quest. But before we get into that, a little more on why I selected this article by Horaud et al.</a:t>
            </a:r>
            <a:endParaRPr lang="fr-FR" dirty="0"/>
          </a:p>
        </p:txBody>
      </p:sp>
      <p:sp>
        <p:nvSpPr>
          <p:cNvPr id="4" name="Slide Number Placeholder 3"/>
          <p:cNvSpPr>
            <a:spLocks noGrp="1"/>
          </p:cNvSpPr>
          <p:nvPr>
            <p:ph type="sldNum" sz="quarter" idx="10"/>
          </p:nvPr>
        </p:nvSpPr>
        <p:spPr/>
        <p:txBody>
          <a:bodyPr/>
          <a:lstStyle/>
          <a:p>
            <a:fld id="{950E28C3-947E-4E9E-9AFC-28CC29549085}" type="slidenum">
              <a:rPr lang="fr-FR" smtClean="0"/>
              <a:t>5</a:t>
            </a:fld>
            <a:endParaRPr lang="fr-FR"/>
          </a:p>
        </p:txBody>
      </p:sp>
    </p:spTree>
    <p:extLst>
      <p:ext uri="{BB962C8B-B14F-4D97-AF65-F5344CB8AC3E}">
        <p14:creationId xmlns:p14="http://schemas.microsoft.com/office/powerpoint/2010/main" val="2071322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41</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42</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43</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44</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45</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46</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47</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48</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49</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50</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than being very</a:t>
            </a:r>
            <a:r>
              <a:rPr lang="en-US" baseline="0" dirty="0" smtClean="0"/>
              <a:t> interesting work, I chose it based on the marked similarities it shares with the 2D/3D registration algorithm that our X-ray navigation system uses. That algorithm was developed by Ben Kang, you can learn more about it by looking up in our reading list. However, the main ideas shared between both Kang’s algorithm and Horaud et al.’s procedure are fourfold.</a:t>
            </a:r>
          </a:p>
          <a:p>
            <a:endParaRPr lang="en-US" baseline="0" dirty="0" smtClean="0"/>
          </a:p>
          <a:p>
            <a:r>
              <a:rPr lang="en-US" baseline="0" dirty="0" smtClean="0"/>
              <a:t>[Recite them.] Say GMM will be the most frightening topic of today’s discussion.</a:t>
            </a:r>
          </a:p>
          <a:p>
            <a:endParaRPr lang="en-US" baseline="0" dirty="0" smtClean="0"/>
          </a:p>
          <a:p>
            <a:r>
              <a:rPr lang="en-US" baseline="0" dirty="0" smtClean="0"/>
              <a:t>We will get into the </a:t>
            </a:r>
            <a:r>
              <a:rPr lang="en-US" baseline="0" dirty="0" err="1" smtClean="0"/>
              <a:t>nitty</a:t>
            </a:r>
            <a:r>
              <a:rPr lang="en-US" baseline="0" dirty="0" smtClean="0"/>
              <a:t> gritty of these similarities along the way because, honestly, to do so will essentially tell the whole story of the article I’m presenting.</a:t>
            </a:r>
            <a:endParaRPr lang="fr-FR" dirty="0"/>
          </a:p>
        </p:txBody>
      </p:sp>
      <p:sp>
        <p:nvSpPr>
          <p:cNvPr id="4" name="Slide Number Placeholder 3"/>
          <p:cNvSpPr>
            <a:spLocks noGrp="1"/>
          </p:cNvSpPr>
          <p:nvPr>
            <p:ph type="sldNum" sz="quarter" idx="10"/>
          </p:nvPr>
        </p:nvSpPr>
        <p:spPr/>
        <p:txBody>
          <a:bodyPr/>
          <a:lstStyle/>
          <a:p>
            <a:fld id="{950E28C3-947E-4E9E-9AFC-28CC29549085}" type="slidenum">
              <a:rPr lang="fr-FR" smtClean="0"/>
              <a:t>6</a:t>
            </a:fld>
            <a:endParaRPr lang="fr-FR"/>
          </a:p>
        </p:txBody>
      </p:sp>
    </p:spTree>
    <p:extLst>
      <p:ext uri="{BB962C8B-B14F-4D97-AF65-F5344CB8AC3E}">
        <p14:creationId xmlns:p14="http://schemas.microsoft.com/office/powerpoint/2010/main" val="587228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50E28C3-947E-4E9E-9AFC-28CC29549085}" type="slidenum">
              <a:rPr lang="fr-FR" smtClean="0"/>
              <a:t>51</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noProof="0" dirty="0" smtClean="0"/>
                  <a:t>So we assume that the statistical</a:t>
                </a:r>
                <a:r>
                  <a:rPr lang="en-US" baseline="0" noProof="0" dirty="0" smtClean="0"/>
                  <a:t> distribution of the displacements of the elephants is Gaussian, or bell-shaped. Here, </a:t>
                </a:r>
                <a14:m>
                  <m:oMath xmlns:m="http://schemas.openxmlformats.org/officeDocument/2006/math">
                    <m:r>
                      <a:rPr lang="en-US" b="0" i="1" baseline="0" noProof="0" smtClean="0">
                        <a:latin typeface="Cambria Math"/>
                      </a:rPr>
                      <m:t>𝑥</m:t>
                    </m:r>
                  </m:oMath>
                </a14:m>
                <a:r>
                  <a:rPr lang="en-US" noProof="0" dirty="0" smtClean="0"/>
                  <a:t> stands for elephant displacement,</a:t>
                </a:r>
                <a:r>
                  <a:rPr lang="en-US" baseline="0" noProof="0" dirty="0" smtClean="0"/>
                  <a:t> and </a:t>
                </a:r>
                <a14:m>
                  <m:oMath xmlns:m="http://schemas.openxmlformats.org/officeDocument/2006/math">
                    <m:r>
                      <a:rPr lang="en-US" b="0" i="1" baseline="0" noProof="0" smtClean="0">
                        <a:latin typeface="Cambria Math"/>
                      </a:rPr>
                      <m:t>𝐹</m:t>
                    </m:r>
                    <m:r>
                      <a:rPr lang="en-US" b="0" i="1" baseline="0" noProof="0" smtClean="0">
                        <a:latin typeface="Cambria Math"/>
                      </a:rPr>
                      <m:t>(</m:t>
                    </m:r>
                    <m:r>
                      <a:rPr lang="en-US" b="0" i="1" baseline="0" noProof="0" smtClean="0">
                        <a:latin typeface="Cambria Math"/>
                      </a:rPr>
                      <m:t>𝑥</m:t>
                    </m:r>
                    <m:r>
                      <a:rPr lang="en-US" b="0" i="1" baseline="0" noProof="0" smtClean="0">
                        <a:latin typeface="Cambria Math"/>
                      </a:rPr>
                      <m:t>)</m:t>
                    </m:r>
                  </m:oMath>
                </a14:m>
                <a:r>
                  <a:rPr lang="en-US" noProof="0" dirty="0" smtClean="0"/>
                  <a:t> stands for the probability of</a:t>
                </a:r>
                <a:r>
                  <a:rPr lang="en-US" baseline="0" noProof="0" dirty="0" smtClean="0"/>
                  <a:t> observing an elephant with that displacement. The peak of this curve is the most likely observed elephant displacement, or </a:t>
                </a:r>
                <a14:m>
                  <m:oMath xmlns:m="http://schemas.openxmlformats.org/officeDocument/2006/math">
                    <m:r>
                      <a:rPr lang="en-US" b="0" i="1" baseline="0" noProof="0" smtClean="0">
                        <a:latin typeface="Cambria Math"/>
                      </a:rPr>
                      <m:t>𝜇</m:t>
                    </m:r>
                  </m:oMath>
                </a14:m>
                <a:r>
                  <a:rPr lang="en-US" noProof="0" dirty="0" smtClean="0"/>
                  <a:t>, the mean </a:t>
                </a:r>
                <a:r>
                  <a:rPr lang="en-US" baseline="0" noProof="0" dirty="0" smtClean="0"/>
                  <a:t>displacement</a:t>
                </a:r>
                <a:r>
                  <a:rPr lang="en-US" noProof="0" dirty="0" smtClean="0"/>
                  <a:t>. The variance is </a:t>
                </a:r>
                <a14:m>
                  <m:oMath xmlns:m="http://schemas.openxmlformats.org/officeDocument/2006/math">
                    <m:sSup>
                      <m:sSupPr>
                        <m:ctrlPr>
                          <a:rPr lang="en-US" b="0" i="1" noProof="0" smtClean="0">
                            <a:latin typeface="Cambria Math"/>
                          </a:rPr>
                        </m:ctrlPr>
                      </m:sSupPr>
                      <m:e>
                        <m:r>
                          <a:rPr lang="en-US" b="0" i="1" noProof="0" smtClean="0">
                            <a:latin typeface="Cambria Math"/>
                          </a:rPr>
                          <m:t>𝜎</m:t>
                        </m:r>
                      </m:e>
                      <m:sup>
                        <m:r>
                          <a:rPr lang="en-US" b="0" i="1" noProof="0" smtClean="0">
                            <a:latin typeface="Cambria Math"/>
                          </a:rPr>
                          <m:t>2</m:t>
                        </m:r>
                      </m:sup>
                    </m:sSup>
                    <m:r>
                      <a:rPr lang="en-US" b="0" i="0" noProof="0" smtClean="0">
                        <a:latin typeface="Cambria Math"/>
                      </a:rPr>
                      <m:t>,</m:t>
                    </m:r>
                  </m:oMath>
                </a14:m>
                <a:r>
                  <a:rPr lang="en-US" noProof="0" dirty="0" smtClean="0"/>
                  <a:t> and it characterizes the degree</a:t>
                </a:r>
                <a:r>
                  <a:rPr lang="en-US" baseline="0" noProof="0" dirty="0" smtClean="0"/>
                  <a:t> to which the bell curve is peaked around that mean displacement. That is, a large variance would indicate that the elephants are scattered at widely variable distances around the watering hole, whereas a small variance would indicate that they are grouped mostly at a single, uniform, fixed distance from it.</a:t>
                </a:r>
              </a:p>
              <a:p>
                <a:endParaRPr lang="en-US" baseline="0" noProof="0" dirty="0" smtClean="0"/>
              </a:p>
              <a:p>
                <a:r>
                  <a:rPr lang="en-US" baseline="0" noProof="0" dirty="0" smtClean="0"/>
                  <a:t>What MLE does is estimate the optimal parameters of this Gaussian distribution of the true elephant displacements X, </a:t>
                </a:r>
                <a:r>
                  <a:rPr lang="en-US" i="1" baseline="0" noProof="0" dirty="0" smtClean="0"/>
                  <a:t>given the data that we observed</a:t>
                </a:r>
                <a:r>
                  <a:rPr lang="en-US" i="0" baseline="0" noProof="0" dirty="0" smtClean="0"/>
                  <a:t>, Y.</a:t>
                </a:r>
                <a:endParaRPr lang="en-US" noProof="0" dirty="0"/>
              </a:p>
            </p:txBody>
          </p:sp>
        </mc:Choice>
        <mc:Fallback xmlns="">
          <p:sp>
            <p:nvSpPr>
              <p:cNvPr id="3" name="Notes Placeholder 2"/>
              <p:cNvSpPr>
                <a:spLocks noGrp="1"/>
              </p:cNvSpPr>
              <p:nvPr>
                <p:ph type="body" idx="1"/>
              </p:nvPr>
            </p:nvSpPr>
            <p:spPr/>
            <p:txBody>
              <a:bodyPr/>
              <a:lstStyle/>
              <a:p>
                <a:r>
                  <a:rPr lang="en-US" noProof="0" dirty="0" smtClean="0"/>
                  <a:t>So we assume that the statistical</a:t>
                </a:r>
                <a:r>
                  <a:rPr lang="en-US" baseline="0" noProof="0" dirty="0" smtClean="0"/>
                  <a:t> distribution of the displacements of the elephants is Gaussian, or bell-shaped. Here, </a:t>
                </a:r>
                <a:r>
                  <a:rPr lang="en-US" b="0" i="0" baseline="0" noProof="0" smtClean="0">
                    <a:latin typeface="Cambria Math"/>
                  </a:rPr>
                  <a:t>𝑥</a:t>
                </a:r>
                <a:r>
                  <a:rPr lang="en-US" noProof="0" dirty="0" smtClean="0"/>
                  <a:t> stands for elephant displacement,</a:t>
                </a:r>
                <a:r>
                  <a:rPr lang="en-US" baseline="0" noProof="0" dirty="0" smtClean="0"/>
                  <a:t> and </a:t>
                </a:r>
                <a:r>
                  <a:rPr lang="en-US" b="0" i="0" baseline="0" noProof="0" smtClean="0">
                    <a:latin typeface="Cambria Math"/>
                  </a:rPr>
                  <a:t>𝐹(𝑥)</a:t>
                </a:r>
                <a:r>
                  <a:rPr lang="en-US" noProof="0" dirty="0" smtClean="0"/>
                  <a:t> stands for the probability of</a:t>
                </a:r>
                <a:r>
                  <a:rPr lang="en-US" baseline="0" noProof="0" dirty="0" smtClean="0"/>
                  <a:t> observing an elephant with that displacement. The peak of this curve is the most likely observed elephant </a:t>
                </a:r>
                <a:r>
                  <a:rPr lang="en-US" baseline="0" noProof="0" dirty="0" smtClean="0"/>
                  <a:t>displacement</a:t>
                </a:r>
                <a:r>
                  <a:rPr lang="en-US" baseline="0" noProof="0" dirty="0" smtClean="0"/>
                  <a:t>, or </a:t>
                </a:r>
                <a:r>
                  <a:rPr lang="en-US" b="0" i="0" baseline="0" noProof="0" smtClean="0">
                    <a:latin typeface="Cambria Math"/>
                  </a:rPr>
                  <a:t>𝜇</a:t>
                </a:r>
                <a:r>
                  <a:rPr lang="en-US" noProof="0" dirty="0" smtClean="0"/>
                  <a:t>, the mean </a:t>
                </a:r>
                <a:r>
                  <a:rPr lang="en-US" baseline="0" noProof="0" dirty="0" smtClean="0"/>
                  <a:t>displacement</a:t>
                </a:r>
                <a:r>
                  <a:rPr lang="en-US" noProof="0" dirty="0" smtClean="0"/>
                  <a:t>. The variance is </a:t>
                </a:r>
                <a:r>
                  <a:rPr lang="en-US" b="0" i="0" noProof="0" smtClean="0">
                    <a:latin typeface="Cambria Math"/>
                  </a:rPr>
                  <a:t>𝜎^2,</a:t>
                </a:r>
                <a:r>
                  <a:rPr lang="en-US" noProof="0" dirty="0" smtClean="0"/>
                  <a:t> and it characterizes the degree</a:t>
                </a:r>
                <a:r>
                  <a:rPr lang="en-US" baseline="0" noProof="0" dirty="0" smtClean="0"/>
                  <a:t> to which the bell curve is peaked around that mean displacement. That is, a large variance would indicate that the elephants are scattered at widely variable distances around the watering hole, whereas a small variance would indicate that they are grouped mostly at a single, uniform, fixed distance from it.</a:t>
                </a:r>
              </a:p>
              <a:p>
                <a:endParaRPr lang="en-US" baseline="0" noProof="0" dirty="0" smtClean="0"/>
              </a:p>
              <a:p>
                <a:r>
                  <a:rPr lang="en-US" baseline="0" noProof="0" dirty="0" smtClean="0"/>
                  <a:t>What MLE does is estimate the optimal parameters of this Gaussian distribution of the true elephant displacements X, </a:t>
                </a:r>
                <a:r>
                  <a:rPr lang="en-US" i="1" baseline="0" noProof="0" dirty="0" smtClean="0"/>
                  <a:t>given the data that we observed</a:t>
                </a:r>
                <a:r>
                  <a:rPr lang="en-US" i="0" baseline="0" noProof="0" dirty="0" smtClean="0"/>
                  <a:t>, Y.</a:t>
                </a:r>
                <a:endParaRPr lang="en-US" noProof="0" dirty="0"/>
              </a:p>
            </p:txBody>
          </p:sp>
        </mc:Fallback>
      </mc:AlternateContent>
      <p:sp>
        <p:nvSpPr>
          <p:cNvPr id="4" name="Slide Number Placeholder 3"/>
          <p:cNvSpPr>
            <a:spLocks noGrp="1"/>
          </p:cNvSpPr>
          <p:nvPr>
            <p:ph type="sldNum" sz="quarter" idx="10"/>
          </p:nvPr>
        </p:nvSpPr>
        <p:spPr/>
        <p:txBody>
          <a:bodyPr/>
          <a:lstStyle/>
          <a:p>
            <a:fld id="{950E28C3-947E-4E9E-9AFC-28CC29549085}" type="slidenum">
              <a:rPr lang="fr-FR" smtClean="0"/>
              <a:t>7</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950E28C3-947E-4E9E-9AFC-28CC29549085}" type="slidenum">
              <a:rPr lang="fr-FR" smtClean="0"/>
              <a:t>8</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950E28C3-947E-4E9E-9AFC-28CC29549085}" type="slidenum">
              <a:rPr lang="fr-FR" smtClean="0"/>
              <a:t>9</a:t>
            </a:fld>
            <a:endParaRPr lang="fr-FR"/>
          </a:p>
        </p:txBody>
      </p:sp>
    </p:spTree>
    <p:extLst>
      <p:ext uri="{BB962C8B-B14F-4D97-AF65-F5344CB8AC3E}">
        <p14:creationId xmlns:p14="http://schemas.microsoft.com/office/powerpoint/2010/main" val="67556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hoping that</a:t>
            </a:r>
            <a:r>
              <a:rPr lang="en-US" baseline="0" dirty="0" smtClean="0"/>
              <a:t> after we transform the model point X, it will land smack dab on the data point Y. Well…</a:t>
            </a:r>
            <a:endParaRPr lang="fr-FR" dirty="0"/>
          </a:p>
        </p:txBody>
      </p:sp>
      <p:sp>
        <p:nvSpPr>
          <p:cNvPr id="4" name="Slide Number Placeholder 3"/>
          <p:cNvSpPr>
            <a:spLocks noGrp="1"/>
          </p:cNvSpPr>
          <p:nvPr>
            <p:ph type="sldNum" sz="quarter" idx="10"/>
          </p:nvPr>
        </p:nvSpPr>
        <p:spPr/>
        <p:txBody>
          <a:bodyPr/>
          <a:lstStyle/>
          <a:p>
            <a:fld id="{0FB9BB71-5F06-4951-A228-5116A05BED94}" type="slidenum">
              <a:rPr lang="fr-FR" smtClean="0"/>
              <a:t>10</a:t>
            </a:fld>
            <a:endParaRPr lang="fr-FR"/>
          </a:p>
        </p:txBody>
      </p:sp>
    </p:spTree>
    <p:extLst>
      <p:ext uri="{BB962C8B-B14F-4D97-AF65-F5344CB8AC3E}">
        <p14:creationId xmlns:p14="http://schemas.microsoft.com/office/powerpoint/2010/main" val="3085182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952F46D-F28B-4E10-BCD2-28FD0EFDAD0F}" type="datetimeFigureOut">
              <a:rPr lang="fr-FR" smtClean="0"/>
              <a:t>24/04/2012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74633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952F46D-F28B-4E10-BCD2-28FD0EFDAD0F}" type="datetimeFigureOut">
              <a:rPr lang="fr-FR" smtClean="0"/>
              <a:t>24/04/2012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17670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952F46D-F28B-4E10-BCD2-28FD0EFDAD0F}" type="datetimeFigureOut">
              <a:rPr lang="fr-FR" smtClean="0"/>
              <a:t>24/04/2012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154782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952F46D-F28B-4E10-BCD2-28FD0EFDAD0F}" type="datetimeFigureOut">
              <a:rPr lang="fr-FR" smtClean="0"/>
              <a:t>24/04/2012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333635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52F46D-F28B-4E10-BCD2-28FD0EFDAD0F}" type="datetimeFigureOut">
              <a:rPr lang="fr-FR" smtClean="0"/>
              <a:t>24/04/2012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282442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952F46D-F28B-4E10-BCD2-28FD0EFDAD0F}" type="datetimeFigureOut">
              <a:rPr lang="fr-FR" smtClean="0"/>
              <a:t>24/04/2012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79776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952F46D-F28B-4E10-BCD2-28FD0EFDAD0F}" type="datetimeFigureOut">
              <a:rPr lang="fr-FR" smtClean="0"/>
              <a:t>24/04/2012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35917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952F46D-F28B-4E10-BCD2-28FD0EFDAD0F}" type="datetimeFigureOut">
              <a:rPr lang="fr-FR" smtClean="0"/>
              <a:t>24/04/2012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141034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2F46D-F28B-4E10-BCD2-28FD0EFDAD0F}" type="datetimeFigureOut">
              <a:rPr lang="fr-FR" smtClean="0"/>
              <a:t>24/04/2012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30509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2F46D-F28B-4E10-BCD2-28FD0EFDAD0F}" type="datetimeFigureOut">
              <a:rPr lang="fr-FR" smtClean="0"/>
              <a:t>24/04/2012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188874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2F46D-F28B-4E10-BCD2-28FD0EFDAD0F}" type="datetimeFigureOut">
              <a:rPr lang="fr-FR" smtClean="0"/>
              <a:t>24/04/2012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90E9BE-0D82-4241-ACE6-609816104A03}" type="slidenum">
              <a:rPr lang="fr-FR" smtClean="0"/>
              <a:t>‹#›</a:t>
            </a:fld>
            <a:endParaRPr lang="fr-FR"/>
          </a:p>
        </p:txBody>
      </p:sp>
    </p:spTree>
    <p:extLst>
      <p:ext uri="{BB962C8B-B14F-4D97-AF65-F5344CB8AC3E}">
        <p14:creationId xmlns:p14="http://schemas.microsoft.com/office/powerpoint/2010/main" val="195679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2F46D-F28B-4E10-BCD2-28FD0EFDAD0F}" type="datetimeFigureOut">
              <a:rPr lang="fr-FR" smtClean="0"/>
              <a:t>24/04/2012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0E9BE-0D82-4241-ACE6-609816104A03}" type="slidenum">
              <a:rPr lang="fr-FR" smtClean="0"/>
              <a:t>‹#›</a:t>
            </a:fld>
            <a:endParaRPr lang="fr-FR"/>
          </a:p>
        </p:txBody>
      </p:sp>
    </p:spTree>
    <p:extLst>
      <p:ext uri="{BB962C8B-B14F-4D97-AF65-F5344CB8AC3E}">
        <p14:creationId xmlns:p14="http://schemas.microsoft.com/office/powerpoint/2010/main" val="227416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370.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42.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a:xfrm>
            <a:off x="685800" y="1524000"/>
            <a:ext cx="7772400" cy="1617028"/>
          </a:xfrm>
        </p:spPr>
        <p:txBody>
          <a:bodyPr>
            <a:noAutofit/>
          </a:bodyPr>
          <a:lstStyle/>
          <a:p>
            <a:r>
              <a:rPr lang="en-US" sz="4700" b="1" dirty="0" smtClean="0"/>
              <a:t>X-Ray Image-Based Navigation for Hip Osteotomy</a:t>
            </a:r>
            <a:br>
              <a:rPr lang="en-US" sz="4700" b="1" dirty="0" smtClean="0"/>
            </a:br>
            <a:endParaRPr lang="en-US" sz="4700" b="1" dirty="0"/>
          </a:p>
        </p:txBody>
      </p:sp>
      <p:sp>
        <p:nvSpPr>
          <p:cNvPr id="19" name="TextBox 18"/>
          <p:cNvSpPr txBox="1"/>
          <p:nvPr/>
        </p:nvSpPr>
        <p:spPr>
          <a:xfrm>
            <a:off x="2098567" y="2744986"/>
            <a:ext cx="4946867" cy="584775"/>
          </a:xfrm>
          <a:prstGeom prst="rect">
            <a:avLst/>
          </a:prstGeom>
          <a:noFill/>
        </p:spPr>
        <p:txBody>
          <a:bodyPr wrap="none" rtlCol="0">
            <a:spAutoFit/>
          </a:bodyPr>
          <a:lstStyle/>
          <a:p>
            <a:pPr algn="ctr"/>
            <a:r>
              <a:rPr lang="en-US" sz="3200" dirty="0" smtClean="0"/>
              <a:t>Seminar Article Presentation</a:t>
            </a:r>
            <a:endParaRPr lang="en-US" sz="3200" dirty="0"/>
          </a:p>
        </p:txBody>
      </p:sp>
      <p:graphicFrame>
        <p:nvGraphicFramePr>
          <p:cNvPr id="20" name="Table 19"/>
          <p:cNvGraphicFramePr>
            <a:graphicFrameLocks noGrp="1"/>
          </p:cNvGraphicFramePr>
          <p:nvPr>
            <p:extLst>
              <p:ext uri="{D42A27DB-BD31-4B8C-83A1-F6EECF244321}">
                <p14:modId xmlns:p14="http://schemas.microsoft.com/office/powerpoint/2010/main" val="1849025521"/>
              </p:ext>
            </p:extLst>
          </p:nvPr>
        </p:nvGraphicFramePr>
        <p:xfrm>
          <a:off x="1295401" y="5029200"/>
          <a:ext cx="6553199" cy="1112520"/>
        </p:xfrm>
        <a:graphic>
          <a:graphicData uri="http://schemas.openxmlformats.org/drawingml/2006/table">
            <a:tbl>
              <a:tblPr firstRow="1" bandRow="1">
                <a:tableStyleId>{2D5ABB26-0587-4C30-8999-92F81FD0307C}</a:tableStyleId>
              </a:tblPr>
              <a:tblGrid>
                <a:gridCol w="1243305"/>
                <a:gridCol w="253032"/>
                <a:gridCol w="5056862"/>
              </a:tblGrid>
              <a:tr h="370840">
                <a:tc>
                  <a:txBody>
                    <a:bodyPr/>
                    <a:lstStyle/>
                    <a:p>
                      <a:pPr algn="r"/>
                      <a:r>
                        <a:rPr lang="en-US" b="1" dirty="0" smtClean="0"/>
                        <a:t>Teammate:</a:t>
                      </a:r>
                      <a:endParaRPr lang="en-US" b="1" dirty="0"/>
                    </a:p>
                  </a:txBody>
                  <a:tcPr/>
                </a:tc>
                <a:tc>
                  <a:txBody>
                    <a:bodyPr/>
                    <a:lstStyle/>
                    <a:p>
                      <a:pPr algn="l"/>
                      <a:endParaRPr lang="en-US" dirty="0"/>
                    </a:p>
                  </a:txBody>
                  <a:tcPr/>
                </a:tc>
                <a:tc>
                  <a:txBody>
                    <a:bodyPr/>
                    <a:lstStyle/>
                    <a:p>
                      <a:pPr algn="l"/>
                      <a:r>
                        <a:rPr lang="en-US" dirty="0" smtClean="0"/>
                        <a:t>Jesse Hamilton</a:t>
                      </a:r>
                      <a:endParaRPr lang="en-US" dirty="0"/>
                    </a:p>
                  </a:txBody>
                  <a:tcPr/>
                </a:tc>
              </a:tr>
              <a:tr h="370840">
                <a:tc>
                  <a:txBody>
                    <a:bodyPr/>
                    <a:lstStyle/>
                    <a:p>
                      <a:pPr algn="r"/>
                      <a:r>
                        <a:rPr lang="en-US" b="1" dirty="0" smtClean="0"/>
                        <a:t>Mentors:</a:t>
                      </a:r>
                      <a:endParaRPr lang="en-US" b="1" dirty="0"/>
                    </a:p>
                  </a:txBody>
                  <a:tcPr/>
                </a:tc>
                <a:tc>
                  <a:txBody>
                    <a:bodyPr/>
                    <a:lstStyle/>
                    <a:p>
                      <a:pPr algn="l"/>
                      <a:endParaRPr lang="en-US" dirty="0"/>
                    </a:p>
                  </a:txBody>
                  <a:tcPr/>
                </a:tc>
                <a:tc>
                  <a:txBody>
                    <a:bodyPr/>
                    <a:lstStyle/>
                    <a:p>
                      <a:pPr algn="l"/>
                      <a:r>
                        <a:rPr lang="en-US" dirty="0" smtClean="0"/>
                        <a:t>Dr. </a:t>
                      </a:r>
                      <a:r>
                        <a:rPr lang="en-US" dirty="0" err="1" smtClean="0"/>
                        <a:t>Mehran</a:t>
                      </a:r>
                      <a:r>
                        <a:rPr lang="en-US" baseline="0" dirty="0" smtClean="0"/>
                        <a:t> Armand, Dr. </a:t>
                      </a:r>
                      <a:r>
                        <a:rPr lang="en-US" baseline="0" dirty="0" err="1" smtClean="0"/>
                        <a:t>Yoshito</a:t>
                      </a:r>
                      <a:r>
                        <a:rPr lang="en-US" baseline="0" dirty="0" smtClean="0"/>
                        <a:t> </a:t>
                      </a:r>
                      <a:r>
                        <a:rPr lang="en-US" baseline="0" dirty="0" err="1" smtClean="0"/>
                        <a:t>Otake</a:t>
                      </a:r>
                      <a:r>
                        <a:rPr lang="en-US" baseline="0" dirty="0" smtClean="0"/>
                        <a:t>, Ryan Murphy</a:t>
                      </a:r>
                      <a:endParaRPr lang="en-US" dirty="0"/>
                    </a:p>
                  </a:txBody>
                  <a:tcPr/>
                </a:tc>
              </a:tr>
              <a:tr h="370840">
                <a:tc>
                  <a:txBody>
                    <a:bodyPr/>
                    <a:lstStyle/>
                    <a:p>
                      <a:pPr algn="r"/>
                      <a:r>
                        <a:rPr lang="en-US" b="1" dirty="0" smtClean="0"/>
                        <a:t>Course:</a:t>
                      </a:r>
                      <a:endParaRPr lang="en-US" b="1" dirty="0"/>
                    </a:p>
                  </a:txBody>
                  <a:tcPr/>
                </a:tc>
                <a:tc>
                  <a:txBody>
                    <a:bodyPr/>
                    <a:lstStyle/>
                    <a:p>
                      <a:pPr algn="l"/>
                      <a:endParaRPr lang="en-US" dirty="0"/>
                    </a:p>
                  </a:txBody>
                  <a:tcPr/>
                </a:tc>
                <a:tc>
                  <a:txBody>
                    <a:bodyPr/>
                    <a:lstStyle/>
                    <a:p>
                      <a:pPr algn="l"/>
                      <a:r>
                        <a:rPr lang="en-US" dirty="0" smtClean="0"/>
                        <a:t>Computer</a:t>
                      </a:r>
                      <a:r>
                        <a:rPr lang="en-US" baseline="0" dirty="0" smtClean="0"/>
                        <a:t> Integrated Surgery II (EN.600.646)</a:t>
                      </a:r>
                      <a:endParaRPr lang="en-US" dirty="0"/>
                    </a:p>
                  </a:txBody>
                  <a:tcPr/>
                </a:tc>
              </a:tr>
            </a:tbl>
          </a:graphicData>
        </a:graphic>
      </p:graphicFrame>
      <p:sp>
        <p:nvSpPr>
          <p:cNvPr id="22" name="TextBox 21"/>
          <p:cNvSpPr txBox="1"/>
          <p:nvPr/>
        </p:nvSpPr>
        <p:spPr>
          <a:xfrm>
            <a:off x="3284372" y="3741003"/>
            <a:ext cx="2575257" cy="461665"/>
          </a:xfrm>
          <a:prstGeom prst="rect">
            <a:avLst/>
          </a:prstGeom>
          <a:noFill/>
        </p:spPr>
        <p:txBody>
          <a:bodyPr wrap="none" rtlCol="0">
            <a:spAutoFit/>
          </a:bodyPr>
          <a:lstStyle/>
          <a:p>
            <a:r>
              <a:rPr lang="en-US" sz="2400" dirty="0" smtClean="0"/>
              <a:t>Michael Van Maele</a:t>
            </a:r>
            <a:endParaRPr lang="en-US" sz="2400" dirty="0"/>
          </a:p>
        </p:txBody>
      </p:sp>
      <p:sp>
        <p:nvSpPr>
          <p:cNvPr id="23" name="TextBox 22"/>
          <p:cNvSpPr txBox="1"/>
          <p:nvPr/>
        </p:nvSpPr>
        <p:spPr>
          <a:xfrm>
            <a:off x="3855297" y="4202668"/>
            <a:ext cx="1433406" cy="646331"/>
          </a:xfrm>
          <a:prstGeom prst="rect">
            <a:avLst/>
          </a:prstGeom>
          <a:noFill/>
        </p:spPr>
        <p:txBody>
          <a:bodyPr wrap="none" rtlCol="0">
            <a:spAutoFit/>
          </a:bodyPr>
          <a:lstStyle/>
          <a:p>
            <a:pPr algn="ctr"/>
            <a:r>
              <a:rPr lang="en-US" dirty="0" smtClean="0"/>
              <a:t>Group #</a:t>
            </a:r>
            <a:r>
              <a:rPr lang="en-US" dirty="0" smtClean="0"/>
              <a:t>3</a:t>
            </a:r>
          </a:p>
          <a:p>
            <a:pPr algn="ctr"/>
            <a:r>
              <a:rPr lang="en-US" dirty="0" smtClean="0"/>
              <a:t>24 April 2012</a:t>
            </a:r>
            <a:endParaRPr lang="en-US" dirty="0"/>
          </a:p>
        </p:txBody>
      </p:sp>
    </p:spTree>
    <p:extLst>
      <p:ext uri="{BB962C8B-B14F-4D97-AF65-F5344CB8AC3E}">
        <p14:creationId xmlns:p14="http://schemas.microsoft.com/office/powerpoint/2010/main" val="3052655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marL="0" indent="0">
              <a:buNone/>
            </a:pPr>
            <a:r>
              <a:rPr lang="en-US" b="1" dirty="0"/>
              <a:t>Gaussian Mixture Model (GMM).</a:t>
            </a:r>
          </a:p>
          <a:p>
            <a:pPr marL="914400" lvl="2" indent="0">
              <a:buNone/>
            </a:pPr>
            <a:endParaRPr lang="en-US" dirty="0" smtClean="0"/>
          </a:p>
          <a:p>
            <a:pPr lvl="2"/>
            <a:endParaRPr lang="en-US" dirty="0" smtClean="0"/>
          </a:p>
          <a:p>
            <a:pPr lvl="2"/>
            <a:endParaRPr lang="fr-FR" dirty="0"/>
          </a:p>
        </p:txBody>
      </p:sp>
      <p:grpSp>
        <p:nvGrpSpPr>
          <p:cNvPr id="12" name="Group 11"/>
          <p:cNvGrpSpPr/>
          <p:nvPr/>
        </p:nvGrpSpPr>
        <p:grpSpPr>
          <a:xfrm>
            <a:off x="1524000" y="3019529"/>
            <a:ext cx="1905000" cy="410177"/>
            <a:chOff x="1524000" y="3019529"/>
            <a:chExt cx="1905000" cy="410177"/>
          </a:xfrm>
        </p:grpSpPr>
        <p:cxnSp>
          <p:nvCxnSpPr>
            <p:cNvPr id="3" name="Straight Arrow Connector 2"/>
            <p:cNvCxnSpPr>
              <a:stCxn id="7" idx="6"/>
            </p:cNvCxnSpPr>
            <p:nvPr/>
          </p:nvCxnSpPr>
          <p:spPr>
            <a:xfrm flipV="1">
              <a:off x="1558371" y="3429000"/>
              <a:ext cx="1870629"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1524000" y="3019529"/>
                  <a:ext cx="1841576" cy="410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oMath>
                    </m:oMathPara>
                  </a14:m>
                  <a:endParaRPr lang="fr-FR" b="1"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0" y="3019529"/>
                  <a:ext cx="1841576" cy="410177"/>
                </a:xfrm>
                <a:prstGeom prst="rect">
                  <a:avLst/>
                </a:prstGeom>
                <a:blipFill rotWithShape="1">
                  <a:blip r:embed="rId3"/>
                  <a:stretch>
                    <a:fillRect/>
                  </a:stretch>
                </a:blipFill>
              </p:spPr>
              <p:txBody>
                <a:bodyPr/>
                <a:lstStyle/>
                <a:p>
                  <a:r>
                    <a:rPr lang="fr-FR">
                      <a:noFill/>
                    </a:rPr>
                    <a:t> </a:t>
                  </a:r>
                </a:p>
              </p:txBody>
            </p:sp>
          </mc:Fallback>
        </mc:AlternateContent>
      </p:grpSp>
      <p:sp>
        <p:nvSpPr>
          <p:cNvPr id="16" name="Rounded Rectangle 15"/>
          <p:cNvSpPr/>
          <p:nvPr/>
        </p:nvSpPr>
        <p:spPr>
          <a:xfrm>
            <a:off x="1598042" y="3055123"/>
            <a:ext cx="1636993" cy="338989"/>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itle 5"/>
          <p:cNvSpPr>
            <a:spLocks noGrp="1"/>
          </p:cNvSpPr>
          <p:nvPr>
            <p:ph type="title"/>
          </p:nvPr>
        </p:nvSpPr>
        <p:spPr/>
        <p:txBody>
          <a:bodyPr/>
          <a:lstStyle/>
          <a:p>
            <a:r>
              <a:rPr lang="en-US" b="1" dirty="0" smtClean="0"/>
              <a:t>Technical Summary</a:t>
            </a:r>
            <a:endParaRPr lang="fr-FR" b="1" dirty="0"/>
          </a:p>
        </p:txBody>
      </p:sp>
      <p:grpSp>
        <p:nvGrpSpPr>
          <p:cNvPr id="13" name="Group 12"/>
          <p:cNvGrpSpPr/>
          <p:nvPr/>
        </p:nvGrpSpPr>
        <p:grpSpPr>
          <a:xfrm>
            <a:off x="600518" y="3145115"/>
            <a:ext cx="1347933" cy="971739"/>
            <a:chOff x="600518" y="3145115"/>
            <a:chExt cx="1347933" cy="971739"/>
          </a:xfrm>
        </p:grpSpPr>
        <mc:AlternateContent xmlns:mc="http://schemas.openxmlformats.org/markup-compatibility/2006" xmlns:a14="http://schemas.microsoft.com/office/drawing/2010/main">
          <mc:Choice Requires="a14">
            <p:sp>
              <p:nvSpPr>
                <p:cNvPr id="7" name="Oval 6"/>
                <p:cNvSpPr/>
                <p:nvPr/>
              </p:nvSpPr>
              <p:spPr>
                <a:xfrm>
                  <a:off x="990600" y="3145115"/>
                  <a:ext cx="567771" cy="56777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𝑿</m:t>
                        </m:r>
                      </m:oMath>
                    </m:oMathPara>
                  </a14:m>
                  <a:endParaRPr lang="fr-FR" b="1" dirty="0"/>
                </a:p>
              </p:txBody>
            </p:sp>
          </mc:Choice>
          <mc:Fallback xmlns="">
            <p:sp>
              <p:nvSpPr>
                <p:cNvPr id="7" name="Oval 6"/>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4"/>
                  <a:stretch>
                    <a:fillRect/>
                  </a:stretch>
                </a:blipFill>
                <a:ln>
                  <a:solidFill>
                    <a:schemeClr val="tx1"/>
                  </a:solidFill>
                </a:ln>
              </p:spPr>
              <p:txBody>
                <a:bodyPr/>
                <a:lstStyle/>
                <a:p>
                  <a:r>
                    <a:rPr lang="fr-FR">
                      <a:noFill/>
                    </a:rPr>
                    <a:t> </a:t>
                  </a:r>
                </a:p>
              </p:txBody>
            </p:sp>
          </mc:Fallback>
        </mc:AlternateContent>
        <p:sp>
          <p:nvSpPr>
            <p:cNvPr id="8" name="TextBox 7"/>
            <p:cNvSpPr txBox="1"/>
            <p:nvPr/>
          </p:nvSpPr>
          <p:spPr>
            <a:xfrm>
              <a:off x="600518" y="3747522"/>
              <a:ext cx="1347933" cy="369332"/>
            </a:xfrm>
            <a:prstGeom prst="rect">
              <a:avLst/>
            </a:prstGeom>
            <a:noFill/>
          </p:spPr>
          <p:txBody>
            <a:bodyPr wrap="none" rtlCol="0">
              <a:spAutoFit/>
            </a:bodyPr>
            <a:lstStyle/>
            <a:p>
              <a:r>
                <a:rPr lang="en-US" b="1" dirty="0"/>
                <a:t>m</a:t>
              </a:r>
              <a:r>
                <a:rPr lang="en-US" b="1" dirty="0" smtClean="0"/>
                <a:t>odel point</a:t>
              </a:r>
              <a:endParaRPr lang="fr-FR" b="1" dirty="0"/>
            </a:p>
          </p:txBody>
        </p:sp>
      </p:grpSp>
      <p:grpSp>
        <p:nvGrpSpPr>
          <p:cNvPr id="14" name="Group 13"/>
          <p:cNvGrpSpPr/>
          <p:nvPr/>
        </p:nvGrpSpPr>
        <p:grpSpPr>
          <a:xfrm>
            <a:off x="2774640" y="4364314"/>
            <a:ext cx="1168846" cy="950191"/>
            <a:chOff x="2774640" y="4364314"/>
            <a:chExt cx="1168846" cy="950191"/>
          </a:xfrm>
        </p:grpSpPr>
        <mc:AlternateContent xmlns:mc="http://schemas.openxmlformats.org/markup-compatibility/2006" xmlns:a14="http://schemas.microsoft.com/office/drawing/2010/main">
          <mc:Choice Requires="a14">
            <p:sp>
              <p:nvSpPr>
                <p:cNvPr id="9" name="Oval 8"/>
                <p:cNvSpPr/>
                <p:nvPr/>
              </p:nvSpPr>
              <p:spPr>
                <a:xfrm>
                  <a:off x="3075178" y="4364314"/>
                  <a:ext cx="567771" cy="56777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𝒀</m:t>
                        </m:r>
                      </m:oMath>
                    </m:oMathPara>
                  </a14:m>
                  <a:endParaRPr lang="fr-FR" b="1" dirty="0"/>
                </a:p>
              </p:txBody>
            </p:sp>
          </mc:Choice>
          <mc:Fallback xmlns="">
            <p:sp>
              <p:nvSpPr>
                <p:cNvPr id="9" name="Oval 8"/>
                <p:cNvSpPr>
                  <a:spLocks noRot="1" noChangeAspect="1" noMove="1" noResize="1" noEditPoints="1" noAdjustHandles="1" noChangeArrowheads="1" noChangeShapeType="1" noTextEdit="1"/>
                </p:cNvSpPr>
                <p:nvPr/>
              </p:nvSpPr>
              <p:spPr>
                <a:xfrm>
                  <a:off x="3075178" y="4364314"/>
                  <a:ext cx="567771" cy="567771"/>
                </a:xfrm>
                <a:prstGeom prst="ellipse">
                  <a:avLst/>
                </a:prstGeom>
                <a:blipFill rotWithShape="1">
                  <a:blip r:embed="rId5"/>
                  <a:stretch>
                    <a:fillRect/>
                  </a:stretch>
                </a:blipFill>
                <a:ln>
                  <a:solidFill>
                    <a:schemeClr val="tx1"/>
                  </a:solidFill>
                </a:ln>
              </p:spPr>
              <p:txBody>
                <a:bodyPr/>
                <a:lstStyle/>
                <a:p>
                  <a:r>
                    <a:rPr lang="fr-FR">
                      <a:noFill/>
                    </a:rPr>
                    <a:t> </a:t>
                  </a:r>
                </a:p>
              </p:txBody>
            </p:sp>
          </mc:Fallback>
        </mc:AlternateContent>
        <p:sp>
          <p:nvSpPr>
            <p:cNvPr id="10" name="TextBox 9"/>
            <p:cNvSpPr txBox="1"/>
            <p:nvPr/>
          </p:nvSpPr>
          <p:spPr>
            <a:xfrm>
              <a:off x="2774640" y="4945173"/>
              <a:ext cx="1168846" cy="369332"/>
            </a:xfrm>
            <a:prstGeom prst="rect">
              <a:avLst/>
            </a:prstGeom>
            <a:noFill/>
          </p:spPr>
          <p:txBody>
            <a:bodyPr wrap="none" rtlCol="0">
              <a:spAutoFit/>
            </a:bodyPr>
            <a:lstStyle/>
            <a:p>
              <a:r>
                <a:rPr lang="en-US" b="1" dirty="0"/>
                <a:t>d</a:t>
              </a:r>
              <a:r>
                <a:rPr lang="en-US" b="1" dirty="0" smtClean="0"/>
                <a:t>ata point</a:t>
              </a:r>
              <a:endParaRPr lang="fr-FR" b="1" dirty="0"/>
            </a:p>
          </p:txBody>
        </p:sp>
      </p:grpSp>
      <mc:AlternateContent xmlns:mc="http://schemas.openxmlformats.org/markup-compatibility/2006" xmlns:a14="http://schemas.microsoft.com/office/drawing/2010/main">
        <mc:Choice Requires="a14">
          <p:sp>
            <p:nvSpPr>
              <p:cNvPr id="17" name="TextBox 16"/>
              <p:cNvSpPr txBox="1"/>
              <p:nvPr/>
            </p:nvSpPr>
            <p:spPr>
              <a:xfrm>
                <a:off x="3359771" y="2209800"/>
                <a:ext cx="3953711" cy="664926"/>
              </a:xfrm>
              <a:prstGeom prst="rect">
                <a:avLst/>
              </a:prstGeom>
              <a:noFill/>
              <a:ln w="28575">
                <a:solidFill>
                  <a:srgbClr val="FF0000"/>
                </a:solidFill>
              </a:ln>
            </p:spPr>
            <p:txBody>
              <a:bodyPr wrap="none" rtlCol="0">
                <a:spAutoFit/>
              </a:bodyPr>
              <a:lstStyle/>
              <a:p>
                <a:r>
                  <a:rPr lang="en-US" dirty="0" smtClean="0"/>
                  <a:t>“Coordinates of </a:t>
                </a:r>
                <a14:m>
                  <m:oMath xmlns:m="http://schemas.openxmlformats.org/officeDocument/2006/math">
                    <m:r>
                      <a:rPr lang="en-US" b="1" i="1" smtClean="0">
                        <a:latin typeface="Cambria Math"/>
                      </a:rPr>
                      <m:t>𝑿</m:t>
                    </m:r>
                  </m:oMath>
                </a14:m>
                <a:r>
                  <a:rPr lang="en-US" b="1" dirty="0" smtClean="0"/>
                  <a:t> </a:t>
                </a:r>
                <a:r>
                  <a:rPr lang="en-US" dirty="0" smtClean="0"/>
                  <a:t>after it has been</a:t>
                </a:r>
                <a:br>
                  <a:rPr lang="en-US" dirty="0" smtClean="0"/>
                </a:br>
                <a:r>
                  <a:rPr lang="en-US" dirty="0" smtClean="0"/>
                  <a:t> rotated by </a:t>
                </a:r>
                <a14:m>
                  <m:oMath xmlns:m="http://schemas.openxmlformats.org/officeDocument/2006/math">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oMath>
                </a14:m>
                <a:r>
                  <a:rPr lang="en-US" b="1" dirty="0" smtClean="0"/>
                  <a:t> </a:t>
                </a:r>
                <a:r>
                  <a:rPr lang="en-US" dirty="0" smtClean="0"/>
                  <a:t>and translated by </a:t>
                </a:r>
                <a14:m>
                  <m:oMath xmlns:m="http://schemas.openxmlformats.org/officeDocument/2006/math">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oMath>
                </a14:m>
                <a:r>
                  <a:rPr lang="en-US" dirty="0" smtClean="0"/>
                  <a:t>.”</a:t>
                </a:r>
                <a:endParaRPr lang="en-US"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359771" y="2209800"/>
                <a:ext cx="3953711" cy="664926"/>
              </a:xfrm>
              <a:prstGeom prst="rect">
                <a:avLst/>
              </a:prstGeom>
              <a:blipFill rotWithShape="1">
                <a:blip r:embed="rId6"/>
                <a:stretch>
                  <a:fillRect l="-917" t="-2632" b="-9649"/>
                </a:stretch>
              </a:blipFill>
              <a:ln w="28575">
                <a:solidFill>
                  <a:srgbClr val="FF0000"/>
                </a:solidFill>
              </a:ln>
            </p:spPr>
            <p:txBody>
              <a:bodyPr/>
              <a:lstStyle/>
              <a:p>
                <a:r>
                  <a:rPr lang="fr-FR">
                    <a:noFill/>
                  </a:rPr>
                  <a:t> </a:t>
                </a:r>
              </a:p>
            </p:txBody>
          </p:sp>
        </mc:Fallback>
      </mc:AlternateContent>
      <p:cxnSp>
        <p:nvCxnSpPr>
          <p:cNvPr id="19" name="Elbow Connector 18"/>
          <p:cNvCxnSpPr>
            <a:stCxn id="17" idx="1"/>
            <a:endCxn id="4" idx="0"/>
          </p:cNvCxnSpPr>
          <p:nvPr/>
        </p:nvCxnSpPr>
        <p:spPr>
          <a:xfrm rot="10800000" flipV="1">
            <a:off x="2444789" y="2542263"/>
            <a:ext cx="914983" cy="477266"/>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4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marL="0" indent="0">
              <a:buNone/>
            </a:pPr>
            <a:r>
              <a:rPr lang="en-US" b="1" dirty="0"/>
              <a:t>Gaussian Mixture Model (GMM).</a:t>
            </a:r>
          </a:p>
          <a:p>
            <a:pPr marL="914400" lvl="2" indent="0">
              <a:buNone/>
            </a:pPr>
            <a:endParaRPr lang="en-US" dirty="0" smtClean="0"/>
          </a:p>
          <a:p>
            <a:pPr lvl="2"/>
            <a:endParaRPr lang="en-US" dirty="0" smtClean="0"/>
          </a:p>
          <a:p>
            <a:pPr lvl="2"/>
            <a:endParaRPr lang="fr-FR" dirty="0"/>
          </a:p>
        </p:txBody>
      </p:sp>
      <p:grpSp>
        <p:nvGrpSpPr>
          <p:cNvPr id="12" name="Group 11"/>
          <p:cNvGrpSpPr/>
          <p:nvPr/>
        </p:nvGrpSpPr>
        <p:grpSpPr>
          <a:xfrm>
            <a:off x="1524000" y="3019529"/>
            <a:ext cx="1905000" cy="410177"/>
            <a:chOff x="1524000" y="3019529"/>
            <a:chExt cx="1905000" cy="410177"/>
          </a:xfrm>
        </p:grpSpPr>
        <p:cxnSp>
          <p:nvCxnSpPr>
            <p:cNvPr id="3" name="Straight Arrow Connector 2"/>
            <p:cNvCxnSpPr>
              <a:stCxn id="7" idx="6"/>
            </p:cNvCxnSpPr>
            <p:nvPr/>
          </p:nvCxnSpPr>
          <p:spPr>
            <a:xfrm flipV="1">
              <a:off x="1558371" y="3429000"/>
              <a:ext cx="1870629"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1524000" y="3019529"/>
                  <a:ext cx="1841576" cy="410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oMath>
                    </m:oMathPara>
                  </a14:m>
                  <a:endParaRPr lang="fr-FR" b="1"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0" y="3019529"/>
                  <a:ext cx="1841576" cy="410177"/>
                </a:xfrm>
                <a:prstGeom prst="rect">
                  <a:avLst/>
                </a:prstGeom>
                <a:blipFill rotWithShape="1">
                  <a:blip r:embed="rId3"/>
                  <a:stretch>
                    <a:fillRect/>
                  </a:stretch>
                </a:blipFill>
              </p:spPr>
              <p:txBody>
                <a:bodyPr/>
                <a:lstStyle/>
                <a:p>
                  <a:r>
                    <a:rPr lang="fr-FR">
                      <a:noFill/>
                    </a:rPr>
                    <a:t> </a:t>
                  </a:r>
                </a:p>
              </p:txBody>
            </p:sp>
          </mc:Fallback>
        </mc:AlternateContent>
      </p:grpSp>
      <p:sp>
        <p:nvSpPr>
          <p:cNvPr id="5" name="Title 5"/>
          <p:cNvSpPr>
            <a:spLocks noGrp="1"/>
          </p:cNvSpPr>
          <p:nvPr>
            <p:ph type="title"/>
          </p:nvPr>
        </p:nvSpPr>
        <p:spPr/>
        <p:txBody>
          <a:bodyPr/>
          <a:lstStyle/>
          <a:p>
            <a:r>
              <a:rPr lang="en-US" b="1" dirty="0" smtClean="0"/>
              <a:t>Technical Summary</a:t>
            </a:r>
            <a:endParaRPr lang="fr-FR" b="1" dirty="0"/>
          </a:p>
        </p:txBody>
      </p:sp>
      <p:grpSp>
        <p:nvGrpSpPr>
          <p:cNvPr id="13" name="Group 12"/>
          <p:cNvGrpSpPr/>
          <p:nvPr/>
        </p:nvGrpSpPr>
        <p:grpSpPr>
          <a:xfrm>
            <a:off x="600518" y="3145115"/>
            <a:ext cx="1347933" cy="971739"/>
            <a:chOff x="600518" y="3145115"/>
            <a:chExt cx="1347933" cy="971739"/>
          </a:xfrm>
        </p:grpSpPr>
        <mc:AlternateContent xmlns:mc="http://schemas.openxmlformats.org/markup-compatibility/2006" xmlns:a14="http://schemas.microsoft.com/office/drawing/2010/main">
          <mc:Choice Requires="a14">
            <p:sp>
              <p:nvSpPr>
                <p:cNvPr id="7" name="Oval 6"/>
                <p:cNvSpPr/>
                <p:nvPr/>
              </p:nvSpPr>
              <p:spPr>
                <a:xfrm>
                  <a:off x="990600" y="3145115"/>
                  <a:ext cx="567771" cy="56777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𝑿</m:t>
                        </m:r>
                      </m:oMath>
                    </m:oMathPara>
                  </a14:m>
                  <a:endParaRPr lang="fr-FR" b="1" dirty="0"/>
                </a:p>
              </p:txBody>
            </p:sp>
          </mc:Choice>
          <mc:Fallback xmlns="">
            <p:sp>
              <p:nvSpPr>
                <p:cNvPr id="7" name="Oval 6"/>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4"/>
                  <a:stretch>
                    <a:fillRect/>
                  </a:stretch>
                </a:blipFill>
                <a:ln>
                  <a:solidFill>
                    <a:schemeClr val="tx1"/>
                  </a:solidFill>
                </a:ln>
              </p:spPr>
              <p:txBody>
                <a:bodyPr/>
                <a:lstStyle/>
                <a:p>
                  <a:r>
                    <a:rPr lang="fr-FR">
                      <a:noFill/>
                    </a:rPr>
                    <a:t> </a:t>
                  </a:r>
                </a:p>
              </p:txBody>
            </p:sp>
          </mc:Fallback>
        </mc:AlternateContent>
        <p:sp>
          <p:nvSpPr>
            <p:cNvPr id="8" name="TextBox 7"/>
            <p:cNvSpPr txBox="1"/>
            <p:nvPr/>
          </p:nvSpPr>
          <p:spPr>
            <a:xfrm>
              <a:off x="600518" y="3747522"/>
              <a:ext cx="1347933" cy="369332"/>
            </a:xfrm>
            <a:prstGeom prst="rect">
              <a:avLst/>
            </a:prstGeom>
            <a:noFill/>
          </p:spPr>
          <p:txBody>
            <a:bodyPr wrap="none" rtlCol="0">
              <a:spAutoFit/>
            </a:bodyPr>
            <a:lstStyle/>
            <a:p>
              <a:r>
                <a:rPr lang="en-US" b="1" dirty="0"/>
                <a:t>m</a:t>
              </a:r>
              <a:r>
                <a:rPr lang="en-US" b="1" dirty="0" smtClean="0"/>
                <a:t>odel point</a:t>
              </a:r>
              <a:endParaRPr lang="fr-FR" b="1" dirty="0"/>
            </a:p>
          </p:txBody>
        </p:sp>
      </p:grpSp>
      <p:grpSp>
        <p:nvGrpSpPr>
          <p:cNvPr id="14" name="Group 13"/>
          <p:cNvGrpSpPr/>
          <p:nvPr/>
        </p:nvGrpSpPr>
        <p:grpSpPr>
          <a:xfrm>
            <a:off x="2774640" y="4364314"/>
            <a:ext cx="1168846" cy="950191"/>
            <a:chOff x="2774640" y="4364314"/>
            <a:chExt cx="1168846" cy="950191"/>
          </a:xfrm>
        </p:grpSpPr>
        <mc:AlternateContent xmlns:mc="http://schemas.openxmlformats.org/markup-compatibility/2006" xmlns:a14="http://schemas.microsoft.com/office/drawing/2010/main">
          <mc:Choice Requires="a14">
            <p:sp>
              <p:nvSpPr>
                <p:cNvPr id="9" name="Oval 8"/>
                <p:cNvSpPr/>
                <p:nvPr/>
              </p:nvSpPr>
              <p:spPr>
                <a:xfrm>
                  <a:off x="3075178" y="4364314"/>
                  <a:ext cx="567771" cy="56777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𝒀</m:t>
                        </m:r>
                      </m:oMath>
                    </m:oMathPara>
                  </a14:m>
                  <a:endParaRPr lang="fr-FR" b="1" dirty="0"/>
                </a:p>
              </p:txBody>
            </p:sp>
          </mc:Choice>
          <mc:Fallback xmlns="">
            <p:sp>
              <p:nvSpPr>
                <p:cNvPr id="9" name="Oval 8"/>
                <p:cNvSpPr>
                  <a:spLocks noRot="1" noChangeAspect="1" noMove="1" noResize="1" noEditPoints="1" noAdjustHandles="1" noChangeArrowheads="1" noChangeShapeType="1" noTextEdit="1"/>
                </p:cNvSpPr>
                <p:nvPr/>
              </p:nvSpPr>
              <p:spPr>
                <a:xfrm>
                  <a:off x="3075178" y="4364314"/>
                  <a:ext cx="567771" cy="567771"/>
                </a:xfrm>
                <a:prstGeom prst="ellipse">
                  <a:avLst/>
                </a:prstGeom>
                <a:blipFill rotWithShape="1">
                  <a:blip r:embed="rId5"/>
                  <a:stretch>
                    <a:fillRect/>
                  </a:stretch>
                </a:blipFill>
                <a:ln>
                  <a:solidFill>
                    <a:schemeClr val="tx1"/>
                  </a:solidFill>
                </a:ln>
              </p:spPr>
              <p:txBody>
                <a:bodyPr/>
                <a:lstStyle/>
                <a:p>
                  <a:r>
                    <a:rPr lang="fr-FR">
                      <a:noFill/>
                    </a:rPr>
                    <a:t> </a:t>
                  </a:r>
                </a:p>
              </p:txBody>
            </p:sp>
          </mc:Fallback>
        </mc:AlternateContent>
        <p:sp>
          <p:nvSpPr>
            <p:cNvPr id="10" name="TextBox 9"/>
            <p:cNvSpPr txBox="1"/>
            <p:nvPr/>
          </p:nvSpPr>
          <p:spPr>
            <a:xfrm>
              <a:off x="2774640" y="4945173"/>
              <a:ext cx="1168846" cy="369332"/>
            </a:xfrm>
            <a:prstGeom prst="rect">
              <a:avLst/>
            </a:prstGeom>
            <a:noFill/>
          </p:spPr>
          <p:txBody>
            <a:bodyPr wrap="none" rtlCol="0">
              <a:spAutoFit/>
            </a:bodyPr>
            <a:lstStyle/>
            <a:p>
              <a:r>
                <a:rPr lang="en-US" b="1" dirty="0"/>
                <a:t>d</a:t>
              </a:r>
              <a:r>
                <a:rPr lang="en-US" b="1" dirty="0" smtClean="0"/>
                <a:t>ata point</a:t>
              </a:r>
              <a:endParaRPr lang="fr-FR" b="1" dirty="0"/>
            </a:p>
          </p:txBody>
        </p:sp>
      </p:grpSp>
    </p:spTree>
    <p:extLst>
      <p:ext uri="{BB962C8B-B14F-4D97-AF65-F5344CB8AC3E}">
        <p14:creationId xmlns:p14="http://schemas.microsoft.com/office/powerpoint/2010/main" val="335332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marL="0" indent="0">
              <a:buNone/>
            </a:pPr>
            <a:r>
              <a:rPr lang="en-US" b="1" dirty="0"/>
              <a:t>Gaussian Mixture Model (GMM).</a:t>
            </a:r>
          </a:p>
          <a:p>
            <a:pPr marL="914400" lvl="2" indent="0">
              <a:buNone/>
            </a:pPr>
            <a:endParaRPr lang="en-US" dirty="0" smtClean="0"/>
          </a:p>
          <a:p>
            <a:pPr lvl="2"/>
            <a:endParaRPr lang="en-US" dirty="0" smtClean="0"/>
          </a:p>
          <a:p>
            <a:pPr lvl="2"/>
            <a:endParaRPr lang="fr-FR" dirty="0"/>
          </a:p>
        </p:txBody>
      </p:sp>
      <mc:AlternateContent xmlns:mc="http://schemas.openxmlformats.org/markup-compatibility/2006" xmlns:a14="http://schemas.microsoft.com/office/drawing/2010/main">
        <mc:Choice Requires="a14">
          <p:sp>
            <p:nvSpPr>
              <p:cNvPr id="4" name="TextBox 3"/>
              <p:cNvSpPr txBox="1"/>
              <p:nvPr/>
            </p:nvSpPr>
            <p:spPr>
              <a:xfrm>
                <a:off x="4782378" y="5892707"/>
                <a:ext cx="1841576" cy="410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oMath>
                  </m:oMathPara>
                </a14:m>
                <a:endParaRPr lang="fr-FR" b="1" dirty="0"/>
              </a:p>
            </p:txBody>
          </p:sp>
        </mc:Choice>
        <mc:Fallback xmlns="">
          <p:sp>
            <p:nvSpPr>
              <p:cNvPr id="4" name="TextBox 3"/>
              <p:cNvSpPr txBox="1">
                <a:spLocks noRot="1" noChangeAspect="1" noMove="1" noResize="1" noEditPoints="1" noAdjustHandles="1" noChangeArrowheads="1" noChangeShapeType="1" noTextEdit="1"/>
              </p:cNvSpPr>
              <p:nvPr/>
            </p:nvSpPr>
            <p:spPr>
              <a:xfrm>
                <a:off x="4782378" y="5892707"/>
                <a:ext cx="1841576" cy="410177"/>
              </a:xfrm>
              <a:prstGeom prst="rect">
                <a:avLst/>
              </a:prstGeom>
              <a:blipFill rotWithShape="1">
                <a:blip r:embed="rId3"/>
                <a:stretch>
                  <a:fillRect b="-1493"/>
                </a:stretch>
              </a:blipFill>
            </p:spPr>
            <p:txBody>
              <a:bodyPr/>
              <a:lstStyle/>
              <a:p>
                <a:r>
                  <a:rPr lang="fr-FR">
                    <a:noFill/>
                  </a:rPr>
                  <a:t> </a:t>
                </a:r>
              </a:p>
            </p:txBody>
          </p:sp>
        </mc:Fallback>
      </mc:AlternateContent>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7" name="Oval 6"/>
              <p:cNvSpPr/>
              <p:nvPr/>
            </p:nvSpPr>
            <p:spPr>
              <a:xfrm>
                <a:off x="990600" y="3145115"/>
                <a:ext cx="567771" cy="567771"/>
              </a:xfrm>
              <a:prstGeom prst="ellipse">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𝑿</m:t>
                      </m:r>
                    </m:oMath>
                  </m:oMathPara>
                </a14:m>
                <a:endParaRPr lang="fr-FR" b="1" dirty="0"/>
              </a:p>
            </p:txBody>
          </p:sp>
        </mc:Choice>
        <mc:Fallback xmlns="">
          <p:sp>
            <p:nvSpPr>
              <p:cNvPr id="7" name="Oval 6"/>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4"/>
                <a:stretch>
                  <a:fillRect/>
                </a:stretch>
              </a:blipFill>
              <a:ln>
                <a:solidFill>
                  <a:schemeClr val="tx1"/>
                </a:solidFill>
                <a:prstDash val="dash"/>
              </a:ln>
            </p:spPr>
            <p:txBody>
              <a:bodyPr/>
              <a:lstStyle/>
              <a:p>
                <a:r>
                  <a:rPr lang="fr-FR">
                    <a:noFill/>
                  </a:rPr>
                  <a:t> </a:t>
                </a:r>
              </a:p>
            </p:txBody>
          </p:sp>
        </mc:Fallback>
      </mc:AlternateContent>
      <p:grpSp>
        <p:nvGrpSpPr>
          <p:cNvPr id="14" name="Group 13"/>
          <p:cNvGrpSpPr/>
          <p:nvPr/>
        </p:nvGrpSpPr>
        <p:grpSpPr>
          <a:xfrm>
            <a:off x="2774640" y="4364314"/>
            <a:ext cx="1168846" cy="950191"/>
            <a:chOff x="2774640" y="4364314"/>
            <a:chExt cx="1168846" cy="950191"/>
          </a:xfrm>
        </p:grpSpPr>
        <mc:AlternateContent xmlns:mc="http://schemas.openxmlformats.org/markup-compatibility/2006" xmlns:a14="http://schemas.microsoft.com/office/drawing/2010/main">
          <mc:Choice Requires="a14">
            <p:sp>
              <p:nvSpPr>
                <p:cNvPr id="9" name="Oval 8"/>
                <p:cNvSpPr/>
                <p:nvPr/>
              </p:nvSpPr>
              <p:spPr>
                <a:xfrm>
                  <a:off x="3075178" y="4364314"/>
                  <a:ext cx="567771" cy="56777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𝒀</m:t>
                        </m:r>
                      </m:oMath>
                    </m:oMathPara>
                  </a14:m>
                  <a:endParaRPr lang="fr-FR" b="1" dirty="0"/>
                </a:p>
              </p:txBody>
            </p:sp>
          </mc:Choice>
          <mc:Fallback xmlns="">
            <p:sp>
              <p:nvSpPr>
                <p:cNvPr id="9" name="Oval 8"/>
                <p:cNvSpPr>
                  <a:spLocks noRot="1" noChangeAspect="1" noMove="1" noResize="1" noEditPoints="1" noAdjustHandles="1" noChangeArrowheads="1" noChangeShapeType="1" noTextEdit="1"/>
                </p:cNvSpPr>
                <p:nvPr/>
              </p:nvSpPr>
              <p:spPr>
                <a:xfrm>
                  <a:off x="3075178" y="4364314"/>
                  <a:ext cx="567771" cy="567771"/>
                </a:xfrm>
                <a:prstGeom prst="ellipse">
                  <a:avLst/>
                </a:prstGeom>
                <a:blipFill rotWithShape="1">
                  <a:blip r:embed="rId5"/>
                  <a:stretch>
                    <a:fillRect/>
                  </a:stretch>
                </a:blipFill>
                <a:ln>
                  <a:solidFill>
                    <a:schemeClr val="tx1"/>
                  </a:solidFill>
                </a:ln>
              </p:spPr>
              <p:txBody>
                <a:bodyPr/>
                <a:lstStyle/>
                <a:p>
                  <a:r>
                    <a:rPr lang="fr-FR">
                      <a:noFill/>
                    </a:rPr>
                    <a:t> </a:t>
                  </a:r>
                </a:p>
              </p:txBody>
            </p:sp>
          </mc:Fallback>
        </mc:AlternateContent>
        <p:sp>
          <p:nvSpPr>
            <p:cNvPr id="10" name="TextBox 9"/>
            <p:cNvSpPr txBox="1"/>
            <p:nvPr/>
          </p:nvSpPr>
          <p:spPr>
            <a:xfrm>
              <a:off x="2774640" y="4945173"/>
              <a:ext cx="1168846" cy="369332"/>
            </a:xfrm>
            <a:prstGeom prst="rect">
              <a:avLst/>
            </a:prstGeom>
            <a:noFill/>
          </p:spPr>
          <p:txBody>
            <a:bodyPr wrap="none" rtlCol="0">
              <a:spAutoFit/>
            </a:bodyPr>
            <a:lstStyle/>
            <a:p>
              <a:r>
                <a:rPr lang="en-US" b="1" dirty="0"/>
                <a:t>d</a:t>
              </a:r>
              <a:r>
                <a:rPr lang="en-US" b="1" dirty="0" smtClean="0"/>
                <a:t>ata point</a:t>
              </a:r>
              <a:endParaRPr lang="fr-FR" b="1" dirty="0"/>
            </a:p>
          </p:txBody>
        </p:sp>
      </p:grpSp>
      <p:cxnSp>
        <p:nvCxnSpPr>
          <p:cNvPr id="11" name="Curved Connector 10"/>
          <p:cNvCxnSpPr>
            <a:stCxn id="7" idx="6"/>
          </p:cNvCxnSpPr>
          <p:nvPr/>
        </p:nvCxnSpPr>
        <p:spPr>
          <a:xfrm>
            <a:off x="1558371" y="3429001"/>
            <a:ext cx="3851829" cy="1516172"/>
          </a:xfrm>
          <a:prstGeom prst="curvedConnector3">
            <a:avLst>
              <a:gd name="adj1" fmla="val 6978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018139" y="4643969"/>
            <a:ext cx="1370055" cy="1248738"/>
            <a:chOff x="589457" y="3145115"/>
            <a:chExt cx="1370055" cy="1248738"/>
          </a:xfrm>
        </p:grpSpPr>
        <mc:AlternateContent xmlns:mc="http://schemas.openxmlformats.org/markup-compatibility/2006" xmlns:a14="http://schemas.microsoft.com/office/drawing/2010/main">
          <mc:Choice Requires="a14">
            <p:sp>
              <p:nvSpPr>
                <p:cNvPr id="19" name="Oval 18"/>
                <p:cNvSpPr/>
                <p:nvPr/>
              </p:nvSpPr>
              <p:spPr>
                <a:xfrm>
                  <a:off x="990600" y="3145115"/>
                  <a:ext cx="567771" cy="56777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𝑿</m:t>
                            </m:r>
                          </m:e>
                          <m:sup>
                            <m:r>
                              <a:rPr lang="en-US" b="1" i="1" smtClean="0">
                                <a:latin typeface="Cambria Math"/>
                              </a:rPr>
                              <m:t>′</m:t>
                            </m:r>
                          </m:sup>
                        </m:sSup>
                      </m:oMath>
                    </m:oMathPara>
                  </a14:m>
                  <a:endParaRPr lang="fr-FR" b="1" dirty="0"/>
                </a:p>
              </p:txBody>
            </p:sp>
          </mc:Choice>
          <mc:Fallback xmlns="">
            <p:sp>
              <p:nvSpPr>
                <p:cNvPr id="19" name="Oval 18"/>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6"/>
                  <a:stretch>
                    <a:fillRect/>
                  </a:stretch>
                </a:blipFill>
                <a:ln>
                  <a:solidFill>
                    <a:schemeClr val="tx1"/>
                  </a:solidFill>
                </a:ln>
              </p:spPr>
              <p:txBody>
                <a:bodyPr/>
                <a:lstStyle/>
                <a:p>
                  <a:r>
                    <a:rPr lang="fr-FR">
                      <a:noFill/>
                    </a:rPr>
                    <a:t> </a:t>
                  </a:r>
                </a:p>
              </p:txBody>
            </p:sp>
          </mc:Fallback>
        </mc:AlternateContent>
        <p:sp>
          <p:nvSpPr>
            <p:cNvPr id="20" name="TextBox 19"/>
            <p:cNvSpPr txBox="1"/>
            <p:nvPr/>
          </p:nvSpPr>
          <p:spPr>
            <a:xfrm>
              <a:off x="589457" y="3747522"/>
              <a:ext cx="1370055" cy="646331"/>
            </a:xfrm>
            <a:prstGeom prst="rect">
              <a:avLst/>
            </a:prstGeom>
            <a:noFill/>
          </p:spPr>
          <p:txBody>
            <a:bodyPr wrap="none" rtlCol="0">
              <a:spAutoFit/>
            </a:bodyPr>
            <a:lstStyle/>
            <a:p>
              <a:pPr algn="ctr"/>
              <a:r>
                <a:rPr lang="en-US" b="1" dirty="0" smtClean="0"/>
                <a:t>transformed</a:t>
              </a:r>
              <a:br>
                <a:rPr lang="en-US" b="1" dirty="0" smtClean="0"/>
              </a:br>
              <a:r>
                <a:rPr lang="en-US" b="1" dirty="0" smtClean="0"/>
                <a:t>model point</a:t>
              </a:r>
              <a:endParaRPr lang="fr-FR" b="1" dirty="0"/>
            </a:p>
          </p:txBody>
        </p:sp>
      </p:grpSp>
      <p:sp>
        <p:nvSpPr>
          <p:cNvPr id="17" name="TextBox 16"/>
          <p:cNvSpPr txBox="1"/>
          <p:nvPr/>
        </p:nvSpPr>
        <p:spPr>
          <a:xfrm>
            <a:off x="5261122" y="4187087"/>
            <a:ext cx="884088" cy="369332"/>
          </a:xfrm>
          <a:prstGeom prst="rect">
            <a:avLst/>
          </a:prstGeom>
          <a:noFill/>
        </p:spPr>
        <p:txBody>
          <a:bodyPr wrap="none" rtlCol="0">
            <a:spAutoFit/>
          </a:bodyPr>
          <a:lstStyle/>
          <a:p>
            <a:r>
              <a:rPr lang="en-US" b="1" dirty="0" smtClean="0">
                <a:solidFill>
                  <a:srgbClr val="FF0000"/>
                </a:solidFill>
              </a:rPr>
              <a:t>Wrong.</a:t>
            </a:r>
            <a:endParaRPr lang="fr-FR" b="1" dirty="0">
              <a:solidFill>
                <a:srgbClr val="FF0000"/>
              </a:solidFill>
            </a:endParaRPr>
          </a:p>
        </p:txBody>
      </p:sp>
    </p:spTree>
    <p:extLst>
      <p:ext uri="{BB962C8B-B14F-4D97-AF65-F5344CB8AC3E}">
        <p14:creationId xmlns:p14="http://schemas.microsoft.com/office/powerpoint/2010/main" val="421515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marL="0" indent="0">
              <a:buNone/>
            </a:pPr>
            <a:r>
              <a:rPr lang="en-US" b="1" dirty="0"/>
              <a:t>Gaussian Mixture Model (GMM).</a:t>
            </a:r>
          </a:p>
          <a:p>
            <a:pPr marL="914400" lvl="2" indent="0">
              <a:buNone/>
            </a:pPr>
            <a:endParaRPr lang="en-US" dirty="0" smtClean="0"/>
          </a:p>
          <a:p>
            <a:pPr lvl="2"/>
            <a:endParaRPr lang="en-US" dirty="0" smtClean="0"/>
          </a:p>
          <a:p>
            <a:pPr lvl="2"/>
            <a:endParaRPr lang="fr-FR" dirty="0"/>
          </a:p>
        </p:txBody>
      </p:sp>
      <mc:AlternateContent xmlns:mc="http://schemas.openxmlformats.org/markup-compatibility/2006" xmlns:a14="http://schemas.microsoft.com/office/drawing/2010/main">
        <mc:Choice Requires="a14">
          <p:sp>
            <p:nvSpPr>
              <p:cNvPr id="4" name="TextBox 3"/>
              <p:cNvSpPr txBox="1"/>
              <p:nvPr/>
            </p:nvSpPr>
            <p:spPr>
              <a:xfrm>
                <a:off x="4782378" y="5892707"/>
                <a:ext cx="1841576" cy="410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oMath>
                  </m:oMathPara>
                </a14:m>
                <a:endParaRPr lang="fr-FR" b="1" dirty="0"/>
              </a:p>
            </p:txBody>
          </p:sp>
        </mc:Choice>
        <mc:Fallback xmlns="">
          <p:sp>
            <p:nvSpPr>
              <p:cNvPr id="4" name="TextBox 3"/>
              <p:cNvSpPr txBox="1">
                <a:spLocks noRot="1" noChangeAspect="1" noMove="1" noResize="1" noEditPoints="1" noAdjustHandles="1" noChangeArrowheads="1" noChangeShapeType="1" noTextEdit="1"/>
              </p:cNvSpPr>
              <p:nvPr/>
            </p:nvSpPr>
            <p:spPr>
              <a:xfrm>
                <a:off x="4782378" y="5892707"/>
                <a:ext cx="1841576" cy="410177"/>
              </a:xfrm>
              <a:prstGeom prst="rect">
                <a:avLst/>
              </a:prstGeom>
              <a:blipFill rotWithShape="1">
                <a:blip r:embed="rId3"/>
                <a:stretch>
                  <a:fillRect b="-149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990600" y="3145115"/>
                <a:ext cx="567771" cy="567771"/>
              </a:xfrm>
              <a:prstGeom prst="ellipse">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𝑿</m:t>
                      </m:r>
                    </m:oMath>
                  </m:oMathPara>
                </a14:m>
                <a:endParaRPr lang="fr-FR" b="1" dirty="0"/>
              </a:p>
            </p:txBody>
          </p:sp>
        </mc:Choice>
        <mc:Fallback xmlns="">
          <p:sp>
            <p:nvSpPr>
              <p:cNvPr id="7" name="Oval 6"/>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4"/>
                <a:stretch>
                  <a:fillRect/>
                </a:stretch>
              </a:blipFill>
              <a:ln>
                <a:solidFill>
                  <a:schemeClr val="tx1"/>
                </a:solidFill>
                <a:prstDash val="dash"/>
              </a:ln>
            </p:spPr>
            <p:txBody>
              <a:bodyPr/>
              <a:lstStyle/>
              <a:p>
                <a:r>
                  <a:rPr lang="fr-FR">
                    <a:noFill/>
                  </a:rPr>
                  <a:t> </a:t>
                </a:r>
              </a:p>
            </p:txBody>
          </p:sp>
        </mc:Fallback>
      </mc:AlternateContent>
      <p:grpSp>
        <p:nvGrpSpPr>
          <p:cNvPr id="14" name="Group 13"/>
          <p:cNvGrpSpPr/>
          <p:nvPr/>
        </p:nvGrpSpPr>
        <p:grpSpPr>
          <a:xfrm>
            <a:off x="2774640" y="4364314"/>
            <a:ext cx="1168846" cy="950191"/>
            <a:chOff x="2774640" y="4364314"/>
            <a:chExt cx="1168846" cy="950191"/>
          </a:xfrm>
        </p:grpSpPr>
        <mc:AlternateContent xmlns:mc="http://schemas.openxmlformats.org/markup-compatibility/2006" xmlns:a14="http://schemas.microsoft.com/office/drawing/2010/main">
          <mc:Choice Requires="a14">
            <p:sp>
              <p:nvSpPr>
                <p:cNvPr id="9" name="Oval 8"/>
                <p:cNvSpPr/>
                <p:nvPr/>
              </p:nvSpPr>
              <p:spPr>
                <a:xfrm>
                  <a:off x="3075178" y="4364314"/>
                  <a:ext cx="567771" cy="56777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𝒀</m:t>
                        </m:r>
                      </m:oMath>
                    </m:oMathPara>
                  </a14:m>
                  <a:endParaRPr lang="fr-FR" b="1" dirty="0"/>
                </a:p>
              </p:txBody>
            </p:sp>
          </mc:Choice>
          <mc:Fallback xmlns="">
            <p:sp>
              <p:nvSpPr>
                <p:cNvPr id="9" name="Oval 8"/>
                <p:cNvSpPr>
                  <a:spLocks noRot="1" noChangeAspect="1" noMove="1" noResize="1" noEditPoints="1" noAdjustHandles="1" noChangeArrowheads="1" noChangeShapeType="1" noTextEdit="1"/>
                </p:cNvSpPr>
                <p:nvPr/>
              </p:nvSpPr>
              <p:spPr>
                <a:xfrm>
                  <a:off x="3075178" y="4364314"/>
                  <a:ext cx="567771" cy="567771"/>
                </a:xfrm>
                <a:prstGeom prst="ellipse">
                  <a:avLst/>
                </a:prstGeom>
                <a:blipFill rotWithShape="1">
                  <a:blip r:embed="rId5"/>
                  <a:stretch>
                    <a:fillRect/>
                  </a:stretch>
                </a:blipFill>
                <a:ln>
                  <a:solidFill>
                    <a:schemeClr val="tx1"/>
                  </a:solidFill>
                </a:ln>
              </p:spPr>
              <p:txBody>
                <a:bodyPr/>
                <a:lstStyle/>
                <a:p>
                  <a:r>
                    <a:rPr lang="fr-FR">
                      <a:noFill/>
                    </a:rPr>
                    <a:t> </a:t>
                  </a:r>
                </a:p>
              </p:txBody>
            </p:sp>
          </mc:Fallback>
        </mc:AlternateContent>
        <p:sp>
          <p:nvSpPr>
            <p:cNvPr id="10" name="TextBox 9"/>
            <p:cNvSpPr txBox="1"/>
            <p:nvPr/>
          </p:nvSpPr>
          <p:spPr>
            <a:xfrm>
              <a:off x="2774640" y="4945173"/>
              <a:ext cx="1168846" cy="369332"/>
            </a:xfrm>
            <a:prstGeom prst="rect">
              <a:avLst/>
            </a:prstGeom>
            <a:noFill/>
          </p:spPr>
          <p:txBody>
            <a:bodyPr wrap="none" rtlCol="0">
              <a:spAutoFit/>
            </a:bodyPr>
            <a:lstStyle/>
            <a:p>
              <a:r>
                <a:rPr lang="en-US" b="1" dirty="0"/>
                <a:t>d</a:t>
              </a:r>
              <a:r>
                <a:rPr lang="en-US" b="1" dirty="0" smtClean="0"/>
                <a:t>ata point</a:t>
              </a:r>
              <a:endParaRPr lang="fr-FR" b="1" dirty="0"/>
            </a:p>
          </p:txBody>
        </p:sp>
      </p:grpSp>
      <p:grpSp>
        <p:nvGrpSpPr>
          <p:cNvPr id="18" name="Group 17"/>
          <p:cNvGrpSpPr/>
          <p:nvPr/>
        </p:nvGrpSpPr>
        <p:grpSpPr>
          <a:xfrm>
            <a:off x="5018139" y="4643969"/>
            <a:ext cx="1370055" cy="1248738"/>
            <a:chOff x="589457" y="3145115"/>
            <a:chExt cx="1370055" cy="1248738"/>
          </a:xfrm>
        </p:grpSpPr>
        <mc:AlternateContent xmlns:mc="http://schemas.openxmlformats.org/markup-compatibility/2006" xmlns:a14="http://schemas.microsoft.com/office/drawing/2010/main">
          <mc:Choice Requires="a14">
            <p:sp>
              <p:nvSpPr>
                <p:cNvPr id="19" name="Oval 18"/>
                <p:cNvSpPr/>
                <p:nvPr/>
              </p:nvSpPr>
              <p:spPr>
                <a:xfrm>
                  <a:off x="990600" y="3145115"/>
                  <a:ext cx="567771" cy="56777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𝑿</m:t>
                            </m:r>
                          </m:e>
                          <m:sup>
                            <m:r>
                              <a:rPr lang="en-US" b="1" i="1" smtClean="0">
                                <a:latin typeface="Cambria Math"/>
                              </a:rPr>
                              <m:t>′</m:t>
                            </m:r>
                          </m:sup>
                        </m:sSup>
                      </m:oMath>
                    </m:oMathPara>
                  </a14:m>
                  <a:endParaRPr lang="fr-FR" b="1" dirty="0"/>
                </a:p>
              </p:txBody>
            </p:sp>
          </mc:Choice>
          <mc:Fallback xmlns="">
            <p:sp>
              <p:nvSpPr>
                <p:cNvPr id="19" name="Oval 18"/>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6"/>
                  <a:stretch>
                    <a:fillRect/>
                  </a:stretch>
                </a:blipFill>
                <a:ln>
                  <a:solidFill>
                    <a:schemeClr val="tx1"/>
                  </a:solidFill>
                </a:ln>
              </p:spPr>
              <p:txBody>
                <a:bodyPr/>
                <a:lstStyle/>
                <a:p>
                  <a:r>
                    <a:rPr lang="fr-FR">
                      <a:noFill/>
                    </a:rPr>
                    <a:t> </a:t>
                  </a:r>
                </a:p>
              </p:txBody>
            </p:sp>
          </mc:Fallback>
        </mc:AlternateContent>
        <p:sp>
          <p:nvSpPr>
            <p:cNvPr id="20" name="TextBox 19"/>
            <p:cNvSpPr txBox="1"/>
            <p:nvPr/>
          </p:nvSpPr>
          <p:spPr>
            <a:xfrm>
              <a:off x="589457" y="3747522"/>
              <a:ext cx="1370055" cy="646331"/>
            </a:xfrm>
            <a:prstGeom prst="rect">
              <a:avLst/>
            </a:prstGeom>
            <a:noFill/>
          </p:spPr>
          <p:txBody>
            <a:bodyPr wrap="none" rtlCol="0">
              <a:spAutoFit/>
            </a:bodyPr>
            <a:lstStyle/>
            <a:p>
              <a:pPr algn="ctr"/>
              <a:r>
                <a:rPr lang="en-US" b="1" dirty="0" smtClean="0"/>
                <a:t>transformed</a:t>
              </a:r>
              <a:br>
                <a:rPr lang="en-US" b="1" dirty="0" smtClean="0"/>
              </a:br>
              <a:r>
                <a:rPr lang="en-US" b="1" dirty="0" smtClean="0"/>
                <a:t>model point</a:t>
              </a:r>
              <a:endParaRPr lang="fr-FR" b="1" dirty="0"/>
            </a:p>
          </p:txBody>
        </p:sp>
      </p:grpSp>
      <p:sp>
        <p:nvSpPr>
          <p:cNvPr id="15" name="Title 5"/>
          <p:cNvSpPr>
            <a:spLocks noGrp="1"/>
          </p:cNvSpPr>
          <p:nvPr>
            <p:ph type="title"/>
          </p:nvPr>
        </p:nvSpPr>
        <p:spPr/>
        <p:txBody>
          <a:bodyPr/>
          <a:lstStyle/>
          <a:p>
            <a:r>
              <a:rPr lang="en-US" b="1" dirty="0" smtClean="0"/>
              <a:t>Technical Summary</a:t>
            </a:r>
            <a:endParaRPr lang="fr-FR" b="1" dirty="0"/>
          </a:p>
        </p:txBody>
      </p:sp>
    </p:spTree>
    <p:extLst>
      <p:ext uri="{BB962C8B-B14F-4D97-AF65-F5344CB8AC3E}">
        <p14:creationId xmlns:p14="http://schemas.microsoft.com/office/powerpoint/2010/main" val="47731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http://thesaurus.maths.org/mmkb/media/png/Bellcurv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4378" y="3716230"/>
            <a:ext cx="3457575" cy="183251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57200" y="1600201"/>
            <a:ext cx="8229600" cy="762000"/>
          </a:xfrm>
        </p:spPr>
        <p:txBody>
          <a:bodyPr>
            <a:normAutofit/>
          </a:bodyPr>
          <a:lstStyle/>
          <a:p>
            <a:pPr marL="0" indent="0">
              <a:buNone/>
            </a:pPr>
            <a:r>
              <a:rPr lang="en-US" b="1" dirty="0"/>
              <a:t>Gaussian Mixture Model (GMM).</a:t>
            </a:r>
          </a:p>
          <a:p>
            <a:pPr marL="914400" lvl="2" indent="0">
              <a:buNone/>
            </a:pPr>
            <a:endParaRPr lang="en-US" dirty="0" smtClean="0"/>
          </a:p>
          <a:p>
            <a:pPr lvl="2"/>
            <a:endParaRPr lang="en-US" dirty="0" smtClean="0"/>
          </a:p>
          <a:p>
            <a:pPr lvl="2"/>
            <a:endParaRPr lang="fr-FR" dirty="0"/>
          </a:p>
        </p:txBody>
      </p:sp>
      <mc:AlternateContent xmlns:mc="http://schemas.openxmlformats.org/markup-compatibility/2006" xmlns:a14="http://schemas.microsoft.com/office/drawing/2010/main">
        <mc:Choice Requires="a14">
          <p:sp>
            <p:nvSpPr>
              <p:cNvPr id="4" name="TextBox 3"/>
              <p:cNvSpPr txBox="1"/>
              <p:nvPr/>
            </p:nvSpPr>
            <p:spPr>
              <a:xfrm>
                <a:off x="4782378" y="5892707"/>
                <a:ext cx="1841576" cy="410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oMath>
                  </m:oMathPara>
                </a14:m>
                <a:endParaRPr lang="fr-FR" b="1" dirty="0"/>
              </a:p>
            </p:txBody>
          </p:sp>
        </mc:Choice>
        <mc:Fallback xmlns="">
          <p:sp>
            <p:nvSpPr>
              <p:cNvPr id="4" name="TextBox 3"/>
              <p:cNvSpPr txBox="1">
                <a:spLocks noRot="1" noChangeAspect="1" noMove="1" noResize="1" noEditPoints="1" noAdjustHandles="1" noChangeArrowheads="1" noChangeShapeType="1" noTextEdit="1"/>
              </p:cNvSpPr>
              <p:nvPr/>
            </p:nvSpPr>
            <p:spPr>
              <a:xfrm>
                <a:off x="4782378" y="5892707"/>
                <a:ext cx="1841576" cy="410177"/>
              </a:xfrm>
              <a:prstGeom prst="rect">
                <a:avLst/>
              </a:prstGeom>
              <a:blipFill rotWithShape="1">
                <a:blip r:embed="rId4"/>
                <a:stretch>
                  <a:fillRect b="-1493"/>
                </a:stretch>
              </a:blipFill>
            </p:spPr>
            <p:txBody>
              <a:bodyPr/>
              <a:lstStyle/>
              <a:p>
                <a:r>
                  <a:rPr lang="fr-FR">
                    <a:noFill/>
                  </a:rPr>
                  <a:t> </a:t>
                </a:r>
              </a:p>
            </p:txBody>
          </p:sp>
        </mc:Fallback>
      </mc:AlternateContent>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7" name="Oval 6"/>
              <p:cNvSpPr/>
              <p:nvPr/>
            </p:nvSpPr>
            <p:spPr>
              <a:xfrm>
                <a:off x="990600" y="3145115"/>
                <a:ext cx="567771" cy="567771"/>
              </a:xfrm>
              <a:prstGeom prst="ellipse">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𝑿</m:t>
                      </m:r>
                    </m:oMath>
                  </m:oMathPara>
                </a14:m>
                <a:endParaRPr lang="fr-FR" b="1" dirty="0"/>
              </a:p>
            </p:txBody>
          </p:sp>
        </mc:Choice>
        <mc:Fallback xmlns="">
          <p:sp>
            <p:nvSpPr>
              <p:cNvPr id="7" name="Oval 6"/>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5"/>
                <a:stretch>
                  <a:fillRect/>
                </a:stretch>
              </a:blipFill>
              <a:ln>
                <a:solidFill>
                  <a:schemeClr val="tx1"/>
                </a:solidFill>
                <a:prstDash val="dash"/>
              </a:ln>
            </p:spPr>
            <p:txBody>
              <a:bodyPr/>
              <a:lstStyle/>
              <a:p>
                <a:r>
                  <a:rPr lang="fr-FR">
                    <a:noFill/>
                  </a:rPr>
                  <a:t> </a:t>
                </a:r>
              </a:p>
            </p:txBody>
          </p:sp>
        </mc:Fallback>
      </mc:AlternateContent>
      <p:grpSp>
        <p:nvGrpSpPr>
          <p:cNvPr id="14" name="Group 13"/>
          <p:cNvGrpSpPr/>
          <p:nvPr/>
        </p:nvGrpSpPr>
        <p:grpSpPr>
          <a:xfrm>
            <a:off x="2774640" y="4364314"/>
            <a:ext cx="1168846" cy="950191"/>
            <a:chOff x="2774640" y="4364314"/>
            <a:chExt cx="1168846" cy="950191"/>
          </a:xfrm>
        </p:grpSpPr>
        <mc:AlternateContent xmlns:mc="http://schemas.openxmlformats.org/markup-compatibility/2006" xmlns:a14="http://schemas.microsoft.com/office/drawing/2010/main">
          <mc:Choice Requires="a14">
            <p:sp>
              <p:nvSpPr>
                <p:cNvPr id="9" name="Oval 8"/>
                <p:cNvSpPr/>
                <p:nvPr/>
              </p:nvSpPr>
              <p:spPr>
                <a:xfrm>
                  <a:off x="3075178" y="4364314"/>
                  <a:ext cx="567771" cy="56777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𝒀</m:t>
                        </m:r>
                      </m:oMath>
                    </m:oMathPara>
                  </a14:m>
                  <a:endParaRPr lang="fr-FR" b="1" dirty="0"/>
                </a:p>
              </p:txBody>
            </p:sp>
          </mc:Choice>
          <mc:Fallback xmlns="">
            <p:sp>
              <p:nvSpPr>
                <p:cNvPr id="9" name="Oval 8"/>
                <p:cNvSpPr>
                  <a:spLocks noRot="1" noChangeAspect="1" noMove="1" noResize="1" noEditPoints="1" noAdjustHandles="1" noChangeArrowheads="1" noChangeShapeType="1" noTextEdit="1"/>
                </p:cNvSpPr>
                <p:nvPr/>
              </p:nvSpPr>
              <p:spPr>
                <a:xfrm>
                  <a:off x="3075178" y="4364314"/>
                  <a:ext cx="567771" cy="567771"/>
                </a:xfrm>
                <a:prstGeom prst="ellipse">
                  <a:avLst/>
                </a:prstGeom>
                <a:blipFill rotWithShape="1">
                  <a:blip r:embed="rId6"/>
                  <a:stretch>
                    <a:fillRect/>
                  </a:stretch>
                </a:blipFill>
                <a:ln>
                  <a:solidFill>
                    <a:schemeClr val="tx1"/>
                  </a:solidFill>
                </a:ln>
              </p:spPr>
              <p:txBody>
                <a:bodyPr/>
                <a:lstStyle/>
                <a:p>
                  <a:r>
                    <a:rPr lang="fr-FR">
                      <a:noFill/>
                    </a:rPr>
                    <a:t> </a:t>
                  </a:r>
                </a:p>
              </p:txBody>
            </p:sp>
          </mc:Fallback>
        </mc:AlternateContent>
        <p:sp>
          <p:nvSpPr>
            <p:cNvPr id="10" name="TextBox 9"/>
            <p:cNvSpPr txBox="1"/>
            <p:nvPr/>
          </p:nvSpPr>
          <p:spPr>
            <a:xfrm>
              <a:off x="2774640" y="4945173"/>
              <a:ext cx="1168846" cy="369332"/>
            </a:xfrm>
            <a:prstGeom prst="rect">
              <a:avLst/>
            </a:prstGeom>
            <a:noFill/>
          </p:spPr>
          <p:txBody>
            <a:bodyPr wrap="none" rtlCol="0">
              <a:spAutoFit/>
            </a:bodyPr>
            <a:lstStyle/>
            <a:p>
              <a:r>
                <a:rPr lang="en-US" b="1" dirty="0"/>
                <a:t>d</a:t>
              </a:r>
              <a:r>
                <a:rPr lang="en-US" b="1" dirty="0" smtClean="0"/>
                <a:t>ata point</a:t>
              </a:r>
              <a:endParaRPr lang="fr-FR" b="1" dirty="0"/>
            </a:p>
          </p:txBody>
        </p:sp>
      </p:grpSp>
      <p:grpSp>
        <p:nvGrpSpPr>
          <p:cNvPr id="18" name="Group 17"/>
          <p:cNvGrpSpPr/>
          <p:nvPr/>
        </p:nvGrpSpPr>
        <p:grpSpPr>
          <a:xfrm>
            <a:off x="5018139" y="4643969"/>
            <a:ext cx="1370055" cy="1248738"/>
            <a:chOff x="589457" y="3145115"/>
            <a:chExt cx="1370055" cy="1248738"/>
          </a:xfrm>
        </p:grpSpPr>
        <mc:AlternateContent xmlns:mc="http://schemas.openxmlformats.org/markup-compatibility/2006" xmlns:a14="http://schemas.microsoft.com/office/drawing/2010/main">
          <mc:Choice Requires="a14">
            <p:sp>
              <p:nvSpPr>
                <p:cNvPr id="19" name="Oval 18"/>
                <p:cNvSpPr/>
                <p:nvPr/>
              </p:nvSpPr>
              <p:spPr>
                <a:xfrm>
                  <a:off x="990600" y="3145115"/>
                  <a:ext cx="567771" cy="56777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𝑿</m:t>
                            </m:r>
                          </m:e>
                          <m:sup>
                            <m:r>
                              <a:rPr lang="en-US" b="1" i="1" smtClean="0">
                                <a:latin typeface="Cambria Math"/>
                              </a:rPr>
                              <m:t>′</m:t>
                            </m:r>
                          </m:sup>
                        </m:sSup>
                      </m:oMath>
                    </m:oMathPara>
                  </a14:m>
                  <a:endParaRPr lang="fr-FR" b="1" dirty="0"/>
                </a:p>
              </p:txBody>
            </p:sp>
          </mc:Choice>
          <mc:Fallback xmlns="">
            <p:sp>
              <p:nvSpPr>
                <p:cNvPr id="19" name="Oval 18"/>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7"/>
                  <a:stretch>
                    <a:fillRect/>
                  </a:stretch>
                </a:blipFill>
                <a:ln>
                  <a:solidFill>
                    <a:schemeClr val="tx1"/>
                  </a:solidFill>
                </a:ln>
              </p:spPr>
              <p:txBody>
                <a:bodyPr/>
                <a:lstStyle/>
                <a:p>
                  <a:r>
                    <a:rPr lang="fr-FR">
                      <a:noFill/>
                    </a:rPr>
                    <a:t> </a:t>
                  </a:r>
                </a:p>
              </p:txBody>
            </p:sp>
          </mc:Fallback>
        </mc:AlternateContent>
        <p:sp>
          <p:nvSpPr>
            <p:cNvPr id="20" name="TextBox 19"/>
            <p:cNvSpPr txBox="1"/>
            <p:nvPr/>
          </p:nvSpPr>
          <p:spPr>
            <a:xfrm>
              <a:off x="589457" y="3747522"/>
              <a:ext cx="1370055" cy="646331"/>
            </a:xfrm>
            <a:prstGeom prst="rect">
              <a:avLst/>
            </a:prstGeom>
            <a:noFill/>
          </p:spPr>
          <p:txBody>
            <a:bodyPr wrap="none" rtlCol="0">
              <a:spAutoFit/>
            </a:bodyPr>
            <a:lstStyle/>
            <a:p>
              <a:pPr algn="ctr"/>
              <a:r>
                <a:rPr lang="en-US" b="1" dirty="0" smtClean="0"/>
                <a:t>transformed</a:t>
              </a:r>
              <a:br>
                <a:rPr lang="en-US" b="1" dirty="0" smtClean="0"/>
              </a:br>
              <a:r>
                <a:rPr lang="en-US" b="1" dirty="0" smtClean="0"/>
                <a:t>model point</a:t>
              </a:r>
              <a:endParaRPr lang="fr-FR" b="1" dirty="0"/>
            </a:p>
          </p:txBody>
        </p:sp>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353377852"/>
                  </p:ext>
                </p:extLst>
              </p:nvPr>
            </p:nvGraphicFramePr>
            <p:xfrm>
              <a:off x="4204746" y="2975951"/>
              <a:ext cx="2996842" cy="802625"/>
            </p:xfrm>
            <a:graphic>
              <a:graphicData uri="http://schemas.openxmlformats.org/drawingml/2006/table">
                <a:tbl>
                  <a:tblPr firstRow="1" bandRow="1">
                    <a:tableStyleId>{2D5ABB26-0587-4C30-8999-92F81FD0307C}</a:tableStyleId>
                  </a:tblPr>
                  <a:tblGrid>
                    <a:gridCol w="1321499"/>
                    <a:gridCol w="1675343"/>
                  </a:tblGrid>
                  <a:tr h="390985">
                    <a:tc>
                      <a:txBody>
                        <a:bodyPr/>
                        <a:lstStyle/>
                        <a:p>
                          <a:r>
                            <a:rPr lang="en-US" dirty="0" smtClean="0"/>
                            <a:t>Mean:</a:t>
                          </a:r>
                          <a:endParaRPr lang="fr-FR"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oMath>
                            </m:oMathPara>
                          </a14:m>
                          <a:endParaRPr lang="fr-FR"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96415">
                    <a:tc>
                      <a:txBody>
                        <a:bodyPr/>
                        <a:lstStyle/>
                        <a:p>
                          <a:r>
                            <a:rPr lang="en-US" dirty="0" smtClean="0"/>
                            <a:t>Covariance:</a:t>
                          </a:r>
                          <a:endParaRPr lang="fr-FR"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𝚺</m:t>
                                </m:r>
                              </m:oMath>
                            </m:oMathPara>
                          </a14:m>
                          <a:endParaRPr lang="fr-FR" b="1"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53377852"/>
                  </p:ext>
                </p:extLst>
              </p:nvPr>
            </p:nvGraphicFramePr>
            <p:xfrm>
              <a:off x="4204746" y="2975951"/>
              <a:ext cx="2996842" cy="802625"/>
            </p:xfrm>
            <a:graphic>
              <a:graphicData uri="http://schemas.openxmlformats.org/drawingml/2006/table">
                <a:tbl>
                  <a:tblPr firstRow="1" bandRow="1">
                    <a:tableStyleId>{2D5ABB26-0587-4C30-8999-92F81FD0307C}</a:tableStyleId>
                  </a:tblPr>
                  <a:tblGrid>
                    <a:gridCol w="1321499"/>
                    <a:gridCol w="1675343"/>
                  </a:tblGrid>
                  <a:tr h="406210">
                    <a:tc>
                      <a:txBody>
                        <a:bodyPr/>
                        <a:lstStyle/>
                        <a:p>
                          <a:r>
                            <a:rPr lang="en-US" dirty="0" smtClean="0"/>
                            <a:t>Mean:</a:t>
                          </a:r>
                          <a:endParaRPr lang="fr-FR"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endParaRPr lang="fr-F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blipFill rotWithShape="1">
                          <a:blip r:embed="rId8"/>
                          <a:stretch>
                            <a:fillRect l="-79562" t="-7463" r="-365" b="-113433"/>
                          </a:stretch>
                        </a:blipFill>
                      </a:tcPr>
                    </a:tc>
                  </a:tr>
                  <a:tr h="396415">
                    <a:tc>
                      <a:txBody>
                        <a:bodyPr/>
                        <a:lstStyle/>
                        <a:p>
                          <a:r>
                            <a:rPr lang="en-US" dirty="0" smtClean="0"/>
                            <a:t>Covariance:</a:t>
                          </a:r>
                          <a:endParaRPr lang="fr-FR"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endParaRPr lang="fr-F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blipFill rotWithShape="1">
                          <a:blip r:embed="rId8"/>
                          <a:stretch>
                            <a:fillRect l="-79562" t="-110769" r="-365" b="-16923"/>
                          </a:stretch>
                        </a:blipFill>
                      </a:tcPr>
                    </a:tc>
                  </a:tr>
                </a:tbl>
              </a:graphicData>
            </a:graphic>
          </p:graphicFrame>
        </mc:Fallback>
      </mc:AlternateContent>
      <p:cxnSp>
        <p:nvCxnSpPr>
          <p:cNvPr id="21" name="Elbow Connector 20"/>
          <p:cNvCxnSpPr>
            <a:endCxn id="9" idx="0"/>
          </p:cNvCxnSpPr>
          <p:nvPr/>
        </p:nvCxnSpPr>
        <p:spPr>
          <a:xfrm rot="5400000">
            <a:off x="3307375" y="3480689"/>
            <a:ext cx="935314" cy="831936"/>
          </a:xfrm>
          <a:prstGeom prst="bentConnector3">
            <a:avLst>
              <a:gd name="adj1" fmla="val -1289"/>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a:spLocks noChangeAspect="1"/>
              </p:cNvSpPr>
              <p:nvPr/>
            </p:nvSpPr>
            <p:spPr>
              <a:xfrm>
                <a:off x="416860" y="2209800"/>
                <a:ext cx="6337697" cy="410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m:rPr>
                              <m:sty m:val="p"/>
                            </m:rPr>
                            <a:rPr lang="en-US" b="0" i="0" smtClean="0">
                              <a:latin typeface="Cambria Math"/>
                            </a:rPr>
                            <m:t>seeing</m:t>
                          </m:r>
                          <m:r>
                            <a:rPr lang="en-US" b="0" i="0" smtClean="0">
                              <a:latin typeface="Cambria Math"/>
                            </a:rPr>
                            <m:t> </m:t>
                          </m:r>
                          <m:r>
                            <a:rPr lang="en-US" b="1" i="1" smtClean="0">
                              <a:latin typeface="Cambria Math"/>
                            </a:rPr>
                            <m:t>𝒀</m:t>
                          </m:r>
                        </m:e>
                        <m:e>
                          <m:r>
                            <a:rPr lang="en-US" b="1" i="1" smtClean="0">
                              <a:latin typeface="Cambria Math"/>
                            </a:rPr>
                            <m:t>𝒀</m:t>
                          </m:r>
                          <m:r>
                            <a:rPr lang="en-US" b="1" i="1" smtClean="0">
                              <a:latin typeface="Cambria Math"/>
                            </a:rPr>
                            <m:t> </m:t>
                          </m:r>
                          <m:r>
                            <m:rPr>
                              <m:sty m:val="p"/>
                            </m:rPr>
                            <a:rPr lang="en-US" b="0" i="0" smtClean="0">
                              <a:latin typeface="Cambria Math"/>
                            </a:rPr>
                            <m:t>came</m:t>
                          </m:r>
                          <m:r>
                            <a:rPr lang="en-US" b="0" i="0" smtClean="0">
                              <a:latin typeface="Cambria Math"/>
                            </a:rPr>
                            <m:t> </m:t>
                          </m:r>
                          <m:r>
                            <m:rPr>
                              <m:sty m:val="p"/>
                            </m:rPr>
                            <a:rPr lang="en-US" b="0" i="0" smtClean="0">
                              <a:latin typeface="Cambria Math"/>
                            </a:rPr>
                            <m:t>from</m:t>
                          </m:r>
                          <m:r>
                            <a:rPr lang="en-US" b="0" i="0" smtClean="0">
                              <a:latin typeface="Cambria Math"/>
                            </a:rPr>
                            <m:t> </m:t>
                          </m:r>
                          <m:r>
                            <m:rPr>
                              <m:sty m:val="p"/>
                            </m:rPr>
                            <a:rPr lang="en-US" b="0" i="0" smtClean="0">
                              <a:latin typeface="Cambria Math"/>
                            </a:rPr>
                            <m:t>this</m:t>
                          </m:r>
                          <m:r>
                            <a:rPr lang="en-US" b="0" i="0" smtClean="0">
                              <a:latin typeface="Cambria Math"/>
                            </a:rPr>
                            <m:t> </m:t>
                          </m:r>
                          <m:r>
                            <m:rPr>
                              <m:sty m:val="p"/>
                            </m:rPr>
                            <a:rPr lang="en-US" b="0" i="0" smtClean="0">
                              <a:latin typeface="Cambria Math"/>
                            </a:rPr>
                            <m:t>dist</m:t>
                          </m:r>
                          <m:r>
                            <a:rPr lang="en-US" b="0" i="0" smtClean="0">
                              <a:latin typeface="Cambria Math"/>
                            </a:rPr>
                            <m:t>.</m:t>
                          </m:r>
                        </m:e>
                      </m:d>
                      <m:r>
                        <a:rPr lang="en-US" b="0" i="0" smtClean="0">
                          <a:latin typeface="Cambria Math"/>
                        </a:rPr>
                        <m:t>=</m:t>
                      </m:r>
                      <m:r>
                        <a:rPr lang="en-US" b="0" i="1" smtClean="0">
                          <a:latin typeface="Cambria Math"/>
                          <a:ea typeface="Cambria Math"/>
                        </a:rPr>
                        <m:t>𝒩</m:t>
                      </m:r>
                      <m:d>
                        <m:dPr>
                          <m:ctrlPr>
                            <a:rPr lang="en-US" b="1" i="1" smtClean="0">
                              <a:latin typeface="Cambria Math"/>
                              <a:ea typeface="Cambria Math"/>
                            </a:rPr>
                          </m:ctrlPr>
                        </m:dPr>
                        <m:e>
                          <m:r>
                            <a:rPr lang="en-US" b="1" i="1" smtClean="0">
                              <a:latin typeface="Cambria Math"/>
                              <a:ea typeface="Cambria Math"/>
                            </a:rPr>
                            <m:t>𝒀</m:t>
                          </m:r>
                          <m:r>
                            <a:rPr lang="en-US" b="0" i="1" smtClean="0">
                              <a:latin typeface="Cambria Math"/>
                              <a:ea typeface="Cambria Math"/>
                            </a:rPr>
                            <m:t>|</m:t>
                          </m:r>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r>
                            <m:rPr>
                              <m:nor/>
                            </m:rPr>
                            <a:rPr lang="fr-FR" b="1" dirty="0"/>
                            <m:t> </m:t>
                          </m:r>
                          <m:r>
                            <a:rPr lang="en-US" b="0" i="1" smtClean="0">
                              <a:latin typeface="Cambria Math"/>
                              <a:ea typeface="Cambria Math"/>
                            </a:rPr>
                            <m:t>,</m:t>
                          </m:r>
                          <m:r>
                            <a:rPr lang="en-US" b="1" i="0" smtClean="0">
                              <a:latin typeface="Cambria Math"/>
                              <a:ea typeface="Cambria Math"/>
                            </a:rPr>
                            <m:t>𝚺</m:t>
                          </m:r>
                        </m:e>
                      </m:d>
                    </m:oMath>
                  </m:oMathPara>
                </a14:m>
                <a:endParaRPr lang="fr-FR"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416860" y="2209800"/>
                <a:ext cx="6337697" cy="410177"/>
              </a:xfrm>
              <a:prstGeom prst="rect">
                <a:avLst/>
              </a:prstGeom>
              <a:blipFill rotWithShape="1">
                <a:blip r:embed="rId9"/>
                <a:stretch>
                  <a:fillRect b="-7463"/>
                </a:stretch>
              </a:blipFill>
            </p:spPr>
            <p:txBody>
              <a:bodyPr/>
              <a:lstStyle/>
              <a:p>
                <a:r>
                  <a:rPr lang="fr-FR">
                    <a:noFill/>
                  </a:rPr>
                  <a:t> </a:t>
                </a:r>
              </a:p>
            </p:txBody>
          </p:sp>
        </mc:Fallback>
      </mc:AlternateContent>
      <p:sp>
        <p:nvSpPr>
          <p:cNvPr id="25" name="Rectangle 24"/>
          <p:cNvSpPr/>
          <p:nvPr/>
        </p:nvSpPr>
        <p:spPr>
          <a:xfrm>
            <a:off x="3943486" y="2209800"/>
            <a:ext cx="3066914" cy="41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878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http://thesaurus.maths.org/mmkb/media/png/Bellcurv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4378" y="3716230"/>
            <a:ext cx="3457575" cy="183251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57200" y="1600201"/>
            <a:ext cx="8229600" cy="762000"/>
          </a:xfrm>
        </p:spPr>
        <p:txBody>
          <a:bodyPr>
            <a:normAutofit/>
          </a:bodyPr>
          <a:lstStyle/>
          <a:p>
            <a:pPr marL="0" indent="0">
              <a:buNone/>
            </a:pPr>
            <a:r>
              <a:rPr lang="en-US" b="1" dirty="0"/>
              <a:t>Gaussian Mixture Model (GMM).</a:t>
            </a:r>
          </a:p>
          <a:p>
            <a:pPr marL="914400" lvl="2" indent="0">
              <a:buNone/>
            </a:pPr>
            <a:endParaRPr lang="en-US" dirty="0" smtClean="0"/>
          </a:p>
          <a:p>
            <a:pPr lvl="2"/>
            <a:endParaRPr lang="en-US" dirty="0" smtClean="0"/>
          </a:p>
          <a:p>
            <a:pPr lvl="2"/>
            <a:endParaRPr lang="fr-FR" dirty="0"/>
          </a:p>
        </p:txBody>
      </p:sp>
      <mc:AlternateContent xmlns:mc="http://schemas.openxmlformats.org/markup-compatibility/2006" xmlns:a14="http://schemas.microsoft.com/office/drawing/2010/main">
        <mc:Choice Requires="a14">
          <p:sp>
            <p:nvSpPr>
              <p:cNvPr id="4" name="TextBox 3"/>
              <p:cNvSpPr txBox="1"/>
              <p:nvPr/>
            </p:nvSpPr>
            <p:spPr>
              <a:xfrm>
                <a:off x="4782378" y="5892707"/>
                <a:ext cx="1841576" cy="410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oMath>
                  </m:oMathPara>
                </a14:m>
                <a:endParaRPr lang="fr-FR" b="1" dirty="0"/>
              </a:p>
            </p:txBody>
          </p:sp>
        </mc:Choice>
        <mc:Fallback xmlns="">
          <p:sp>
            <p:nvSpPr>
              <p:cNvPr id="4" name="TextBox 3"/>
              <p:cNvSpPr txBox="1">
                <a:spLocks noRot="1" noChangeAspect="1" noMove="1" noResize="1" noEditPoints="1" noAdjustHandles="1" noChangeArrowheads="1" noChangeShapeType="1" noTextEdit="1"/>
              </p:cNvSpPr>
              <p:nvPr/>
            </p:nvSpPr>
            <p:spPr>
              <a:xfrm>
                <a:off x="4782378" y="5892707"/>
                <a:ext cx="1841576" cy="410177"/>
              </a:xfrm>
              <a:prstGeom prst="rect">
                <a:avLst/>
              </a:prstGeom>
              <a:blipFill rotWithShape="1">
                <a:blip r:embed="rId4"/>
                <a:stretch>
                  <a:fillRect b="-1493"/>
                </a:stretch>
              </a:blipFill>
            </p:spPr>
            <p:txBody>
              <a:bodyPr/>
              <a:lstStyle/>
              <a:p>
                <a:r>
                  <a:rPr lang="fr-FR">
                    <a:noFill/>
                  </a:rPr>
                  <a:t> </a:t>
                </a:r>
              </a:p>
            </p:txBody>
          </p:sp>
        </mc:Fallback>
      </mc:AlternateContent>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7" name="Oval 6"/>
              <p:cNvSpPr/>
              <p:nvPr/>
            </p:nvSpPr>
            <p:spPr>
              <a:xfrm>
                <a:off x="990600" y="3145115"/>
                <a:ext cx="567771" cy="567771"/>
              </a:xfrm>
              <a:prstGeom prst="ellipse">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𝑿</m:t>
                      </m:r>
                    </m:oMath>
                  </m:oMathPara>
                </a14:m>
                <a:endParaRPr lang="fr-FR" b="1" dirty="0"/>
              </a:p>
            </p:txBody>
          </p:sp>
        </mc:Choice>
        <mc:Fallback xmlns="">
          <p:sp>
            <p:nvSpPr>
              <p:cNvPr id="7" name="Oval 6"/>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5"/>
                <a:stretch>
                  <a:fillRect/>
                </a:stretch>
              </a:blipFill>
              <a:ln>
                <a:solidFill>
                  <a:schemeClr val="tx1"/>
                </a:solidFill>
                <a:prstDash val="dash"/>
              </a:ln>
            </p:spPr>
            <p:txBody>
              <a:bodyPr/>
              <a:lstStyle/>
              <a:p>
                <a:r>
                  <a:rPr lang="fr-FR">
                    <a:noFill/>
                  </a:rPr>
                  <a:t> </a:t>
                </a:r>
              </a:p>
            </p:txBody>
          </p:sp>
        </mc:Fallback>
      </mc:AlternateContent>
      <p:grpSp>
        <p:nvGrpSpPr>
          <p:cNvPr id="14" name="Group 13"/>
          <p:cNvGrpSpPr/>
          <p:nvPr/>
        </p:nvGrpSpPr>
        <p:grpSpPr>
          <a:xfrm>
            <a:off x="2774640" y="4364314"/>
            <a:ext cx="1168846" cy="950191"/>
            <a:chOff x="2774640" y="4364314"/>
            <a:chExt cx="1168846" cy="950191"/>
          </a:xfrm>
        </p:grpSpPr>
        <mc:AlternateContent xmlns:mc="http://schemas.openxmlformats.org/markup-compatibility/2006" xmlns:a14="http://schemas.microsoft.com/office/drawing/2010/main">
          <mc:Choice Requires="a14">
            <p:sp>
              <p:nvSpPr>
                <p:cNvPr id="9" name="Oval 8"/>
                <p:cNvSpPr/>
                <p:nvPr/>
              </p:nvSpPr>
              <p:spPr>
                <a:xfrm>
                  <a:off x="3075178" y="4364314"/>
                  <a:ext cx="567771" cy="56777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𝒀</m:t>
                        </m:r>
                      </m:oMath>
                    </m:oMathPara>
                  </a14:m>
                  <a:endParaRPr lang="fr-FR" b="1" dirty="0"/>
                </a:p>
              </p:txBody>
            </p:sp>
          </mc:Choice>
          <mc:Fallback xmlns="">
            <p:sp>
              <p:nvSpPr>
                <p:cNvPr id="9" name="Oval 8"/>
                <p:cNvSpPr>
                  <a:spLocks noRot="1" noChangeAspect="1" noMove="1" noResize="1" noEditPoints="1" noAdjustHandles="1" noChangeArrowheads="1" noChangeShapeType="1" noTextEdit="1"/>
                </p:cNvSpPr>
                <p:nvPr/>
              </p:nvSpPr>
              <p:spPr>
                <a:xfrm>
                  <a:off x="3075178" y="4364314"/>
                  <a:ext cx="567771" cy="567771"/>
                </a:xfrm>
                <a:prstGeom prst="ellipse">
                  <a:avLst/>
                </a:prstGeom>
                <a:blipFill rotWithShape="1">
                  <a:blip r:embed="rId6"/>
                  <a:stretch>
                    <a:fillRect/>
                  </a:stretch>
                </a:blipFill>
                <a:ln>
                  <a:solidFill>
                    <a:schemeClr val="tx1"/>
                  </a:solidFill>
                </a:ln>
              </p:spPr>
              <p:txBody>
                <a:bodyPr/>
                <a:lstStyle/>
                <a:p>
                  <a:r>
                    <a:rPr lang="fr-FR">
                      <a:noFill/>
                    </a:rPr>
                    <a:t> </a:t>
                  </a:r>
                </a:p>
              </p:txBody>
            </p:sp>
          </mc:Fallback>
        </mc:AlternateContent>
        <p:sp>
          <p:nvSpPr>
            <p:cNvPr id="10" name="TextBox 9"/>
            <p:cNvSpPr txBox="1"/>
            <p:nvPr/>
          </p:nvSpPr>
          <p:spPr>
            <a:xfrm>
              <a:off x="2774640" y="4945173"/>
              <a:ext cx="1168846" cy="369332"/>
            </a:xfrm>
            <a:prstGeom prst="rect">
              <a:avLst/>
            </a:prstGeom>
            <a:noFill/>
          </p:spPr>
          <p:txBody>
            <a:bodyPr wrap="none" rtlCol="0">
              <a:spAutoFit/>
            </a:bodyPr>
            <a:lstStyle/>
            <a:p>
              <a:r>
                <a:rPr lang="en-US" b="1" dirty="0"/>
                <a:t>d</a:t>
              </a:r>
              <a:r>
                <a:rPr lang="en-US" b="1" dirty="0" smtClean="0"/>
                <a:t>ata point</a:t>
              </a:r>
              <a:endParaRPr lang="fr-FR" b="1" dirty="0"/>
            </a:p>
          </p:txBody>
        </p:sp>
      </p:grpSp>
      <p:grpSp>
        <p:nvGrpSpPr>
          <p:cNvPr id="18" name="Group 17"/>
          <p:cNvGrpSpPr/>
          <p:nvPr/>
        </p:nvGrpSpPr>
        <p:grpSpPr>
          <a:xfrm>
            <a:off x="5018139" y="4643969"/>
            <a:ext cx="1370055" cy="1248738"/>
            <a:chOff x="589457" y="3145115"/>
            <a:chExt cx="1370055" cy="1248738"/>
          </a:xfrm>
        </p:grpSpPr>
        <mc:AlternateContent xmlns:mc="http://schemas.openxmlformats.org/markup-compatibility/2006" xmlns:a14="http://schemas.microsoft.com/office/drawing/2010/main">
          <mc:Choice Requires="a14">
            <p:sp>
              <p:nvSpPr>
                <p:cNvPr id="19" name="Oval 18"/>
                <p:cNvSpPr/>
                <p:nvPr/>
              </p:nvSpPr>
              <p:spPr>
                <a:xfrm>
                  <a:off x="990600" y="3145115"/>
                  <a:ext cx="567771" cy="567771"/>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𝑿</m:t>
                            </m:r>
                          </m:e>
                          <m:sup>
                            <m:r>
                              <a:rPr lang="en-US" b="1" i="1" smtClean="0">
                                <a:latin typeface="Cambria Math"/>
                              </a:rPr>
                              <m:t>′</m:t>
                            </m:r>
                          </m:sup>
                        </m:sSup>
                      </m:oMath>
                    </m:oMathPara>
                  </a14:m>
                  <a:endParaRPr lang="fr-FR" b="1" dirty="0"/>
                </a:p>
              </p:txBody>
            </p:sp>
          </mc:Choice>
          <mc:Fallback xmlns="">
            <p:sp>
              <p:nvSpPr>
                <p:cNvPr id="19" name="Oval 18"/>
                <p:cNvSpPr>
                  <a:spLocks noRot="1" noChangeAspect="1" noMove="1" noResize="1" noEditPoints="1" noAdjustHandles="1" noChangeArrowheads="1" noChangeShapeType="1" noTextEdit="1"/>
                </p:cNvSpPr>
                <p:nvPr/>
              </p:nvSpPr>
              <p:spPr>
                <a:xfrm>
                  <a:off x="990600" y="3145115"/>
                  <a:ext cx="567771" cy="567771"/>
                </a:xfrm>
                <a:prstGeom prst="ellipse">
                  <a:avLst/>
                </a:prstGeom>
                <a:blipFill rotWithShape="1">
                  <a:blip r:embed="rId7"/>
                  <a:stretch>
                    <a:fillRect/>
                  </a:stretch>
                </a:blipFill>
                <a:ln>
                  <a:solidFill>
                    <a:schemeClr val="tx1"/>
                  </a:solidFill>
                </a:ln>
              </p:spPr>
              <p:txBody>
                <a:bodyPr/>
                <a:lstStyle/>
                <a:p>
                  <a:r>
                    <a:rPr lang="fr-FR">
                      <a:noFill/>
                    </a:rPr>
                    <a:t> </a:t>
                  </a:r>
                </a:p>
              </p:txBody>
            </p:sp>
          </mc:Fallback>
        </mc:AlternateContent>
        <p:sp>
          <p:nvSpPr>
            <p:cNvPr id="20" name="TextBox 19"/>
            <p:cNvSpPr txBox="1"/>
            <p:nvPr/>
          </p:nvSpPr>
          <p:spPr>
            <a:xfrm>
              <a:off x="589457" y="3747522"/>
              <a:ext cx="1370055" cy="646331"/>
            </a:xfrm>
            <a:prstGeom prst="rect">
              <a:avLst/>
            </a:prstGeom>
            <a:noFill/>
          </p:spPr>
          <p:txBody>
            <a:bodyPr wrap="none" rtlCol="0">
              <a:spAutoFit/>
            </a:bodyPr>
            <a:lstStyle/>
            <a:p>
              <a:pPr algn="ctr"/>
              <a:r>
                <a:rPr lang="en-US" b="1" dirty="0" smtClean="0"/>
                <a:t>transformed</a:t>
              </a:r>
              <a:br>
                <a:rPr lang="en-US" b="1" dirty="0" smtClean="0"/>
              </a:br>
              <a:r>
                <a:rPr lang="en-US" b="1" dirty="0" smtClean="0"/>
                <a:t>model point</a:t>
              </a:r>
              <a:endParaRPr lang="fr-FR" b="1" dirty="0"/>
            </a:p>
          </p:txBody>
        </p:sp>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539160328"/>
                  </p:ext>
                </p:extLst>
              </p:nvPr>
            </p:nvGraphicFramePr>
            <p:xfrm>
              <a:off x="4204746" y="2975951"/>
              <a:ext cx="2996842" cy="802625"/>
            </p:xfrm>
            <a:graphic>
              <a:graphicData uri="http://schemas.openxmlformats.org/drawingml/2006/table">
                <a:tbl>
                  <a:tblPr firstRow="1" bandRow="1">
                    <a:tableStyleId>{2D5ABB26-0587-4C30-8999-92F81FD0307C}</a:tableStyleId>
                  </a:tblPr>
                  <a:tblGrid>
                    <a:gridCol w="1321499"/>
                    <a:gridCol w="1675343"/>
                  </a:tblGrid>
                  <a:tr h="390985">
                    <a:tc>
                      <a:txBody>
                        <a:bodyPr/>
                        <a:lstStyle/>
                        <a:p>
                          <a:r>
                            <a:rPr lang="en-US" dirty="0" smtClean="0"/>
                            <a:t>Mean:</a:t>
                          </a:r>
                          <a:endParaRPr lang="fr-FR"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𝝁</m:t>
                                </m:r>
                                <m:d>
                                  <m:dPr>
                                    <m:ctrlPr>
                                      <a:rPr lang="en-US" b="1" i="1" smtClean="0">
                                        <a:latin typeface="Cambria Math"/>
                                      </a:rPr>
                                    </m:ctrlPr>
                                  </m:dPr>
                                  <m:e>
                                    <m:r>
                                      <a:rPr lang="en-US" b="1" i="1" smtClean="0">
                                        <a:latin typeface="Cambria Math"/>
                                      </a:rPr>
                                      <m:t>𝑿</m:t>
                                    </m:r>
                                    <m:r>
                                      <a:rPr lang="en-US" b="1" i="1" smtClean="0">
                                        <a:latin typeface="Cambria Math"/>
                                      </a:rPr>
                                      <m:t>;</m:t>
                                    </m:r>
                                    <m:sSup>
                                      <m:sSupPr>
                                        <m:ctrlPr>
                                          <a:rPr lang="en-US" b="1" i="1" smtClean="0">
                                            <a:latin typeface="Cambria Math"/>
                                          </a:rPr>
                                        </m:ctrlPr>
                                      </m:sSupPr>
                                      <m:e>
                                        <m:r>
                                          <a:rPr lang="en-US" b="1" i="1" smtClean="0">
                                            <a:latin typeface="Cambria Math"/>
                                          </a:rPr>
                                          <m:t>𝑹</m:t>
                                        </m:r>
                                      </m:e>
                                      <m:sup>
                                        <m:d>
                                          <m:dPr>
                                            <m:ctrlPr>
                                              <a:rPr lang="en-US" b="1" i="1" smtClean="0">
                                                <a:latin typeface="Cambria Math"/>
                                              </a:rPr>
                                            </m:ctrlPr>
                                          </m:dPr>
                                          <m:e>
                                            <m:r>
                                              <a:rPr lang="en-US" b="0" i="1" smtClean="0">
                                                <a:latin typeface="Cambria Math"/>
                                              </a:rPr>
                                              <m:t>0</m:t>
                                            </m:r>
                                          </m:e>
                                        </m:d>
                                      </m:sup>
                                    </m:sSup>
                                    <m:r>
                                      <a:rPr lang="en-US" b="1" i="1" smtClean="0">
                                        <a:latin typeface="Cambria Math"/>
                                      </a:rPr>
                                      <m:t>,</m:t>
                                    </m:r>
                                    <m:sSup>
                                      <m:sSupPr>
                                        <m:ctrlPr>
                                          <a:rPr lang="en-US" b="1" i="1" smtClean="0">
                                            <a:latin typeface="Cambria Math"/>
                                          </a:rPr>
                                        </m:ctrlPr>
                                      </m:sSupPr>
                                      <m:e>
                                        <m:r>
                                          <a:rPr lang="en-US" b="1" i="1" smtClean="0">
                                            <a:latin typeface="Cambria Math"/>
                                          </a:rPr>
                                          <m:t>𝒕</m:t>
                                        </m:r>
                                      </m:e>
                                      <m:sup>
                                        <m:d>
                                          <m:dPr>
                                            <m:ctrlPr>
                                              <a:rPr lang="en-US" i="1" smtClean="0">
                                                <a:latin typeface="Cambria Math"/>
                                              </a:rPr>
                                            </m:ctrlPr>
                                          </m:dPr>
                                          <m:e>
                                            <m:r>
                                              <a:rPr lang="en-US" b="0" i="1" smtClean="0">
                                                <a:latin typeface="Cambria Math"/>
                                              </a:rPr>
                                              <m:t>0</m:t>
                                            </m:r>
                                          </m:e>
                                        </m:d>
                                      </m:sup>
                                    </m:sSup>
                                  </m:e>
                                </m:d>
                              </m:oMath>
                            </m:oMathPara>
                          </a14:m>
                          <a:endParaRPr lang="fr-FR"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96415">
                    <a:tc>
                      <a:txBody>
                        <a:bodyPr/>
                        <a:lstStyle/>
                        <a:p>
                          <a:r>
                            <a:rPr lang="en-US" dirty="0" smtClean="0"/>
                            <a:t>Covariance:</a:t>
                          </a:r>
                          <a:endParaRPr lang="fr-FR"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𝚺</m:t>
                                </m:r>
                              </m:oMath>
                            </m:oMathPara>
                          </a14:m>
                          <a:endParaRPr lang="fr-FR" b="1"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53377852"/>
                  </p:ext>
                </p:extLst>
              </p:nvPr>
            </p:nvGraphicFramePr>
            <p:xfrm>
              <a:off x="4204746" y="2975951"/>
              <a:ext cx="2996842" cy="802625"/>
            </p:xfrm>
            <a:graphic>
              <a:graphicData uri="http://schemas.openxmlformats.org/drawingml/2006/table">
                <a:tbl>
                  <a:tblPr firstRow="1" bandRow="1">
                    <a:tableStyleId>{2D5ABB26-0587-4C30-8999-92F81FD0307C}</a:tableStyleId>
                  </a:tblPr>
                  <a:tblGrid>
                    <a:gridCol w="1321499"/>
                    <a:gridCol w="1675343"/>
                  </a:tblGrid>
                  <a:tr h="406210">
                    <a:tc>
                      <a:txBody>
                        <a:bodyPr/>
                        <a:lstStyle/>
                        <a:p>
                          <a:r>
                            <a:rPr lang="en-US" dirty="0" smtClean="0"/>
                            <a:t>Mean:</a:t>
                          </a:r>
                          <a:endParaRPr lang="fr-FR"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endParaRPr lang="fr-F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blipFill rotWithShape="1">
                          <a:blip r:embed="rId8"/>
                          <a:stretch>
                            <a:fillRect l="-79562" t="-7463" r="-365" b="-113433"/>
                          </a:stretch>
                        </a:blipFill>
                      </a:tcPr>
                    </a:tc>
                  </a:tr>
                  <a:tr h="396415">
                    <a:tc>
                      <a:txBody>
                        <a:bodyPr/>
                        <a:lstStyle/>
                        <a:p>
                          <a:r>
                            <a:rPr lang="en-US" dirty="0" smtClean="0"/>
                            <a:t>Covariance:</a:t>
                          </a:r>
                          <a:endParaRPr lang="fr-FR"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endParaRPr lang="fr-F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blipFill rotWithShape="1">
                          <a:blip r:embed="rId8"/>
                          <a:stretch>
                            <a:fillRect l="-79562" t="-110769" r="-365" b="-16923"/>
                          </a:stretch>
                        </a:blipFill>
                      </a:tcPr>
                    </a:tc>
                  </a:tr>
                </a:tbl>
              </a:graphicData>
            </a:graphic>
          </p:graphicFrame>
        </mc:Fallback>
      </mc:AlternateContent>
      <p:cxnSp>
        <p:nvCxnSpPr>
          <p:cNvPr id="21" name="Elbow Connector 20"/>
          <p:cNvCxnSpPr>
            <a:endCxn id="9" idx="0"/>
          </p:cNvCxnSpPr>
          <p:nvPr/>
        </p:nvCxnSpPr>
        <p:spPr>
          <a:xfrm rot="5400000">
            <a:off x="3307375" y="3480689"/>
            <a:ext cx="935314" cy="831936"/>
          </a:xfrm>
          <a:prstGeom prst="bentConnector3">
            <a:avLst>
              <a:gd name="adj1" fmla="val -1289"/>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TextBox 23"/>
              <p:cNvSpPr txBox="1">
                <a:spLocks noChangeAspect="1"/>
              </p:cNvSpPr>
              <p:nvPr/>
            </p:nvSpPr>
            <p:spPr>
              <a:xfrm>
                <a:off x="416860" y="2209800"/>
                <a:ext cx="5187510" cy="411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m:rPr>
                              <m:sty m:val="p"/>
                            </m:rPr>
                            <a:rPr lang="en-US" b="0" i="0" smtClean="0">
                              <a:latin typeface="Cambria Math"/>
                            </a:rPr>
                            <m:t>seeing</m:t>
                          </m:r>
                          <m:r>
                            <a:rPr lang="en-US" b="0" i="0" smtClean="0">
                              <a:latin typeface="Cambria Math"/>
                            </a:rPr>
                            <m:t> </m:t>
                          </m:r>
                          <m:r>
                            <a:rPr lang="en-US" b="1" i="1" smtClean="0">
                              <a:latin typeface="Cambria Math"/>
                            </a:rPr>
                            <m:t>𝒀</m:t>
                          </m:r>
                        </m:e>
                        <m:e>
                          <m:r>
                            <a:rPr lang="en-US" b="1" i="1" smtClean="0">
                              <a:latin typeface="Cambria Math"/>
                            </a:rPr>
                            <m:t>𝒀</m:t>
                          </m:r>
                          <m:r>
                            <a:rPr lang="en-US" b="1" i="1" smtClean="0">
                              <a:latin typeface="Cambria Math"/>
                            </a:rPr>
                            <m:t> </m:t>
                          </m:r>
                          <m:r>
                            <m:rPr>
                              <m:sty m:val="p"/>
                            </m:rPr>
                            <a:rPr lang="en-US" b="0" i="0" smtClean="0">
                              <a:latin typeface="Cambria Math"/>
                            </a:rPr>
                            <m:t>came</m:t>
                          </m:r>
                          <m:r>
                            <a:rPr lang="en-US" b="0" i="0" smtClean="0">
                              <a:latin typeface="Cambria Math"/>
                            </a:rPr>
                            <m:t> </m:t>
                          </m:r>
                          <m:r>
                            <m:rPr>
                              <m:sty m:val="p"/>
                            </m:rPr>
                            <a:rPr lang="en-US" b="0" i="0" smtClean="0">
                              <a:latin typeface="Cambria Math"/>
                            </a:rPr>
                            <m:t>from</m:t>
                          </m:r>
                          <m:r>
                            <a:rPr lang="en-US" b="0" i="0" smtClean="0">
                              <a:latin typeface="Cambria Math"/>
                            </a:rPr>
                            <m:t> </m:t>
                          </m:r>
                          <m:r>
                            <m:rPr>
                              <m:sty m:val="p"/>
                            </m:rPr>
                            <a:rPr lang="en-US" b="0" i="0" smtClean="0">
                              <a:latin typeface="Cambria Math"/>
                            </a:rPr>
                            <m:t>this</m:t>
                          </m:r>
                          <m:r>
                            <a:rPr lang="en-US" b="0" i="0" smtClean="0">
                              <a:latin typeface="Cambria Math"/>
                            </a:rPr>
                            <m:t> </m:t>
                          </m:r>
                          <m:r>
                            <m:rPr>
                              <m:sty m:val="p"/>
                            </m:rPr>
                            <a:rPr lang="en-US" b="0" i="0" smtClean="0">
                              <a:latin typeface="Cambria Math"/>
                            </a:rPr>
                            <m:t>dist</m:t>
                          </m:r>
                          <m:r>
                            <a:rPr lang="en-US" b="0" i="0" smtClean="0">
                              <a:latin typeface="Cambria Math"/>
                            </a:rPr>
                            <m:t>.</m:t>
                          </m:r>
                        </m:e>
                      </m:d>
                      <m:r>
                        <a:rPr lang="en-US" b="0" i="0" smtClean="0">
                          <a:latin typeface="Cambria Math"/>
                        </a:rPr>
                        <m:t>=</m:t>
                      </m:r>
                      <m:r>
                        <a:rPr lang="en-US" b="0" i="1" smtClean="0">
                          <a:latin typeface="Cambria Math"/>
                          <a:ea typeface="Cambria Math"/>
                        </a:rPr>
                        <m:t>𝑃</m:t>
                      </m:r>
                      <m:d>
                        <m:dPr>
                          <m:ctrlPr>
                            <a:rPr lang="en-US" b="0" i="1" smtClean="0">
                              <a:latin typeface="Cambria Math"/>
                              <a:ea typeface="Cambria Math"/>
                            </a:rPr>
                          </m:ctrlPr>
                        </m:dPr>
                        <m:e>
                          <m:sSub>
                            <m:sSubPr>
                              <m:ctrlPr>
                                <a:rPr lang="en-US" b="0" i="1" smtClean="0">
                                  <a:latin typeface="Cambria Math"/>
                                  <a:ea typeface="Cambria Math"/>
                                </a:rPr>
                              </m:ctrlPr>
                            </m:sSubPr>
                            <m:e>
                              <m:r>
                                <a:rPr lang="en-US" b="1" i="1" smtClean="0">
                                  <a:latin typeface="Cambria Math"/>
                                  <a:ea typeface="Cambria Math"/>
                                </a:rPr>
                                <m:t>𝒀</m:t>
                              </m:r>
                            </m:e>
                            <m:sub>
                              <m:r>
                                <a:rPr lang="en-US" b="0" i="1" smtClean="0">
                                  <a:latin typeface="Cambria Math"/>
                                  <a:ea typeface="Cambria Math"/>
                                </a:rPr>
                                <m:t>𝑗</m:t>
                              </m:r>
                            </m:sub>
                          </m:sSub>
                        </m:e>
                        <m:e>
                          <m:sSub>
                            <m:sSubPr>
                              <m:ctrlPr>
                                <a:rPr lang="en-US" b="0" i="1" smtClean="0">
                                  <a:latin typeface="Cambria Math"/>
                                  <a:ea typeface="Cambria Math"/>
                                </a:rPr>
                              </m:ctrlPr>
                            </m:sSubPr>
                            <m:e>
                              <m:r>
                                <a:rPr lang="en-US" b="0" i="1" smtClean="0">
                                  <a:latin typeface="Cambria Math"/>
                                  <a:ea typeface="Cambria Math"/>
                                </a:rPr>
                                <m:t>𝑍</m:t>
                              </m:r>
                            </m:e>
                            <m:sub>
                              <m:r>
                                <a:rPr lang="en-US" b="0" i="1" smtClean="0">
                                  <a:latin typeface="Cambria Math"/>
                                  <a:ea typeface="Cambria Math"/>
                                </a:rPr>
                                <m:t>𝑗</m:t>
                              </m:r>
                            </m:sub>
                          </m:sSub>
                          <m:r>
                            <a:rPr lang="en-US" b="0" i="1" smtClean="0">
                              <a:latin typeface="Cambria Math"/>
                              <a:ea typeface="Cambria Math"/>
                            </a:rPr>
                            <m:t>=</m:t>
                          </m:r>
                          <m:r>
                            <a:rPr lang="en-US" b="0" i="1" smtClean="0">
                              <a:latin typeface="Cambria Math"/>
                              <a:ea typeface="Cambria Math"/>
                            </a:rPr>
                            <m:t>𝑖</m:t>
                          </m:r>
                        </m:e>
                      </m:d>
                    </m:oMath>
                  </m:oMathPara>
                </a14:m>
                <a:endParaRPr lang="fr-FR" b="1" dirty="0"/>
              </a:p>
            </p:txBody>
          </p:sp>
        </mc:Choice>
        <mc:Fallback>
          <p:sp>
            <p:nvSpPr>
              <p:cNvPr id="24" name="TextBox 23"/>
              <p:cNvSpPr txBox="1">
                <a:spLocks noRot="1" noChangeAspect="1" noMove="1" noResize="1" noEditPoints="1" noAdjustHandles="1" noChangeArrowheads="1" noChangeShapeType="1" noTextEdit="1"/>
              </p:cNvSpPr>
              <p:nvPr/>
            </p:nvSpPr>
            <p:spPr>
              <a:xfrm>
                <a:off x="416860" y="2209800"/>
                <a:ext cx="5187510" cy="411395"/>
              </a:xfrm>
              <a:prstGeom prst="rect">
                <a:avLst/>
              </a:prstGeom>
              <a:blipFill rotWithShape="1">
                <a:blip r:embed="rId9"/>
                <a:stretch>
                  <a:fillRect b="-5970"/>
                </a:stretch>
              </a:blipFill>
            </p:spPr>
            <p:txBody>
              <a:bodyPr/>
              <a:lstStyle/>
              <a:p>
                <a:r>
                  <a:rPr lang="fr-FR">
                    <a:noFill/>
                  </a:rPr>
                  <a:t> </a:t>
                </a:r>
              </a:p>
            </p:txBody>
          </p:sp>
        </mc:Fallback>
      </mc:AlternateContent>
      <p:sp>
        <p:nvSpPr>
          <p:cNvPr id="3" name="TextBox 2"/>
          <p:cNvSpPr txBox="1"/>
          <p:nvPr/>
        </p:nvSpPr>
        <p:spPr>
          <a:xfrm>
            <a:off x="320602" y="5497630"/>
            <a:ext cx="3950312" cy="1200329"/>
          </a:xfrm>
          <a:prstGeom prst="rect">
            <a:avLst/>
          </a:prstGeom>
          <a:noFill/>
        </p:spPr>
        <p:txBody>
          <a:bodyPr wrap="none" rtlCol="0">
            <a:spAutoFit/>
          </a:bodyPr>
          <a:lstStyle/>
          <a:p>
            <a:r>
              <a:rPr lang="en-US" dirty="0" smtClean="0"/>
              <a:t>ECM will use this probability to estimate</a:t>
            </a:r>
            <a:br>
              <a:rPr lang="en-US" dirty="0" smtClean="0"/>
            </a:br>
            <a:r>
              <a:rPr lang="en-US" dirty="0" smtClean="0"/>
              <a:t>the </a:t>
            </a:r>
            <a:r>
              <a:rPr lang="en-US" u="sng" dirty="0" smtClean="0"/>
              <a:t>Gaussian density parameters</a:t>
            </a:r>
            <a:r>
              <a:rPr lang="en-US" dirty="0" smtClean="0"/>
              <a:t> which </a:t>
            </a:r>
            <a:br>
              <a:rPr lang="en-US" dirty="0" smtClean="0"/>
            </a:br>
            <a:r>
              <a:rPr lang="en-US" i="1" dirty="0" smtClean="0"/>
              <a:t>maximize</a:t>
            </a:r>
            <a:r>
              <a:rPr lang="en-US" dirty="0" smtClean="0"/>
              <a:t> the probability of seeing this</a:t>
            </a:r>
            <a:br>
              <a:rPr lang="en-US" dirty="0" smtClean="0"/>
            </a:br>
            <a:r>
              <a:rPr lang="en-US" dirty="0" smtClean="0"/>
              <a:t>data point.</a:t>
            </a:r>
            <a:endParaRPr lang="fr-FR" dirty="0"/>
          </a:p>
        </p:txBody>
      </p:sp>
    </p:spTree>
    <p:extLst>
      <p:ext uri="{BB962C8B-B14F-4D97-AF65-F5344CB8AC3E}">
        <p14:creationId xmlns:p14="http://schemas.microsoft.com/office/powerpoint/2010/main" val="106352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2"/>
              <p:cNvSpPr>
                <a:spLocks noGrp="1"/>
              </p:cNvSpPr>
              <p:nvPr>
                <p:ph idx="1"/>
              </p:nvPr>
            </p:nvSpPr>
            <p:spPr>
              <a:xfrm>
                <a:off x="457200" y="1600200"/>
                <a:ext cx="8229600" cy="5257800"/>
              </a:xfrm>
            </p:spPr>
            <p:txBody>
              <a:bodyPr>
                <a:noAutofit/>
              </a:bodyPr>
              <a:lstStyle/>
              <a:p>
                <a:pPr marL="0" indent="0">
                  <a:buNone/>
                </a:pPr>
                <a:r>
                  <a:rPr lang="en-US" b="1" dirty="0" smtClean="0"/>
                  <a:t>Gaussian Mixture Model (GMM).</a:t>
                </a:r>
              </a:p>
              <a:p>
                <a:pPr lvl="1"/>
                <a:r>
                  <a:rPr lang="en-US" dirty="0" smtClean="0"/>
                  <a:t>Assume each model </a:t>
                </a:r>
                <a:r>
                  <a:rPr lang="en-US" dirty="0" smtClean="0"/>
                  <a:t>point </a:t>
                </a:r>
                <a14:m>
                  <m:oMath xmlns:m="http://schemas.openxmlformats.org/officeDocument/2006/math">
                    <m:sSub>
                      <m:sSubPr>
                        <m:ctrlPr>
                          <a:rPr lang="en-US" b="0" i="1" smtClean="0">
                            <a:latin typeface="Cambria Math"/>
                          </a:rPr>
                        </m:ctrlPr>
                      </m:sSubPr>
                      <m:e>
                        <m:r>
                          <a:rPr lang="en-US" b="1" i="1" smtClean="0">
                            <a:latin typeface="Cambria Math"/>
                          </a:rPr>
                          <m:t>𝑿</m:t>
                        </m:r>
                      </m:e>
                      <m:sub>
                        <m:r>
                          <a:rPr lang="en-US" b="0" i="1" smtClean="0">
                            <a:latin typeface="Cambria Math"/>
                          </a:rPr>
                          <m:t>𝑖</m:t>
                        </m:r>
                      </m:sub>
                    </m:sSub>
                  </m:oMath>
                </a14:m>
                <a:r>
                  <a:rPr lang="en-US" dirty="0" smtClean="0"/>
                  <a:t> </a:t>
                </a:r>
                <a:r>
                  <a:rPr lang="en-US" dirty="0" smtClean="0"/>
                  <a:t>is associated with a Gaussian density, parameterized by its own </a:t>
                </a:r>
                <a:r>
                  <a:rPr lang="en-US" dirty="0" smtClean="0"/>
                  <a:t>mean </a:t>
                </a:r>
                <a14:m>
                  <m:oMath xmlns:m="http://schemas.openxmlformats.org/officeDocument/2006/math">
                    <m:r>
                      <a:rPr lang="en-US" b="1" i="1" smtClean="0">
                        <a:latin typeface="Cambria Math"/>
                      </a:rPr>
                      <m:t>𝝁</m:t>
                    </m:r>
                    <m:d>
                      <m:dPr>
                        <m:ctrlPr>
                          <a:rPr lang="en-US" b="0" i="0" smtClean="0">
                            <a:latin typeface="Cambria Math"/>
                          </a:rPr>
                        </m:ctrlPr>
                      </m:dPr>
                      <m:e>
                        <m:sSub>
                          <m:sSubPr>
                            <m:ctrlPr>
                              <a:rPr lang="en-US" b="0" i="1" smtClean="0">
                                <a:latin typeface="Cambria Math"/>
                              </a:rPr>
                            </m:ctrlPr>
                          </m:sSubPr>
                          <m:e>
                            <m:r>
                              <a:rPr lang="en-US" b="1" i="1" smtClean="0">
                                <a:latin typeface="Cambria Math"/>
                              </a:rPr>
                              <m:t>𝑿</m:t>
                            </m:r>
                          </m:e>
                          <m:sub>
                            <m:r>
                              <a:rPr lang="en-US" b="0" i="1" smtClean="0">
                                <a:latin typeface="Cambria Math"/>
                              </a:rPr>
                              <m:t>𝑖</m:t>
                            </m:r>
                          </m:sub>
                        </m:sSub>
                        <m:r>
                          <a:rPr lang="en-US" b="0" i="1" smtClean="0">
                            <a:latin typeface="Cambria Math"/>
                          </a:rPr>
                          <m:t>;</m:t>
                        </m:r>
                        <m:r>
                          <a:rPr lang="en-US" b="1" i="0" smtClean="0">
                            <a:latin typeface="Cambria Math"/>
                          </a:rPr>
                          <m:t>𝐑</m:t>
                        </m:r>
                        <m:r>
                          <a:rPr lang="en-US" b="0" i="1" smtClean="0">
                            <a:latin typeface="Cambria Math"/>
                          </a:rPr>
                          <m:t>,</m:t>
                        </m:r>
                        <m:r>
                          <a:rPr lang="en-US" b="1" i="1" smtClean="0">
                            <a:latin typeface="Cambria Math"/>
                          </a:rPr>
                          <m:t>𝒕</m:t>
                        </m:r>
                      </m:e>
                    </m:d>
                  </m:oMath>
                </a14:m>
                <a:r>
                  <a:rPr lang="en-US" dirty="0" smtClean="0"/>
                  <a:t> </a:t>
                </a:r>
                <a:r>
                  <a:rPr lang="en-US" dirty="0" smtClean="0"/>
                  <a:t>and </a:t>
                </a:r>
                <a:r>
                  <a:rPr lang="en-US" dirty="0" smtClean="0"/>
                  <a:t>covariance </a:t>
                </a:r>
                <a14:m>
                  <m:oMath xmlns:m="http://schemas.openxmlformats.org/officeDocument/2006/math">
                    <m:sSub>
                      <m:sSubPr>
                        <m:ctrlPr>
                          <a:rPr lang="en-US" b="0" i="1" smtClean="0">
                            <a:latin typeface="Cambria Math"/>
                          </a:rPr>
                        </m:ctrlPr>
                      </m:sSubPr>
                      <m:e>
                        <m:r>
                          <a:rPr lang="en-US" b="1" i="0" smtClean="0">
                            <a:latin typeface="Cambria Math"/>
                          </a:rPr>
                          <m:t>𝚺</m:t>
                        </m:r>
                      </m:e>
                      <m:sub>
                        <m:r>
                          <a:rPr lang="en-US" b="0" i="1" smtClean="0">
                            <a:latin typeface="Cambria Math"/>
                          </a:rPr>
                          <m:t>𝑖</m:t>
                        </m:r>
                      </m:sub>
                    </m:sSub>
                  </m:oMath>
                </a14:m>
                <a:r>
                  <a:rPr lang="en-US" dirty="0" smtClean="0"/>
                  <a:t>.</a:t>
                </a:r>
                <a:endParaRPr lang="en-US" dirty="0" smtClean="0"/>
              </a:p>
              <a:p>
                <a:pPr lvl="1"/>
                <a:r>
                  <a:rPr lang="en-US" dirty="0" smtClean="0"/>
                  <a:t>Assume each data point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𝑖</m:t>
                        </m:r>
                      </m:sub>
                    </m:sSub>
                  </m:oMath>
                </a14:m>
                <a:r>
                  <a:rPr lang="en-US" dirty="0" smtClean="0"/>
                  <a:t> was </a:t>
                </a:r>
                <a:r>
                  <a:rPr lang="en-US" dirty="0" smtClean="0"/>
                  <a:t>generated by one of these Gaussian densities.</a:t>
                </a:r>
              </a:p>
              <a:p>
                <a:pPr lvl="1"/>
                <a:r>
                  <a:rPr lang="en-US" dirty="0"/>
                  <a:t>M</a:t>
                </a:r>
                <a:r>
                  <a:rPr lang="en-US" dirty="0" smtClean="0"/>
                  <a:t>ake data-to-model point </a:t>
                </a:r>
                <a:r>
                  <a:rPr lang="en-US" dirty="0" smtClean="0"/>
                  <a:t>matches by </a:t>
                </a:r>
                <a:r>
                  <a:rPr lang="en-US" dirty="0" smtClean="0"/>
                  <a:t>checking which Gaussian density was </a:t>
                </a:r>
                <a:r>
                  <a:rPr lang="en-US" i="1" dirty="0" smtClean="0"/>
                  <a:t>most likely</a:t>
                </a:r>
                <a:r>
                  <a:rPr lang="en-US" dirty="0" smtClean="0"/>
                  <a:t> to have emitted each data </a:t>
                </a:r>
                <a:r>
                  <a:rPr lang="en-US" dirty="0" smtClean="0"/>
                  <a:t>point: </a:t>
                </a:r>
                <a14:m>
                  <m:oMath xmlns:m="http://schemas.openxmlformats.org/officeDocument/2006/math">
                    <m:sSub>
                      <m:sSubPr>
                        <m:ctrlPr>
                          <a:rPr lang="en-US" b="0" i="1" smtClean="0">
                            <a:latin typeface="Cambria Math"/>
                          </a:rPr>
                        </m:ctrlPr>
                      </m:sSubPr>
                      <m:e>
                        <m:r>
                          <a:rPr lang="en-US" b="0" i="1" smtClean="0">
                            <a:latin typeface="Cambria Math"/>
                          </a:rPr>
                          <m:t>𝑍</m:t>
                        </m:r>
                      </m:e>
                      <m:sub>
                        <m:r>
                          <a:rPr lang="en-US" b="0" i="1" smtClean="0">
                            <a:latin typeface="Cambria Math"/>
                          </a:rPr>
                          <m:t>𝑖</m:t>
                        </m:r>
                      </m:sub>
                    </m:sSub>
                    <m:r>
                      <a:rPr lang="en-US" b="0" i="1" smtClean="0">
                        <a:latin typeface="Cambria Math"/>
                      </a:rPr>
                      <m:t>=</m:t>
                    </m:r>
                    <m:r>
                      <a:rPr lang="en-US" b="0" i="1" smtClean="0">
                        <a:latin typeface="Cambria Math"/>
                      </a:rPr>
                      <m:t>𝑗</m:t>
                    </m:r>
                    <m:r>
                      <a:rPr lang="en-US" b="0" i="1" smtClean="0">
                        <a:latin typeface="Cambria Math"/>
                      </a:rPr>
                      <m:t>∈1…</m:t>
                    </m:r>
                    <m:r>
                      <a:rPr lang="en-US" b="0" i="1" smtClean="0">
                        <a:latin typeface="Cambria Math"/>
                      </a:rPr>
                      <m:t>𝑛</m:t>
                    </m:r>
                    <m:r>
                      <a:rPr lang="en-US" b="0" i="1" smtClean="0">
                        <a:latin typeface="Cambria Math"/>
                      </a:rPr>
                      <m:t>+1</m:t>
                    </m:r>
                  </m:oMath>
                </a14:m>
                <a:r>
                  <a:rPr lang="en-US" dirty="0" smtClean="0"/>
                  <a:t>.</a:t>
                </a:r>
                <a:endParaRPr lang="en-US" dirty="0" smtClean="0"/>
              </a:p>
              <a:p>
                <a:endParaRPr lang="en-US" b="1" dirty="0" smtClean="0"/>
              </a:p>
              <a:p>
                <a:pPr lvl="2"/>
                <a:endParaRPr lang="en-US" dirty="0" smtClean="0"/>
              </a:p>
              <a:p>
                <a:pPr lvl="2"/>
                <a:endParaRPr lang="en-US" dirty="0" smtClean="0"/>
              </a:p>
              <a:p>
                <a:pPr lvl="2"/>
                <a:endParaRPr lang="fr-FR" dirty="0"/>
              </a:p>
            </p:txBody>
          </p:sp>
        </mc:Choice>
        <mc:Fallback>
          <p:sp>
            <p:nvSpPr>
              <p:cNvPr id="6"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1">
                <a:blip r:embed="rId3"/>
                <a:stretch>
                  <a:fillRect l="-1852" t="-1508" r="-296"/>
                </a:stretch>
              </a:blipFill>
            </p:spPr>
            <p:txBody>
              <a:bodyPr/>
              <a:lstStyle/>
              <a:p>
                <a:r>
                  <a:rPr lang="fr-FR">
                    <a:noFill/>
                  </a:rPr>
                  <a:t> </a:t>
                </a:r>
              </a:p>
            </p:txBody>
          </p:sp>
        </mc:Fallback>
      </mc:AlternateContent>
      <p:sp>
        <p:nvSpPr>
          <p:cNvPr id="5" name="Title 5"/>
          <p:cNvSpPr>
            <a:spLocks noGrp="1"/>
          </p:cNvSpPr>
          <p:nvPr>
            <p:ph type="title"/>
          </p:nvPr>
        </p:nvSpPr>
        <p:spPr/>
        <p:txBody>
          <a:bodyPr/>
          <a:lstStyle/>
          <a:p>
            <a:r>
              <a:rPr lang="en-US" b="1" dirty="0" smtClean="0"/>
              <a:t>Technical Summary</a:t>
            </a:r>
            <a:endParaRPr lang="fr-FR" b="1" dirty="0"/>
          </a:p>
        </p:txBody>
      </p:sp>
    </p:spTree>
    <p:extLst>
      <p:ext uri="{BB962C8B-B14F-4D97-AF65-F5344CB8AC3E}">
        <p14:creationId xmlns:p14="http://schemas.microsoft.com/office/powerpoint/2010/main" val="5583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600200"/>
            <a:ext cx="8229600" cy="5257800"/>
          </a:xfrm>
        </p:spPr>
        <p:txBody>
          <a:bodyPr>
            <a:noAutofit/>
          </a:bodyPr>
          <a:lstStyle/>
          <a:p>
            <a:pPr marL="0" indent="0">
              <a:buNone/>
            </a:pPr>
            <a:r>
              <a:rPr lang="en-US" b="1" dirty="0" smtClean="0"/>
              <a:t>Gaussian Mixture Model (GMM).</a:t>
            </a:r>
          </a:p>
          <a:p>
            <a:endParaRPr lang="en-US" b="1" dirty="0" smtClean="0"/>
          </a:p>
          <a:p>
            <a:pPr lvl="2"/>
            <a:endParaRPr lang="en-US" dirty="0" smtClean="0"/>
          </a:p>
          <a:p>
            <a:pPr lvl="2"/>
            <a:endParaRPr lang="en-US" dirty="0" smtClean="0"/>
          </a:p>
          <a:p>
            <a:pPr lvl="2"/>
            <a:endParaRPr lang="fr-FR" dirty="0"/>
          </a:p>
        </p:txBody>
      </p:sp>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mc:Choice xmlns:a14="http://schemas.microsoft.com/office/drawing/2010/main" Requires="a14">
          <p:sp>
            <p:nvSpPr>
              <p:cNvPr id="2" name="TextBox 1"/>
              <p:cNvSpPr txBox="1"/>
              <p:nvPr/>
            </p:nvSpPr>
            <p:spPr>
              <a:xfrm>
                <a:off x="45312" y="3291007"/>
                <a:ext cx="9053376" cy="1661993"/>
              </a:xfrm>
              <a:prstGeom prst="rect">
                <a:avLst/>
              </a:prstGeom>
              <a:noFill/>
            </p:spPr>
            <p:txBody>
              <a:bodyPr wrap="none" rtlCol="0">
                <a:spAutoFit/>
              </a:bodyPr>
              <a:lstStyle/>
              <a:p>
                <a:pPr lvl="1" algn="ctr">
                  <a:spcBef>
                    <a:spcPct val="20000"/>
                  </a:spcBef>
                </a:pPr>
                <a:r>
                  <a:rPr lang="en-US" sz="2800" dirty="0">
                    <a:solidFill>
                      <a:prstClr val="black"/>
                    </a:solidFill>
                  </a:rPr>
                  <a:t>That is, find the </a:t>
                </a:r>
                <a:r>
                  <a:rPr lang="en-US" sz="2800" i="1" dirty="0">
                    <a:solidFill>
                      <a:prstClr val="black"/>
                    </a:solidFill>
                  </a:rPr>
                  <a:t>means</a:t>
                </a:r>
                <a:r>
                  <a:rPr lang="en-US" sz="2800" dirty="0">
                    <a:solidFill>
                      <a:prstClr val="black"/>
                    </a:solidFill>
                  </a:rPr>
                  <a:t> and </a:t>
                </a:r>
                <a:r>
                  <a:rPr lang="en-US" sz="2800" i="1" dirty="0" smtClean="0">
                    <a:solidFill>
                      <a:prstClr val="black"/>
                    </a:solidFill>
                  </a:rPr>
                  <a:t>covariances</a:t>
                </a:r>
                <a:r>
                  <a:rPr lang="en-US" sz="2800" dirty="0" smtClean="0">
                    <a:solidFill>
                      <a:prstClr val="black"/>
                    </a:solidFill>
                  </a:rPr>
                  <a:t> for </a:t>
                </a:r>
                <a:r>
                  <a:rPr lang="en-US" sz="2800" dirty="0">
                    <a:solidFill>
                      <a:prstClr val="black"/>
                    </a:solidFill>
                  </a:rPr>
                  <a:t>each </a:t>
                </a:r>
                <a:r>
                  <a:rPr lang="en-US" sz="2800" dirty="0" smtClean="0">
                    <a:solidFill>
                      <a:prstClr val="black"/>
                    </a:solidFill>
                  </a:rPr>
                  <a:t/>
                </a:r>
                <a:br>
                  <a:rPr lang="en-US" sz="2800" dirty="0" smtClean="0">
                    <a:solidFill>
                      <a:prstClr val="black"/>
                    </a:solidFill>
                  </a:rPr>
                </a:br>
                <a:r>
                  <a:rPr lang="en-US" sz="2800" u="sng" dirty="0" smtClean="0">
                    <a:solidFill>
                      <a:prstClr val="black"/>
                    </a:solidFill>
                  </a:rPr>
                  <a:t>Gaussian </a:t>
                </a:r>
                <a:r>
                  <a:rPr lang="en-US" sz="2800" u="sng" dirty="0">
                    <a:solidFill>
                      <a:prstClr val="black"/>
                    </a:solidFill>
                  </a:rPr>
                  <a:t>density</a:t>
                </a:r>
                <a:r>
                  <a:rPr lang="en-US" sz="2800" dirty="0">
                    <a:solidFill>
                      <a:prstClr val="black"/>
                    </a:solidFill>
                  </a:rPr>
                  <a:t> which </a:t>
                </a:r>
                <a:r>
                  <a:rPr lang="en-US" sz="2800" i="1" dirty="0" smtClean="0">
                    <a:solidFill>
                      <a:prstClr val="black"/>
                    </a:solidFill>
                  </a:rPr>
                  <a:t>maximize the expected </a:t>
                </a:r>
                <a:r>
                  <a:rPr lang="en-US" sz="2800" i="1" dirty="0">
                    <a:solidFill>
                      <a:prstClr val="black"/>
                    </a:solidFill>
                  </a:rPr>
                  <a:t>likelihood </a:t>
                </a:r>
                <a:r>
                  <a:rPr lang="en-US" sz="2800" i="1" dirty="0" smtClean="0">
                    <a:solidFill>
                      <a:prstClr val="black"/>
                    </a:solidFill>
                  </a:rPr>
                  <a:t/>
                </a:r>
                <a:br>
                  <a:rPr lang="en-US" sz="2800" i="1" dirty="0" smtClean="0">
                    <a:solidFill>
                      <a:prstClr val="black"/>
                    </a:solidFill>
                  </a:rPr>
                </a:br>
                <a:r>
                  <a:rPr lang="en-US" sz="2800" i="1" dirty="0" smtClean="0">
                    <a:solidFill>
                      <a:prstClr val="black"/>
                    </a:solidFill>
                  </a:rPr>
                  <a:t>of </a:t>
                </a:r>
                <a:r>
                  <a:rPr lang="en-US" sz="2800" i="1" dirty="0">
                    <a:solidFill>
                      <a:prstClr val="black"/>
                    </a:solidFill>
                  </a:rPr>
                  <a:t>seeing the observed data, </a:t>
                </a:r>
                <a14:m>
                  <m:oMath xmlns:m="http://schemas.openxmlformats.org/officeDocument/2006/math">
                    <m:r>
                      <a:rPr lang="en-US" sz="2800">
                        <a:solidFill>
                          <a:prstClr val="black"/>
                        </a:solidFill>
                        <a:latin typeface="Cambria Math"/>
                        <a:ea typeface="Cambria Math"/>
                      </a:rPr>
                      <m:t>ℰ</m:t>
                    </m:r>
                    <m:d>
                      <m:dPr>
                        <m:ctrlPr>
                          <a:rPr lang="en-US" sz="2800" i="1">
                            <a:solidFill>
                              <a:prstClr val="black"/>
                            </a:solidFill>
                            <a:latin typeface="Cambria Math"/>
                            <a:ea typeface="Cambria Math"/>
                          </a:rPr>
                        </m:ctrlPr>
                      </m:dPr>
                      <m:e>
                        <m:r>
                          <a:rPr lang="en-US" sz="2800" b="1">
                            <a:solidFill>
                              <a:prstClr val="black"/>
                            </a:solidFill>
                            <a:latin typeface="Cambria Math"/>
                          </a:rPr>
                          <m:t>𝐑</m:t>
                        </m:r>
                        <m:r>
                          <a:rPr lang="en-US" sz="2800" i="1">
                            <a:solidFill>
                              <a:prstClr val="black"/>
                            </a:solidFill>
                            <a:latin typeface="Cambria Math"/>
                          </a:rPr>
                          <m:t>,</m:t>
                        </m:r>
                        <m:r>
                          <a:rPr lang="en-US" sz="2800" b="1" i="1">
                            <a:solidFill>
                              <a:prstClr val="black"/>
                            </a:solidFill>
                            <a:latin typeface="Cambria Math"/>
                          </a:rPr>
                          <m:t>𝒕</m:t>
                        </m:r>
                        <m:r>
                          <a:rPr lang="en-US" sz="2800" b="1" i="1">
                            <a:solidFill>
                              <a:prstClr val="black"/>
                            </a:solidFill>
                            <a:latin typeface="Cambria Math"/>
                          </a:rPr>
                          <m:t>,</m:t>
                        </m:r>
                        <m:sSub>
                          <m:sSubPr>
                            <m:ctrlPr>
                              <a:rPr lang="en-US" sz="2800" i="1">
                                <a:solidFill>
                                  <a:prstClr val="black"/>
                                </a:solidFill>
                                <a:latin typeface="Cambria Math"/>
                              </a:rPr>
                            </m:ctrlPr>
                          </m:sSubPr>
                          <m:e>
                            <m:r>
                              <a:rPr lang="en-US" sz="2800" b="1">
                                <a:solidFill>
                                  <a:prstClr val="black"/>
                                </a:solidFill>
                                <a:latin typeface="Cambria Math"/>
                              </a:rPr>
                              <m:t>𝚺</m:t>
                            </m:r>
                          </m:e>
                          <m:sub>
                            <m:r>
                              <a:rPr lang="en-US" sz="2800" i="1">
                                <a:solidFill>
                                  <a:prstClr val="black"/>
                                </a:solidFill>
                                <a:latin typeface="Cambria Math"/>
                              </a:rPr>
                              <m:t>𝑖</m:t>
                            </m:r>
                          </m:sub>
                        </m:sSub>
                        <m:r>
                          <a:rPr lang="en-US" sz="2800" i="1">
                            <a:solidFill>
                              <a:prstClr val="black"/>
                            </a:solidFill>
                            <a:latin typeface="Cambria Math"/>
                          </a:rPr>
                          <m:t>,</m:t>
                        </m:r>
                        <m:r>
                          <a:rPr lang="en-US" sz="2800" i="1">
                            <a:solidFill>
                              <a:prstClr val="black"/>
                            </a:solidFill>
                            <a:latin typeface="Cambria Math"/>
                          </a:rPr>
                          <m:t>𝑖</m:t>
                        </m:r>
                        <m:r>
                          <a:rPr lang="en-US" sz="2800" i="1">
                            <a:solidFill>
                              <a:prstClr val="black"/>
                            </a:solidFill>
                            <a:latin typeface="Cambria Math"/>
                          </a:rPr>
                          <m:t>=1…</m:t>
                        </m:r>
                        <m:r>
                          <a:rPr lang="en-US" sz="2800" i="1">
                            <a:solidFill>
                              <a:prstClr val="black"/>
                            </a:solidFill>
                            <a:latin typeface="Cambria Math"/>
                          </a:rPr>
                          <m:t>𝑛</m:t>
                        </m:r>
                      </m:e>
                      <m:e>
                        <m:r>
                          <a:rPr lang="en-US" sz="2800" i="1">
                            <a:solidFill>
                              <a:prstClr val="black"/>
                            </a:solidFill>
                            <a:latin typeface="Cambria Math"/>
                            <a:ea typeface="Cambria Math"/>
                          </a:rPr>
                          <m:t>𝒴</m:t>
                        </m:r>
                        <m:r>
                          <a:rPr lang="en-US" sz="2800" i="1">
                            <a:solidFill>
                              <a:prstClr val="black"/>
                            </a:solidFill>
                            <a:latin typeface="Cambria Math"/>
                            <a:ea typeface="Cambria Math"/>
                          </a:rPr>
                          <m:t>,</m:t>
                        </m:r>
                        <m:r>
                          <a:rPr lang="en-US" sz="2800" i="1">
                            <a:solidFill>
                              <a:prstClr val="black"/>
                            </a:solidFill>
                            <a:latin typeface="Cambria Math"/>
                            <a:ea typeface="Cambria Math"/>
                          </a:rPr>
                          <m:t>𝒵</m:t>
                        </m:r>
                      </m:e>
                    </m:d>
                  </m:oMath>
                </a14:m>
                <a:r>
                  <a:rPr lang="en-US" sz="2800" dirty="0">
                    <a:solidFill>
                      <a:prstClr val="black"/>
                    </a:solidFill>
                  </a:rPr>
                  <a:t>!</a:t>
                </a:r>
              </a:p>
              <a:p>
                <a:pPr algn="ctr"/>
                <a:endParaRPr lang="fr-FR" dirty="0"/>
              </a:p>
            </p:txBody>
          </p:sp>
        </mc:Choice>
        <mc:Fallback>
          <p:sp>
            <p:nvSpPr>
              <p:cNvPr id="2" name="TextBox 1"/>
              <p:cNvSpPr txBox="1">
                <a:spLocks noRot="1" noChangeAspect="1" noMove="1" noResize="1" noEditPoints="1" noAdjustHandles="1" noChangeArrowheads="1" noChangeShapeType="1" noTextEdit="1"/>
              </p:cNvSpPr>
              <p:nvPr/>
            </p:nvSpPr>
            <p:spPr>
              <a:xfrm>
                <a:off x="45312" y="3291007"/>
                <a:ext cx="9053376" cy="1661993"/>
              </a:xfrm>
              <a:prstGeom prst="rect">
                <a:avLst/>
              </a:prstGeom>
              <a:blipFill rotWithShape="1">
                <a:blip r:embed="rId3"/>
                <a:stretch>
                  <a:fillRect t="-3297" r="-538"/>
                </a:stretch>
              </a:blipFill>
            </p:spPr>
            <p:txBody>
              <a:bodyPr/>
              <a:lstStyle/>
              <a:p>
                <a:r>
                  <a:rPr lang="fr-FR">
                    <a:noFill/>
                  </a:rPr>
                  <a:t> </a:t>
                </a:r>
              </a:p>
            </p:txBody>
          </p:sp>
        </mc:Fallback>
      </mc:AlternateContent>
    </p:spTree>
    <p:extLst>
      <p:ext uri="{BB962C8B-B14F-4D97-AF65-F5344CB8AC3E}">
        <p14:creationId xmlns:p14="http://schemas.microsoft.com/office/powerpoint/2010/main" val="1838361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525963"/>
              </a:xfrm>
            </p:spPr>
            <p:txBody>
              <a:bodyPr>
                <a:normAutofit/>
              </a:bodyPr>
              <a:lstStyle/>
              <a:p>
                <a:pPr marL="0" indent="0">
                  <a:buNone/>
                </a:pPr>
                <a:r>
                  <a:rPr lang="en-US" b="1" dirty="0" smtClean="0"/>
                  <a:t>ECM Algorithm.</a:t>
                </a:r>
              </a:p>
              <a:p>
                <a:pPr lvl="1"/>
                <a:r>
                  <a:rPr lang="en-US" sz="2400" dirty="0" smtClean="0"/>
                  <a:t>There </a:t>
                </a:r>
                <a:r>
                  <a:rPr lang="en-US" sz="2400" dirty="0"/>
                  <a:t>is a function </a:t>
                </a:r>
                <a14:m>
                  <m:oMath xmlns:m="http://schemas.openxmlformats.org/officeDocument/2006/math">
                    <m:r>
                      <a:rPr lang="en-US" sz="2400">
                        <a:latin typeface="Cambria Math"/>
                        <a:ea typeface="Cambria Math"/>
                      </a:rPr>
                      <m:t>ℰ</m:t>
                    </m:r>
                    <m:d>
                      <m:dPr>
                        <m:ctrlPr>
                          <a:rPr lang="en-US" sz="2400" i="1">
                            <a:latin typeface="Cambria Math"/>
                            <a:ea typeface="Cambria Math"/>
                          </a:rPr>
                        </m:ctrlPr>
                      </m:dPr>
                      <m:e>
                        <m:r>
                          <a:rPr lang="en-US" sz="2400" b="1">
                            <a:latin typeface="Cambria Math"/>
                            <a:ea typeface="Cambria Math"/>
                          </a:rPr>
                          <m:t>𝚿</m:t>
                        </m:r>
                      </m:e>
                      <m:e>
                        <m:r>
                          <a:rPr lang="en-US" sz="2400" i="1">
                            <a:latin typeface="Cambria Math"/>
                            <a:ea typeface="Cambria Math"/>
                          </a:rPr>
                          <m:t>𝒴</m:t>
                        </m:r>
                        <m:r>
                          <a:rPr lang="en-US" sz="2400" i="1">
                            <a:latin typeface="Cambria Math"/>
                            <a:ea typeface="Cambria Math"/>
                          </a:rPr>
                          <m:t>,</m:t>
                        </m:r>
                        <m:r>
                          <a:rPr lang="en-US" sz="2400" i="1">
                            <a:latin typeface="Cambria Math"/>
                            <a:ea typeface="Cambria Math"/>
                          </a:rPr>
                          <m:t>𝒵</m:t>
                        </m:r>
                      </m:e>
                    </m:d>
                  </m:oMath>
                </a14:m>
                <a:r>
                  <a:rPr lang="en-US" sz="2400" dirty="0"/>
                  <a:t>which is </a:t>
                </a:r>
                <a:r>
                  <a:rPr lang="en-US" sz="2400" i="1" dirty="0"/>
                  <a:t>maximized</a:t>
                </a:r>
                <a:r>
                  <a:rPr lang="en-US" sz="2400" dirty="0"/>
                  <a:t> by the optimal parameters </a:t>
                </a:r>
                <a14:m>
                  <m:oMath xmlns:m="http://schemas.openxmlformats.org/officeDocument/2006/math">
                    <m:sSup>
                      <m:sSupPr>
                        <m:ctrlPr>
                          <a:rPr lang="en-US" sz="2400" i="1">
                            <a:latin typeface="Cambria Math"/>
                          </a:rPr>
                        </m:ctrlPr>
                      </m:sSupPr>
                      <m:e>
                        <m:r>
                          <a:rPr lang="en-US" sz="2400" b="1">
                            <a:latin typeface="Cambria Math"/>
                          </a:rPr>
                          <m:t>𝚿</m:t>
                        </m:r>
                      </m:e>
                      <m:sup>
                        <m:r>
                          <a:rPr lang="en-US" sz="2400" smtClean="0">
                            <a:latin typeface="Cambria Math"/>
                          </a:rPr>
                          <m:t>∗</m:t>
                        </m:r>
                      </m:sup>
                    </m:sSup>
                    <m:r>
                      <a:rPr lang="en-US" sz="2400" b="0" i="1" smtClean="0">
                        <a:latin typeface="Cambria Math"/>
                      </a:rPr>
                      <m:t>=</m:t>
                    </m:r>
                    <m:d>
                      <m:dPr>
                        <m:begChr m:val="{"/>
                        <m:endChr m:val="}"/>
                        <m:ctrlPr>
                          <a:rPr lang="en-US" sz="2400" b="0" i="1" smtClean="0">
                            <a:latin typeface="Cambria Math"/>
                          </a:rPr>
                        </m:ctrlPr>
                      </m:dPr>
                      <m:e>
                        <m:r>
                          <a:rPr lang="en-US" sz="2400" b="1" i="0" smtClean="0">
                            <a:latin typeface="Cambria Math"/>
                          </a:rPr>
                          <m:t>𝐑</m:t>
                        </m:r>
                        <m:r>
                          <a:rPr lang="en-US" sz="2400" b="0" i="1" smtClean="0">
                            <a:latin typeface="Cambria Math"/>
                          </a:rPr>
                          <m:t>,</m:t>
                        </m:r>
                        <m:r>
                          <a:rPr lang="en-US" sz="2400" b="1" i="1" smtClean="0">
                            <a:latin typeface="Cambria Math"/>
                          </a:rPr>
                          <m:t>𝒕</m:t>
                        </m:r>
                        <m:r>
                          <a:rPr lang="en-US" sz="2400" b="1" i="1" smtClean="0">
                            <a:latin typeface="Cambria Math"/>
                          </a:rPr>
                          <m:t>,</m:t>
                        </m:r>
                        <m:sSub>
                          <m:sSubPr>
                            <m:ctrlPr>
                              <a:rPr lang="en-US" sz="2400" b="1" i="1" smtClean="0">
                                <a:latin typeface="Cambria Math"/>
                              </a:rPr>
                            </m:ctrlPr>
                          </m:sSubPr>
                          <m:e>
                            <m:r>
                              <a:rPr lang="en-US" sz="2400" b="1" i="0" smtClean="0">
                                <a:latin typeface="Cambria Math"/>
                              </a:rPr>
                              <m:t>𝚺</m:t>
                            </m:r>
                          </m:e>
                          <m:sub>
                            <m:r>
                              <a:rPr lang="en-US" sz="2400" b="0" i="1" smtClean="0">
                                <a:latin typeface="Cambria Math"/>
                              </a:rPr>
                              <m:t>𝑖</m:t>
                            </m:r>
                          </m:sub>
                        </m:sSub>
                        <m:r>
                          <a:rPr lang="en-US" sz="2400" b="0" i="1" smtClean="0">
                            <a:latin typeface="Cambria Math"/>
                          </a:rPr>
                          <m:t> </m:t>
                        </m:r>
                        <m:r>
                          <m:rPr>
                            <m:sty m:val="p"/>
                          </m:rPr>
                          <a:rPr lang="en-US" sz="2400" b="0" i="0" smtClean="0">
                            <a:latin typeface="Cambria Math"/>
                          </a:rPr>
                          <m:t>for</m:t>
                        </m:r>
                        <m:r>
                          <a:rPr lang="en-US" sz="2400" b="0" i="1" smtClean="0">
                            <a:latin typeface="Cambria Math"/>
                          </a:rPr>
                          <m:t> </m:t>
                        </m:r>
                        <m:r>
                          <a:rPr lang="en-US" sz="2400" b="0" i="1" smtClean="0">
                            <a:latin typeface="Cambria Math"/>
                          </a:rPr>
                          <m:t>𝑖</m:t>
                        </m:r>
                        <m:r>
                          <a:rPr lang="en-US" sz="2400" b="0" i="1" smtClean="0">
                            <a:latin typeface="Cambria Math"/>
                          </a:rPr>
                          <m:t>=1…</m:t>
                        </m:r>
                        <m:r>
                          <a:rPr lang="en-US" sz="2400" b="0" i="1" smtClean="0">
                            <a:latin typeface="Cambria Math"/>
                          </a:rPr>
                          <m:t>𝑛</m:t>
                        </m:r>
                      </m:e>
                    </m:d>
                  </m:oMath>
                </a14:m>
                <a:r>
                  <a:rPr lang="en-US" sz="2400" dirty="0"/>
                  <a:t>.</a:t>
                </a:r>
              </a:p>
              <a:p>
                <a:pPr lvl="1"/>
                <a14:m>
                  <m:oMath xmlns:m="http://schemas.openxmlformats.org/officeDocument/2006/math">
                    <m:r>
                      <a:rPr lang="en-US" sz="2400">
                        <a:latin typeface="Cambria Math"/>
                        <a:ea typeface="Cambria Math"/>
                      </a:rPr>
                      <m:t>ℰ</m:t>
                    </m:r>
                    <m:d>
                      <m:dPr>
                        <m:ctrlPr>
                          <a:rPr lang="en-US" sz="2400" i="1">
                            <a:latin typeface="Cambria Math"/>
                            <a:ea typeface="Cambria Math"/>
                          </a:rPr>
                        </m:ctrlPr>
                      </m:dPr>
                      <m:e>
                        <m:r>
                          <a:rPr lang="en-US" sz="2400" b="1">
                            <a:latin typeface="Cambria Math"/>
                            <a:ea typeface="Cambria Math"/>
                          </a:rPr>
                          <m:t>𝚿</m:t>
                        </m:r>
                      </m:e>
                      <m:e>
                        <m:r>
                          <a:rPr lang="en-US" sz="2400" i="1">
                            <a:latin typeface="Cambria Math"/>
                            <a:ea typeface="Cambria Math"/>
                          </a:rPr>
                          <m:t>𝒴</m:t>
                        </m:r>
                        <m:r>
                          <a:rPr lang="en-US" sz="2400" i="1">
                            <a:latin typeface="Cambria Math"/>
                            <a:ea typeface="Cambria Math"/>
                          </a:rPr>
                          <m:t>,</m:t>
                        </m:r>
                        <m:r>
                          <a:rPr lang="en-US" sz="2400" i="1">
                            <a:latin typeface="Cambria Math"/>
                            <a:ea typeface="Cambria Math"/>
                          </a:rPr>
                          <m:t>𝒵</m:t>
                        </m:r>
                      </m:e>
                    </m:d>
                  </m:oMath>
                </a14:m>
                <a:r>
                  <a:rPr lang="en-US" sz="2400" dirty="0"/>
                  <a:t> is called the </a:t>
                </a:r>
                <a:r>
                  <a:rPr lang="en-US" sz="2400" i="1" dirty="0"/>
                  <a:t>expected complete-data log-likelihood conditioned by the observed data</a:t>
                </a:r>
                <a:r>
                  <a:rPr lang="en-US" sz="2400" dirty="0"/>
                  <a:t>.</a:t>
                </a:r>
              </a:p>
              <a:p>
                <a:pPr marL="857250" lvl="2" indent="0">
                  <a:buNone/>
                </a:pPr>
                <a:endParaRPr lang="en-US" dirty="0"/>
              </a:p>
              <a:p>
                <a:pPr lvl="2"/>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525963"/>
              </a:xfrm>
              <a:blipFill rotWithShape="1">
                <a:blip r:embed="rId3"/>
                <a:stretch>
                  <a:fillRect l="-1852" t="-1752"/>
                </a:stretch>
              </a:blipFill>
            </p:spPr>
            <p:txBody>
              <a:bodyPr/>
              <a:lstStyle/>
              <a:p>
                <a:r>
                  <a:rPr lang="fr-FR">
                    <a:noFill/>
                  </a:rPr>
                  <a:t> </a:t>
                </a:r>
              </a:p>
            </p:txBody>
          </p:sp>
        </mc:Fallback>
      </mc:AlternateContent>
      <p:sp>
        <p:nvSpPr>
          <p:cNvPr id="5" name="Title 5"/>
          <p:cNvSpPr>
            <a:spLocks noGrp="1"/>
          </p:cNvSpPr>
          <p:nvPr>
            <p:ph type="title"/>
          </p:nvPr>
        </p:nvSpPr>
        <p:spPr/>
        <p:txBody>
          <a:bodyPr/>
          <a:lstStyle/>
          <a:p>
            <a:r>
              <a:rPr lang="en-US" b="1" dirty="0" smtClean="0"/>
              <a:t>Technical Summary</a:t>
            </a:r>
            <a:endParaRPr lang="fr-FR" b="1" dirty="0"/>
          </a:p>
        </p:txBody>
      </p:sp>
      <p:grpSp>
        <p:nvGrpSpPr>
          <p:cNvPr id="12" name="Group 11"/>
          <p:cNvGrpSpPr/>
          <p:nvPr/>
        </p:nvGrpSpPr>
        <p:grpSpPr>
          <a:xfrm>
            <a:off x="2042234" y="4282216"/>
            <a:ext cx="5059533" cy="1160815"/>
            <a:chOff x="2042234" y="4282216"/>
            <a:chExt cx="5059533" cy="1160815"/>
          </a:xfrm>
        </p:grpSpPr>
        <mc:AlternateContent xmlns:mc="http://schemas.openxmlformats.org/markup-compatibility/2006" xmlns:a14="http://schemas.microsoft.com/office/drawing/2010/main">
          <mc:Choice Requires="a14">
            <p:sp>
              <p:nvSpPr>
                <p:cNvPr id="3" name="TextBox 2"/>
                <p:cNvSpPr txBox="1"/>
                <p:nvPr/>
              </p:nvSpPr>
              <p:spPr>
                <a:xfrm>
                  <a:off x="2042234" y="4282216"/>
                  <a:ext cx="5059533" cy="507832"/>
                </a:xfrm>
                <a:prstGeom prst="rect">
                  <a:avLst/>
                </a:prstGeom>
                <a:noFill/>
                <a:ln w="28575">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a:ea typeface="Cambria Math"/>
                          </a:rPr>
                          <m:t>ℰ</m:t>
                        </m:r>
                        <m:d>
                          <m:dPr>
                            <m:ctrlPr>
                              <a:rPr lang="en-US" sz="2400" i="1">
                                <a:latin typeface="Cambria Math"/>
                                <a:ea typeface="Cambria Math"/>
                              </a:rPr>
                            </m:ctrlPr>
                          </m:dPr>
                          <m:e>
                            <m:r>
                              <a:rPr lang="en-US" sz="2400" b="1">
                                <a:latin typeface="Cambria Math"/>
                                <a:ea typeface="Cambria Math"/>
                              </a:rPr>
                              <m:t>𝚿</m:t>
                            </m:r>
                          </m:e>
                          <m:e>
                            <m:r>
                              <a:rPr lang="en-US" sz="2400" i="1">
                                <a:latin typeface="Cambria Math"/>
                                <a:ea typeface="Cambria Math"/>
                              </a:rPr>
                              <m:t>𝒴</m:t>
                            </m:r>
                            <m:r>
                              <a:rPr lang="en-US" sz="2400" i="1">
                                <a:latin typeface="Cambria Math"/>
                                <a:ea typeface="Cambria Math"/>
                              </a:rPr>
                              <m:t>,</m:t>
                            </m:r>
                            <m:r>
                              <a:rPr lang="en-US" sz="2400" i="1">
                                <a:latin typeface="Cambria Math"/>
                                <a:ea typeface="Cambria Math"/>
                              </a:rPr>
                              <m:t>𝒵</m:t>
                            </m:r>
                          </m:e>
                        </m:d>
                        <m:r>
                          <a:rPr lang="en-US" sz="2400" i="1">
                            <a:latin typeface="Cambria Math"/>
                            <a:ea typeface="Cambria Math"/>
                          </a:rPr>
                          <m:t>=</m:t>
                        </m:r>
                        <m:sSub>
                          <m:sSubPr>
                            <m:ctrlPr>
                              <a:rPr lang="en-US" sz="2400" b="0" i="1" smtClean="0">
                                <a:latin typeface="Cambria Math"/>
                                <a:ea typeface="Cambria Math"/>
                              </a:rPr>
                            </m:ctrlPr>
                          </m:sSubPr>
                          <m:e>
                            <m:r>
                              <a:rPr lang="en-US" sz="2400" i="1" smtClean="0">
                                <a:latin typeface="Cambria Math"/>
                                <a:ea typeface="Cambria Math"/>
                              </a:rPr>
                              <m:t>𝐸</m:t>
                            </m:r>
                          </m:e>
                          <m:sub>
                            <m:r>
                              <a:rPr lang="en-US" sz="2400" b="0" i="1" smtClean="0">
                                <a:latin typeface="Cambria Math"/>
                                <a:ea typeface="Cambria Math"/>
                              </a:rPr>
                              <m:t>𝒵</m:t>
                            </m:r>
                          </m:sub>
                        </m:sSub>
                        <m:d>
                          <m:dPr>
                            <m:begChr m:val="["/>
                            <m:endChr m:val="]"/>
                            <m:ctrlPr>
                              <a:rPr lang="en-US" sz="2400" b="0" i="1" smtClean="0">
                                <a:latin typeface="Cambria Math"/>
                                <a:ea typeface="Cambria Math"/>
                              </a:rPr>
                            </m:ctrlPr>
                          </m:dPr>
                          <m:e>
                            <m:func>
                              <m:funcPr>
                                <m:ctrlPr>
                                  <a:rPr lang="en-US" sz="2400" b="0" i="1" smtClean="0">
                                    <a:latin typeface="Cambria Math"/>
                                    <a:ea typeface="Cambria Math"/>
                                  </a:rPr>
                                </m:ctrlPr>
                              </m:funcPr>
                              <m:fName>
                                <m:r>
                                  <m:rPr>
                                    <m:sty m:val="p"/>
                                  </m:rPr>
                                  <a:rPr lang="en-US" sz="2400" b="0" i="0" smtClean="0">
                                    <a:latin typeface="Cambria Math"/>
                                    <a:ea typeface="Cambria Math"/>
                                  </a:rPr>
                                  <m:t>log</m:t>
                                </m:r>
                              </m:fName>
                              <m:e>
                                <m:r>
                                  <a:rPr lang="en-US" sz="2400" b="0" i="1" smtClean="0">
                                    <a:latin typeface="Cambria Math"/>
                                    <a:ea typeface="Cambria Math"/>
                                  </a:rPr>
                                  <m:t>𝑃</m:t>
                                </m:r>
                                <m:d>
                                  <m:dPr>
                                    <m:ctrlPr>
                                      <a:rPr lang="en-US" sz="2400" b="0" i="1" smtClean="0">
                                        <a:latin typeface="Cambria Math"/>
                                        <a:ea typeface="Cambria Math"/>
                                      </a:rPr>
                                    </m:ctrlPr>
                                  </m:dPr>
                                  <m:e>
                                    <m:r>
                                      <a:rPr lang="en-US" sz="2400" b="0" i="1" smtClean="0">
                                        <a:latin typeface="Cambria Math"/>
                                        <a:ea typeface="Cambria Math"/>
                                      </a:rPr>
                                      <m:t>𝒴</m:t>
                                    </m:r>
                                    <m:r>
                                      <a:rPr lang="en-US" sz="2400" b="0" i="1" smtClean="0">
                                        <a:latin typeface="Cambria Math"/>
                                        <a:ea typeface="Cambria Math"/>
                                      </a:rPr>
                                      <m:t>,</m:t>
                                    </m:r>
                                    <m:r>
                                      <a:rPr lang="en-US" sz="2400" b="0" i="1" smtClean="0">
                                        <a:latin typeface="Cambria Math"/>
                                        <a:ea typeface="Cambria Math"/>
                                      </a:rPr>
                                      <m:t>𝒵</m:t>
                                    </m:r>
                                    <m:r>
                                      <a:rPr lang="en-US" sz="2400" b="0" i="1" smtClean="0">
                                        <a:latin typeface="Cambria Math"/>
                                        <a:ea typeface="Cambria Math"/>
                                      </a:rPr>
                                      <m:t>;</m:t>
                                    </m:r>
                                    <m:r>
                                      <a:rPr lang="en-US" sz="2400" b="1">
                                        <a:latin typeface="Cambria Math"/>
                                        <a:ea typeface="Cambria Math"/>
                                      </a:rPr>
                                      <m:t>𝚿</m:t>
                                    </m:r>
                                  </m:e>
                                </m:d>
                                <m:r>
                                  <a:rPr lang="en-US" sz="2400" b="0" i="1" smtClean="0">
                                    <a:latin typeface="Cambria Math"/>
                                    <a:ea typeface="Cambria Math"/>
                                  </a:rPr>
                                  <m:t>|</m:t>
                                </m:r>
                                <m:r>
                                  <a:rPr lang="en-US" sz="2400" b="0" i="1" smtClean="0">
                                    <a:latin typeface="Cambria Math"/>
                                    <a:ea typeface="Cambria Math"/>
                                  </a:rPr>
                                  <m:t>𝒴</m:t>
                                </m:r>
                              </m:e>
                            </m:func>
                          </m:e>
                        </m:d>
                      </m:oMath>
                    </m:oMathPara>
                  </a14:m>
                  <a:endParaRPr lang="fr-FR"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042234" y="4282216"/>
                  <a:ext cx="5059533" cy="507832"/>
                </a:xfrm>
                <a:prstGeom prst="rect">
                  <a:avLst/>
                </a:prstGeom>
                <a:blipFill rotWithShape="1">
                  <a:blip r:embed="rId4"/>
                  <a:stretch>
                    <a:fillRect b="-2247"/>
                  </a:stretch>
                </a:blipFill>
                <a:ln w="28575">
                  <a:solidFill>
                    <a:srgbClr val="0070C0"/>
                  </a:solidFill>
                </a:ln>
              </p:spPr>
              <p:txBody>
                <a:bodyPr/>
                <a:lstStyle/>
                <a:p>
                  <a:r>
                    <a:rPr lang="fr-FR">
                      <a:noFill/>
                    </a:rPr>
                    <a:t> </a:t>
                  </a:r>
                </a:p>
              </p:txBody>
            </p:sp>
          </mc:Fallback>
        </mc:AlternateContent>
        <p:sp>
          <p:nvSpPr>
            <p:cNvPr id="4" name="TextBox 3"/>
            <p:cNvSpPr txBox="1"/>
            <p:nvPr/>
          </p:nvSpPr>
          <p:spPr>
            <a:xfrm>
              <a:off x="2622684" y="4796700"/>
              <a:ext cx="3898631" cy="646331"/>
            </a:xfrm>
            <a:prstGeom prst="rect">
              <a:avLst/>
            </a:prstGeom>
            <a:noFill/>
          </p:spPr>
          <p:txBody>
            <a:bodyPr wrap="none" rtlCol="0">
              <a:spAutoFit/>
            </a:bodyPr>
            <a:lstStyle/>
            <a:p>
              <a:pPr algn="ctr"/>
              <a:r>
                <a:rPr lang="en-US" b="1" dirty="0">
                  <a:solidFill>
                    <a:srgbClr val="0070C0"/>
                  </a:solidFill>
                </a:rPr>
                <a:t>expected complete-data log-likelihood </a:t>
              </a:r>
              <a:endParaRPr lang="en-US" b="1" dirty="0" smtClean="0">
                <a:solidFill>
                  <a:srgbClr val="0070C0"/>
                </a:solidFill>
              </a:endParaRPr>
            </a:p>
            <a:p>
              <a:pPr algn="ctr"/>
              <a:r>
                <a:rPr lang="en-US" b="1" dirty="0" smtClean="0">
                  <a:solidFill>
                    <a:srgbClr val="0070C0"/>
                  </a:solidFill>
                </a:rPr>
                <a:t>conditioned </a:t>
              </a:r>
              <a:r>
                <a:rPr lang="en-US" b="1" dirty="0">
                  <a:solidFill>
                    <a:srgbClr val="0070C0"/>
                  </a:solidFill>
                </a:rPr>
                <a:t>by the observed data</a:t>
              </a:r>
              <a:endParaRPr lang="fr-FR" b="1" dirty="0">
                <a:solidFill>
                  <a:srgbClr val="0070C0"/>
                </a:solidFill>
              </a:endParaRPr>
            </a:p>
          </p:txBody>
        </p:sp>
      </p:grpSp>
      <mc:AlternateContent xmlns:mc="http://schemas.openxmlformats.org/markup-compatibility/2006" xmlns:a14="http://schemas.microsoft.com/office/drawing/2010/main">
        <mc:Choice Requires="a14">
          <p:sp>
            <p:nvSpPr>
              <p:cNvPr id="6" name="TextBox 5"/>
              <p:cNvSpPr txBox="1"/>
              <p:nvPr/>
            </p:nvSpPr>
            <p:spPr>
              <a:xfrm>
                <a:off x="1827530" y="5430330"/>
                <a:ext cx="5787162" cy="923330"/>
              </a:xfrm>
              <a:prstGeom prst="rect">
                <a:avLst/>
              </a:prstGeom>
              <a:noFill/>
            </p:spPr>
            <p:txBody>
              <a:bodyPr wrap="none" rtlCol="0">
                <a:spAutoFit/>
              </a:bodyPr>
              <a:lstStyle/>
              <a:p>
                <a:r>
                  <a:rPr lang="en-US" i="1" dirty="0" smtClean="0"/>
                  <a:t>The parameters </a:t>
                </a:r>
                <a14:m>
                  <m:oMath xmlns:m="http://schemas.openxmlformats.org/officeDocument/2006/math">
                    <m:sSup>
                      <m:sSupPr>
                        <m:ctrlPr>
                          <a:rPr lang="en-US" b="1" i="1" smtClean="0">
                            <a:latin typeface="Cambria Math"/>
                          </a:rPr>
                        </m:ctrlPr>
                      </m:sSupPr>
                      <m:e>
                        <m:r>
                          <a:rPr lang="en-US" b="1" i="0" smtClean="0">
                            <a:latin typeface="Cambria Math"/>
                          </a:rPr>
                          <m:t>𝚿</m:t>
                        </m:r>
                      </m:e>
                      <m:sup>
                        <m:r>
                          <a:rPr lang="en-US" b="1" i="0" smtClean="0">
                            <a:latin typeface="Cambria Math"/>
                          </a:rPr>
                          <m:t>∗</m:t>
                        </m:r>
                      </m:sup>
                    </m:sSup>
                  </m:oMath>
                </a14:m>
                <a:r>
                  <a:rPr lang="en-US" i="1" dirty="0" smtClean="0"/>
                  <a:t> which lead to a local maximum of this</a:t>
                </a:r>
                <a:br>
                  <a:rPr lang="en-US" i="1" dirty="0" smtClean="0"/>
                </a:br>
                <a:r>
                  <a:rPr lang="en-US" i="1" dirty="0" smtClean="0"/>
                  <a:t>function will also maximize the log-likelihood of our</a:t>
                </a:r>
                <a:br>
                  <a:rPr lang="en-US" i="1" dirty="0" smtClean="0"/>
                </a:br>
                <a:r>
                  <a:rPr lang="en-US" i="1" dirty="0" smtClean="0"/>
                  <a:t>observed data!</a:t>
                </a:r>
                <a:endParaRPr lang="fr-FR" i="1" dirty="0"/>
              </a:p>
            </p:txBody>
          </p:sp>
        </mc:Choice>
        <mc:Fallback xmlns="">
          <p:sp>
            <p:nvSpPr>
              <p:cNvPr id="6" name="TextBox 5"/>
              <p:cNvSpPr txBox="1">
                <a:spLocks noRot="1" noChangeAspect="1" noMove="1" noResize="1" noEditPoints="1" noAdjustHandles="1" noChangeArrowheads="1" noChangeShapeType="1" noTextEdit="1"/>
              </p:cNvSpPr>
              <p:nvPr/>
            </p:nvSpPr>
            <p:spPr>
              <a:xfrm>
                <a:off x="1827530" y="5430330"/>
                <a:ext cx="5787162" cy="923330"/>
              </a:xfrm>
              <a:prstGeom prst="rect">
                <a:avLst/>
              </a:prstGeom>
              <a:blipFill rotWithShape="1">
                <a:blip r:embed="rId5"/>
                <a:stretch>
                  <a:fillRect l="-948" t="-3311" b="-9934"/>
                </a:stretch>
              </a:blipFill>
            </p:spPr>
            <p:txBody>
              <a:bodyPr/>
              <a:lstStyle/>
              <a:p>
                <a:r>
                  <a:rPr lang="fr-FR">
                    <a:noFill/>
                  </a:rPr>
                  <a:t> </a:t>
                </a:r>
              </a:p>
            </p:txBody>
          </p:sp>
        </mc:Fallback>
      </mc:AlternateContent>
      <p:sp>
        <p:nvSpPr>
          <p:cNvPr id="13" name="TextBox 12"/>
          <p:cNvSpPr txBox="1"/>
          <p:nvPr/>
        </p:nvSpPr>
        <p:spPr>
          <a:xfrm>
            <a:off x="0" y="6396335"/>
            <a:ext cx="9144000" cy="461665"/>
          </a:xfrm>
          <a:prstGeom prst="rect">
            <a:avLst/>
          </a:prstGeom>
          <a:noFill/>
        </p:spPr>
        <p:txBody>
          <a:bodyPr wrap="square" rtlCol="0">
            <a:spAutoFit/>
          </a:bodyPr>
          <a:lstStyle/>
          <a:p>
            <a:r>
              <a:rPr lang="en-US" sz="1200" dirty="0" err="1" smtClean="0"/>
              <a:t>Dempster</a:t>
            </a:r>
            <a:r>
              <a:rPr lang="en-US" sz="1200" dirty="0" smtClean="0"/>
              <a:t> AP, Laird NM, Rubin DB. </a:t>
            </a:r>
            <a:r>
              <a:rPr lang="en-US" sz="1200" i="1" dirty="0" smtClean="0"/>
              <a:t>Maximum-Likelihood Estimation from Incomplete Data via the EM Algorithm (with Discussion)</a:t>
            </a:r>
            <a:r>
              <a:rPr lang="en-US" sz="1200" dirty="0" smtClean="0"/>
              <a:t>. J. Royal Statistical Soc., Series B, vol. 39, pp. 1-38, 1977.</a:t>
            </a:r>
            <a:endParaRPr lang="fr-FR" sz="1200" dirty="0"/>
          </a:p>
        </p:txBody>
      </p:sp>
    </p:spTree>
    <p:extLst>
      <p:ext uri="{BB962C8B-B14F-4D97-AF65-F5344CB8AC3E}">
        <p14:creationId xmlns:p14="http://schemas.microsoft.com/office/powerpoint/2010/main" val="18355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solidFill>
                    <a:schemeClr val="tx1"/>
                  </a:solidFill>
                </a:endParaRPr>
              </a:p>
              <a:p>
                <a:pPr marL="457200" lvl="1" indent="0">
                  <a:buNone/>
                </a:pPr>
                <a:r>
                  <a:rPr lang="en-US" b="1" dirty="0" smtClean="0">
                    <a:solidFill>
                      <a:schemeClr val="tx1"/>
                    </a:solidFill>
                  </a:rPr>
                  <a:t>ECM Algorithm</a:t>
                </a:r>
              </a:p>
              <a:p>
                <a:pPr marL="1371600" lvl="2" indent="-457200">
                  <a:buFont typeface="+mj-lt"/>
                  <a:buAutoNum type="arabicPeriod"/>
                </a:pPr>
                <a:r>
                  <a:rPr lang="en-US" dirty="0" smtClean="0">
                    <a:solidFill>
                      <a:schemeClr val="tx1"/>
                    </a:solidFill>
                  </a:rPr>
                  <a:t>Initialize </a:t>
                </a:r>
                <a:r>
                  <a:rPr lang="en-US" dirty="0" smtClean="0">
                    <a:solidFill>
                      <a:schemeClr val="tx1"/>
                    </a:solidFill>
                  </a:rPr>
                  <a:t>parameters:</a:t>
                </a:r>
              </a:p>
              <a:p>
                <a:pPr marL="1371600" lvl="2" indent="-457200">
                  <a:buFont typeface="+mj-lt"/>
                  <a:buAutoNum type="arabicPeriod"/>
                </a:pPr>
                <a:endParaRPr lang="en-US" dirty="0" smtClean="0">
                  <a:solidFill>
                    <a:schemeClr val="tx1"/>
                  </a:solidFill>
                </a:endParaRPr>
              </a:p>
              <a:p>
                <a:pPr marL="1371600" lvl="2" indent="-457200">
                  <a:buFont typeface="+mj-lt"/>
                  <a:buAutoNum type="arabicPeriod"/>
                </a:pPr>
                <a:r>
                  <a:rPr lang="en-US" dirty="0" smtClean="0">
                    <a:solidFill>
                      <a:schemeClr val="tx1"/>
                    </a:solidFill>
                  </a:rPr>
                  <a:t>E-step: Compute </a:t>
                </a:r>
                <a:r>
                  <a:rPr lang="en-US" i="1" dirty="0" smtClean="0">
                    <a:solidFill>
                      <a:schemeClr val="tx1"/>
                    </a:solidFill>
                  </a:rPr>
                  <a:t>posterior probabilities</a:t>
                </a:r>
                <a:r>
                  <a:rPr lang="en-US" dirty="0" smtClean="0">
                    <a:solidFill>
                      <a:schemeClr val="tx1"/>
                    </a:solidFill>
                  </a:rPr>
                  <a:t> given the current values of </a:t>
                </a:r>
                <a14:m>
                  <m:oMath xmlns:m="http://schemas.openxmlformats.org/officeDocument/2006/math">
                    <m:r>
                      <a:rPr lang="en-US" b="1" i="0" smtClean="0">
                        <a:solidFill>
                          <a:schemeClr val="tx1"/>
                        </a:solidFill>
                        <a:latin typeface="Cambria Math"/>
                      </a:rPr>
                      <m:t>𝐑</m:t>
                    </m:r>
                  </m:oMath>
                </a14:m>
                <a:r>
                  <a:rPr lang="en-US" dirty="0" smtClean="0">
                    <a:solidFill>
                      <a:schemeClr val="tx1"/>
                    </a:solidFill>
                  </a:rPr>
                  <a:t>, </a:t>
                </a:r>
                <a14:m>
                  <m:oMath xmlns:m="http://schemas.openxmlformats.org/officeDocument/2006/math">
                    <m:r>
                      <a:rPr lang="en-US" b="1" i="1" smtClean="0">
                        <a:solidFill>
                          <a:schemeClr val="tx1"/>
                        </a:solidFill>
                        <a:latin typeface="Cambria Math"/>
                      </a:rPr>
                      <m:t>𝒕</m:t>
                    </m:r>
                  </m:oMath>
                </a14:m>
                <a:r>
                  <a:rPr lang="en-US" dirty="0" smtClean="0">
                    <a:solidFill>
                      <a:schemeClr val="tx1"/>
                    </a:solidFill>
                  </a:rPr>
                  <a:t>, and </a:t>
                </a:r>
                <a14:m>
                  <m:oMath xmlns:m="http://schemas.openxmlformats.org/officeDocument/2006/math">
                    <m:sSub>
                      <m:sSubPr>
                        <m:ctrlPr>
                          <a:rPr lang="en-US" b="0" i="1" smtClean="0">
                            <a:solidFill>
                              <a:schemeClr val="tx1"/>
                            </a:solidFill>
                            <a:latin typeface="Cambria Math"/>
                          </a:rPr>
                        </m:ctrlPr>
                      </m:sSubPr>
                      <m:e>
                        <m:r>
                          <a:rPr lang="en-US" b="1" i="0" smtClean="0">
                            <a:solidFill>
                              <a:schemeClr val="tx1"/>
                            </a:solidFill>
                            <a:latin typeface="Cambria Math"/>
                          </a:rPr>
                          <m:t>𝚺</m:t>
                        </m:r>
                      </m:e>
                      <m:sub>
                        <m:r>
                          <a:rPr lang="en-US" b="0" i="1" smtClean="0">
                            <a:solidFill>
                              <a:schemeClr val="tx1"/>
                            </a:solidFill>
                            <a:latin typeface="Cambria Math"/>
                          </a:rPr>
                          <m:t>𝑖</m:t>
                        </m:r>
                      </m:sub>
                    </m:sSub>
                  </m:oMath>
                </a14:m>
                <a:r>
                  <a:rPr lang="en-US" dirty="0" smtClean="0">
                    <a:solidFill>
                      <a:schemeClr val="tx1"/>
                    </a:solidFill>
                  </a:rPr>
                  <a:t>. Call these </a:t>
                </a:r>
                <a14:m>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𝛼</m:t>
                        </m:r>
                      </m:e>
                      <m:sub>
                        <m:r>
                          <a:rPr lang="en-US" b="0" i="1" smtClean="0">
                            <a:solidFill>
                              <a:schemeClr val="tx1"/>
                            </a:solidFill>
                            <a:latin typeface="Cambria Math"/>
                          </a:rPr>
                          <m:t>𝑗𝑖</m:t>
                        </m:r>
                      </m:sub>
                    </m:sSub>
                  </m:oMath>
                </a14:m>
                <a:r>
                  <a:rPr lang="en-US" dirty="0" smtClean="0">
                    <a:solidFill>
                      <a:schemeClr val="tx1"/>
                    </a:solidFill>
                  </a:rPr>
                  <a:t>.</a:t>
                </a:r>
                <a:r>
                  <a:rPr lang="en-US" b="1" dirty="0" smtClean="0">
                    <a:solidFill>
                      <a:schemeClr val="tx1"/>
                    </a:solidFill>
                  </a:rPr>
                  <a:t> </a:t>
                </a:r>
              </a:p>
              <a:p>
                <a:pPr marL="1371600" lvl="2" indent="-457200">
                  <a:buFont typeface="+mj-lt"/>
                  <a:buAutoNum type="arabicPeriod"/>
                </a:pPr>
                <a:r>
                  <a:rPr lang="en-US" dirty="0" smtClean="0">
                    <a:solidFill>
                      <a:schemeClr val="tx1"/>
                    </a:solidFill>
                  </a:rPr>
                  <a:t>CM-steps: Maximize </a:t>
                </a:r>
                <a14:m>
                  <m:oMath xmlns:m="http://schemas.openxmlformats.org/officeDocument/2006/math">
                    <m:r>
                      <a:rPr lang="en-US">
                        <a:solidFill>
                          <a:schemeClr val="tx1"/>
                        </a:solidFill>
                        <a:latin typeface="Cambria Math"/>
                        <a:ea typeface="Cambria Math"/>
                      </a:rPr>
                      <m:t>ℰ</m:t>
                    </m:r>
                    <m:d>
                      <m:dPr>
                        <m:ctrlPr>
                          <a:rPr lang="en-US" i="1">
                            <a:solidFill>
                              <a:schemeClr val="tx1"/>
                            </a:solidFill>
                            <a:latin typeface="Cambria Math"/>
                            <a:ea typeface="Cambria Math"/>
                          </a:rPr>
                        </m:ctrlPr>
                      </m:dPr>
                      <m:e>
                        <m:r>
                          <a:rPr lang="en-US" b="1">
                            <a:solidFill>
                              <a:schemeClr val="tx1"/>
                            </a:solidFill>
                            <a:latin typeface="Cambria Math"/>
                            <a:ea typeface="Cambria Math"/>
                          </a:rPr>
                          <m:t>𝚿</m:t>
                        </m:r>
                      </m:e>
                      <m:e>
                        <m:r>
                          <a:rPr lang="en-US" i="1">
                            <a:solidFill>
                              <a:schemeClr val="tx1"/>
                            </a:solidFill>
                            <a:latin typeface="Cambria Math"/>
                            <a:ea typeface="Cambria Math"/>
                          </a:rPr>
                          <m:t>𝒴</m:t>
                        </m:r>
                        <m:r>
                          <a:rPr lang="en-US" i="1">
                            <a:solidFill>
                              <a:schemeClr val="tx1"/>
                            </a:solidFill>
                            <a:latin typeface="Cambria Math"/>
                            <a:ea typeface="Cambria Math"/>
                          </a:rPr>
                          <m:t>,</m:t>
                        </m:r>
                        <m:r>
                          <a:rPr lang="en-US" i="1">
                            <a:solidFill>
                              <a:schemeClr val="tx1"/>
                            </a:solidFill>
                            <a:latin typeface="Cambria Math"/>
                            <a:ea typeface="Cambria Math"/>
                          </a:rPr>
                          <m:t>𝒵</m:t>
                        </m:r>
                      </m:e>
                    </m:d>
                  </m:oMath>
                </a14:m>
                <a:r>
                  <a:rPr lang="en-US" dirty="0" smtClean="0">
                    <a:solidFill>
                      <a:schemeClr val="tx1"/>
                    </a:solidFill>
                  </a:rPr>
                  <a:t> with respect to:</a:t>
                </a:r>
              </a:p>
              <a:p>
                <a:pPr marL="1828800" lvl="3" indent="-457200">
                  <a:buFont typeface="+mj-lt"/>
                  <a:buAutoNum type="alphaLcParenR"/>
                </a:pPr>
                <a:r>
                  <a:rPr lang="en-US" dirty="0" smtClean="0">
                    <a:solidFill>
                      <a:schemeClr val="tx1"/>
                    </a:solidFill>
                  </a:rPr>
                  <a:t>The registration parameters </a:t>
                </a:r>
                <a14:m>
                  <m:oMath xmlns:m="http://schemas.openxmlformats.org/officeDocument/2006/math">
                    <m:r>
                      <a:rPr lang="en-US" b="1" i="0" smtClean="0">
                        <a:solidFill>
                          <a:schemeClr val="tx1"/>
                        </a:solidFill>
                        <a:latin typeface="Cambria Math"/>
                      </a:rPr>
                      <m:t>𝚯</m:t>
                    </m:r>
                    <m:r>
                      <a:rPr lang="en-US" b="1" i="0" smtClean="0">
                        <a:solidFill>
                          <a:schemeClr val="tx1"/>
                        </a:solidFill>
                        <a:latin typeface="Cambria Math"/>
                      </a:rPr>
                      <m:t>≔</m:t>
                    </m:r>
                    <m:d>
                      <m:dPr>
                        <m:begChr m:val="{"/>
                        <m:endChr m:val="}"/>
                        <m:ctrlPr>
                          <a:rPr lang="en-US" b="1" i="1" smtClean="0">
                            <a:solidFill>
                              <a:schemeClr val="tx1"/>
                            </a:solidFill>
                            <a:latin typeface="Cambria Math"/>
                          </a:rPr>
                        </m:ctrlPr>
                      </m:dPr>
                      <m:e>
                        <m:r>
                          <a:rPr lang="en-US" b="1" i="0" smtClean="0">
                            <a:solidFill>
                              <a:schemeClr val="tx1"/>
                            </a:solidFill>
                            <a:latin typeface="Cambria Math"/>
                          </a:rPr>
                          <m:t>𝐑</m:t>
                        </m:r>
                        <m:r>
                          <a:rPr lang="en-US" b="1" i="1" smtClean="0">
                            <a:solidFill>
                              <a:schemeClr val="tx1"/>
                            </a:solidFill>
                            <a:latin typeface="Cambria Math"/>
                          </a:rPr>
                          <m:t>,</m:t>
                        </m:r>
                        <m:r>
                          <a:rPr lang="en-US" b="1" i="1" smtClean="0">
                            <a:solidFill>
                              <a:schemeClr val="tx1"/>
                            </a:solidFill>
                            <a:latin typeface="Cambria Math"/>
                          </a:rPr>
                          <m:t>𝒕</m:t>
                        </m:r>
                      </m:e>
                    </m:d>
                  </m:oMath>
                </a14:m>
                <a:r>
                  <a:rPr lang="en-US" i="1" dirty="0" smtClean="0">
                    <a:solidFill>
                      <a:schemeClr val="tx1"/>
                    </a:solidFill>
                  </a:rPr>
                  <a:t>,</a:t>
                </a:r>
                <a:r>
                  <a:rPr lang="en-US" dirty="0" smtClean="0">
                    <a:solidFill>
                      <a:schemeClr val="tx1"/>
                    </a:solidFill>
                  </a:rPr>
                  <a:t> conditional on the </a:t>
                </a:r>
                <a:r>
                  <a:rPr lang="en-US" u="sng" dirty="0" smtClean="0">
                    <a:solidFill>
                      <a:schemeClr val="tx1"/>
                    </a:solidFill>
                  </a:rPr>
                  <a:t>current</a:t>
                </a:r>
                <a:r>
                  <a:rPr lang="en-US" dirty="0" smtClean="0">
                    <a:solidFill>
                      <a:schemeClr val="tx1"/>
                    </a:solidFill>
                  </a:rPr>
                  <a:t> covariance matrices.</a:t>
                </a:r>
              </a:p>
              <a:p>
                <a:pPr marL="1828800" lvl="3" indent="-457200">
                  <a:buFont typeface="+mj-lt"/>
                  <a:buAutoNum type="alphaLcParenR"/>
                </a:pPr>
                <a:r>
                  <a:rPr lang="en-US" dirty="0" smtClean="0">
                    <a:solidFill>
                      <a:schemeClr val="tx1"/>
                    </a:solidFill>
                  </a:rPr>
                  <a:t>The covariance matrices </a:t>
                </a:r>
                <a14:m>
                  <m:oMath xmlns:m="http://schemas.openxmlformats.org/officeDocument/2006/math">
                    <m:sSub>
                      <m:sSubPr>
                        <m:ctrlPr>
                          <a:rPr lang="en-US" b="0" i="1" smtClean="0">
                            <a:solidFill>
                              <a:schemeClr val="tx1"/>
                            </a:solidFill>
                            <a:latin typeface="Cambria Math"/>
                          </a:rPr>
                        </m:ctrlPr>
                      </m:sSubPr>
                      <m:e>
                        <m:r>
                          <a:rPr lang="en-US" b="1" i="0" smtClean="0">
                            <a:solidFill>
                              <a:schemeClr val="tx1"/>
                            </a:solidFill>
                            <a:latin typeface="Cambria Math"/>
                          </a:rPr>
                          <m:t>𝚺</m:t>
                        </m:r>
                      </m:e>
                      <m:sub>
                        <m:r>
                          <a:rPr lang="en-US" b="0" i="1" smtClean="0">
                            <a:solidFill>
                              <a:schemeClr val="tx1"/>
                            </a:solidFill>
                            <a:latin typeface="Cambria Math"/>
                          </a:rPr>
                          <m:t>𝑖</m:t>
                        </m:r>
                      </m:sub>
                    </m:sSub>
                  </m:oMath>
                </a14:m>
                <a:r>
                  <a:rPr lang="en-US" dirty="0" smtClean="0">
                    <a:solidFill>
                      <a:schemeClr val="tx1"/>
                    </a:solidFill>
                  </a:rPr>
                  <a:t>, conditional on the </a:t>
                </a:r>
                <a:r>
                  <a:rPr lang="en-US" u="sng" dirty="0" smtClean="0">
                    <a:solidFill>
                      <a:schemeClr val="tx1"/>
                    </a:solidFill>
                  </a:rPr>
                  <a:t>new</a:t>
                </a:r>
                <a:r>
                  <a:rPr lang="en-US" dirty="0" smtClean="0">
                    <a:solidFill>
                      <a:schemeClr val="tx1"/>
                    </a:solidFill>
                  </a:rPr>
                  <a:t> registration parameters.</a:t>
                </a:r>
              </a:p>
              <a:p>
                <a:pPr marL="1371600" lvl="2" indent="-457200">
                  <a:buFont typeface="+mj-lt"/>
                  <a:buAutoNum type="arabicPeriod"/>
                </a:pPr>
                <a:r>
                  <a:rPr lang="en-US" dirty="0" smtClean="0">
                    <a:solidFill>
                      <a:schemeClr val="tx1"/>
                    </a:solidFill>
                  </a:rPr>
                  <a:t>Check for convergence.</a:t>
                </a:r>
              </a:p>
              <a:p>
                <a:pPr marL="1828800" lvl="3" indent="-457200">
                  <a:buFont typeface="+mj-lt"/>
                  <a:buAutoNum type="alphaLcParenR"/>
                </a:pPr>
                <a:endParaRPr lang="en-US" dirty="0" smtClean="0">
                  <a:solidFill>
                    <a:schemeClr val="tx1"/>
                  </a:solidFill>
                </a:endParaRPr>
              </a:p>
              <a:p>
                <a:pPr marL="1828800" lvl="3" indent="-457200">
                  <a:buFont typeface="+mj-lt"/>
                  <a:buAutoNum type="alphaLcParenR"/>
                </a:pPr>
                <a:endParaRPr lang="en-US" dirty="0" smtClean="0">
                  <a:solidFill>
                    <a:schemeClr val="tx1"/>
                  </a:solidFill>
                </a:endParaRPr>
              </a:p>
              <a:p>
                <a:pPr marL="1828800" lvl="3" indent="-457200">
                  <a:buFont typeface="+mj-lt"/>
                  <a:buAutoNum type="alphaLcParenR"/>
                </a:pPr>
                <a:endParaRPr lang="en-US" dirty="0" smtClean="0">
                  <a:solidFill>
                    <a:schemeClr val="tx1"/>
                  </a:solidFill>
                </a:endParaRPr>
              </a:p>
              <a:p>
                <a:pPr marL="1828800" lvl="3" indent="-457200">
                  <a:buFont typeface="+mj-lt"/>
                  <a:buAutoNum type="alphaLcParenR"/>
                </a:pPr>
                <a:endParaRPr lang="en-US" dirty="0" smtClean="0">
                  <a:solidFill>
                    <a:schemeClr val="tx1"/>
                  </a:solidFill>
                </a:endParaRPr>
              </a:p>
              <a:p>
                <a:pPr marL="0" indent="0">
                  <a:buNone/>
                </a:pPr>
                <a:r>
                  <a:rPr lang="en-US" b="1" dirty="0" smtClean="0">
                    <a:solidFill>
                      <a:schemeClr val="tx1"/>
                    </a:solidFill>
                  </a:rPr>
                  <a:t>	</a:t>
                </a:r>
                <a:endParaRPr lang="en-US" dirty="0" smtClean="0">
                  <a:solidFill>
                    <a:schemeClr val="tx1"/>
                  </a:solidFill>
                </a:endParaRPr>
              </a:p>
              <a:p>
                <a:pPr marL="1371600" lvl="2" indent="-457200">
                  <a:buFont typeface="+mj-lt"/>
                  <a:buAutoNum type="arabicPeriod"/>
                </a:pPr>
                <a:endParaRPr lang="en-US" dirty="0">
                  <a:solidFill>
                    <a:schemeClr val="tx1"/>
                  </a:solidFill>
                </a:endParaRPr>
              </a:p>
              <a:p>
                <a:pPr lvl="2"/>
                <a:endParaRPr lang="fr-FR" dirty="0">
                  <a:solidFill>
                    <a:schemeClr val="tx1"/>
                  </a:solidFill>
                </a:endParaRPr>
              </a:p>
              <a:p>
                <a:pPr marL="0" indent="0">
                  <a:buNone/>
                </a:pPr>
                <a:endParaRPr lang="en-US" b="1" dirty="0" smtClean="0">
                  <a:solidFill>
                    <a:schemeClr val="tx1"/>
                  </a:solidFill>
                </a:endParaRPr>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b="-77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66900" y="3244334"/>
                <a:ext cx="889923" cy="369332"/>
              </a:xfrm>
              <a:prstGeom prst="rect">
                <a:avLst/>
              </a:prstGeom>
            </p:spPr>
            <p:txBody>
              <a:bodyPr wrap="none">
                <a:spAutoFit/>
              </a:bodyPr>
              <a:lstStyle/>
              <a:p>
                <a14:m>
                  <m:oMath xmlns:m="http://schemas.openxmlformats.org/officeDocument/2006/math">
                    <m:r>
                      <a:rPr lang="en-US" b="1" smtClean="0">
                        <a:solidFill>
                          <a:schemeClr val="tx1"/>
                        </a:solidFill>
                        <a:latin typeface="Cambria Math"/>
                      </a:rPr>
                      <m:t>𝐑</m:t>
                    </m:r>
                    <m:r>
                      <a:rPr lang="en-US" b="1" smtClean="0">
                        <a:solidFill>
                          <a:schemeClr val="tx1"/>
                        </a:solidFill>
                        <a:latin typeface="Cambria Math"/>
                      </a:rPr>
                      <m:t>=</m:t>
                    </m:r>
                    <m:sSub>
                      <m:sSubPr>
                        <m:ctrlPr>
                          <a:rPr lang="en-US" b="1" i="1">
                            <a:solidFill>
                              <a:schemeClr val="tx1"/>
                            </a:solidFill>
                            <a:latin typeface="Cambria Math"/>
                          </a:rPr>
                        </m:ctrlPr>
                      </m:sSubPr>
                      <m:e>
                        <m:r>
                          <a:rPr lang="en-US" b="1">
                            <a:solidFill>
                              <a:schemeClr val="tx1"/>
                            </a:solidFill>
                            <a:latin typeface="Cambria Math"/>
                          </a:rPr>
                          <m:t>𝐈</m:t>
                        </m:r>
                      </m:e>
                      <m:sub>
                        <m:r>
                          <a:rPr lang="en-US" b="1">
                            <a:solidFill>
                              <a:schemeClr val="tx1"/>
                            </a:solidFill>
                            <a:latin typeface="Cambria Math"/>
                          </a:rPr>
                          <m:t>𝟑</m:t>
                        </m:r>
                      </m:sub>
                    </m:sSub>
                  </m:oMath>
                </a14:m>
                <a:r>
                  <a:rPr lang="fr-FR" dirty="0" smtClean="0">
                    <a:solidFill>
                      <a:schemeClr val="tx1"/>
                    </a:solidFill>
                  </a:rPr>
                  <a:t>,</a:t>
                </a:r>
                <a:endParaRPr lang="fr-FR"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866900" y="3244334"/>
                <a:ext cx="889923" cy="369332"/>
              </a:xfrm>
              <a:prstGeom prst="rect">
                <a:avLst/>
              </a:prstGeom>
              <a:blipFill rotWithShape="1">
                <a:blip r:embed="rId4"/>
                <a:stretch>
                  <a:fillRect t="-8197" r="-5479"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898" y="3208875"/>
                <a:ext cx="763349" cy="404791"/>
              </a:xfrm>
              <a:prstGeom prst="rect">
                <a:avLst/>
              </a:prstGeom>
            </p:spPr>
            <p:txBody>
              <a:bodyPr wrap="none">
                <a:spAutoFit/>
              </a:bodyPr>
              <a:lstStyle/>
              <a:p>
                <a14:m>
                  <m:oMath xmlns:m="http://schemas.openxmlformats.org/officeDocument/2006/math">
                    <m:r>
                      <a:rPr lang="en-US" b="1" i="1" smtClean="0">
                        <a:solidFill>
                          <a:schemeClr val="tx1"/>
                        </a:solidFill>
                        <a:latin typeface="Cambria Math"/>
                      </a:rPr>
                      <m:t>𝒕</m:t>
                    </m:r>
                    <m:r>
                      <a:rPr lang="en-US" b="1" i="1" smtClean="0">
                        <a:solidFill>
                          <a:schemeClr val="tx1"/>
                        </a:solidFill>
                        <a:latin typeface="Cambria Math"/>
                      </a:rPr>
                      <m:t>=</m:t>
                    </m:r>
                    <m:acc>
                      <m:accPr>
                        <m:chr m:val="⃗"/>
                        <m:ctrlPr>
                          <a:rPr lang="en-US" b="0" i="1" smtClean="0">
                            <a:solidFill>
                              <a:schemeClr val="tx1"/>
                            </a:solidFill>
                            <a:latin typeface="Cambria Math"/>
                          </a:rPr>
                        </m:ctrlPr>
                      </m:accPr>
                      <m:e>
                        <m:r>
                          <a:rPr lang="en-US" b="0" i="1" smtClean="0">
                            <a:solidFill>
                              <a:schemeClr val="tx1"/>
                            </a:solidFill>
                            <a:latin typeface="Cambria Math"/>
                          </a:rPr>
                          <m:t>0</m:t>
                        </m:r>
                      </m:e>
                    </m:acc>
                  </m:oMath>
                </a14:m>
                <a:r>
                  <a:rPr lang="fr-FR" dirty="0" smtClean="0">
                    <a:solidFill>
                      <a:schemeClr val="tx1"/>
                    </a:solidFill>
                  </a:rPr>
                  <a:t>,</a:t>
                </a:r>
                <a:endParaRPr lang="fr-FR"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898" y="3208875"/>
                <a:ext cx="763349" cy="404791"/>
              </a:xfrm>
              <a:prstGeom prst="rect">
                <a:avLst/>
              </a:prstGeom>
              <a:blipFill rotWithShape="1">
                <a:blip r:embed="rId5"/>
                <a:stretch>
                  <a:fillRect r="-6400" b="-223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836323" y="3244334"/>
                <a:ext cx="1203215" cy="369332"/>
              </a:xfrm>
              <a:prstGeom prst="rect">
                <a:avLst/>
              </a:prstGeom>
            </p:spPr>
            <p:txBody>
              <a:bodyPr wrap="none">
                <a:spAutoFit/>
              </a:bodyPr>
              <a:lstStyle/>
              <a:p>
                <a14:m>
                  <m:oMath xmlns:m="http://schemas.openxmlformats.org/officeDocument/2006/math">
                    <m:sSub>
                      <m:sSubPr>
                        <m:ctrlPr>
                          <a:rPr lang="en-US" b="1" i="1" smtClean="0">
                            <a:solidFill>
                              <a:schemeClr val="tx1"/>
                            </a:solidFill>
                            <a:latin typeface="Cambria Math"/>
                          </a:rPr>
                        </m:ctrlPr>
                      </m:sSubPr>
                      <m:e>
                        <m:r>
                          <a:rPr lang="en-US" b="1" i="0" smtClean="0">
                            <a:solidFill>
                              <a:schemeClr val="tx1"/>
                            </a:solidFill>
                            <a:latin typeface="Cambria Math"/>
                          </a:rPr>
                          <m:t>𝚺</m:t>
                        </m:r>
                      </m:e>
                      <m:sub>
                        <m:r>
                          <a:rPr lang="en-US" b="0" i="1" smtClean="0">
                            <a:solidFill>
                              <a:schemeClr val="tx1"/>
                            </a:solidFill>
                            <a:latin typeface="Cambria Math"/>
                          </a:rPr>
                          <m:t>𝑖</m:t>
                        </m:r>
                      </m:sub>
                    </m:sSub>
                    <m:r>
                      <a:rPr lang="en-US" b="1">
                        <a:solidFill>
                          <a:schemeClr val="tx1"/>
                        </a:solidFill>
                        <a:latin typeface="Cambria Math"/>
                      </a:rPr>
                      <m:t>=</m:t>
                    </m:r>
                  </m:oMath>
                </a14:m>
                <a:r>
                  <a:rPr lang="fr-FR" dirty="0" smtClean="0">
                    <a:solidFill>
                      <a:schemeClr val="tx1"/>
                    </a:solidFill>
                  </a:rPr>
                  <a:t> large.</a:t>
                </a:r>
                <a:endParaRPr lang="fr-FR" dirty="0">
                  <a:solidFill>
                    <a:schemeClr val="tx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836323" y="3244334"/>
                <a:ext cx="1203215" cy="369332"/>
              </a:xfrm>
              <a:prstGeom prst="rect">
                <a:avLst/>
              </a:prstGeom>
              <a:blipFill rotWithShape="1">
                <a:blip r:embed="rId6"/>
                <a:stretch>
                  <a:fillRect t="-8197" r="-4040" b="-24590"/>
                </a:stretch>
              </a:blipFill>
            </p:spPr>
            <p:txBody>
              <a:bodyPr/>
              <a:lstStyle/>
              <a:p>
                <a:r>
                  <a:rPr lang="fr-FR">
                    <a:noFill/>
                  </a:rPr>
                  <a:t> </a:t>
                </a:r>
              </a:p>
            </p:txBody>
          </p:sp>
        </mc:Fallback>
      </mc:AlternateContent>
    </p:spTree>
    <p:extLst>
      <p:ext uri="{BB962C8B-B14F-4D97-AF65-F5344CB8AC3E}">
        <p14:creationId xmlns:p14="http://schemas.microsoft.com/office/powerpoint/2010/main" val="37122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Article Choice</a:t>
            </a:r>
            <a:br>
              <a:rPr lang="en-US" b="1" dirty="0" smtClean="0"/>
            </a:br>
            <a:r>
              <a:rPr lang="en-US" sz="2200" i="1" dirty="0" smtClean="0"/>
              <a:t>3D/3D Registration</a:t>
            </a:r>
            <a:endParaRPr lang="fr-FR" sz="2200" i="1" dirty="0"/>
          </a:p>
        </p:txBody>
      </p:sp>
    </p:spTree>
    <p:extLst>
      <p:ext uri="{BB962C8B-B14F-4D97-AF65-F5344CB8AC3E}">
        <p14:creationId xmlns:p14="http://schemas.microsoft.com/office/powerpoint/2010/main" val="2000032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613666"/>
            <a:ext cx="6705600" cy="882134"/>
          </a:xfrm>
          <a:prstGeom prst="rect">
            <a:avLst/>
          </a:prstGeom>
          <a:solidFill>
            <a:srgbClr val="0070C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a:t>
                </a:r>
              </a:p>
              <a:p>
                <a:pPr marL="1371600" lvl="2" indent="-457200">
                  <a:buFont typeface="+mj-lt"/>
                  <a:buAutoNum type="arabicPeriod"/>
                </a:pPr>
                <a:r>
                  <a:rPr lang="en-US" dirty="0" smtClean="0">
                    <a:solidFill>
                      <a:schemeClr val="bg1">
                        <a:lumMod val="65000"/>
                      </a:schemeClr>
                    </a:solidFill>
                  </a:rPr>
                  <a:t>Initialize parameters:</a:t>
                </a:r>
              </a:p>
              <a:p>
                <a:pPr marL="1371600" lvl="2" indent="-457200">
                  <a:buFont typeface="+mj-lt"/>
                  <a:buAutoNum type="arabicPeriod"/>
                </a:pPr>
                <a:endParaRPr lang="en-US" dirty="0" smtClean="0">
                  <a:solidFill>
                    <a:schemeClr val="bg1">
                      <a:lumMod val="50000"/>
                    </a:schemeClr>
                  </a:solidFill>
                </a:endParaRPr>
              </a:p>
              <a:p>
                <a:pPr marL="1371600" lvl="2" indent="-457200">
                  <a:buFont typeface="+mj-lt"/>
                  <a:buAutoNum type="arabicPeriod"/>
                </a:pPr>
                <a:r>
                  <a:rPr lang="en-US" dirty="0" smtClean="0">
                    <a:solidFill>
                      <a:schemeClr val="tx1"/>
                    </a:solidFill>
                  </a:rPr>
                  <a:t>E-step: Compute </a:t>
                </a:r>
                <a:r>
                  <a:rPr lang="en-US" i="1" u="sng" dirty="0" smtClean="0">
                    <a:solidFill>
                      <a:schemeClr val="tx1"/>
                    </a:solidFill>
                  </a:rPr>
                  <a:t>posterior probabilities</a:t>
                </a:r>
                <a:r>
                  <a:rPr lang="en-US" dirty="0" smtClean="0">
                    <a:solidFill>
                      <a:schemeClr val="tx1"/>
                    </a:solidFill>
                  </a:rPr>
                  <a:t> given the current values of </a:t>
                </a:r>
                <a14:m>
                  <m:oMath xmlns:m="http://schemas.openxmlformats.org/officeDocument/2006/math">
                    <m:r>
                      <a:rPr lang="en-US" b="1" i="0" smtClean="0">
                        <a:solidFill>
                          <a:schemeClr val="tx1"/>
                        </a:solidFill>
                        <a:latin typeface="Cambria Math"/>
                      </a:rPr>
                      <m:t>𝐑</m:t>
                    </m:r>
                  </m:oMath>
                </a14:m>
                <a:r>
                  <a:rPr lang="en-US" dirty="0" smtClean="0">
                    <a:solidFill>
                      <a:schemeClr val="tx1"/>
                    </a:solidFill>
                  </a:rPr>
                  <a:t>, </a:t>
                </a:r>
                <a14:m>
                  <m:oMath xmlns:m="http://schemas.openxmlformats.org/officeDocument/2006/math">
                    <m:r>
                      <a:rPr lang="en-US" b="1" i="1" smtClean="0">
                        <a:solidFill>
                          <a:schemeClr val="tx1"/>
                        </a:solidFill>
                        <a:latin typeface="Cambria Math"/>
                      </a:rPr>
                      <m:t>𝒕</m:t>
                    </m:r>
                  </m:oMath>
                </a14:m>
                <a:r>
                  <a:rPr lang="en-US" dirty="0" smtClean="0">
                    <a:solidFill>
                      <a:schemeClr val="tx1"/>
                    </a:solidFill>
                  </a:rPr>
                  <a:t>, and </a:t>
                </a:r>
                <a14:m>
                  <m:oMath xmlns:m="http://schemas.openxmlformats.org/officeDocument/2006/math">
                    <m:sSub>
                      <m:sSubPr>
                        <m:ctrlPr>
                          <a:rPr lang="en-US" b="0" i="1" smtClean="0">
                            <a:solidFill>
                              <a:schemeClr val="tx1"/>
                            </a:solidFill>
                            <a:latin typeface="Cambria Math"/>
                          </a:rPr>
                        </m:ctrlPr>
                      </m:sSubPr>
                      <m:e>
                        <m:r>
                          <a:rPr lang="en-US" b="1" i="0" smtClean="0">
                            <a:solidFill>
                              <a:schemeClr val="tx1"/>
                            </a:solidFill>
                            <a:latin typeface="Cambria Math"/>
                          </a:rPr>
                          <m:t>𝚺</m:t>
                        </m:r>
                      </m:e>
                      <m:sub>
                        <m:r>
                          <a:rPr lang="en-US" b="0" i="1" smtClean="0">
                            <a:solidFill>
                              <a:schemeClr val="tx1"/>
                            </a:solidFill>
                            <a:latin typeface="Cambria Math"/>
                          </a:rPr>
                          <m:t>𝑖</m:t>
                        </m:r>
                      </m:sub>
                    </m:sSub>
                  </m:oMath>
                </a14:m>
                <a:r>
                  <a:rPr lang="en-US" dirty="0" smtClean="0">
                    <a:solidFill>
                      <a:schemeClr val="tx1"/>
                    </a:solidFill>
                  </a:rPr>
                  <a:t>. Call these </a:t>
                </a:r>
                <a14:m>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𝛼</m:t>
                        </m:r>
                      </m:e>
                      <m:sub>
                        <m:r>
                          <a:rPr lang="en-US" b="0" i="1" smtClean="0">
                            <a:solidFill>
                              <a:schemeClr val="tx1"/>
                            </a:solidFill>
                            <a:latin typeface="Cambria Math"/>
                          </a:rPr>
                          <m:t>𝑗𝑖</m:t>
                        </m:r>
                      </m:sub>
                    </m:sSub>
                  </m:oMath>
                </a14:m>
                <a:r>
                  <a:rPr lang="en-US" dirty="0" smtClean="0">
                    <a:solidFill>
                      <a:schemeClr val="tx1"/>
                    </a:solidFill>
                  </a:rPr>
                  <a:t>.</a:t>
                </a:r>
                <a:r>
                  <a:rPr lang="en-US" b="1" dirty="0" smtClean="0">
                    <a:solidFill>
                      <a:schemeClr val="tx1"/>
                    </a:solidFill>
                  </a:rPr>
                  <a:t> </a:t>
                </a:r>
              </a:p>
              <a:p>
                <a:pPr marL="1371600" lvl="2" indent="-457200">
                  <a:buFont typeface="+mj-lt"/>
                  <a:buAutoNum type="arabicPeriod"/>
                </a:pPr>
                <a:r>
                  <a:rPr lang="en-US" dirty="0" smtClean="0">
                    <a:solidFill>
                      <a:schemeClr val="bg1">
                        <a:lumMod val="65000"/>
                      </a:schemeClr>
                    </a:solidFill>
                  </a:rPr>
                  <a:t>CM-steps: Maximize </a:t>
                </a:r>
                <a14:m>
                  <m:oMath xmlns:m="http://schemas.openxmlformats.org/officeDocument/2006/math">
                    <m:r>
                      <a:rPr lang="en-US">
                        <a:solidFill>
                          <a:schemeClr val="bg1">
                            <a:lumMod val="65000"/>
                          </a:schemeClr>
                        </a:solidFill>
                        <a:latin typeface="Cambria Math"/>
                        <a:ea typeface="Cambria Math"/>
                      </a:rPr>
                      <m:t>ℰ</m:t>
                    </m:r>
                    <m:d>
                      <m:dPr>
                        <m:ctrlPr>
                          <a:rPr lang="en-US" i="1">
                            <a:solidFill>
                              <a:schemeClr val="bg1">
                                <a:lumMod val="65000"/>
                              </a:schemeClr>
                            </a:solidFill>
                            <a:latin typeface="Cambria Math"/>
                            <a:ea typeface="Cambria Math"/>
                          </a:rPr>
                        </m:ctrlPr>
                      </m:dPr>
                      <m:e>
                        <m:r>
                          <a:rPr lang="en-US" b="1">
                            <a:solidFill>
                              <a:schemeClr val="bg1">
                                <a:lumMod val="65000"/>
                              </a:schemeClr>
                            </a:solidFill>
                            <a:latin typeface="Cambria Math"/>
                            <a:ea typeface="Cambria Math"/>
                          </a:rPr>
                          <m:t>𝚿</m:t>
                        </m:r>
                      </m:e>
                      <m:e>
                        <m:r>
                          <a:rPr lang="en-US" i="1">
                            <a:solidFill>
                              <a:schemeClr val="bg1">
                                <a:lumMod val="65000"/>
                              </a:schemeClr>
                            </a:solidFill>
                            <a:latin typeface="Cambria Math"/>
                            <a:ea typeface="Cambria Math"/>
                          </a:rPr>
                          <m:t>𝒴</m:t>
                        </m:r>
                        <m:r>
                          <a:rPr lang="en-US" i="1">
                            <a:solidFill>
                              <a:schemeClr val="bg1">
                                <a:lumMod val="65000"/>
                              </a:schemeClr>
                            </a:solidFill>
                            <a:latin typeface="Cambria Math"/>
                            <a:ea typeface="Cambria Math"/>
                          </a:rPr>
                          <m:t>,</m:t>
                        </m:r>
                        <m:r>
                          <a:rPr lang="en-US" i="1">
                            <a:solidFill>
                              <a:schemeClr val="bg1">
                                <a:lumMod val="65000"/>
                              </a:schemeClr>
                            </a:solidFill>
                            <a:latin typeface="Cambria Math"/>
                            <a:ea typeface="Cambria Math"/>
                          </a:rPr>
                          <m:t>𝒵</m:t>
                        </m:r>
                      </m:e>
                    </m:d>
                  </m:oMath>
                </a14:m>
                <a:r>
                  <a:rPr lang="en-US" dirty="0" smtClean="0">
                    <a:solidFill>
                      <a:schemeClr val="bg1">
                        <a:lumMod val="65000"/>
                      </a:schemeClr>
                    </a:solidFill>
                  </a:rPr>
                  <a:t> with respect to:</a:t>
                </a:r>
              </a:p>
              <a:p>
                <a:pPr marL="1828800" lvl="3" indent="-457200">
                  <a:buFont typeface="+mj-lt"/>
                  <a:buAutoNum type="alphaLcParenR"/>
                </a:pPr>
                <a:r>
                  <a:rPr lang="en-US" dirty="0" smtClean="0">
                    <a:solidFill>
                      <a:schemeClr val="bg1">
                        <a:lumMod val="65000"/>
                      </a:schemeClr>
                    </a:solidFill>
                  </a:rPr>
                  <a:t>The registration parameters </a:t>
                </a:r>
                <a14:m>
                  <m:oMath xmlns:m="http://schemas.openxmlformats.org/officeDocument/2006/math">
                    <m:r>
                      <a:rPr lang="en-US" b="1" i="0" smtClean="0">
                        <a:solidFill>
                          <a:schemeClr val="bg1">
                            <a:lumMod val="65000"/>
                          </a:schemeClr>
                        </a:solidFill>
                        <a:latin typeface="Cambria Math"/>
                      </a:rPr>
                      <m:t>𝚯</m:t>
                    </m:r>
                    <m:r>
                      <a:rPr lang="en-US" b="1" i="0" smtClean="0">
                        <a:solidFill>
                          <a:schemeClr val="bg1">
                            <a:lumMod val="65000"/>
                          </a:schemeClr>
                        </a:solidFill>
                        <a:latin typeface="Cambria Math"/>
                      </a:rPr>
                      <m:t>≔</m:t>
                    </m:r>
                    <m:d>
                      <m:dPr>
                        <m:begChr m:val="{"/>
                        <m:endChr m:val="}"/>
                        <m:ctrlPr>
                          <a:rPr lang="en-US" b="1" i="1" smtClean="0">
                            <a:solidFill>
                              <a:schemeClr val="bg1">
                                <a:lumMod val="65000"/>
                              </a:schemeClr>
                            </a:solidFill>
                            <a:latin typeface="Cambria Math"/>
                          </a:rPr>
                        </m:ctrlPr>
                      </m:dPr>
                      <m:e>
                        <m:r>
                          <a:rPr lang="en-US" b="1" i="0" smtClean="0">
                            <a:solidFill>
                              <a:schemeClr val="bg1">
                                <a:lumMod val="65000"/>
                              </a:schemeClr>
                            </a:solidFill>
                            <a:latin typeface="Cambria Math"/>
                          </a:rPr>
                          <m:t>𝐑</m:t>
                        </m:r>
                        <m:r>
                          <a:rPr lang="en-US" b="1" i="1" smtClean="0">
                            <a:solidFill>
                              <a:schemeClr val="bg1">
                                <a:lumMod val="65000"/>
                              </a:schemeClr>
                            </a:solidFill>
                            <a:latin typeface="Cambria Math"/>
                          </a:rPr>
                          <m:t>,</m:t>
                        </m:r>
                        <m:r>
                          <a:rPr lang="en-US" b="1" i="1" smtClean="0">
                            <a:solidFill>
                              <a:schemeClr val="bg1">
                                <a:lumMod val="65000"/>
                              </a:schemeClr>
                            </a:solidFill>
                            <a:latin typeface="Cambria Math"/>
                          </a:rPr>
                          <m:t>𝒕</m:t>
                        </m:r>
                      </m:e>
                    </m:d>
                  </m:oMath>
                </a14:m>
                <a:r>
                  <a:rPr lang="en-US" i="1" dirty="0" smtClean="0">
                    <a:solidFill>
                      <a:schemeClr val="bg1">
                        <a:lumMod val="65000"/>
                      </a:schemeClr>
                    </a:solidFill>
                  </a:rPr>
                  <a:t>,</a:t>
                </a:r>
                <a:r>
                  <a:rPr lang="en-US" dirty="0" smtClean="0">
                    <a:solidFill>
                      <a:schemeClr val="bg1">
                        <a:lumMod val="65000"/>
                      </a:schemeClr>
                    </a:solidFill>
                  </a:rPr>
                  <a:t> conditional on the </a:t>
                </a:r>
                <a:r>
                  <a:rPr lang="en-US" u="sng" dirty="0" smtClean="0">
                    <a:solidFill>
                      <a:schemeClr val="bg1">
                        <a:lumMod val="65000"/>
                      </a:schemeClr>
                    </a:solidFill>
                  </a:rPr>
                  <a:t>current</a:t>
                </a:r>
                <a:r>
                  <a:rPr lang="en-US" dirty="0" smtClean="0">
                    <a:solidFill>
                      <a:schemeClr val="bg1">
                        <a:lumMod val="65000"/>
                      </a:schemeClr>
                    </a:solidFill>
                  </a:rPr>
                  <a:t> covariance matrices.</a:t>
                </a:r>
              </a:p>
              <a:p>
                <a:pPr marL="1828800" lvl="3" indent="-457200">
                  <a:buFont typeface="+mj-lt"/>
                  <a:buAutoNum type="alphaLcParenR"/>
                </a:pPr>
                <a:r>
                  <a:rPr lang="en-US" dirty="0" smtClean="0">
                    <a:solidFill>
                      <a:schemeClr val="bg1">
                        <a:lumMod val="65000"/>
                      </a:schemeClr>
                    </a:solidFill>
                  </a:rPr>
                  <a:t>The covariance matrices </a:t>
                </a:r>
                <a14:m>
                  <m:oMath xmlns:m="http://schemas.openxmlformats.org/officeDocument/2006/math">
                    <m:sSub>
                      <m:sSubPr>
                        <m:ctrlPr>
                          <a:rPr lang="en-US" b="0" i="1" smtClean="0">
                            <a:solidFill>
                              <a:schemeClr val="bg1">
                                <a:lumMod val="65000"/>
                              </a:schemeClr>
                            </a:solidFill>
                            <a:latin typeface="Cambria Math"/>
                          </a:rPr>
                        </m:ctrlPr>
                      </m:sSubPr>
                      <m:e>
                        <m:r>
                          <a:rPr lang="en-US" b="1" i="0" smtClean="0">
                            <a:solidFill>
                              <a:schemeClr val="bg1">
                                <a:lumMod val="65000"/>
                              </a:schemeClr>
                            </a:solidFill>
                            <a:latin typeface="Cambria Math"/>
                          </a:rPr>
                          <m:t>𝚺</m:t>
                        </m:r>
                      </m:e>
                      <m:sub>
                        <m:r>
                          <a:rPr lang="en-US" b="0" i="1" smtClean="0">
                            <a:solidFill>
                              <a:schemeClr val="bg1">
                                <a:lumMod val="65000"/>
                              </a:schemeClr>
                            </a:solidFill>
                            <a:latin typeface="Cambria Math"/>
                          </a:rPr>
                          <m:t>𝑖</m:t>
                        </m:r>
                      </m:sub>
                    </m:sSub>
                  </m:oMath>
                </a14:m>
                <a:r>
                  <a:rPr lang="en-US" dirty="0" smtClean="0">
                    <a:solidFill>
                      <a:schemeClr val="bg1">
                        <a:lumMod val="65000"/>
                      </a:schemeClr>
                    </a:solidFill>
                  </a:rPr>
                  <a:t>, conditional on the </a:t>
                </a:r>
                <a:r>
                  <a:rPr lang="en-US" u="sng" dirty="0" smtClean="0">
                    <a:solidFill>
                      <a:schemeClr val="bg1">
                        <a:lumMod val="65000"/>
                      </a:schemeClr>
                    </a:solidFill>
                  </a:rPr>
                  <a:t>new</a:t>
                </a:r>
                <a:r>
                  <a:rPr lang="en-US" dirty="0" smtClean="0">
                    <a:solidFill>
                      <a:schemeClr val="bg1">
                        <a:lumMod val="65000"/>
                      </a:schemeClr>
                    </a:solidFill>
                  </a:rPr>
                  <a:t> registration parameters.</a:t>
                </a:r>
              </a:p>
              <a:p>
                <a:pPr marL="1371600" lvl="2" indent="-457200">
                  <a:buFont typeface="+mj-lt"/>
                  <a:buAutoNum type="arabicPeriod"/>
                </a:pPr>
                <a:r>
                  <a:rPr lang="en-US" dirty="0" smtClean="0">
                    <a:solidFill>
                      <a:schemeClr val="bg1">
                        <a:lumMod val="65000"/>
                      </a:schemeClr>
                    </a:solidFill>
                  </a:rPr>
                  <a:t>Check for convergence.</a:t>
                </a: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b="-77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66900" y="3244334"/>
                <a:ext cx="889923" cy="369332"/>
              </a:xfrm>
              <a:prstGeom prst="rect">
                <a:avLst/>
              </a:prstGeom>
            </p:spPr>
            <p:txBody>
              <a:bodyPr wrap="none">
                <a:spAutoFit/>
              </a:bodyPr>
              <a:lstStyle/>
              <a:p>
                <a14:m>
                  <m:oMath xmlns:m="http://schemas.openxmlformats.org/officeDocument/2006/math">
                    <m:r>
                      <a:rPr lang="en-US" b="1" smtClean="0">
                        <a:solidFill>
                          <a:schemeClr val="bg1">
                            <a:lumMod val="65000"/>
                          </a:schemeClr>
                        </a:solidFill>
                        <a:latin typeface="Cambria Math"/>
                      </a:rPr>
                      <m:t>𝐑</m:t>
                    </m:r>
                    <m:r>
                      <a:rPr lang="en-US" b="1" smtClean="0">
                        <a:solidFill>
                          <a:schemeClr val="bg1">
                            <a:lumMod val="65000"/>
                          </a:schemeClr>
                        </a:solidFill>
                        <a:latin typeface="Cambria Math"/>
                      </a:rPr>
                      <m:t>=</m:t>
                    </m:r>
                    <m:sSub>
                      <m:sSubPr>
                        <m:ctrlPr>
                          <a:rPr lang="en-US" b="1" i="1">
                            <a:solidFill>
                              <a:schemeClr val="bg1">
                                <a:lumMod val="65000"/>
                              </a:schemeClr>
                            </a:solidFill>
                            <a:latin typeface="Cambria Math"/>
                          </a:rPr>
                        </m:ctrlPr>
                      </m:sSubPr>
                      <m:e>
                        <m:r>
                          <a:rPr lang="en-US" b="1">
                            <a:solidFill>
                              <a:schemeClr val="bg1">
                                <a:lumMod val="65000"/>
                              </a:schemeClr>
                            </a:solidFill>
                            <a:latin typeface="Cambria Math"/>
                          </a:rPr>
                          <m:t>𝐈</m:t>
                        </m:r>
                      </m:e>
                      <m:sub>
                        <m:r>
                          <a:rPr lang="en-US" b="1">
                            <a:solidFill>
                              <a:schemeClr val="bg1">
                                <a:lumMod val="65000"/>
                              </a:schemeClr>
                            </a:solidFill>
                            <a:latin typeface="Cambria Math"/>
                          </a:rPr>
                          <m:t>𝟑</m:t>
                        </m:r>
                      </m:sub>
                    </m:sSub>
                  </m:oMath>
                </a14:m>
                <a:r>
                  <a:rPr lang="fr-FR" dirty="0" smtClean="0">
                    <a:solidFill>
                      <a:schemeClr val="bg1">
                        <a:lumMod val="65000"/>
                      </a:schemeClr>
                    </a:solidFill>
                  </a:rPr>
                  <a:t>,</a:t>
                </a:r>
                <a:endParaRPr lang="fr-FR" dirty="0">
                  <a:solidFill>
                    <a:schemeClr val="bg1">
                      <a:lumMod val="65000"/>
                    </a:schemeClr>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866900" y="3244334"/>
                <a:ext cx="889923" cy="369332"/>
              </a:xfrm>
              <a:prstGeom prst="rect">
                <a:avLst/>
              </a:prstGeom>
              <a:blipFill rotWithShape="1">
                <a:blip r:embed="rId4"/>
                <a:stretch>
                  <a:fillRect t="-8197" r="-5479"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898" y="3208875"/>
                <a:ext cx="763349" cy="404791"/>
              </a:xfrm>
              <a:prstGeom prst="rect">
                <a:avLst/>
              </a:prstGeom>
            </p:spPr>
            <p:txBody>
              <a:bodyPr wrap="none">
                <a:spAutoFit/>
              </a:bodyPr>
              <a:lstStyle/>
              <a:p>
                <a14:m>
                  <m:oMath xmlns:m="http://schemas.openxmlformats.org/officeDocument/2006/math">
                    <m:r>
                      <a:rPr lang="en-US" b="1" i="1" smtClean="0">
                        <a:solidFill>
                          <a:schemeClr val="bg1">
                            <a:lumMod val="65000"/>
                          </a:schemeClr>
                        </a:solidFill>
                        <a:latin typeface="Cambria Math"/>
                      </a:rPr>
                      <m:t>𝒕</m:t>
                    </m:r>
                    <m:r>
                      <a:rPr lang="en-US" b="1" i="1" smtClean="0">
                        <a:solidFill>
                          <a:schemeClr val="bg1">
                            <a:lumMod val="65000"/>
                          </a:schemeClr>
                        </a:solidFill>
                        <a:latin typeface="Cambria Math"/>
                      </a:rPr>
                      <m:t>=</m:t>
                    </m:r>
                    <m:acc>
                      <m:accPr>
                        <m:chr m:val="⃗"/>
                        <m:ctrlPr>
                          <a:rPr lang="en-US" b="0" i="1" smtClean="0">
                            <a:solidFill>
                              <a:schemeClr val="bg1">
                                <a:lumMod val="65000"/>
                              </a:schemeClr>
                            </a:solidFill>
                            <a:latin typeface="Cambria Math"/>
                          </a:rPr>
                        </m:ctrlPr>
                      </m:accPr>
                      <m:e>
                        <m:r>
                          <a:rPr lang="en-US" b="0" i="1" smtClean="0">
                            <a:solidFill>
                              <a:schemeClr val="bg1">
                                <a:lumMod val="65000"/>
                              </a:schemeClr>
                            </a:solidFill>
                            <a:latin typeface="Cambria Math"/>
                          </a:rPr>
                          <m:t>0</m:t>
                        </m:r>
                      </m:e>
                    </m:acc>
                  </m:oMath>
                </a14:m>
                <a:r>
                  <a:rPr lang="fr-FR" dirty="0" smtClean="0">
                    <a:solidFill>
                      <a:schemeClr val="bg1">
                        <a:lumMod val="65000"/>
                      </a:schemeClr>
                    </a:solidFill>
                  </a:rPr>
                  <a:t>,</a:t>
                </a:r>
                <a:endParaRPr lang="fr-FR" dirty="0">
                  <a:solidFill>
                    <a:schemeClr val="bg1">
                      <a:lumMod val="65000"/>
                    </a:schemeClr>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898" y="3208875"/>
                <a:ext cx="763349" cy="404791"/>
              </a:xfrm>
              <a:prstGeom prst="rect">
                <a:avLst/>
              </a:prstGeom>
              <a:blipFill rotWithShape="1">
                <a:blip r:embed="rId5"/>
                <a:stretch>
                  <a:fillRect r="-6400" b="-223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836323" y="3244334"/>
                <a:ext cx="1203215" cy="369332"/>
              </a:xfrm>
              <a:prstGeom prst="rect">
                <a:avLst/>
              </a:prstGeom>
            </p:spPr>
            <p:txBody>
              <a:bodyPr wrap="none">
                <a:spAutoFit/>
              </a:bodyPr>
              <a:lstStyle/>
              <a:p>
                <a14:m>
                  <m:oMath xmlns:m="http://schemas.openxmlformats.org/officeDocument/2006/math">
                    <m:sSub>
                      <m:sSubPr>
                        <m:ctrlPr>
                          <a:rPr lang="en-US" b="1" i="1" smtClean="0">
                            <a:solidFill>
                              <a:schemeClr val="bg1">
                                <a:lumMod val="65000"/>
                              </a:schemeClr>
                            </a:solidFill>
                            <a:latin typeface="Cambria Math"/>
                          </a:rPr>
                        </m:ctrlPr>
                      </m:sSubPr>
                      <m:e>
                        <m:r>
                          <a:rPr lang="en-US" b="1" i="0" smtClean="0">
                            <a:solidFill>
                              <a:schemeClr val="bg1">
                                <a:lumMod val="65000"/>
                              </a:schemeClr>
                            </a:solidFill>
                            <a:latin typeface="Cambria Math"/>
                          </a:rPr>
                          <m:t>𝚺</m:t>
                        </m:r>
                      </m:e>
                      <m:sub>
                        <m:r>
                          <a:rPr lang="en-US" b="0" i="1" smtClean="0">
                            <a:solidFill>
                              <a:schemeClr val="bg1">
                                <a:lumMod val="65000"/>
                              </a:schemeClr>
                            </a:solidFill>
                            <a:latin typeface="Cambria Math"/>
                          </a:rPr>
                          <m:t>𝑖</m:t>
                        </m:r>
                      </m:sub>
                    </m:sSub>
                    <m:r>
                      <a:rPr lang="en-US" b="1">
                        <a:solidFill>
                          <a:schemeClr val="bg1">
                            <a:lumMod val="65000"/>
                          </a:schemeClr>
                        </a:solidFill>
                        <a:latin typeface="Cambria Math"/>
                      </a:rPr>
                      <m:t>=</m:t>
                    </m:r>
                  </m:oMath>
                </a14:m>
                <a:r>
                  <a:rPr lang="fr-FR" dirty="0" smtClean="0">
                    <a:solidFill>
                      <a:schemeClr val="bg1">
                        <a:lumMod val="65000"/>
                      </a:schemeClr>
                    </a:solidFill>
                  </a:rPr>
                  <a:t> large.</a:t>
                </a:r>
                <a:endParaRPr lang="fr-FR" dirty="0">
                  <a:solidFill>
                    <a:schemeClr val="bg1">
                      <a:lumMod val="65000"/>
                    </a:schemeClr>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836323" y="3244334"/>
                <a:ext cx="1203215" cy="369332"/>
              </a:xfrm>
              <a:prstGeom prst="rect">
                <a:avLst/>
              </a:prstGeom>
              <a:blipFill rotWithShape="1">
                <a:blip r:embed="rId6"/>
                <a:stretch>
                  <a:fillRect t="-8197" r="-4040" b="-24590"/>
                </a:stretch>
              </a:blipFill>
            </p:spPr>
            <p:txBody>
              <a:bodyPr/>
              <a:lstStyle/>
              <a:p>
                <a:r>
                  <a:rPr lang="fr-FR">
                    <a:noFill/>
                  </a:rPr>
                  <a:t> </a:t>
                </a:r>
              </a:p>
            </p:txBody>
          </p:sp>
        </mc:Fallback>
      </mc:AlternateContent>
      <p:cxnSp>
        <p:nvCxnSpPr>
          <p:cNvPr id="7" name="Straight Arrow Connector 6"/>
          <p:cNvCxnSpPr/>
          <p:nvPr/>
        </p:nvCxnSpPr>
        <p:spPr>
          <a:xfrm>
            <a:off x="762000" y="3886200"/>
            <a:ext cx="5730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mc:Choice xmlns:a14="http://schemas.microsoft.com/office/drawing/2010/main"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smtClean="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p:grpSp>
        <p:nvGrpSpPr>
          <p:cNvPr id="4" name="Group 3"/>
          <p:cNvGrpSpPr/>
          <p:nvPr/>
        </p:nvGrpSpPr>
        <p:grpSpPr>
          <a:xfrm>
            <a:off x="2042234" y="3928909"/>
            <a:ext cx="5059533" cy="1137732"/>
            <a:chOff x="2042234" y="4305299"/>
            <a:chExt cx="5059533" cy="1137732"/>
          </a:xfrm>
        </p:grpSpPr>
        <mc:AlternateContent xmlns:mc="http://schemas.openxmlformats.org/markup-compatibility/2006" xmlns:a14="http://schemas.microsoft.com/office/drawing/2010/main">
          <mc:Choice Requires="a14">
            <p:sp>
              <p:nvSpPr>
                <p:cNvPr id="6" name="TextBox 5"/>
                <p:cNvSpPr txBox="1"/>
                <p:nvPr/>
              </p:nvSpPr>
              <p:spPr>
                <a:xfrm>
                  <a:off x="2042234" y="4305299"/>
                  <a:ext cx="5059533" cy="461665"/>
                </a:xfrm>
                <a:prstGeom prst="rect">
                  <a:avLst/>
                </a:prstGeom>
                <a:noFill/>
                <a:ln w="285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a:ea typeface="Cambria Math"/>
                          </a:rPr>
                          <m:t>ℰ</m:t>
                        </m:r>
                        <m:d>
                          <m:dPr>
                            <m:ctrlPr>
                              <a:rPr lang="en-US" sz="2400" i="1">
                                <a:latin typeface="Cambria Math"/>
                                <a:ea typeface="Cambria Math"/>
                              </a:rPr>
                            </m:ctrlPr>
                          </m:dPr>
                          <m:e>
                            <m:r>
                              <a:rPr lang="en-US" sz="2400" b="1">
                                <a:latin typeface="Cambria Math"/>
                                <a:ea typeface="Cambria Math"/>
                              </a:rPr>
                              <m:t>𝚿</m:t>
                            </m:r>
                          </m:e>
                          <m:e>
                            <m:r>
                              <a:rPr lang="en-US" sz="2400" i="1">
                                <a:latin typeface="Cambria Math"/>
                                <a:ea typeface="Cambria Math"/>
                              </a:rPr>
                              <m:t>𝒴</m:t>
                            </m:r>
                            <m:r>
                              <a:rPr lang="en-US" sz="2400" i="1">
                                <a:latin typeface="Cambria Math"/>
                                <a:ea typeface="Cambria Math"/>
                              </a:rPr>
                              <m:t>,</m:t>
                            </m:r>
                            <m:r>
                              <a:rPr lang="en-US" sz="2400" i="1">
                                <a:latin typeface="Cambria Math"/>
                                <a:ea typeface="Cambria Math"/>
                              </a:rPr>
                              <m:t>𝒵</m:t>
                            </m:r>
                          </m:e>
                        </m:d>
                        <m:r>
                          <a:rPr lang="en-US" sz="2400" i="1">
                            <a:latin typeface="Cambria Math"/>
                            <a:ea typeface="Cambria Math"/>
                          </a:rPr>
                          <m:t>=</m:t>
                        </m:r>
                        <m:sSub>
                          <m:sSubPr>
                            <m:ctrlPr>
                              <a:rPr lang="en-US" sz="2400" b="0" i="1" smtClean="0">
                                <a:latin typeface="Cambria Math"/>
                                <a:ea typeface="Cambria Math"/>
                              </a:rPr>
                            </m:ctrlPr>
                          </m:sSubPr>
                          <m:e>
                            <m:r>
                              <a:rPr lang="en-US" sz="2400" i="1" smtClean="0">
                                <a:latin typeface="Cambria Math"/>
                                <a:ea typeface="Cambria Math"/>
                              </a:rPr>
                              <m:t>𝐸</m:t>
                            </m:r>
                          </m:e>
                          <m:sub>
                            <m:r>
                              <a:rPr lang="en-US" sz="2400" b="0" i="1" smtClean="0">
                                <a:latin typeface="Cambria Math"/>
                                <a:ea typeface="Cambria Math"/>
                              </a:rPr>
                              <m:t>𝒵</m:t>
                            </m:r>
                          </m:sub>
                        </m:sSub>
                        <m:d>
                          <m:dPr>
                            <m:begChr m:val="["/>
                            <m:endChr m:val="]"/>
                            <m:ctrlPr>
                              <a:rPr lang="en-US" sz="2400" b="0" i="1" smtClean="0">
                                <a:latin typeface="Cambria Math"/>
                                <a:ea typeface="Cambria Math"/>
                              </a:rPr>
                            </m:ctrlPr>
                          </m:dPr>
                          <m:e>
                            <m:func>
                              <m:funcPr>
                                <m:ctrlPr>
                                  <a:rPr lang="en-US" sz="2400" b="0" i="1" smtClean="0">
                                    <a:latin typeface="Cambria Math"/>
                                    <a:ea typeface="Cambria Math"/>
                                  </a:rPr>
                                </m:ctrlPr>
                              </m:funcPr>
                              <m:fName>
                                <m:r>
                                  <m:rPr>
                                    <m:sty m:val="p"/>
                                  </m:rPr>
                                  <a:rPr lang="en-US" sz="2400" b="0" i="0" smtClean="0">
                                    <a:latin typeface="Cambria Math"/>
                                    <a:ea typeface="Cambria Math"/>
                                  </a:rPr>
                                  <m:t>log</m:t>
                                </m:r>
                              </m:fName>
                              <m:e>
                                <m:r>
                                  <a:rPr lang="en-US" sz="2400" b="0" i="1" smtClean="0">
                                    <a:latin typeface="Cambria Math"/>
                                    <a:ea typeface="Cambria Math"/>
                                  </a:rPr>
                                  <m:t>𝑃</m:t>
                                </m:r>
                                <m:d>
                                  <m:dPr>
                                    <m:ctrlPr>
                                      <a:rPr lang="en-US" sz="2400" b="0" i="1" smtClean="0">
                                        <a:latin typeface="Cambria Math"/>
                                        <a:ea typeface="Cambria Math"/>
                                      </a:rPr>
                                    </m:ctrlPr>
                                  </m:dPr>
                                  <m:e>
                                    <m:r>
                                      <a:rPr lang="en-US" sz="2400" b="0" i="1" smtClean="0">
                                        <a:latin typeface="Cambria Math"/>
                                        <a:ea typeface="Cambria Math"/>
                                      </a:rPr>
                                      <m:t>𝒴</m:t>
                                    </m:r>
                                    <m:r>
                                      <a:rPr lang="en-US" sz="2400" b="0" i="1" smtClean="0">
                                        <a:latin typeface="Cambria Math"/>
                                        <a:ea typeface="Cambria Math"/>
                                      </a:rPr>
                                      <m:t>,</m:t>
                                    </m:r>
                                    <m:r>
                                      <a:rPr lang="en-US" sz="2400" b="0" i="1" smtClean="0">
                                        <a:latin typeface="Cambria Math"/>
                                        <a:ea typeface="Cambria Math"/>
                                      </a:rPr>
                                      <m:t>𝒵</m:t>
                                    </m:r>
                                    <m:r>
                                      <a:rPr lang="en-US" sz="2400" b="0" i="1" smtClean="0">
                                        <a:latin typeface="Cambria Math"/>
                                        <a:ea typeface="Cambria Math"/>
                                      </a:rPr>
                                      <m:t>;</m:t>
                                    </m:r>
                                    <m:r>
                                      <a:rPr lang="en-US" sz="2400" b="1">
                                        <a:latin typeface="Cambria Math"/>
                                        <a:ea typeface="Cambria Math"/>
                                      </a:rPr>
                                      <m:t>𝚿</m:t>
                                    </m:r>
                                  </m:e>
                                </m:d>
                                <m:r>
                                  <a:rPr lang="en-US" sz="2400" b="0" i="1" smtClean="0">
                                    <a:latin typeface="Cambria Math"/>
                                    <a:ea typeface="Cambria Math"/>
                                  </a:rPr>
                                  <m:t>|</m:t>
                                </m:r>
                                <m:r>
                                  <a:rPr lang="en-US" sz="2400" b="0" i="1" smtClean="0">
                                    <a:latin typeface="Cambria Math"/>
                                    <a:ea typeface="Cambria Math"/>
                                  </a:rPr>
                                  <m:t>𝒴</m:t>
                                </m:r>
                              </m:e>
                            </m:func>
                          </m:e>
                        </m:d>
                      </m:oMath>
                    </m:oMathPara>
                  </a14:m>
                  <a:endParaRPr lang="fr-F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042234" y="4305299"/>
                  <a:ext cx="5059533" cy="461665"/>
                </a:xfrm>
                <a:prstGeom prst="rect">
                  <a:avLst/>
                </a:prstGeom>
                <a:blipFill rotWithShape="1">
                  <a:blip r:embed="rId4"/>
                  <a:stretch>
                    <a:fillRect b="-13750"/>
                  </a:stretch>
                </a:blipFill>
                <a:ln w="28575">
                  <a:solidFill>
                    <a:schemeClr val="tx1"/>
                  </a:solidFill>
                </a:ln>
              </p:spPr>
              <p:txBody>
                <a:bodyPr/>
                <a:lstStyle/>
                <a:p>
                  <a:r>
                    <a:rPr lang="fr-FR">
                      <a:noFill/>
                    </a:rPr>
                    <a:t> </a:t>
                  </a:r>
                </a:p>
              </p:txBody>
            </p:sp>
          </mc:Fallback>
        </mc:AlternateContent>
        <p:sp>
          <p:nvSpPr>
            <p:cNvPr id="7" name="TextBox 6"/>
            <p:cNvSpPr txBox="1"/>
            <p:nvPr/>
          </p:nvSpPr>
          <p:spPr>
            <a:xfrm>
              <a:off x="2622684" y="4796700"/>
              <a:ext cx="3898631" cy="646331"/>
            </a:xfrm>
            <a:prstGeom prst="rect">
              <a:avLst/>
            </a:prstGeom>
            <a:noFill/>
          </p:spPr>
          <p:txBody>
            <a:bodyPr wrap="none" rtlCol="0">
              <a:spAutoFit/>
            </a:bodyPr>
            <a:lstStyle/>
            <a:p>
              <a:pPr algn="ctr"/>
              <a:r>
                <a:rPr lang="en-US" b="1" dirty="0"/>
                <a:t>expected complete-data log-likelihood </a:t>
              </a:r>
              <a:endParaRPr lang="en-US" b="1" dirty="0" smtClean="0"/>
            </a:p>
            <a:p>
              <a:pPr algn="ctr"/>
              <a:r>
                <a:rPr lang="en-US" b="1" dirty="0" smtClean="0"/>
                <a:t>conditioned </a:t>
              </a:r>
              <a:r>
                <a:rPr lang="en-US" b="1" dirty="0"/>
                <a:t>by the observed data</a:t>
              </a:r>
              <a:endParaRPr lang="fr-FR" b="1" dirty="0"/>
            </a:p>
          </p:txBody>
        </p:sp>
      </p:grpSp>
      <mc:AlternateContent xmlns:mc="http://schemas.openxmlformats.org/markup-compatibility/2006" xmlns:a14="http://schemas.microsoft.com/office/drawing/2010/main">
        <mc:Choice Requires="a14">
          <p:sp>
            <p:nvSpPr>
              <p:cNvPr id="9" name="TextBox 8"/>
              <p:cNvSpPr txBox="1"/>
              <p:nvPr/>
            </p:nvSpPr>
            <p:spPr>
              <a:xfrm>
                <a:off x="868169" y="5407234"/>
                <a:ext cx="7407663" cy="1187762"/>
              </a:xfrm>
              <a:prstGeom prst="rect">
                <a:avLst/>
              </a:prstGeom>
              <a:noFill/>
              <a:ln w="28575">
                <a:solidFill>
                  <a:srgbClr val="0070C0"/>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ℰ</m:t>
                      </m:r>
                      <m:d>
                        <m:dPr>
                          <m:ctrlPr>
                            <a:rPr lang="fr-FR" sz="2400" i="1">
                              <a:latin typeface="Cambria Math"/>
                            </a:rPr>
                          </m:ctrlPr>
                        </m:dPr>
                        <m:e>
                          <m:r>
                            <a:rPr lang="en-US" sz="2400" b="1" i="1">
                              <a:latin typeface="Cambria Math"/>
                            </a:rPr>
                            <m:t>𝚿</m:t>
                          </m:r>
                        </m:e>
                      </m:d>
                      <m:r>
                        <a:rPr lang="en-US" sz="2400" i="1">
                          <a:latin typeface="Cambria Math"/>
                        </a:rPr>
                        <m:t>=−</m:t>
                      </m:r>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𝑗</m:t>
                          </m:r>
                          <m:r>
                            <a:rPr lang="en-US" sz="2400" i="1">
                              <a:latin typeface="Cambria Math"/>
                            </a:rPr>
                            <m:t>=1</m:t>
                          </m:r>
                        </m:sub>
                        <m:sup>
                          <m:r>
                            <a:rPr lang="en-US" sz="2400" i="1">
                              <a:latin typeface="Cambria Math"/>
                            </a:rPr>
                            <m:t>𝑚</m:t>
                          </m:r>
                        </m:sup>
                        <m:e>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
                                <m:sSubPr>
                                  <m:ctrlPr>
                                    <a:rPr lang="fr-FR" sz="2400" i="1">
                                      <a:latin typeface="Cambria Math"/>
                                    </a:rPr>
                                  </m:ctrlPr>
                                </m:sSubPr>
                                <m:e>
                                  <m:r>
                                    <a:rPr lang="en-US" sz="2400" i="1">
                                      <a:latin typeface="Cambria Math"/>
                                    </a:rPr>
                                    <m:t>𝛼</m:t>
                                  </m:r>
                                </m:e>
                                <m:sub>
                                  <m:r>
                                    <a:rPr lang="en-US" sz="2400" i="1">
                                      <a:latin typeface="Cambria Math"/>
                                    </a:rPr>
                                    <m:t>𝑗𝑖</m:t>
                                  </m:r>
                                </m:sub>
                              </m:sSub>
                              <m:d>
                                <m:dPr>
                                  <m:ctrlPr>
                                    <a:rPr lang="fr-FR" sz="2400" i="1">
                                      <a:latin typeface="Cambria Math"/>
                                    </a:rPr>
                                  </m:ctrlPr>
                                </m:dPr>
                                <m:e>
                                  <m:func>
                                    <m:funcPr>
                                      <m:ctrlPr>
                                        <a:rPr lang="fr-FR" sz="2400" i="1">
                                          <a:latin typeface="Cambria Math"/>
                                        </a:rPr>
                                      </m:ctrlPr>
                                    </m:funcPr>
                                    <m:fName>
                                      <m:r>
                                        <m:rPr>
                                          <m:sty m:val="p"/>
                                        </m:rPr>
                                        <a:rPr lang="en-US" sz="2400">
                                          <a:latin typeface="Cambria Math"/>
                                        </a:rPr>
                                        <m:t>log</m:t>
                                      </m:r>
                                    </m:fName>
                                    <m:e>
                                      <m:d>
                                        <m:dPr>
                                          <m:begChr m:val="|"/>
                                          <m:endChr m:val="|"/>
                                          <m:ctrlPr>
                                            <a:rPr lang="fr-FR" sz="2400" i="1">
                                              <a:latin typeface="Cambria Math"/>
                                            </a:rPr>
                                          </m:ctrlPr>
                                        </m:dPr>
                                        <m:e>
                                          <m:sSub>
                                            <m:sSubPr>
                                              <m:ctrlPr>
                                                <a:rPr lang="fr-FR" sz="2400" i="1">
                                                  <a:latin typeface="Cambria Math"/>
                                                </a:rPr>
                                              </m:ctrlPr>
                                            </m:sSubPr>
                                            <m:e>
                                              <m:r>
                                                <a:rPr lang="en-US" sz="2400" b="1" i="1">
                                                  <a:latin typeface="Cambria Math"/>
                                                </a:rPr>
                                                <m:t>𝚺</m:t>
                                              </m:r>
                                            </m:e>
                                            <m:sub>
                                              <m:r>
                                                <a:rPr lang="en-US" sz="2400" i="1">
                                                  <a:latin typeface="Cambria Math"/>
                                                </a:rPr>
                                                <m:t>𝑖</m:t>
                                              </m:r>
                                            </m:sub>
                                          </m:sSub>
                                        </m:e>
                                      </m:d>
                                    </m:e>
                                  </m:func>
                                  <m:r>
                                    <a:rPr lang="en-US" sz="2400" i="1">
                                      <a:latin typeface="Cambria Math"/>
                                    </a:rPr>
                                    <m:t>+</m:t>
                                  </m:r>
                                  <m:sSubSup>
                                    <m:sSubSupPr>
                                      <m:ctrlPr>
                                        <a:rPr lang="fr-FR" sz="2400" i="1">
                                          <a:latin typeface="Cambria Math"/>
                                        </a:rPr>
                                      </m:ctrlPr>
                                    </m:sSubSupPr>
                                    <m:e>
                                      <m:d>
                                        <m:dPr>
                                          <m:begChr m:val="‖"/>
                                          <m:endChr m:val="‖"/>
                                          <m:ctrlPr>
                                            <a:rPr lang="fr-FR" sz="2400" i="1">
                                              <a:latin typeface="Cambria Math"/>
                                            </a:rPr>
                                          </m:ctrlPr>
                                        </m:dPr>
                                        <m:e>
                                          <m:sSub>
                                            <m:sSubPr>
                                              <m:ctrlPr>
                                                <a:rPr lang="fr-FR" sz="2400" i="1">
                                                  <a:latin typeface="Cambria Math"/>
                                                </a:rPr>
                                              </m:ctrlPr>
                                            </m:sSubPr>
                                            <m:e>
                                              <m:r>
                                                <a:rPr lang="en-US" sz="2400" b="1" i="1">
                                                  <a:latin typeface="Cambria Math"/>
                                                </a:rPr>
                                                <m:t>𝒀</m:t>
                                              </m:r>
                                            </m:e>
                                            <m:sub>
                                              <m:r>
                                                <a:rPr lang="en-US" sz="2400" i="1">
                                                  <a:latin typeface="Cambria Math"/>
                                                </a:rPr>
                                                <m:t>𝑗</m:t>
                                              </m:r>
                                            </m:sub>
                                          </m:sSub>
                                          <m:r>
                                            <a:rPr lang="en-US" sz="2400" b="1" i="1">
                                              <a:latin typeface="Cambria Math"/>
                                            </a:rPr>
                                            <m:t>−</m:t>
                                          </m:r>
                                          <m:r>
                                            <a:rPr lang="en-US" sz="2400" b="1" i="1">
                                              <a:latin typeface="Cambria Math"/>
                                            </a:rPr>
                                            <m:t>𝝁</m:t>
                                          </m:r>
                                          <m:d>
                                            <m:dPr>
                                              <m:ctrlPr>
                                                <a:rPr lang="fr-FR" sz="2400" b="1" i="1">
                                                  <a:latin typeface="Cambria Math"/>
                                                </a:rPr>
                                              </m:ctrlPr>
                                            </m:dPr>
                                            <m:e>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r>
                                                <a:rPr lang="en-US" sz="2400" b="1" i="1">
                                                  <a:latin typeface="Cambria Math"/>
                                                </a:rPr>
                                                <m:t>𝚯</m:t>
                                              </m:r>
                                            </m:e>
                                          </m:d>
                                        </m:e>
                                      </m:d>
                                    </m:e>
                                    <m:sub>
                                      <m:sSub>
                                        <m:sSubPr>
                                          <m:ctrlPr>
                                            <a:rPr lang="fr-FR" sz="2400" i="1">
                                              <a:latin typeface="Cambria Math"/>
                                            </a:rPr>
                                          </m:ctrlPr>
                                        </m:sSubPr>
                                        <m:e>
                                          <m:r>
                                            <m:rPr>
                                              <m:sty m:val="p"/>
                                            </m:rPr>
                                            <a:rPr lang="en-US" sz="2400">
                                              <a:latin typeface="Cambria Math"/>
                                            </a:rPr>
                                            <m:t>Σ</m:t>
                                          </m:r>
                                        </m:e>
                                        <m:sub>
                                          <m:r>
                                            <a:rPr lang="en-US" sz="2400" i="1">
                                              <a:latin typeface="Cambria Math"/>
                                            </a:rPr>
                                            <m:t>𝑖</m:t>
                                          </m:r>
                                        </m:sub>
                                      </m:sSub>
                                    </m:sub>
                                    <m:sup>
                                      <m:r>
                                        <a:rPr lang="en-US" sz="2400" i="1">
                                          <a:latin typeface="Cambria Math"/>
                                        </a:rPr>
                                        <m:t>2</m:t>
                                      </m:r>
                                    </m:sup>
                                  </m:sSubSup>
                                </m:e>
                              </m:d>
                            </m:e>
                          </m:nary>
                        </m:e>
                      </m:nary>
                    </m:oMath>
                  </m:oMathPara>
                </a14:m>
                <a:endParaRPr lang="fr-FR"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868169" y="5407234"/>
                <a:ext cx="7407663" cy="1187762"/>
              </a:xfrm>
              <a:prstGeom prst="rect">
                <a:avLst/>
              </a:prstGeom>
              <a:blipFill rotWithShape="1">
                <a:blip r:embed="rId5"/>
                <a:stretch>
                  <a:fillRect/>
                </a:stretch>
              </a:blipFill>
              <a:ln w="28575">
                <a:solidFill>
                  <a:srgbClr val="0070C0"/>
                </a:solidFill>
              </a:ln>
            </p:spPr>
            <p:txBody>
              <a:bodyPr/>
              <a:lstStyle/>
              <a:p>
                <a:r>
                  <a:rPr lang="fr-FR">
                    <a:noFill/>
                  </a:rPr>
                  <a:t> </a:t>
                </a:r>
              </a:p>
            </p:txBody>
          </p:sp>
        </mc:Fallback>
      </mc:AlternateContent>
      <p:cxnSp>
        <p:nvCxnSpPr>
          <p:cNvPr id="13" name="Elbow Connector 12"/>
          <p:cNvCxnSpPr>
            <a:stCxn id="6" idx="1"/>
            <a:endCxn id="9" idx="1"/>
          </p:cNvCxnSpPr>
          <p:nvPr/>
        </p:nvCxnSpPr>
        <p:spPr>
          <a:xfrm rot="10800000" flipV="1">
            <a:off x="868170" y="4159741"/>
            <a:ext cx="1174065" cy="1841373"/>
          </a:xfrm>
          <a:prstGeom prst="bentConnector3">
            <a:avLst>
              <a:gd name="adj1" fmla="val 11947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78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p:grpSp>
        <p:nvGrpSpPr>
          <p:cNvPr id="4" name="Group 3"/>
          <p:cNvGrpSpPr/>
          <p:nvPr/>
        </p:nvGrpSpPr>
        <p:grpSpPr>
          <a:xfrm>
            <a:off x="2042234" y="3928909"/>
            <a:ext cx="5059533" cy="1137732"/>
            <a:chOff x="2042234" y="4305299"/>
            <a:chExt cx="5059533" cy="1137732"/>
          </a:xfrm>
        </p:grpSpPr>
        <mc:AlternateContent xmlns:mc="http://schemas.openxmlformats.org/markup-compatibility/2006" xmlns:a14="http://schemas.microsoft.com/office/drawing/2010/main">
          <mc:Choice Requires="a14">
            <p:sp>
              <p:nvSpPr>
                <p:cNvPr id="6" name="TextBox 5"/>
                <p:cNvSpPr txBox="1"/>
                <p:nvPr/>
              </p:nvSpPr>
              <p:spPr>
                <a:xfrm>
                  <a:off x="2042234" y="4305299"/>
                  <a:ext cx="5059533" cy="461665"/>
                </a:xfrm>
                <a:prstGeom prst="rect">
                  <a:avLst/>
                </a:prstGeom>
                <a:noFill/>
                <a:ln w="285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a:ea typeface="Cambria Math"/>
                          </a:rPr>
                          <m:t>ℰ</m:t>
                        </m:r>
                        <m:d>
                          <m:dPr>
                            <m:ctrlPr>
                              <a:rPr lang="en-US" sz="2400" i="1">
                                <a:latin typeface="Cambria Math"/>
                                <a:ea typeface="Cambria Math"/>
                              </a:rPr>
                            </m:ctrlPr>
                          </m:dPr>
                          <m:e>
                            <m:r>
                              <a:rPr lang="en-US" sz="2400" b="1">
                                <a:latin typeface="Cambria Math"/>
                                <a:ea typeface="Cambria Math"/>
                              </a:rPr>
                              <m:t>𝚿</m:t>
                            </m:r>
                          </m:e>
                          <m:e>
                            <m:r>
                              <a:rPr lang="en-US" sz="2400" i="1">
                                <a:latin typeface="Cambria Math"/>
                                <a:ea typeface="Cambria Math"/>
                              </a:rPr>
                              <m:t>𝒴</m:t>
                            </m:r>
                            <m:r>
                              <a:rPr lang="en-US" sz="2400" i="1">
                                <a:latin typeface="Cambria Math"/>
                                <a:ea typeface="Cambria Math"/>
                              </a:rPr>
                              <m:t>,</m:t>
                            </m:r>
                            <m:r>
                              <a:rPr lang="en-US" sz="2400" i="1">
                                <a:latin typeface="Cambria Math"/>
                                <a:ea typeface="Cambria Math"/>
                              </a:rPr>
                              <m:t>𝒵</m:t>
                            </m:r>
                          </m:e>
                        </m:d>
                        <m:r>
                          <a:rPr lang="en-US" sz="2400" i="1">
                            <a:latin typeface="Cambria Math"/>
                            <a:ea typeface="Cambria Math"/>
                          </a:rPr>
                          <m:t>=</m:t>
                        </m:r>
                        <m:sSub>
                          <m:sSubPr>
                            <m:ctrlPr>
                              <a:rPr lang="en-US" sz="2400" b="0" i="1" smtClean="0">
                                <a:latin typeface="Cambria Math"/>
                                <a:ea typeface="Cambria Math"/>
                              </a:rPr>
                            </m:ctrlPr>
                          </m:sSubPr>
                          <m:e>
                            <m:r>
                              <a:rPr lang="en-US" sz="2400" i="1" smtClean="0">
                                <a:latin typeface="Cambria Math"/>
                                <a:ea typeface="Cambria Math"/>
                              </a:rPr>
                              <m:t>𝐸</m:t>
                            </m:r>
                          </m:e>
                          <m:sub>
                            <m:r>
                              <a:rPr lang="en-US" sz="2400" b="0" i="1" smtClean="0">
                                <a:latin typeface="Cambria Math"/>
                                <a:ea typeface="Cambria Math"/>
                              </a:rPr>
                              <m:t>𝒵</m:t>
                            </m:r>
                          </m:sub>
                        </m:sSub>
                        <m:d>
                          <m:dPr>
                            <m:begChr m:val="["/>
                            <m:endChr m:val="]"/>
                            <m:ctrlPr>
                              <a:rPr lang="en-US" sz="2400" b="0" i="1" smtClean="0">
                                <a:latin typeface="Cambria Math"/>
                                <a:ea typeface="Cambria Math"/>
                              </a:rPr>
                            </m:ctrlPr>
                          </m:dPr>
                          <m:e>
                            <m:func>
                              <m:funcPr>
                                <m:ctrlPr>
                                  <a:rPr lang="en-US" sz="2400" b="0" i="1" smtClean="0">
                                    <a:latin typeface="Cambria Math"/>
                                    <a:ea typeface="Cambria Math"/>
                                  </a:rPr>
                                </m:ctrlPr>
                              </m:funcPr>
                              <m:fName>
                                <m:r>
                                  <m:rPr>
                                    <m:sty m:val="p"/>
                                  </m:rPr>
                                  <a:rPr lang="en-US" sz="2400" b="0" i="0" smtClean="0">
                                    <a:latin typeface="Cambria Math"/>
                                    <a:ea typeface="Cambria Math"/>
                                  </a:rPr>
                                  <m:t>log</m:t>
                                </m:r>
                              </m:fName>
                              <m:e>
                                <m:r>
                                  <a:rPr lang="en-US" sz="2400" b="0" i="1" smtClean="0">
                                    <a:latin typeface="Cambria Math"/>
                                    <a:ea typeface="Cambria Math"/>
                                  </a:rPr>
                                  <m:t>𝑃</m:t>
                                </m:r>
                                <m:d>
                                  <m:dPr>
                                    <m:ctrlPr>
                                      <a:rPr lang="en-US" sz="2400" b="0" i="1" smtClean="0">
                                        <a:latin typeface="Cambria Math"/>
                                        <a:ea typeface="Cambria Math"/>
                                      </a:rPr>
                                    </m:ctrlPr>
                                  </m:dPr>
                                  <m:e>
                                    <m:r>
                                      <a:rPr lang="en-US" sz="2400" b="0" i="1" smtClean="0">
                                        <a:latin typeface="Cambria Math"/>
                                        <a:ea typeface="Cambria Math"/>
                                      </a:rPr>
                                      <m:t>𝒴</m:t>
                                    </m:r>
                                    <m:r>
                                      <a:rPr lang="en-US" sz="2400" b="0" i="1" smtClean="0">
                                        <a:latin typeface="Cambria Math"/>
                                        <a:ea typeface="Cambria Math"/>
                                      </a:rPr>
                                      <m:t>,</m:t>
                                    </m:r>
                                    <m:r>
                                      <a:rPr lang="en-US" sz="2400" b="0" i="1" smtClean="0">
                                        <a:latin typeface="Cambria Math"/>
                                        <a:ea typeface="Cambria Math"/>
                                      </a:rPr>
                                      <m:t>𝒵</m:t>
                                    </m:r>
                                    <m:r>
                                      <a:rPr lang="en-US" sz="2400" b="0" i="1" smtClean="0">
                                        <a:latin typeface="Cambria Math"/>
                                        <a:ea typeface="Cambria Math"/>
                                      </a:rPr>
                                      <m:t>;</m:t>
                                    </m:r>
                                    <m:r>
                                      <a:rPr lang="en-US" sz="2400" b="1">
                                        <a:latin typeface="Cambria Math"/>
                                        <a:ea typeface="Cambria Math"/>
                                      </a:rPr>
                                      <m:t>𝚿</m:t>
                                    </m:r>
                                  </m:e>
                                </m:d>
                                <m:r>
                                  <a:rPr lang="en-US" sz="2400" b="0" i="1" smtClean="0">
                                    <a:latin typeface="Cambria Math"/>
                                    <a:ea typeface="Cambria Math"/>
                                  </a:rPr>
                                  <m:t>|</m:t>
                                </m:r>
                                <m:r>
                                  <a:rPr lang="en-US" sz="2400" b="0" i="1" smtClean="0">
                                    <a:latin typeface="Cambria Math"/>
                                    <a:ea typeface="Cambria Math"/>
                                  </a:rPr>
                                  <m:t>𝒴</m:t>
                                </m:r>
                              </m:e>
                            </m:func>
                          </m:e>
                        </m:d>
                      </m:oMath>
                    </m:oMathPara>
                  </a14:m>
                  <a:endParaRPr lang="fr-F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042234" y="4305299"/>
                  <a:ext cx="5059533" cy="461665"/>
                </a:xfrm>
                <a:prstGeom prst="rect">
                  <a:avLst/>
                </a:prstGeom>
                <a:blipFill rotWithShape="1">
                  <a:blip r:embed="rId4"/>
                  <a:stretch>
                    <a:fillRect b="-13750"/>
                  </a:stretch>
                </a:blipFill>
                <a:ln w="28575">
                  <a:solidFill>
                    <a:schemeClr val="tx1"/>
                  </a:solidFill>
                </a:ln>
              </p:spPr>
              <p:txBody>
                <a:bodyPr/>
                <a:lstStyle/>
                <a:p>
                  <a:r>
                    <a:rPr lang="fr-FR">
                      <a:noFill/>
                    </a:rPr>
                    <a:t> </a:t>
                  </a:r>
                </a:p>
              </p:txBody>
            </p:sp>
          </mc:Fallback>
        </mc:AlternateContent>
        <p:sp>
          <p:nvSpPr>
            <p:cNvPr id="7" name="TextBox 6"/>
            <p:cNvSpPr txBox="1"/>
            <p:nvPr/>
          </p:nvSpPr>
          <p:spPr>
            <a:xfrm>
              <a:off x="2622684" y="4796700"/>
              <a:ext cx="3898631" cy="646331"/>
            </a:xfrm>
            <a:prstGeom prst="rect">
              <a:avLst/>
            </a:prstGeom>
            <a:noFill/>
          </p:spPr>
          <p:txBody>
            <a:bodyPr wrap="none" rtlCol="0" anchor="ctr" anchorCtr="0">
              <a:spAutoFit/>
            </a:bodyPr>
            <a:lstStyle/>
            <a:p>
              <a:pPr algn="ctr"/>
              <a:r>
                <a:rPr lang="en-US" b="1" dirty="0"/>
                <a:t>expected complete-data log-likelihood </a:t>
              </a:r>
              <a:endParaRPr lang="en-US" b="1" dirty="0" smtClean="0"/>
            </a:p>
            <a:p>
              <a:pPr algn="ctr"/>
              <a:r>
                <a:rPr lang="en-US" b="1" dirty="0" smtClean="0"/>
                <a:t>conditioned </a:t>
              </a:r>
              <a:r>
                <a:rPr lang="en-US" b="1" dirty="0"/>
                <a:t>by the observed data</a:t>
              </a:r>
              <a:endParaRPr lang="fr-FR" b="1" dirty="0"/>
            </a:p>
          </p:txBody>
        </p:sp>
      </p:grpSp>
      <mc:AlternateContent xmlns:mc="http://schemas.openxmlformats.org/markup-compatibility/2006" xmlns:a14="http://schemas.microsoft.com/office/drawing/2010/main">
        <mc:Choice Requires="a14">
          <p:sp>
            <p:nvSpPr>
              <p:cNvPr id="9" name="TextBox 8"/>
              <p:cNvSpPr txBox="1"/>
              <p:nvPr/>
            </p:nvSpPr>
            <p:spPr>
              <a:xfrm>
                <a:off x="868169" y="5407234"/>
                <a:ext cx="7407663" cy="1187762"/>
              </a:xfrm>
              <a:prstGeom prst="rect">
                <a:avLst/>
              </a:prstGeom>
              <a:noFill/>
              <a:ln w="28575">
                <a:solidFill>
                  <a:srgbClr val="0070C0"/>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lumMod val="85000"/>
                            </a:schemeClr>
                          </a:solidFill>
                          <a:latin typeface="Cambria Math"/>
                        </a:rPr>
                        <m:t>ℰ</m:t>
                      </m:r>
                      <m:d>
                        <m:dPr>
                          <m:ctrlPr>
                            <a:rPr lang="fr-FR" sz="2400" i="1">
                              <a:solidFill>
                                <a:schemeClr val="bg1">
                                  <a:lumMod val="85000"/>
                                </a:schemeClr>
                              </a:solidFill>
                              <a:latin typeface="Cambria Math"/>
                            </a:rPr>
                          </m:ctrlPr>
                        </m:dPr>
                        <m:e>
                          <m:r>
                            <a:rPr lang="en-US" sz="2400" b="1" i="1">
                              <a:solidFill>
                                <a:schemeClr val="bg1">
                                  <a:lumMod val="85000"/>
                                </a:schemeClr>
                              </a:solidFill>
                              <a:latin typeface="Cambria Math"/>
                            </a:rPr>
                            <m:t>𝚿</m:t>
                          </m:r>
                        </m:e>
                      </m:d>
                      <m:r>
                        <a:rPr lang="en-US" sz="2400" i="1">
                          <a:solidFill>
                            <a:schemeClr val="bg1">
                              <a:lumMod val="85000"/>
                            </a:schemeClr>
                          </a:solidFill>
                          <a:latin typeface="Cambria Math"/>
                        </a:rPr>
                        <m:t>=−</m:t>
                      </m:r>
                      <m:f>
                        <m:fPr>
                          <m:ctrlPr>
                            <a:rPr lang="fr-FR" sz="2400" i="1">
                              <a:solidFill>
                                <a:schemeClr val="bg1">
                                  <a:lumMod val="85000"/>
                                </a:schemeClr>
                              </a:solidFill>
                              <a:latin typeface="Cambria Math"/>
                            </a:rPr>
                          </m:ctrlPr>
                        </m:fPr>
                        <m:num>
                          <m:r>
                            <a:rPr lang="en-US" sz="2400" i="1">
                              <a:solidFill>
                                <a:schemeClr val="bg1">
                                  <a:lumMod val="85000"/>
                                </a:schemeClr>
                              </a:solidFill>
                              <a:latin typeface="Cambria Math"/>
                            </a:rPr>
                            <m:t>1</m:t>
                          </m:r>
                        </m:num>
                        <m:den>
                          <m:r>
                            <a:rPr lang="en-US" sz="2400" i="1">
                              <a:solidFill>
                                <a:schemeClr val="bg1">
                                  <a:lumMod val="85000"/>
                                </a:schemeClr>
                              </a:solidFill>
                              <a:latin typeface="Cambria Math"/>
                            </a:rPr>
                            <m:t>2</m:t>
                          </m:r>
                        </m:den>
                      </m:f>
                      <m:nary>
                        <m:naryPr>
                          <m:chr m:val="∑"/>
                          <m:limLoc m:val="undOvr"/>
                          <m:ctrlPr>
                            <a:rPr lang="fr-FR" sz="2400" i="1">
                              <a:solidFill>
                                <a:schemeClr val="bg1">
                                  <a:lumMod val="85000"/>
                                </a:schemeClr>
                              </a:solidFill>
                              <a:latin typeface="Cambria Math"/>
                            </a:rPr>
                          </m:ctrlPr>
                        </m:naryPr>
                        <m:sub>
                          <m:r>
                            <a:rPr lang="en-US" sz="2400" i="1">
                              <a:solidFill>
                                <a:schemeClr val="bg1">
                                  <a:lumMod val="85000"/>
                                </a:schemeClr>
                              </a:solidFill>
                              <a:latin typeface="Cambria Math"/>
                            </a:rPr>
                            <m:t>𝑗</m:t>
                          </m:r>
                          <m:r>
                            <a:rPr lang="en-US" sz="2400" i="1">
                              <a:solidFill>
                                <a:schemeClr val="bg1">
                                  <a:lumMod val="85000"/>
                                </a:schemeClr>
                              </a:solidFill>
                              <a:latin typeface="Cambria Math"/>
                            </a:rPr>
                            <m:t>=1</m:t>
                          </m:r>
                        </m:sub>
                        <m:sup>
                          <m:r>
                            <a:rPr lang="en-US" sz="2400" i="1">
                              <a:solidFill>
                                <a:schemeClr val="bg1">
                                  <a:lumMod val="85000"/>
                                </a:schemeClr>
                              </a:solidFill>
                              <a:latin typeface="Cambria Math"/>
                            </a:rPr>
                            <m:t>𝑚</m:t>
                          </m:r>
                        </m:sup>
                        <m:e>
                          <m:nary>
                            <m:naryPr>
                              <m:chr m:val="∑"/>
                              <m:limLoc m:val="undOvr"/>
                              <m:ctrlPr>
                                <a:rPr lang="fr-FR" sz="2400" i="1">
                                  <a:solidFill>
                                    <a:schemeClr val="bg1">
                                      <a:lumMod val="85000"/>
                                    </a:schemeClr>
                                  </a:solidFill>
                                  <a:latin typeface="Cambria Math"/>
                                </a:rPr>
                              </m:ctrlPr>
                            </m:naryPr>
                            <m:sub>
                              <m:r>
                                <a:rPr lang="en-US" sz="2400" i="1">
                                  <a:solidFill>
                                    <a:schemeClr val="bg1">
                                      <a:lumMod val="85000"/>
                                    </a:schemeClr>
                                  </a:solidFill>
                                  <a:latin typeface="Cambria Math"/>
                                </a:rPr>
                                <m:t>𝑖</m:t>
                              </m:r>
                              <m:r>
                                <a:rPr lang="en-US" sz="2400" i="1">
                                  <a:solidFill>
                                    <a:schemeClr val="bg1">
                                      <a:lumMod val="85000"/>
                                    </a:schemeClr>
                                  </a:solidFill>
                                  <a:latin typeface="Cambria Math"/>
                                </a:rPr>
                                <m:t>=1</m:t>
                              </m:r>
                            </m:sub>
                            <m:sup>
                              <m:r>
                                <a:rPr lang="en-US" sz="2400" i="1">
                                  <a:solidFill>
                                    <a:schemeClr val="bg1">
                                      <a:lumMod val="85000"/>
                                    </a:schemeClr>
                                  </a:solidFill>
                                  <a:latin typeface="Cambria Math"/>
                                </a:rPr>
                                <m:t>𝑛</m:t>
                              </m:r>
                            </m:sup>
                            <m:e>
                              <m:sSub>
                                <m:sSubPr>
                                  <m:ctrlPr>
                                    <a:rPr lang="fr-FR" sz="2400" i="1" smtClean="0">
                                      <a:solidFill>
                                        <a:schemeClr val="tx1"/>
                                      </a:solidFill>
                                      <a:latin typeface="Cambria Math"/>
                                    </a:rPr>
                                  </m:ctrlPr>
                                </m:sSubPr>
                                <m:e>
                                  <m:r>
                                    <a:rPr lang="en-US" sz="2400" i="1">
                                      <a:solidFill>
                                        <a:schemeClr val="tx1"/>
                                      </a:solidFill>
                                      <a:latin typeface="Cambria Math"/>
                                    </a:rPr>
                                    <m:t>𝛼</m:t>
                                  </m:r>
                                </m:e>
                                <m:sub>
                                  <m:r>
                                    <a:rPr lang="en-US" sz="2400" i="1">
                                      <a:solidFill>
                                        <a:schemeClr val="tx1"/>
                                      </a:solidFill>
                                      <a:latin typeface="Cambria Math"/>
                                    </a:rPr>
                                    <m:t>𝑗𝑖</m:t>
                                  </m:r>
                                </m:sub>
                              </m:sSub>
                              <m:d>
                                <m:dPr>
                                  <m:ctrlPr>
                                    <a:rPr lang="fr-FR" sz="2400" i="1" smtClean="0">
                                      <a:solidFill>
                                        <a:schemeClr val="bg1">
                                          <a:lumMod val="85000"/>
                                        </a:schemeClr>
                                      </a:solidFill>
                                      <a:latin typeface="Cambria Math"/>
                                    </a:rPr>
                                  </m:ctrlPr>
                                </m:dPr>
                                <m:e>
                                  <m:func>
                                    <m:funcPr>
                                      <m:ctrlPr>
                                        <a:rPr lang="fr-FR" sz="2400" i="1">
                                          <a:solidFill>
                                            <a:schemeClr val="bg1">
                                              <a:lumMod val="85000"/>
                                            </a:schemeClr>
                                          </a:solidFill>
                                          <a:latin typeface="Cambria Math"/>
                                        </a:rPr>
                                      </m:ctrlPr>
                                    </m:funcPr>
                                    <m:fName>
                                      <m:r>
                                        <m:rPr>
                                          <m:sty m:val="p"/>
                                        </m:rPr>
                                        <a:rPr lang="en-US" sz="2400">
                                          <a:solidFill>
                                            <a:schemeClr val="bg1">
                                              <a:lumMod val="85000"/>
                                            </a:schemeClr>
                                          </a:solidFill>
                                          <a:latin typeface="Cambria Math"/>
                                        </a:rPr>
                                        <m:t>log</m:t>
                                      </m:r>
                                    </m:fName>
                                    <m:e>
                                      <m:d>
                                        <m:dPr>
                                          <m:begChr m:val="|"/>
                                          <m:endChr m:val="|"/>
                                          <m:ctrlPr>
                                            <a:rPr lang="fr-FR" sz="2400" i="1">
                                              <a:solidFill>
                                                <a:schemeClr val="bg1">
                                                  <a:lumMod val="85000"/>
                                                </a:schemeClr>
                                              </a:solidFill>
                                              <a:latin typeface="Cambria Math"/>
                                            </a:rPr>
                                          </m:ctrlPr>
                                        </m:dPr>
                                        <m:e>
                                          <m:sSub>
                                            <m:sSubPr>
                                              <m:ctrlPr>
                                                <a:rPr lang="fr-FR" sz="2400" i="1">
                                                  <a:solidFill>
                                                    <a:schemeClr val="bg1">
                                                      <a:lumMod val="85000"/>
                                                    </a:schemeClr>
                                                  </a:solidFill>
                                                  <a:latin typeface="Cambria Math"/>
                                                </a:rPr>
                                              </m:ctrlPr>
                                            </m:sSubPr>
                                            <m:e>
                                              <m:r>
                                                <a:rPr lang="en-US" sz="2400" b="1" i="1">
                                                  <a:solidFill>
                                                    <a:schemeClr val="bg1">
                                                      <a:lumMod val="85000"/>
                                                    </a:schemeClr>
                                                  </a:solidFill>
                                                  <a:latin typeface="Cambria Math"/>
                                                </a:rPr>
                                                <m:t>𝚺</m:t>
                                              </m:r>
                                            </m:e>
                                            <m:sub>
                                              <m:r>
                                                <a:rPr lang="en-US" sz="2400" i="1">
                                                  <a:solidFill>
                                                    <a:schemeClr val="bg1">
                                                      <a:lumMod val="85000"/>
                                                    </a:schemeClr>
                                                  </a:solidFill>
                                                  <a:latin typeface="Cambria Math"/>
                                                </a:rPr>
                                                <m:t>𝑖</m:t>
                                              </m:r>
                                            </m:sub>
                                          </m:sSub>
                                        </m:e>
                                      </m:d>
                                    </m:e>
                                  </m:func>
                                  <m:r>
                                    <a:rPr lang="en-US" sz="2400" i="1">
                                      <a:solidFill>
                                        <a:schemeClr val="bg1">
                                          <a:lumMod val="85000"/>
                                        </a:schemeClr>
                                      </a:solidFill>
                                      <a:latin typeface="Cambria Math"/>
                                    </a:rPr>
                                    <m:t>+</m:t>
                                  </m:r>
                                  <m:sSubSup>
                                    <m:sSubSupPr>
                                      <m:ctrlPr>
                                        <a:rPr lang="fr-FR" sz="2400" i="1">
                                          <a:solidFill>
                                            <a:schemeClr val="bg1">
                                              <a:lumMod val="85000"/>
                                            </a:schemeClr>
                                          </a:solidFill>
                                          <a:latin typeface="Cambria Math"/>
                                        </a:rPr>
                                      </m:ctrlPr>
                                    </m:sSubSupPr>
                                    <m:e>
                                      <m:d>
                                        <m:dPr>
                                          <m:begChr m:val="‖"/>
                                          <m:endChr m:val="‖"/>
                                          <m:ctrlPr>
                                            <a:rPr lang="fr-FR" sz="2400" i="1">
                                              <a:solidFill>
                                                <a:schemeClr val="bg1">
                                                  <a:lumMod val="85000"/>
                                                </a:schemeClr>
                                              </a:solidFill>
                                              <a:latin typeface="Cambria Math"/>
                                            </a:rPr>
                                          </m:ctrlPr>
                                        </m:dPr>
                                        <m:e>
                                          <m:sSub>
                                            <m:sSubPr>
                                              <m:ctrlPr>
                                                <a:rPr lang="fr-FR" sz="2400" i="1">
                                                  <a:solidFill>
                                                    <a:schemeClr val="bg1">
                                                      <a:lumMod val="85000"/>
                                                    </a:schemeClr>
                                                  </a:solidFill>
                                                  <a:latin typeface="Cambria Math"/>
                                                </a:rPr>
                                              </m:ctrlPr>
                                            </m:sSubPr>
                                            <m:e>
                                              <m:r>
                                                <a:rPr lang="en-US" sz="2400" b="1" i="1">
                                                  <a:solidFill>
                                                    <a:schemeClr val="bg1">
                                                      <a:lumMod val="85000"/>
                                                    </a:schemeClr>
                                                  </a:solidFill>
                                                  <a:latin typeface="Cambria Math"/>
                                                </a:rPr>
                                                <m:t>𝒀</m:t>
                                              </m:r>
                                            </m:e>
                                            <m:sub>
                                              <m:r>
                                                <a:rPr lang="en-US" sz="2400" i="1">
                                                  <a:solidFill>
                                                    <a:schemeClr val="bg1">
                                                      <a:lumMod val="85000"/>
                                                    </a:schemeClr>
                                                  </a:solidFill>
                                                  <a:latin typeface="Cambria Math"/>
                                                </a:rPr>
                                                <m:t>𝑗</m:t>
                                              </m:r>
                                            </m:sub>
                                          </m:sSub>
                                          <m:r>
                                            <a:rPr lang="en-US" sz="2400" b="1" i="1">
                                              <a:solidFill>
                                                <a:schemeClr val="bg1">
                                                  <a:lumMod val="85000"/>
                                                </a:schemeClr>
                                              </a:solidFill>
                                              <a:latin typeface="Cambria Math"/>
                                            </a:rPr>
                                            <m:t>−</m:t>
                                          </m:r>
                                          <m:r>
                                            <a:rPr lang="en-US" sz="2400" b="1" i="1">
                                              <a:solidFill>
                                                <a:schemeClr val="bg1">
                                                  <a:lumMod val="85000"/>
                                                </a:schemeClr>
                                              </a:solidFill>
                                              <a:latin typeface="Cambria Math"/>
                                            </a:rPr>
                                            <m:t>𝝁</m:t>
                                          </m:r>
                                          <m:d>
                                            <m:dPr>
                                              <m:ctrlPr>
                                                <a:rPr lang="fr-FR" sz="2400" b="1" i="1">
                                                  <a:solidFill>
                                                    <a:schemeClr val="bg1">
                                                      <a:lumMod val="85000"/>
                                                    </a:schemeClr>
                                                  </a:solidFill>
                                                  <a:latin typeface="Cambria Math"/>
                                                </a:rPr>
                                              </m:ctrlPr>
                                            </m:dPr>
                                            <m:e>
                                              <m:sSub>
                                                <m:sSubPr>
                                                  <m:ctrlPr>
                                                    <a:rPr lang="fr-FR" sz="2400" i="1">
                                                      <a:solidFill>
                                                        <a:schemeClr val="bg1">
                                                          <a:lumMod val="85000"/>
                                                        </a:schemeClr>
                                                      </a:solidFill>
                                                      <a:latin typeface="Cambria Math"/>
                                                    </a:rPr>
                                                  </m:ctrlPr>
                                                </m:sSubPr>
                                                <m:e>
                                                  <m:r>
                                                    <a:rPr lang="en-US" sz="2400" b="1" i="1">
                                                      <a:solidFill>
                                                        <a:schemeClr val="bg1">
                                                          <a:lumMod val="85000"/>
                                                        </a:schemeClr>
                                                      </a:solidFill>
                                                      <a:latin typeface="Cambria Math"/>
                                                    </a:rPr>
                                                    <m:t>𝑿</m:t>
                                                  </m:r>
                                                </m:e>
                                                <m:sub>
                                                  <m:r>
                                                    <a:rPr lang="en-US" sz="2400" i="1">
                                                      <a:solidFill>
                                                        <a:schemeClr val="bg1">
                                                          <a:lumMod val="85000"/>
                                                        </a:schemeClr>
                                                      </a:solidFill>
                                                      <a:latin typeface="Cambria Math"/>
                                                    </a:rPr>
                                                    <m:t>𝑖</m:t>
                                                  </m:r>
                                                </m:sub>
                                              </m:sSub>
                                              <m:r>
                                                <a:rPr lang="en-US" sz="2400" i="1">
                                                  <a:solidFill>
                                                    <a:schemeClr val="bg1">
                                                      <a:lumMod val="85000"/>
                                                    </a:schemeClr>
                                                  </a:solidFill>
                                                  <a:latin typeface="Cambria Math"/>
                                                </a:rPr>
                                                <m:t>;</m:t>
                                              </m:r>
                                              <m:r>
                                                <a:rPr lang="en-US" sz="2400" b="1" i="1">
                                                  <a:solidFill>
                                                    <a:schemeClr val="bg1">
                                                      <a:lumMod val="85000"/>
                                                    </a:schemeClr>
                                                  </a:solidFill>
                                                  <a:latin typeface="Cambria Math"/>
                                                </a:rPr>
                                                <m:t>𝚯</m:t>
                                              </m:r>
                                            </m:e>
                                          </m:d>
                                        </m:e>
                                      </m:d>
                                    </m:e>
                                    <m:sub>
                                      <m:sSub>
                                        <m:sSubPr>
                                          <m:ctrlPr>
                                            <a:rPr lang="fr-FR" sz="2400" i="1">
                                              <a:solidFill>
                                                <a:schemeClr val="bg1">
                                                  <a:lumMod val="85000"/>
                                                </a:schemeClr>
                                              </a:solidFill>
                                              <a:latin typeface="Cambria Math"/>
                                            </a:rPr>
                                          </m:ctrlPr>
                                        </m:sSubPr>
                                        <m:e>
                                          <m:r>
                                            <m:rPr>
                                              <m:sty m:val="p"/>
                                            </m:rPr>
                                            <a:rPr lang="en-US" sz="2400">
                                              <a:solidFill>
                                                <a:schemeClr val="bg1">
                                                  <a:lumMod val="85000"/>
                                                </a:schemeClr>
                                              </a:solidFill>
                                              <a:latin typeface="Cambria Math"/>
                                            </a:rPr>
                                            <m:t>Σ</m:t>
                                          </m:r>
                                        </m:e>
                                        <m:sub>
                                          <m:r>
                                            <a:rPr lang="en-US" sz="2400" i="1">
                                              <a:solidFill>
                                                <a:schemeClr val="bg1">
                                                  <a:lumMod val="85000"/>
                                                </a:schemeClr>
                                              </a:solidFill>
                                              <a:latin typeface="Cambria Math"/>
                                            </a:rPr>
                                            <m:t>𝑖</m:t>
                                          </m:r>
                                        </m:sub>
                                      </m:sSub>
                                    </m:sub>
                                    <m:sup>
                                      <m:r>
                                        <a:rPr lang="en-US" sz="2400" i="1">
                                          <a:solidFill>
                                            <a:schemeClr val="bg1">
                                              <a:lumMod val="85000"/>
                                            </a:schemeClr>
                                          </a:solidFill>
                                          <a:latin typeface="Cambria Math"/>
                                        </a:rPr>
                                        <m:t>2</m:t>
                                      </m:r>
                                    </m:sup>
                                  </m:sSubSup>
                                </m:e>
                              </m:d>
                            </m:e>
                          </m:nary>
                        </m:e>
                      </m:nary>
                    </m:oMath>
                  </m:oMathPara>
                </a14:m>
                <a:endParaRPr lang="fr-FR" sz="2400" dirty="0">
                  <a:solidFill>
                    <a:schemeClr val="bg1">
                      <a:lumMod val="8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68169" y="5407234"/>
                <a:ext cx="7407663" cy="1187762"/>
              </a:xfrm>
              <a:prstGeom prst="rect">
                <a:avLst/>
              </a:prstGeom>
              <a:blipFill rotWithShape="1">
                <a:blip r:embed="rId5"/>
                <a:stretch>
                  <a:fillRect/>
                </a:stretch>
              </a:blipFill>
              <a:ln w="28575">
                <a:solidFill>
                  <a:srgbClr val="0070C0"/>
                </a:solidFill>
              </a:ln>
            </p:spPr>
            <p:txBody>
              <a:bodyPr/>
              <a:lstStyle/>
              <a:p>
                <a:r>
                  <a:rPr lang="fr-FR">
                    <a:noFill/>
                  </a:rPr>
                  <a:t> </a:t>
                </a:r>
              </a:p>
            </p:txBody>
          </p:sp>
        </mc:Fallback>
      </mc:AlternateContent>
      <p:sp>
        <p:nvSpPr>
          <p:cNvPr id="2" name="Oval 1"/>
          <p:cNvSpPr/>
          <p:nvPr/>
        </p:nvSpPr>
        <p:spPr>
          <a:xfrm>
            <a:off x="3657600" y="5821989"/>
            <a:ext cx="457200" cy="457200"/>
          </a:xfrm>
          <a:prstGeom prst="ellipse">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Elbow Connector 9"/>
          <p:cNvCxnSpPr/>
          <p:nvPr/>
        </p:nvCxnSpPr>
        <p:spPr>
          <a:xfrm rot="10800000" flipV="1">
            <a:off x="868170" y="4159741"/>
            <a:ext cx="1174065" cy="1841373"/>
          </a:xfrm>
          <a:prstGeom prst="bentConnector3">
            <a:avLst>
              <a:gd name="adj1" fmla="val 11947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162631" y="5867400"/>
                <a:ext cx="2386551" cy="395621"/>
              </a:xfrm>
              <a:prstGeom prst="rect">
                <a:avLst/>
              </a:prstGeom>
              <a:noFill/>
            </p:spPr>
            <p:txBody>
              <a:bodyPr wrap="none" rtlCol="0">
                <a:spAutoFit/>
              </a:bodyPr>
              <a:lstStyle/>
              <a:p>
                <a:r>
                  <a:rPr lang="en-US" b="1" dirty="0" smtClean="0">
                    <a:solidFill>
                      <a:srgbClr val="FF0000"/>
                    </a:solidFill>
                  </a:rPr>
                  <a:t>How do we obtain </a:t>
                </a:r>
                <a14:m>
                  <m:oMath xmlns:m="http://schemas.openxmlformats.org/officeDocument/2006/math">
                    <m:sSub>
                      <m:sSubPr>
                        <m:ctrlPr>
                          <a:rPr lang="en-US" b="1" i="1" smtClean="0">
                            <a:solidFill>
                              <a:srgbClr val="FF0000"/>
                            </a:solidFill>
                            <a:latin typeface="Cambria Math"/>
                          </a:rPr>
                        </m:ctrlPr>
                      </m:sSubPr>
                      <m:e>
                        <m:r>
                          <a:rPr lang="en-US" b="1" i="1" smtClean="0">
                            <a:solidFill>
                              <a:srgbClr val="FF0000"/>
                            </a:solidFill>
                            <a:latin typeface="Cambria Math"/>
                          </a:rPr>
                          <m:t>𝜶</m:t>
                        </m:r>
                      </m:e>
                      <m:sub>
                        <m:r>
                          <a:rPr lang="en-US" b="1" i="1" smtClean="0">
                            <a:solidFill>
                              <a:srgbClr val="FF0000"/>
                            </a:solidFill>
                            <a:latin typeface="Cambria Math"/>
                          </a:rPr>
                          <m:t>𝒋𝒊</m:t>
                        </m:r>
                      </m:sub>
                    </m:sSub>
                  </m:oMath>
                </a14:m>
                <a:r>
                  <a:rPr lang="fr-FR" b="1" dirty="0" smtClean="0">
                    <a:solidFill>
                      <a:srgbClr val="FF0000"/>
                    </a:solidFill>
                  </a:rPr>
                  <a:t>?</a:t>
                </a:r>
                <a:endParaRPr lang="fr-FR"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62631" y="5867400"/>
                <a:ext cx="2386551" cy="395621"/>
              </a:xfrm>
              <a:prstGeom prst="rect">
                <a:avLst/>
              </a:prstGeom>
              <a:blipFill rotWithShape="1">
                <a:blip r:embed="rId6"/>
                <a:stretch>
                  <a:fillRect l="-2302" t="-6250" r="-1535" b="-18750"/>
                </a:stretch>
              </a:blipFill>
            </p:spPr>
            <p:txBody>
              <a:bodyPr/>
              <a:lstStyle/>
              <a:p>
                <a:r>
                  <a:rPr lang="fr-FR">
                    <a:noFill/>
                  </a:rPr>
                  <a:t> </a:t>
                </a:r>
              </a:p>
            </p:txBody>
          </p:sp>
        </mc:Fallback>
      </mc:AlternateContent>
    </p:spTree>
    <p:extLst>
      <p:ext uri="{BB962C8B-B14F-4D97-AF65-F5344CB8AC3E}">
        <p14:creationId xmlns:p14="http://schemas.microsoft.com/office/powerpoint/2010/main" val="357449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b="1" dirty="0"/>
              </a:p>
              <a:p>
                <a:pPr marL="457200" lvl="1" indent="0">
                  <a:buNone/>
                </a:pPr>
                <a:r>
                  <a:rPr lang="en-US" b="1" dirty="0" smtClean="0"/>
                  <a:t>Bayes’ Rule:</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925398947"/>
                  </p:ext>
                </p:extLst>
              </p:nvPr>
            </p:nvGraphicFramePr>
            <p:xfrm>
              <a:off x="1676400" y="5029200"/>
              <a:ext cx="3321622" cy="660464"/>
            </p:xfrm>
            <a:graphic>
              <a:graphicData uri="http://schemas.openxmlformats.org/drawingml/2006/table">
                <a:tbl>
                  <a:tblPr firstRow="1" bandRow="1">
                    <a:tableStyleId>{2D5ABB26-0587-4C30-8999-92F81FD0307C}</a:tableStyleId>
                  </a:tblPr>
                  <a:tblGrid>
                    <a:gridCol w="1186116"/>
                    <a:gridCol w="2135506"/>
                  </a:tblGrid>
                  <a:tr h="127064">
                    <a:tc>
                      <a:txBody>
                        <a:bodyPr/>
                        <a:lstStyle/>
                        <a:p>
                          <a:pPr marL="457200" lvl="1" indent="0">
                            <a:buNone/>
                          </a:pPr>
                          <a14:m>
                            <m:oMathPara xmlns:m="http://schemas.openxmlformats.org/officeDocument/2006/math">
                              <m:oMathParaPr>
                                <m:jc m:val="right"/>
                              </m:oMathParaPr>
                              <m:oMath xmlns:m="http://schemas.openxmlformats.org/officeDocument/2006/math">
                                <m:sSub>
                                  <m:sSubPr>
                                    <m:ctrlPr>
                                      <a:rPr lang="en-US" i="1" smtClean="0">
                                        <a:latin typeface="Cambria Math"/>
                                      </a:rPr>
                                    </m:ctrlPr>
                                  </m:sSubPr>
                                  <m:e>
                                    <m:r>
                                      <a:rPr lang="en-US" smtClean="0">
                                        <a:latin typeface="Cambria Math"/>
                                      </a:rPr>
                                      <m:t>𝛼</m:t>
                                    </m:r>
                                  </m:e>
                                  <m:sub>
                                    <m:r>
                                      <a:rPr lang="en-US" smtClean="0">
                                        <a:latin typeface="Cambria Math"/>
                                      </a:rPr>
                                      <m:t>𝑗𝑖</m:t>
                                    </m:r>
                                  </m:sub>
                                </m:sSub>
                                <m:r>
                                  <a:rPr lang="en-US" smtClean="0">
                                    <a:latin typeface="Cambria Math"/>
                                  </a:rPr>
                                  <m:t>=</m:t>
                                </m:r>
                              </m:oMath>
                            </m:oMathPara>
                          </a14:m>
                          <a:endParaRPr lang="en-US" i="1" dirty="0" smtClean="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m:rPr>
                                        <m:sty m:val="p"/>
                                      </m:rPr>
                                      <a:rPr lang="en-US" smtClean="0">
                                        <a:latin typeface="Cambria Math"/>
                                      </a:rPr>
                                      <m:t>likelihood</m:t>
                                    </m:r>
                                    <m:r>
                                      <a:rPr lang="en-US" smtClean="0">
                                        <a:latin typeface="Cambria Math"/>
                                      </a:rPr>
                                      <m:t>×</m:t>
                                    </m:r>
                                    <m:r>
                                      <m:rPr>
                                        <m:sty m:val="p"/>
                                      </m:rPr>
                                      <a:rPr lang="en-US" smtClean="0">
                                        <a:latin typeface="Cambria Math"/>
                                      </a:rPr>
                                      <m:t>prior</m:t>
                                    </m:r>
                                  </m:num>
                                  <m:den>
                                    <m:r>
                                      <m:rPr>
                                        <m:sty m:val="p"/>
                                      </m:rPr>
                                      <a:rPr lang="en-US" smtClean="0">
                                        <a:latin typeface="Cambria Math"/>
                                      </a:rPr>
                                      <m:t>marginal</m:t>
                                    </m:r>
                                    <m:r>
                                      <a:rPr lang="en-US" smtClean="0">
                                        <a:latin typeface="Cambria Math"/>
                                      </a:rPr>
                                      <m:t> </m:t>
                                    </m:r>
                                    <m:r>
                                      <m:rPr>
                                        <m:sty m:val="p"/>
                                      </m:rPr>
                                      <a:rPr lang="en-US" smtClean="0">
                                        <a:latin typeface="Cambria Math"/>
                                      </a:rPr>
                                      <m:t>likelihood</m:t>
                                    </m:r>
                                  </m:den>
                                </m:f>
                              </m:oMath>
                            </m:oMathPara>
                          </a14:m>
                          <a:endParaRPr lang="fr-FR" i="0" dirty="0"/>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925398947"/>
                  </p:ext>
                </p:extLst>
              </p:nvPr>
            </p:nvGraphicFramePr>
            <p:xfrm>
              <a:off x="1676400" y="5029200"/>
              <a:ext cx="3321622" cy="660464"/>
            </p:xfrm>
            <a:graphic>
              <a:graphicData uri="http://schemas.openxmlformats.org/drawingml/2006/table">
                <a:tbl>
                  <a:tblPr firstRow="1" bandRow="1">
                    <a:tableStyleId>{2D5ABB26-0587-4C30-8999-92F81FD0307C}</a:tableStyleId>
                  </a:tblPr>
                  <a:tblGrid>
                    <a:gridCol w="1186116"/>
                    <a:gridCol w="2135506"/>
                  </a:tblGrid>
                  <a:tr h="660464">
                    <a:tc>
                      <a:txBody>
                        <a:bodyPr/>
                        <a:lstStyle/>
                        <a:p>
                          <a:endParaRPr lang="fr-FR"/>
                        </a:p>
                      </a:txBody>
                      <a:tcPr>
                        <a:blipFill rotWithShape="1">
                          <a:blip r:embed="rId4"/>
                          <a:stretch>
                            <a:fillRect r="-179487" b="-926"/>
                          </a:stretch>
                        </a:blipFill>
                      </a:tcPr>
                    </a:tc>
                    <a:tc>
                      <a:txBody>
                        <a:bodyPr/>
                        <a:lstStyle/>
                        <a:p>
                          <a:endParaRPr lang="fr-FR"/>
                        </a:p>
                      </a:txBody>
                      <a:tcPr>
                        <a:blipFill rotWithShape="1">
                          <a:blip r:embed="rId4"/>
                          <a:stretch>
                            <a:fillRect l="-55714" b="-926"/>
                          </a:stretch>
                        </a:blipFill>
                      </a:tcPr>
                    </a:tc>
                  </a:tr>
                </a:tbl>
              </a:graphicData>
            </a:graphic>
          </p:graphicFrame>
        </mc:Fallback>
      </mc:AlternateContent>
    </p:spTree>
    <p:extLst>
      <p:ext uri="{BB962C8B-B14F-4D97-AF65-F5344CB8AC3E}">
        <p14:creationId xmlns:p14="http://schemas.microsoft.com/office/powerpoint/2010/main" val="448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b="1" dirty="0"/>
              </a:p>
              <a:p>
                <a:pPr marL="457200" lvl="1" indent="0">
                  <a:buNone/>
                </a:pPr>
                <a:r>
                  <a:rPr lang="en-US" b="1" dirty="0" smtClean="0"/>
                  <a:t>Bayes’ Rule:</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776385835"/>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127064">
                    <a:tc>
                      <a:txBody>
                        <a:bodyPr/>
                        <a:lstStyle/>
                        <a:p>
                          <a:pPr marL="457200" lvl="1" indent="0">
                            <a:buNone/>
                          </a:pPr>
                          <a14:m>
                            <m:oMathPara xmlns:m="http://schemas.openxmlformats.org/officeDocument/2006/math">
                              <m:oMathParaPr>
                                <m:jc m:val="right"/>
                              </m:oMathParaPr>
                              <m:oMath xmlns:m="http://schemas.openxmlformats.org/officeDocument/2006/math">
                                <m:sSub>
                                  <m:sSubPr>
                                    <m:ctrlPr>
                                      <a:rPr lang="en-US" i="1" smtClean="0">
                                        <a:latin typeface="Cambria Math"/>
                                      </a:rPr>
                                    </m:ctrlPr>
                                  </m:sSubPr>
                                  <m:e>
                                    <m:r>
                                      <a:rPr lang="en-US" smtClean="0">
                                        <a:latin typeface="Cambria Math"/>
                                      </a:rPr>
                                      <m:t>𝛼</m:t>
                                    </m:r>
                                  </m:e>
                                  <m:sub>
                                    <m:r>
                                      <a:rPr lang="en-US" smtClean="0">
                                        <a:latin typeface="Cambria Math"/>
                                      </a:rPr>
                                      <m:t>𝑗𝑖</m:t>
                                    </m:r>
                                  </m:sub>
                                </m:sSub>
                                <m:r>
                                  <a:rPr lang="en-US" smtClean="0">
                                    <a:latin typeface="Cambria Math"/>
                                  </a:rPr>
                                  <m:t>=</m:t>
                                </m:r>
                              </m:oMath>
                            </m:oMathPara>
                          </a14:m>
                          <a:endParaRPr lang="en-US" i="1" dirty="0" smtClean="0">
                            <a:solidFill>
                              <a:schemeClr val="tx1"/>
                            </a:solidFill>
                          </a:endParaRPr>
                        </a:p>
                      </a:txBody>
                      <a:tcPr/>
                    </a:tc>
                    <a:tc>
                      <a:txBody>
                        <a:bodyPr/>
                        <a:lstStyle/>
                        <a:p>
                          <a:pPr/>
                          <a14:m>
                            <m:oMathPara xmlns:m="http://schemas.openxmlformats.org/officeDocument/2006/math">
                              <m:oMathParaPr>
                                <m:jc m:val="left"/>
                              </m:oMathParaPr>
                              <m:oMath xmlns:m="http://schemas.openxmlformats.org/officeDocument/2006/math">
                                <m:f>
                                  <m:fPr>
                                    <m:ctrlPr>
                                      <a:rPr lang="fr-FR" sz="1800" b="1" i="1" kern="1200" smtClean="0">
                                        <a:solidFill>
                                          <a:schemeClr val="tx1"/>
                                        </a:solidFill>
                                        <a:effectLst/>
                                        <a:latin typeface="Cambria Math"/>
                                        <a:ea typeface="+mn-ea"/>
                                        <a:cs typeface="+mn-cs"/>
                                      </a:rPr>
                                    </m:ctrlPr>
                                  </m:fPr>
                                  <m:num>
                                    <m:r>
                                      <a:rPr lang="en-US" sz="1800" i="1" kern="120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b="1"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e>
                                      <m:e>
                                        <m:sSub>
                                          <m:sSubPr>
                                            <m:ctrlPr>
                                              <a:rPr lang="fr-FR" sz="1800" b="1" i="1" kern="1200">
                                                <a:solidFill>
                                                  <a:schemeClr val="tx1"/>
                                                </a:solidFill>
                                                <a:effectLst/>
                                                <a:latin typeface="Cambria Math"/>
                                                <a:ea typeface="+mn-ea"/>
                                                <a:cs typeface="+mn-cs"/>
                                              </a:rPr>
                                            </m:ctrlPr>
                                          </m:sSubPr>
                                          <m:e>
                                            <m:r>
                                              <a:rPr lang="en-US" sz="1800" i="1" kern="1200">
                                                <a:solidFill>
                                                  <a:schemeClr val="tx1"/>
                                                </a:solidFill>
                                                <a:effectLst/>
                                                <a:latin typeface="Cambria Math"/>
                                                <a:ea typeface="+mn-ea"/>
                                                <a:cs typeface="+mn-cs"/>
                                              </a:rPr>
                                              <m:t>𝑍</m:t>
                                            </m:r>
                                          </m:e>
                                          <m:sub>
                                            <m:r>
                                              <a:rPr lang="en-US" sz="1800" i="1" kern="1200">
                                                <a:solidFill>
                                                  <a:schemeClr val="tx1"/>
                                                </a:solidFill>
                                                <a:effectLst/>
                                                <a:latin typeface="Cambria Math"/>
                                                <a:ea typeface="+mn-ea"/>
                                                <a:cs typeface="+mn-cs"/>
                                              </a:rPr>
                                              <m:t>𝑗</m:t>
                                            </m:r>
                                          </m:sub>
                                        </m:sSub>
                                        <m:r>
                                          <a:rPr lang="en-US" sz="1800" i="1" kern="1200">
                                            <a:solidFill>
                                              <a:schemeClr val="tx1"/>
                                            </a:solidFill>
                                            <a:effectLst/>
                                            <a:latin typeface="Cambria Math"/>
                                            <a:ea typeface="+mn-ea"/>
                                            <a:cs typeface="+mn-cs"/>
                                          </a:rPr>
                                          <m:t>=</m:t>
                                        </m:r>
                                        <m:r>
                                          <a:rPr lang="en-US" sz="1800" i="1" kern="1200">
                                            <a:solidFill>
                                              <a:schemeClr val="tx1"/>
                                            </a:solidFill>
                                            <a:effectLst/>
                                            <a:latin typeface="Cambria Math"/>
                                            <a:ea typeface="+mn-ea"/>
                                            <a:cs typeface="+mn-cs"/>
                                          </a:rPr>
                                          <m:t>𝑖</m:t>
                                        </m:r>
                                      </m:e>
                                    </m:d>
                                    <m:r>
                                      <a:rPr lang="en-US" sz="1800" b="0" i="1" kern="1200" smtClean="0">
                                        <a:solidFill>
                                          <a:schemeClr val="tx1"/>
                                        </a:solidFill>
                                        <a:effectLst/>
                                        <a:latin typeface="Cambria Math"/>
                                        <a:ea typeface="+mn-ea"/>
                                        <a:cs typeface="+mn-cs"/>
                                      </a:rPr>
                                      <m:t>×</m:t>
                                    </m:r>
                                    <m:r>
                                      <a:rPr lang="en-US" sz="1800" i="1" kern="120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i="1" kern="1200">
                                                <a:solidFill>
                                                  <a:schemeClr val="tx1"/>
                                                </a:solidFill>
                                                <a:effectLst/>
                                                <a:latin typeface="Cambria Math"/>
                                                <a:ea typeface="+mn-ea"/>
                                                <a:cs typeface="+mn-cs"/>
                                              </a:rPr>
                                              <m:t>𝑍</m:t>
                                            </m:r>
                                          </m:e>
                                          <m:sub>
                                            <m:r>
                                              <a:rPr lang="en-US" sz="1800" i="1" kern="1200">
                                                <a:solidFill>
                                                  <a:schemeClr val="tx1"/>
                                                </a:solidFill>
                                                <a:effectLst/>
                                                <a:latin typeface="Cambria Math"/>
                                                <a:ea typeface="+mn-ea"/>
                                                <a:cs typeface="+mn-cs"/>
                                              </a:rPr>
                                              <m:t>𝑗</m:t>
                                            </m:r>
                                          </m:sub>
                                        </m:sSub>
                                        <m:r>
                                          <a:rPr lang="en-US" sz="1800" i="1" kern="1200">
                                            <a:solidFill>
                                              <a:schemeClr val="tx1"/>
                                            </a:solidFill>
                                            <a:effectLst/>
                                            <a:latin typeface="Cambria Math"/>
                                            <a:ea typeface="+mn-ea"/>
                                            <a:cs typeface="+mn-cs"/>
                                          </a:rPr>
                                          <m:t>=</m:t>
                                        </m:r>
                                        <m:r>
                                          <a:rPr lang="en-US" sz="1800" i="1" kern="1200">
                                            <a:solidFill>
                                              <a:schemeClr val="tx1"/>
                                            </a:solidFill>
                                            <a:effectLst/>
                                            <a:latin typeface="Cambria Math"/>
                                            <a:ea typeface="+mn-ea"/>
                                            <a:cs typeface="+mn-cs"/>
                                          </a:rPr>
                                          <m:t>𝑖</m:t>
                                        </m:r>
                                      </m:e>
                                    </m:d>
                                  </m:num>
                                  <m:den>
                                    <m:r>
                                      <a:rPr lang="en-US" sz="1800" i="1" kern="120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b="1"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e>
                                    </m:d>
                                  </m:den>
                                </m:f>
                              </m:oMath>
                            </m:oMathPara>
                          </a14:m>
                          <a:endParaRPr lang="fr-FR" i="0" dirty="0"/>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776385835"/>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762826">
                    <a:tc>
                      <a:txBody>
                        <a:bodyPr/>
                        <a:lstStyle/>
                        <a:p>
                          <a:endParaRPr lang="fr-FR"/>
                        </a:p>
                      </a:txBody>
                      <a:tcPr>
                        <a:blipFill rotWithShape="1">
                          <a:blip r:embed="rId4"/>
                          <a:stretch>
                            <a:fillRect r="-227179" b="-800"/>
                          </a:stretch>
                        </a:blipFill>
                      </a:tcPr>
                    </a:tc>
                    <a:tc>
                      <a:txBody>
                        <a:bodyPr/>
                        <a:lstStyle/>
                        <a:p>
                          <a:endParaRPr lang="fr-FR"/>
                        </a:p>
                      </a:txBody>
                      <a:tcPr>
                        <a:blipFill rotWithShape="1">
                          <a:blip r:embed="rId4"/>
                          <a:stretch>
                            <a:fillRect l="-44018" b="-800"/>
                          </a:stretch>
                        </a:blipFill>
                      </a:tcPr>
                    </a:tc>
                  </a:tr>
                </a:tbl>
              </a:graphicData>
            </a:graphic>
          </p:graphicFrame>
        </mc:Fallback>
      </mc:AlternateContent>
    </p:spTree>
    <p:extLst>
      <p:ext uri="{BB962C8B-B14F-4D97-AF65-F5344CB8AC3E}">
        <p14:creationId xmlns:p14="http://schemas.microsoft.com/office/powerpoint/2010/main" val="332551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b="1" dirty="0"/>
              </a:p>
              <a:p>
                <a:pPr marL="457200" lvl="1" indent="0">
                  <a:buNone/>
                </a:pPr>
                <a:r>
                  <a:rPr lang="en-US" b="1" dirty="0" smtClean="0"/>
                  <a:t>Bayes’ Rule:</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3921546659"/>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127064">
                    <a:tc>
                      <a:txBody>
                        <a:bodyPr/>
                        <a:lstStyle/>
                        <a:p>
                          <a:pPr marL="457200" lvl="1" indent="0">
                            <a:buNone/>
                          </a:pPr>
                          <a14:m>
                            <m:oMathPara xmlns:m="http://schemas.openxmlformats.org/officeDocument/2006/math">
                              <m:oMathParaPr>
                                <m:jc m:val="right"/>
                              </m:oMathParaPr>
                              <m:oMath xmlns:m="http://schemas.openxmlformats.org/officeDocument/2006/math">
                                <m:sSub>
                                  <m:sSubPr>
                                    <m:ctrlPr>
                                      <a:rPr lang="en-US" i="1" smtClean="0">
                                        <a:latin typeface="Cambria Math"/>
                                      </a:rPr>
                                    </m:ctrlPr>
                                  </m:sSubPr>
                                  <m:e>
                                    <m:r>
                                      <a:rPr lang="en-US" smtClean="0">
                                        <a:latin typeface="Cambria Math"/>
                                      </a:rPr>
                                      <m:t>𝛼</m:t>
                                    </m:r>
                                  </m:e>
                                  <m:sub>
                                    <m:r>
                                      <a:rPr lang="en-US" smtClean="0">
                                        <a:latin typeface="Cambria Math"/>
                                      </a:rPr>
                                      <m:t>𝑗𝑖</m:t>
                                    </m:r>
                                  </m:sub>
                                </m:sSub>
                                <m:r>
                                  <a:rPr lang="en-US" smtClean="0">
                                    <a:latin typeface="Cambria Math"/>
                                  </a:rPr>
                                  <m:t>=</m:t>
                                </m:r>
                              </m:oMath>
                            </m:oMathPara>
                          </a14:m>
                          <a:endParaRPr lang="en-US" i="1" dirty="0" smtClean="0">
                            <a:solidFill>
                              <a:schemeClr val="tx1"/>
                            </a:solidFill>
                          </a:endParaRPr>
                        </a:p>
                      </a:txBody>
                      <a:tcPr/>
                    </a:tc>
                    <a:tc>
                      <a:txBody>
                        <a:bodyPr/>
                        <a:lstStyle/>
                        <a:p>
                          <a:pPr/>
                          <a14:m>
                            <m:oMathPara xmlns:m="http://schemas.openxmlformats.org/officeDocument/2006/math">
                              <m:oMathParaPr>
                                <m:jc m:val="left"/>
                              </m:oMathParaPr>
                              <m:oMath xmlns:m="http://schemas.openxmlformats.org/officeDocument/2006/math">
                                <m:f>
                                  <m:fPr>
                                    <m:ctrlPr>
                                      <a:rPr lang="fr-FR" sz="1800" b="1" i="1" kern="1200" smtClean="0">
                                        <a:solidFill>
                                          <a:schemeClr val="bg1">
                                            <a:lumMod val="65000"/>
                                          </a:schemeClr>
                                        </a:solidFill>
                                        <a:effectLst/>
                                        <a:latin typeface="Cambria Math"/>
                                        <a:ea typeface="+mn-ea"/>
                                        <a:cs typeface="+mn-cs"/>
                                      </a:rPr>
                                    </m:ctrlPr>
                                  </m:fPr>
                                  <m:num>
                                    <m:r>
                                      <a:rPr lang="en-US" sz="1800" i="1" kern="1200" smtClean="0">
                                        <a:solidFill>
                                          <a:schemeClr val="bg1">
                                            <a:lumMod val="65000"/>
                                          </a:schemeClr>
                                        </a:solidFill>
                                        <a:effectLst/>
                                        <a:latin typeface="Cambria Math"/>
                                        <a:ea typeface="+mn-ea"/>
                                        <a:cs typeface="+mn-cs"/>
                                      </a:rPr>
                                      <m:t>𝑃</m:t>
                                    </m:r>
                                    <m:d>
                                      <m:dPr>
                                        <m:ctrlPr>
                                          <a:rPr lang="fr-FR" sz="1800" i="1" kern="1200">
                                            <a:solidFill>
                                              <a:schemeClr val="bg1">
                                                <a:lumMod val="65000"/>
                                              </a:schemeClr>
                                            </a:solidFill>
                                            <a:effectLst/>
                                            <a:latin typeface="Cambria Math"/>
                                            <a:ea typeface="+mn-ea"/>
                                            <a:cs typeface="+mn-cs"/>
                                          </a:rPr>
                                        </m:ctrlPr>
                                      </m:dPr>
                                      <m:e>
                                        <m:sSub>
                                          <m:sSubPr>
                                            <m:ctrlPr>
                                              <a:rPr lang="fr-FR" sz="1800" b="1" i="1" kern="1200">
                                                <a:solidFill>
                                                  <a:schemeClr val="bg1">
                                                    <a:lumMod val="65000"/>
                                                  </a:schemeClr>
                                                </a:solidFill>
                                                <a:effectLst/>
                                                <a:latin typeface="Cambria Math"/>
                                                <a:ea typeface="+mn-ea"/>
                                                <a:cs typeface="+mn-cs"/>
                                              </a:rPr>
                                            </m:ctrlPr>
                                          </m:sSubPr>
                                          <m:e>
                                            <m:r>
                                              <a:rPr lang="en-US" sz="1800" b="1" i="1" kern="1200">
                                                <a:solidFill>
                                                  <a:schemeClr val="bg1">
                                                    <a:lumMod val="65000"/>
                                                  </a:schemeClr>
                                                </a:solidFill>
                                                <a:effectLst/>
                                                <a:latin typeface="Cambria Math"/>
                                                <a:ea typeface="+mn-ea"/>
                                                <a:cs typeface="+mn-cs"/>
                                              </a:rPr>
                                              <m:t>𝒀</m:t>
                                            </m:r>
                                          </m:e>
                                          <m:sub>
                                            <m:r>
                                              <a:rPr lang="en-US" sz="1800" i="1" kern="1200">
                                                <a:solidFill>
                                                  <a:schemeClr val="bg1">
                                                    <a:lumMod val="65000"/>
                                                  </a:schemeClr>
                                                </a:solidFill>
                                                <a:effectLst/>
                                                <a:latin typeface="Cambria Math"/>
                                                <a:ea typeface="+mn-ea"/>
                                                <a:cs typeface="+mn-cs"/>
                                              </a:rPr>
                                              <m:t>𝑗</m:t>
                                            </m:r>
                                          </m:sub>
                                        </m:sSub>
                                      </m:e>
                                      <m:e>
                                        <m:sSub>
                                          <m:sSubPr>
                                            <m:ctrlPr>
                                              <a:rPr lang="fr-FR" sz="1800" b="1" i="1" kern="1200">
                                                <a:solidFill>
                                                  <a:schemeClr val="bg1">
                                                    <a:lumMod val="65000"/>
                                                  </a:schemeClr>
                                                </a:solidFill>
                                                <a:effectLst/>
                                                <a:latin typeface="Cambria Math"/>
                                                <a:ea typeface="+mn-ea"/>
                                                <a:cs typeface="+mn-cs"/>
                                              </a:rPr>
                                            </m:ctrlPr>
                                          </m:sSubPr>
                                          <m:e>
                                            <m:r>
                                              <a:rPr lang="en-US" sz="1800" i="1" kern="1200">
                                                <a:solidFill>
                                                  <a:schemeClr val="bg1">
                                                    <a:lumMod val="65000"/>
                                                  </a:schemeClr>
                                                </a:solidFill>
                                                <a:effectLst/>
                                                <a:latin typeface="Cambria Math"/>
                                                <a:ea typeface="+mn-ea"/>
                                                <a:cs typeface="+mn-cs"/>
                                              </a:rPr>
                                              <m:t>𝑍</m:t>
                                            </m:r>
                                          </m:e>
                                          <m:sub>
                                            <m:r>
                                              <a:rPr lang="en-US" sz="1800" i="1" kern="1200">
                                                <a:solidFill>
                                                  <a:schemeClr val="bg1">
                                                    <a:lumMod val="65000"/>
                                                  </a:schemeClr>
                                                </a:solidFill>
                                                <a:effectLst/>
                                                <a:latin typeface="Cambria Math"/>
                                                <a:ea typeface="+mn-ea"/>
                                                <a:cs typeface="+mn-cs"/>
                                              </a:rPr>
                                              <m:t>𝑗</m:t>
                                            </m:r>
                                          </m:sub>
                                        </m:sSub>
                                        <m:r>
                                          <a:rPr lang="en-US" sz="1800" i="1" kern="1200">
                                            <a:solidFill>
                                              <a:schemeClr val="bg1">
                                                <a:lumMod val="65000"/>
                                              </a:schemeClr>
                                            </a:solidFill>
                                            <a:effectLst/>
                                            <a:latin typeface="Cambria Math"/>
                                            <a:ea typeface="+mn-ea"/>
                                            <a:cs typeface="+mn-cs"/>
                                          </a:rPr>
                                          <m:t>=</m:t>
                                        </m:r>
                                        <m:r>
                                          <a:rPr lang="en-US" sz="1800" i="1" kern="1200">
                                            <a:solidFill>
                                              <a:schemeClr val="bg1">
                                                <a:lumMod val="65000"/>
                                              </a:schemeClr>
                                            </a:solidFill>
                                            <a:effectLst/>
                                            <a:latin typeface="Cambria Math"/>
                                            <a:ea typeface="+mn-ea"/>
                                            <a:cs typeface="+mn-cs"/>
                                          </a:rPr>
                                          <m:t>𝑖</m:t>
                                        </m:r>
                                      </m:e>
                                    </m:d>
                                    <m:r>
                                      <a:rPr lang="en-US" sz="1800" b="0" i="1" kern="1200" smtClean="0">
                                        <a:solidFill>
                                          <a:schemeClr val="bg1">
                                            <a:lumMod val="65000"/>
                                          </a:schemeClr>
                                        </a:solidFill>
                                        <a:effectLst/>
                                        <a:latin typeface="Cambria Math"/>
                                        <a:ea typeface="+mn-ea"/>
                                        <a:cs typeface="+mn-cs"/>
                                      </a:rPr>
                                      <m:t>×</m:t>
                                    </m:r>
                                    <m:r>
                                      <a:rPr lang="en-US" sz="1800" i="1" kern="1200">
                                        <a:solidFill>
                                          <a:schemeClr val="bg1">
                                            <a:lumMod val="65000"/>
                                          </a:schemeClr>
                                        </a:solidFill>
                                        <a:effectLst/>
                                        <a:latin typeface="Cambria Math"/>
                                        <a:ea typeface="+mn-ea"/>
                                        <a:cs typeface="+mn-cs"/>
                                      </a:rPr>
                                      <m:t>𝑃</m:t>
                                    </m:r>
                                    <m:d>
                                      <m:dPr>
                                        <m:ctrlPr>
                                          <a:rPr lang="fr-FR" sz="1800" i="1" kern="1200">
                                            <a:solidFill>
                                              <a:schemeClr val="bg1">
                                                <a:lumMod val="65000"/>
                                              </a:schemeClr>
                                            </a:solidFill>
                                            <a:effectLst/>
                                            <a:latin typeface="Cambria Math"/>
                                            <a:ea typeface="+mn-ea"/>
                                            <a:cs typeface="+mn-cs"/>
                                          </a:rPr>
                                        </m:ctrlPr>
                                      </m:dPr>
                                      <m:e>
                                        <m:sSub>
                                          <m:sSubPr>
                                            <m:ctrlPr>
                                              <a:rPr lang="fr-FR" sz="1800" i="1" kern="1200">
                                                <a:solidFill>
                                                  <a:schemeClr val="bg1">
                                                    <a:lumMod val="65000"/>
                                                  </a:schemeClr>
                                                </a:solidFill>
                                                <a:effectLst/>
                                                <a:latin typeface="Cambria Math"/>
                                                <a:ea typeface="+mn-ea"/>
                                                <a:cs typeface="+mn-cs"/>
                                              </a:rPr>
                                            </m:ctrlPr>
                                          </m:sSubPr>
                                          <m:e>
                                            <m:r>
                                              <a:rPr lang="en-US" sz="1800" i="1" kern="1200">
                                                <a:solidFill>
                                                  <a:schemeClr val="bg1">
                                                    <a:lumMod val="65000"/>
                                                  </a:schemeClr>
                                                </a:solidFill>
                                                <a:effectLst/>
                                                <a:latin typeface="Cambria Math"/>
                                                <a:ea typeface="+mn-ea"/>
                                                <a:cs typeface="+mn-cs"/>
                                              </a:rPr>
                                              <m:t>𝑍</m:t>
                                            </m:r>
                                          </m:e>
                                          <m:sub>
                                            <m:r>
                                              <a:rPr lang="en-US" sz="1800" i="1" kern="1200">
                                                <a:solidFill>
                                                  <a:schemeClr val="bg1">
                                                    <a:lumMod val="65000"/>
                                                  </a:schemeClr>
                                                </a:solidFill>
                                                <a:effectLst/>
                                                <a:latin typeface="Cambria Math"/>
                                                <a:ea typeface="+mn-ea"/>
                                                <a:cs typeface="+mn-cs"/>
                                              </a:rPr>
                                              <m:t>𝑗</m:t>
                                            </m:r>
                                          </m:sub>
                                        </m:sSub>
                                        <m:r>
                                          <a:rPr lang="en-US" sz="1800" i="1" kern="1200">
                                            <a:solidFill>
                                              <a:schemeClr val="bg1">
                                                <a:lumMod val="65000"/>
                                              </a:schemeClr>
                                            </a:solidFill>
                                            <a:effectLst/>
                                            <a:latin typeface="Cambria Math"/>
                                            <a:ea typeface="+mn-ea"/>
                                            <a:cs typeface="+mn-cs"/>
                                          </a:rPr>
                                          <m:t>=</m:t>
                                        </m:r>
                                        <m:r>
                                          <a:rPr lang="en-US" sz="1800" i="1" kern="1200">
                                            <a:solidFill>
                                              <a:schemeClr val="bg1">
                                                <a:lumMod val="65000"/>
                                              </a:schemeClr>
                                            </a:solidFill>
                                            <a:effectLst/>
                                            <a:latin typeface="Cambria Math"/>
                                            <a:ea typeface="+mn-ea"/>
                                            <a:cs typeface="+mn-cs"/>
                                          </a:rPr>
                                          <m:t>𝑖</m:t>
                                        </m:r>
                                      </m:e>
                                    </m:d>
                                  </m:num>
                                  <m:den>
                                    <m:r>
                                      <a:rPr lang="en-US" sz="1800" i="1" kern="1200">
                                        <a:solidFill>
                                          <a:schemeClr val="bg1">
                                            <a:lumMod val="65000"/>
                                          </a:schemeClr>
                                        </a:solidFill>
                                        <a:effectLst/>
                                        <a:latin typeface="Cambria Math"/>
                                        <a:ea typeface="+mn-ea"/>
                                        <a:cs typeface="+mn-cs"/>
                                      </a:rPr>
                                      <m:t>𝑃</m:t>
                                    </m:r>
                                    <m:d>
                                      <m:dPr>
                                        <m:ctrlPr>
                                          <a:rPr lang="fr-FR" sz="1800" i="1" kern="1200">
                                            <a:solidFill>
                                              <a:schemeClr val="bg1">
                                                <a:lumMod val="65000"/>
                                              </a:schemeClr>
                                            </a:solidFill>
                                            <a:effectLst/>
                                            <a:latin typeface="Cambria Math"/>
                                            <a:ea typeface="+mn-ea"/>
                                            <a:cs typeface="+mn-cs"/>
                                          </a:rPr>
                                        </m:ctrlPr>
                                      </m:dPr>
                                      <m:e>
                                        <m:sSub>
                                          <m:sSubPr>
                                            <m:ctrlPr>
                                              <a:rPr lang="fr-FR" sz="1800" b="1" i="1" kern="1200">
                                                <a:solidFill>
                                                  <a:schemeClr val="bg1">
                                                    <a:lumMod val="65000"/>
                                                  </a:schemeClr>
                                                </a:solidFill>
                                                <a:effectLst/>
                                                <a:latin typeface="Cambria Math"/>
                                                <a:ea typeface="+mn-ea"/>
                                                <a:cs typeface="+mn-cs"/>
                                              </a:rPr>
                                            </m:ctrlPr>
                                          </m:sSubPr>
                                          <m:e>
                                            <m:r>
                                              <a:rPr lang="en-US" sz="1800" b="1" i="1" kern="1200">
                                                <a:solidFill>
                                                  <a:schemeClr val="bg1">
                                                    <a:lumMod val="65000"/>
                                                  </a:schemeClr>
                                                </a:solidFill>
                                                <a:effectLst/>
                                                <a:latin typeface="Cambria Math"/>
                                                <a:ea typeface="+mn-ea"/>
                                                <a:cs typeface="+mn-cs"/>
                                              </a:rPr>
                                              <m:t>𝒀</m:t>
                                            </m:r>
                                          </m:e>
                                          <m:sub>
                                            <m:r>
                                              <a:rPr lang="en-US" sz="1800" i="1" kern="1200">
                                                <a:solidFill>
                                                  <a:schemeClr val="bg1">
                                                    <a:lumMod val="65000"/>
                                                  </a:schemeClr>
                                                </a:solidFill>
                                                <a:effectLst/>
                                                <a:latin typeface="Cambria Math"/>
                                                <a:ea typeface="+mn-ea"/>
                                                <a:cs typeface="+mn-cs"/>
                                              </a:rPr>
                                              <m:t>𝑗</m:t>
                                            </m:r>
                                          </m:sub>
                                        </m:sSub>
                                      </m:e>
                                    </m:d>
                                  </m:den>
                                </m:f>
                              </m:oMath>
                            </m:oMathPara>
                          </a14:m>
                          <a:endParaRPr lang="fr-FR" i="0" dirty="0">
                            <a:solidFill>
                              <a:schemeClr val="bg1">
                                <a:lumMod val="65000"/>
                              </a:schemeClr>
                            </a:solidFill>
                          </a:endParaRPr>
                        </a:p>
                      </a:txBody>
                      <a:tcPr/>
                    </a:tc>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3921546659"/>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762826">
                    <a:tc>
                      <a:txBody>
                        <a:bodyPr/>
                        <a:lstStyle/>
                        <a:p>
                          <a:endParaRPr lang="fr-FR"/>
                        </a:p>
                      </a:txBody>
                      <a:tcPr>
                        <a:blipFill rotWithShape="1">
                          <a:blip r:embed="rId4"/>
                          <a:stretch>
                            <a:fillRect r="-227179" b="-800"/>
                          </a:stretch>
                        </a:blipFill>
                      </a:tcPr>
                    </a:tc>
                    <a:tc>
                      <a:txBody>
                        <a:bodyPr/>
                        <a:lstStyle/>
                        <a:p>
                          <a:endParaRPr lang="fr-FR"/>
                        </a:p>
                      </a:txBody>
                      <a:tcPr>
                        <a:blipFill rotWithShape="1">
                          <a:blip r:embed="rId4"/>
                          <a:stretch>
                            <a:fillRect l="-44018" b="-800"/>
                          </a:stretch>
                        </a:blipFill>
                      </a:tcPr>
                    </a:tc>
                  </a:tr>
                </a:tbl>
              </a:graphicData>
            </a:graphic>
          </p:graphicFrame>
        </mc:Fallback>
      </mc:AlternateContent>
      <p:sp>
        <p:nvSpPr>
          <p:cNvPr id="5" name="Title 5"/>
          <p:cNvSpPr>
            <a:spLocks noGrp="1"/>
          </p:cNvSpPr>
          <p:nvPr>
            <p:ph type="title"/>
          </p:nvPr>
        </p:nvSpPr>
        <p:spPr/>
        <p:txBody>
          <a:bodyPr/>
          <a:lstStyle/>
          <a:p>
            <a:r>
              <a:rPr lang="en-US" b="1" dirty="0" smtClean="0"/>
              <a:t>Technical Summary</a:t>
            </a:r>
            <a:endParaRPr lang="fr-FR" b="1" dirty="0"/>
          </a:p>
        </p:txBody>
      </p:sp>
      <p:sp>
        <p:nvSpPr>
          <p:cNvPr id="4" name="Rounded Rectangle 3"/>
          <p:cNvSpPr/>
          <p:nvPr/>
        </p:nvSpPr>
        <p:spPr>
          <a:xfrm>
            <a:off x="2195286" y="5070928"/>
            <a:ext cx="381000" cy="3810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10" name="TextBox 9"/>
              <p:cNvSpPr txBox="1"/>
              <p:nvPr/>
            </p:nvSpPr>
            <p:spPr>
              <a:xfrm>
                <a:off x="82239" y="5791200"/>
                <a:ext cx="3812262" cy="967957"/>
              </a:xfrm>
              <a:prstGeom prst="rect">
                <a:avLst/>
              </a:prstGeom>
              <a:noFill/>
              <a:ln w="28575">
                <a:solidFill>
                  <a:srgbClr val="0070C0"/>
                </a:solidFill>
              </a:ln>
            </p:spPr>
            <p:txBody>
              <a:bodyPr wrap="none" rtlCol="0">
                <a:spAutoFit/>
              </a:bodyPr>
              <a:lstStyle/>
              <a:p>
                <a:r>
                  <a:rPr lang="en-US" dirty="0" smtClean="0"/>
                  <a:t>Probability that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𝑗</m:t>
                        </m:r>
                      </m:sub>
                    </m:sSub>
                  </m:oMath>
                </a14:m>
                <a:r>
                  <a:rPr lang="en-US" b="1" dirty="0" smtClean="0"/>
                  <a:t> </a:t>
                </a:r>
                <a:r>
                  <a:rPr lang="en-US" dirty="0" smtClean="0"/>
                  <a:t>corresponds to </a:t>
                </a:r>
                <a14:m>
                  <m:oMath xmlns:m="http://schemas.openxmlformats.org/officeDocument/2006/math">
                    <m:sSub>
                      <m:sSubPr>
                        <m:ctrlPr>
                          <a:rPr lang="en-US" b="1" i="1" smtClean="0">
                            <a:latin typeface="Cambria Math"/>
                          </a:rPr>
                        </m:ctrlPr>
                      </m:sSubPr>
                      <m:e>
                        <m:r>
                          <a:rPr lang="en-US" b="1" i="1" smtClean="0">
                            <a:latin typeface="Cambria Math"/>
                          </a:rPr>
                          <m:t>𝑿</m:t>
                        </m:r>
                      </m:e>
                      <m:sub>
                        <m:r>
                          <a:rPr lang="en-US" b="0" i="1" smtClean="0">
                            <a:latin typeface="Cambria Math"/>
                          </a:rPr>
                          <m:t>𝑖</m:t>
                        </m:r>
                      </m:sub>
                    </m:sSub>
                  </m:oMath>
                </a14:m>
                <a:r>
                  <a:rPr lang="en-US" b="1" dirty="0" smtClean="0"/>
                  <a:t> </a:t>
                </a:r>
                <a:br>
                  <a:rPr lang="en-US" b="1" dirty="0" smtClean="0"/>
                </a:br>
                <a:r>
                  <a:rPr lang="en-US" dirty="0" smtClean="0"/>
                  <a:t>given that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𝑗</m:t>
                        </m:r>
                      </m:sub>
                    </m:sSub>
                  </m:oMath>
                </a14:m>
                <a:r>
                  <a:rPr lang="en-US" b="1" dirty="0" smtClean="0"/>
                  <a:t> </a:t>
                </a:r>
                <a:r>
                  <a:rPr lang="en-US" dirty="0" smtClean="0"/>
                  <a:t>was drawn from the </a:t>
                </a:r>
                <a:br>
                  <a:rPr lang="en-US" dirty="0" smtClean="0"/>
                </a:br>
                <a:r>
                  <a:rPr lang="en-US" dirty="0" smtClean="0"/>
                  <a:t>Gaussian</a:t>
                </a:r>
                <a:r>
                  <a:rPr lang="en-US" dirty="0"/>
                  <a:t> </a:t>
                </a:r>
                <a:r>
                  <a:rPr lang="en-US" dirty="0" smtClean="0"/>
                  <a:t>density centered at </a:t>
                </a:r>
                <a14:m>
                  <m:oMath xmlns:m="http://schemas.openxmlformats.org/officeDocument/2006/math">
                    <m:r>
                      <a:rPr lang="en-US" b="1" i="1" smtClean="0">
                        <a:latin typeface="Cambria Math"/>
                      </a:rPr>
                      <m:t>𝝁</m:t>
                    </m:r>
                    <m:d>
                      <m:dPr>
                        <m:ctrlPr>
                          <a:rPr lang="en-US" b="1" i="1" smtClean="0">
                            <a:latin typeface="Cambria Math"/>
                          </a:rPr>
                        </m:ctrlPr>
                      </m:dPr>
                      <m:e>
                        <m:sSub>
                          <m:sSubPr>
                            <m:ctrlPr>
                              <a:rPr lang="en-US" b="0" i="1" smtClean="0">
                                <a:latin typeface="Cambria Math"/>
                              </a:rPr>
                            </m:ctrlPr>
                          </m:sSubPr>
                          <m:e>
                            <m:r>
                              <a:rPr lang="en-US" b="1" i="1" smtClean="0">
                                <a:latin typeface="Cambria Math"/>
                              </a:rPr>
                              <m:t>𝑿</m:t>
                            </m:r>
                          </m:e>
                          <m:sub>
                            <m:r>
                              <a:rPr lang="en-US" b="0" i="1" smtClean="0">
                                <a:latin typeface="Cambria Math"/>
                              </a:rPr>
                              <m:t>𝑖</m:t>
                            </m:r>
                          </m:sub>
                        </m:sSub>
                        <m:r>
                          <a:rPr lang="en-US" b="0" i="1" smtClean="0">
                            <a:latin typeface="Cambria Math"/>
                          </a:rPr>
                          <m:t>;</m:t>
                        </m:r>
                        <m:r>
                          <a:rPr lang="en-US" b="1" i="0" smtClean="0">
                            <a:latin typeface="Cambria Math"/>
                          </a:rPr>
                          <m:t>𝚿</m:t>
                        </m:r>
                      </m:e>
                    </m:d>
                  </m:oMath>
                </a14:m>
                <a:endParaRPr lang="en-US" b="1" dirty="0"/>
              </a:p>
            </p:txBody>
          </p:sp>
        </mc:Choice>
        <mc:Fallback>
          <p:sp>
            <p:nvSpPr>
              <p:cNvPr id="10" name="TextBox 9"/>
              <p:cNvSpPr txBox="1">
                <a:spLocks noRot="1" noChangeAspect="1" noMove="1" noResize="1" noEditPoints="1" noAdjustHandles="1" noChangeArrowheads="1" noChangeShapeType="1" noTextEdit="1"/>
              </p:cNvSpPr>
              <p:nvPr/>
            </p:nvSpPr>
            <p:spPr>
              <a:xfrm>
                <a:off x="82239" y="5791200"/>
                <a:ext cx="3812262" cy="967957"/>
              </a:xfrm>
              <a:prstGeom prst="rect">
                <a:avLst/>
              </a:prstGeom>
              <a:blipFill rotWithShape="1">
                <a:blip r:embed="rId5"/>
                <a:stretch>
                  <a:fillRect l="-951" t="-1220" b="-6707"/>
                </a:stretch>
              </a:blipFill>
              <a:ln w="28575">
                <a:solidFill>
                  <a:srgbClr val="0070C0"/>
                </a:solidFill>
              </a:ln>
            </p:spPr>
            <p:txBody>
              <a:bodyPr/>
              <a:lstStyle/>
              <a:p>
                <a:r>
                  <a:rPr lang="fr-FR">
                    <a:noFill/>
                  </a:rPr>
                  <a:t> </a:t>
                </a:r>
              </a:p>
            </p:txBody>
          </p:sp>
        </mc:Fallback>
      </mc:AlternateContent>
      <p:cxnSp>
        <p:nvCxnSpPr>
          <p:cNvPr id="7" name="Elbow Connector 6"/>
          <p:cNvCxnSpPr/>
          <p:nvPr/>
        </p:nvCxnSpPr>
        <p:spPr>
          <a:xfrm flipV="1">
            <a:off x="838200" y="5261428"/>
            <a:ext cx="1357086" cy="52977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45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b="1" dirty="0"/>
              </a:p>
              <a:p>
                <a:pPr marL="457200" lvl="1" indent="0">
                  <a:buNone/>
                </a:pPr>
                <a:r>
                  <a:rPr lang="en-US" b="1" dirty="0" smtClean="0"/>
                  <a:t>Bayes’ Rule:</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94421744"/>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127064">
                    <a:tc>
                      <a:txBody>
                        <a:bodyPr/>
                        <a:lstStyle/>
                        <a:p>
                          <a:pPr marL="457200" lvl="1" indent="0">
                            <a:buNone/>
                          </a:pPr>
                          <a14:m>
                            <m:oMathPara xmlns:m="http://schemas.openxmlformats.org/officeDocument/2006/math">
                              <m:oMathParaPr>
                                <m:jc m:val="right"/>
                              </m:oMathParaPr>
                              <m:oMath xmlns:m="http://schemas.openxmlformats.org/officeDocument/2006/math">
                                <m:sSub>
                                  <m:sSubPr>
                                    <m:ctrlPr>
                                      <a:rPr lang="en-US" i="1" smtClean="0">
                                        <a:latin typeface="Cambria Math"/>
                                      </a:rPr>
                                    </m:ctrlPr>
                                  </m:sSubPr>
                                  <m:e>
                                    <m:r>
                                      <a:rPr lang="en-US" smtClean="0">
                                        <a:latin typeface="Cambria Math"/>
                                      </a:rPr>
                                      <m:t>𝛼</m:t>
                                    </m:r>
                                  </m:e>
                                  <m:sub>
                                    <m:r>
                                      <a:rPr lang="en-US" smtClean="0">
                                        <a:latin typeface="Cambria Math"/>
                                      </a:rPr>
                                      <m:t>𝑗𝑖</m:t>
                                    </m:r>
                                  </m:sub>
                                </m:sSub>
                                <m:r>
                                  <a:rPr lang="en-US" smtClean="0">
                                    <a:latin typeface="Cambria Math"/>
                                  </a:rPr>
                                  <m:t>=</m:t>
                                </m:r>
                              </m:oMath>
                            </m:oMathPara>
                          </a14:m>
                          <a:endParaRPr lang="en-US" i="1" dirty="0" smtClean="0">
                            <a:solidFill>
                              <a:schemeClr val="tx1"/>
                            </a:solidFill>
                          </a:endParaRPr>
                        </a:p>
                      </a:txBody>
                      <a:tcPr/>
                    </a:tc>
                    <a:tc>
                      <a:txBody>
                        <a:bodyPr/>
                        <a:lstStyle/>
                        <a:p>
                          <a:pPr/>
                          <a14:m>
                            <m:oMathPara xmlns:m="http://schemas.openxmlformats.org/officeDocument/2006/math">
                              <m:oMathParaPr>
                                <m:jc m:val="left"/>
                              </m:oMathParaPr>
                              <m:oMath xmlns:m="http://schemas.openxmlformats.org/officeDocument/2006/math">
                                <m:f>
                                  <m:fPr>
                                    <m:ctrlPr>
                                      <a:rPr lang="fr-FR" sz="1800" b="1" i="1" kern="1200" smtClean="0">
                                        <a:solidFill>
                                          <a:schemeClr val="bg1">
                                            <a:lumMod val="65000"/>
                                          </a:schemeClr>
                                        </a:solidFill>
                                        <a:effectLst/>
                                        <a:latin typeface="Cambria Math"/>
                                        <a:ea typeface="+mn-ea"/>
                                        <a:cs typeface="+mn-cs"/>
                                      </a:rPr>
                                    </m:ctrlPr>
                                  </m:fPr>
                                  <m:num>
                                    <m:r>
                                      <a:rPr lang="en-US" sz="1800" i="1" kern="1200" smtClean="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b="1"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e>
                                      <m:e>
                                        <m:sSub>
                                          <m:sSubPr>
                                            <m:ctrlPr>
                                              <a:rPr lang="fr-FR" sz="1800" b="1" i="1" kern="1200">
                                                <a:solidFill>
                                                  <a:schemeClr val="tx1"/>
                                                </a:solidFill>
                                                <a:effectLst/>
                                                <a:latin typeface="Cambria Math"/>
                                                <a:ea typeface="+mn-ea"/>
                                                <a:cs typeface="+mn-cs"/>
                                              </a:rPr>
                                            </m:ctrlPr>
                                          </m:sSubPr>
                                          <m:e>
                                            <m:r>
                                              <a:rPr lang="en-US" sz="1800" i="1" kern="1200">
                                                <a:solidFill>
                                                  <a:schemeClr val="tx1"/>
                                                </a:solidFill>
                                                <a:effectLst/>
                                                <a:latin typeface="Cambria Math"/>
                                                <a:ea typeface="+mn-ea"/>
                                                <a:cs typeface="+mn-cs"/>
                                              </a:rPr>
                                              <m:t>𝑍</m:t>
                                            </m:r>
                                          </m:e>
                                          <m:sub>
                                            <m:r>
                                              <a:rPr lang="en-US" sz="1800" i="1" kern="1200">
                                                <a:solidFill>
                                                  <a:schemeClr val="tx1"/>
                                                </a:solidFill>
                                                <a:effectLst/>
                                                <a:latin typeface="Cambria Math"/>
                                                <a:ea typeface="+mn-ea"/>
                                                <a:cs typeface="+mn-cs"/>
                                              </a:rPr>
                                              <m:t>𝑗</m:t>
                                            </m:r>
                                          </m:sub>
                                        </m:sSub>
                                        <m:r>
                                          <a:rPr lang="en-US" sz="1800" i="1" kern="1200">
                                            <a:solidFill>
                                              <a:schemeClr val="tx1"/>
                                            </a:solidFill>
                                            <a:effectLst/>
                                            <a:latin typeface="Cambria Math"/>
                                            <a:ea typeface="+mn-ea"/>
                                            <a:cs typeface="+mn-cs"/>
                                          </a:rPr>
                                          <m:t>=</m:t>
                                        </m:r>
                                        <m:r>
                                          <a:rPr lang="en-US" sz="1800" i="1" kern="1200">
                                            <a:solidFill>
                                              <a:schemeClr val="tx1"/>
                                            </a:solidFill>
                                            <a:effectLst/>
                                            <a:latin typeface="Cambria Math"/>
                                            <a:ea typeface="+mn-ea"/>
                                            <a:cs typeface="+mn-cs"/>
                                          </a:rPr>
                                          <m:t>𝑖</m:t>
                                        </m:r>
                                      </m:e>
                                    </m:d>
                                    <m:r>
                                      <a:rPr lang="en-US" sz="1800" b="0" i="1" kern="1200" smtClean="0">
                                        <a:solidFill>
                                          <a:schemeClr val="bg1">
                                            <a:lumMod val="65000"/>
                                          </a:schemeClr>
                                        </a:solidFill>
                                        <a:effectLst/>
                                        <a:latin typeface="Cambria Math"/>
                                        <a:ea typeface="+mn-ea"/>
                                        <a:cs typeface="+mn-cs"/>
                                      </a:rPr>
                                      <m:t>×</m:t>
                                    </m:r>
                                    <m:r>
                                      <a:rPr lang="en-US" sz="1800" i="1" kern="1200">
                                        <a:solidFill>
                                          <a:schemeClr val="bg1">
                                            <a:lumMod val="65000"/>
                                          </a:schemeClr>
                                        </a:solidFill>
                                        <a:effectLst/>
                                        <a:latin typeface="Cambria Math"/>
                                        <a:ea typeface="+mn-ea"/>
                                        <a:cs typeface="+mn-cs"/>
                                      </a:rPr>
                                      <m:t>𝑃</m:t>
                                    </m:r>
                                    <m:d>
                                      <m:dPr>
                                        <m:ctrlPr>
                                          <a:rPr lang="fr-FR" sz="1800" i="1" kern="1200">
                                            <a:solidFill>
                                              <a:schemeClr val="bg1">
                                                <a:lumMod val="65000"/>
                                              </a:schemeClr>
                                            </a:solidFill>
                                            <a:effectLst/>
                                            <a:latin typeface="Cambria Math"/>
                                            <a:ea typeface="+mn-ea"/>
                                            <a:cs typeface="+mn-cs"/>
                                          </a:rPr>
                                        </m:ctrlPr>
                                      </m:dPr>
                                      <m:e>
                                        <m:sSub>
                                          <m:sSubPr>
                                            <m:ctrlPr>
                                              <a:rPr lang="fr-FR" sz="1800" i="1" kern="1200">
                                                <a:solidFill>
                                                  <a:schemeClr val="bg1">
                                                    <a:lumMod val="65000"/>
                                                  </a:schemeClr>
                                                </a:solidFill>
                                                <a:effectLst/>
                                                <a:latin typeface="Cambria Math"/>
                                                <a:ea typeface="+mn-ea"/>
                                                <a:cs typeface="+mn-cs"/>
                                              </a:rPr>
                                            </m:ctrlPr>
                                          </m:sSubPr>
                                          <m:e>
                                            <m:r>
                                              <a:rPr lang="en-US" sz="1800" i="1" kern="1200">
                                                <a:solidFill>
                                                  <a:schemeClr val="bg1">
                                                    <a:lumMod val="65000"/>
                                                  </a:schemeClr>
                                                </a:solidFill>
                                                <a:effectLst/>
                                                <a:latin typeface="Cambria Math"/>
                                                <a:ea typeface="+mn-ea"/>
                                                <a:cs typeface="+mn-cs"/>
                                              </a:rPr>
                                              <m:t>𝑍</m:t>
                                            </m:r>
                                          </m:e>
                                          <m:sub>
                                            <m:r>
                                              <a:rPr lang="en-US" sz="1800" i="1" kern="1200">
                                                <a:solidFill>
                                                  <a:schemeClr val="bg1">
                                                    <a:lumMod val="65000"/>
                                                  </a:schemeClr>
                                                </a:solidFill>
                                                <a:effectLst/>
                                                <a:latin typeface="Cambria Math"/>
                                                <a:ea typeface="+mn-ea"/>
                                                <a:cs typeface="+mn-cs"/>
                                              </a:rPr>
                                              <m:t>𝑗</m:t>
                                            </m:r>
                                          </m:sub>
                                        </m:sSub>
                                        <m:r>
                                          <a:rPr lang="en-US" sz="1800" i="1" kern="1200">
                                            <a:solidFill>
                                              <a:schemeClr val="bg1">
                                                <a:lumMod val="65000"/>
                                              </a:schemeClr>
                                            </a:solidFill>
                                            <a:effectLst/>
                                            <a:latin typeface="Cambria Math"/>
                                            <a:ea typeface="+mn-ea"/>
                                            <a:cs typeface="+mn-cs"/>
                                          </a:rPr>
                                          <m:t>=</m:t>
                                        </m:r>
                                        <m:r>
                                          <a:rPr lang="en-US" sz="1800" i="1" kern="1200">
                                            <a:solidFill>
                                              <a:schemeClr val="bg1">
                                                <a:lumMod val="65000"/>
                                              </a:schemeClr>
                                            </a:solidFill>
                                            <a:effectLst/>
                                            <a:latin typeface="Cambria Math"/>
                                            <a:ea typeface="+mn-ea"/>
                                            <a:cs typeface="+mn-cs"/>
                                          </a:rPr>
                                          <m:t>𝑖</m:t>
                                        </m:r>
                                      </m:e>
                                    </m:d>
                                  </m:num>
                                  <m:den>
                                    <m:r>
                                      <a:rPr lang="en-US" sz="1800" i="1" kern="1200">
                                        <a:solidFill>
                                          <a:schemeClr val="bg1">
                                            <a:lumMod val="65000"/>
                                          </a:schemeClr>
                                        </a:solidFill>
                                        <a:effectLst/>
                                        <a:latin typeface="Cambria Math"/>
                                        <a:ea typeface="+mn-ea"/>
                                        <a:cs typeface="+mn-cs"/>
                                      </a:rPr>
                                      <m:t>𝑃</m:t>
                                    </m:r>
                                    <m:d>
                                      <m:dPr>
                                        <m:ctrlPr>
                                          <a:rPr lang="fr-FR" sz="1800" i="1" kern="1200">
                                            <a:solidFill>
                                              <a:schemeClr val="bg1">
                                                <a:lumMod val="65000"/>
                                              </a:schemeClr>
                                            </a:solidFill>
                                            <a:effectLst/>
                                            <a:latin typeface="Cambria Math"/>
                                            <a:ea typeface="+mn-ea"/>
                                            <a:cs typeface="+mn-cs"/>
                                          </a:rPr>
                                        </m:ctrlPr>
                                      </m:dPr>
                                      <m:e>
                                        <m:sSub>
                                          <m:sSubPr>
                                            <m:ctrlPr>
                                              <a:rPr lang="fr-FR" sz="1800" b="1" i="1" kern="1200">
                                                <a:solidFill>
                                                  <a:schemeClr val="bg1">
                                                    <a:lumMod val="65000"/>
                                                  </a:schemeClr>
                                                </a:solidFill>
                                                <a:effectLst/>
                                                <a:latin typeface="Cambria Math"/>
                                                <a:ea typeface="+mn-ea"/>
                                                <a:cs typeface="+mn-cs"/>
                                              </a:rPr>
                                            </m:ctrlPr>
                                          </m:sSubPr>
                                          <m:e>
                                            <m:r>
                                              <a:rPr lang="en-US" sz="1800" b="1" i="1" kern="1200">
                                                <a:solidFill>
                                                  <a:schemeClr val="bg1">
                                                    <a:lumMod val="65000"/>
                                                  </a:schemeClr>
                                                </a:solidFill>
                                                <a:effectLst/>
                                                <a:latin typeface="Cambria Math"/>
                                                <a:ea typeface="+mn-ea"/>
                                                <a:cs typeface="+mn-cs"/>
                                              </a:rPr>
                                              <m:t>𝒀</m:t>
                                            </m:r>
                                          </m:e>
                                          <m:sub>
                                            <m:r>
                                              <a:rPr lang="en-US" sz="1800" i="1" kern="1200">
                                                <a:solidFill>
                                                  <a:schemeClr val="bg1">
                                                    <a:lumMod val="65000"/>
                                                  </a:schemeClr>
                                                </a:solidFill>
                                                <a:effectLst/>
                                                <a:latin typeface="Cambria Math"/>
                                                <a:ea typeface="+mn-ea"/>
                                                <a:cs typeface="+mn-cs"/>
                                              </a:rPr>
                                              <m:t>𝑗</m:t>
                                            </m:r>
                                          </m:sub>
                                        </m:sSub>
                                      </m:e>
                                    </m:d>
                                  </m:den>
                                </m:f>
                              </m:oMath>
                            </m:oMathPara>
                          </a14:m>
                          <a:endParaRPr lang="fr-FR" i="0" dirty="0">
                            <a:solidFill>
                              <a:schemeClr val="bg1">
                                <a:lumMod val="65000"/>
                              </a:schemeClr>
                            </a:solidFill>
                          </a:endParaRPr>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141225602"/>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762826">
                    <a:tc>
                      <a:txBody>
                        <a:bodyPr/>
                        <a:lstStyle/>
                        <a:p>
                          <a:endParaRPr lang="fr-FR"/>
                        </a:p>
                      </a:txBody>
                      <a:tcPr>
                        <a:blipFill rotWithShape="1">
                          <a:blip r:embed="rId4"/>
                          <a:stretch>
                            <a:fillRect r="-227179" b="-800"/>
                          </a:stretch>
                        </a:blipFill>
                      </a:tcPr>
                    </a:tc>
                    <a:tc>
                      <a:txBody>
                        <a:bodyPr/>
                        <a:lstStyle/>
                        <a:p>
                          <a:endParaRPr lang="fr-FR"/>
                        </a:p>
                      </a:txBody>
                      <a:tcPr>
                        <a:blipFill rotWithShape="1">
                          <a:blip r:embed="rId4"/>
                          <a:stretch>
                            <a:fillRect l="-44018" b="-800"/>
                          </a:stretch>
                        </a:blipFill>
                      </a:tcPr>
                    </a:tc>
                  </a:tr>
                </a:tbl>
              </a:graphicData>
            </a:graphic>
          </p:graphicFrame>
        </mc:Fallback>
      </mc:AlternateContent>
      <p:sp>
        <p:nvSpPr>
          <p:cNvPr id="3" name="Rounded Rectangle 2"/>
          <p:cNvSpPr/>
          <p:nvPr/>
        </p:nvSpPr>
        <p:spPr>
          <a:xfrm>
            <a:off x="2887980" y="5041900"/>
            <a:ext cx="1341120" cy="3810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2" name="TextBox 1"/>
              <p:cNvSpPr txBox="1"/>
              <p:nvPr/>
            </p:nvSpPr>
            <p:spPr>
              <a:xfrm>
                <a:off x="3619500" y="4038600"/>
                <a:ext cx="3717877" cy="646331"/>
              </a:xfrm>
              <a:prstGeom prst="rect">
                <a:avLst/>
              </a:prstGeom>
              <a:noFill/>
              <a:ln w="28575">
                <a:solidFill>
                  <a:srgbClr val="00B050"/>
                </a:solidFill>
              </a:ln>
            </p:spPr>
            <p:txBody>
              <a:bodyPr wrap="none" rtlCol="0">
                <a:spAutoFit/>
              </a:bodyPr>
              <a:lstStyle/>
              <a:p>
                <a:r>
                  <a:rPr lang="en-US" dirty="0" smtClean="0"/>
                  <a:t>Likelihood of observation </a:t>
                </a:r>
                <a14:m>
                  <m:oMath xmlns:m="http://schemas.openxmlformats.org/officeDocument/2006/math">
                    <m:r>
                      <a:rPr lang="en-US" b="0" i="1" smtClean="0">
                        <a:latin typeface="Cambria Math"/>
                      </a:rPr>
                      <m:t>𝑗</m:t>
                    </m:r>
                  </m:oMath>
                </a14:m>
                <a:r>
                  <a:rPr lang="en-US" dirty="0" smtClean="0"/>
                  <a:t>,</a:t>
                </a:r>
              </a:p>
              <a:p>
                <a:r>
                  <a:rPr lang="en-US" dirty="0" smtClean="0"/>
                  <a:t>given its assignment to model point </a:t>
                </a:r>
                <a14:m>
                  <m:oMath xmlns:m="http://schemas.openxmlformats.org/officeDocument/2006/math">
                    <m:r>
                      <a:rPr lang="en-US" b="0" i="1" smtClean="0">
                        <a:latin typeface="Cambria Math"/>
                      </a:rPr>
                      <m:t>𝑖</m:t>
                    </m:r>
                  </m:oMath>
                </a14:m>
                <a:r>
                  <a:rPr lang="en-US" dirty="0" smtClean="0"/>
                  <a: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619500" y="4038600"/>
                <a:ext cx="3717877" cy="646331"/>
              </a:xfrm>
              <a:prstGeom prst="rect">
                <a:avLst/>
              </a:prstGeom>
              <a:blipFill rotWithShape="1">
                <a:blip r:embed="rId5"/>
                <a:stretch>
                  <a:fillRect l="-1138" t="-2703" b="-9910"/>
                </a:stretch>
              </a:blipFill>
              <a:ln w="28575">
                <a:solidFill>
                  <a:srgbClr val="00B050"/>
                </a:solidFill>
              </a:ln>
            </p:spPr>
            <p:txBody>
              <a:bodyPr/>
              <a:lstStyle/>
              <a:p>
                <a:r>
                  <a:rPr lang="fr-FR">
                    <a:noFill/>
                  </a:rPr>
                  <a:t> </a:t>
                </a:r>
              </a:p>
            </p:txBody>
          </p:sp>
        </mc:Fallback>
      </mc:AlternateContent>
      <p:cxnSp>
        <p:nvCxnSpPr>
          <p:cNvPr id="9" name="Elbow Connector 8"/>
          <p:cNvCxnSpPr>
            <a:stCxn id="2" idx="1"/>
          </p:cNvCxnSpPr>
          <p:nvPr/>
        </p:nvCxnSpPr>
        <p:spPr>
          <a:xfrm rot="10800000" flipV="1">
            <a:off x="3124200" y="4361766"/>
            <a:ext cx="495300" cy="68013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2195286" y="5070928"/>
            <a:ext cx="381000" cy="3810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10" name="TextBox 9"/>
              <p:cNvSpPr txBox="1"/>
              <p:nvPr/>
            </p:nvSpPr>
            <p:spPr>
              <a:xfrm>
                <a:off x="82239" y="5791200"/>
                <a:ext cx="3812262" cy="967957"/>
              </a:xfrm>
              <a:prstGeom prst="rect">
                <a:avLst/>
              </a:prstGeom>
              <a:noFill/>
              <a:ln w="28575">
                <a:solidFill>
                  <a:srgbClr val="0070C0"/>
                </a:solidFill>
              </a:ln>
            </p:spPr>
            <p:txBody>
              <a:bodyPr wrap="none" rtlCol="0">
                <a:spAutoFit/>
              </a:bodyPr>
              <a:lstStyle/>
              <a:p>
                <a:r>
                  <a:rPr lang="en-US" dirty="0" smtClean="0"/>
                  <a:t>Probability that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𝑗</m:t>
                        </m:r>
                      </m:sub>
                    </m:sSub>
                  </m:oMath>
                </a14:m>
                <a:r>
                  <a:rPr lang="en-US" b="1" dirty="0" smtClean="0"/>
                  <a:t> </a:t>
                </a:r>
                <a:r>
                  <a:rPr lang="en-US" dirty="0" smtClean="0"/>
                  <a:t>corresponds to </a:t>
                </a:r>
                <a14:m>
                  <m:oMath xmlns:m="http://schemas.openxmlformats.org/officeDocument/2006/math">
                    <m:sSub>
                      <m:sSubPr>
                        <m:ctrlPr>
                          <a:rPr lang="en-US" b="1" i="1" smtClean="0">
                            <a:latin typeface="Cambria Math"/>
                          </a:rPr>
                        </m:ctrlPr>
                      </m:sSubPr>
                      <m:e>
                        <m:r>
                          <a:rPr lang="en-US" b="1" i="1" smtClean="0">
                            <a:latin typeface="Cambria Math"/>
                          </a:rPr>
                          <m:t>𝑿</m:t>
                        </m:r>
                      </m:e>
                      <m:sub>
                        <m:r>
                          <a:rPr lang="en-US" b="0" i="1" smtClean="0">
                            <a:latin typeface="Cambria Math"/>
                          </a:rPr>
                          <m:t>𝑖</m:t>
                        </m:r>
                      </m:sub>
                    </m:sSub>
                  </m:oMath>
                </a14:m>
                <a:r>
                  <a:rPr lang="en-US" b="1" dirty="0" smtClean="0"/>
                  <a:t> </a:t>
                </a:r>
                <a:br>
                  <a:rPr lang="en-US" b="1" dirty="0" smtClean="0"/>
                </a:br>
                <a:r>
                  <a:rPr lang="en-US" dirty="0" smtClean="0"/>
                  <a:t>given that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𝑗</m:t>
                        </m:r>
                      </m:sub>
                    </m:sSub>
                  </m:oMath>
                </a14:m>
                <a:r>
                  <a:rPr lang="en-US" b="1" dirty="0" smtClean="0"/>
                  <a:t> </a:t>
                </a:r>
                <a:r>
                  <a:rPr lang="en-US" dirty="0" smtClean="0"/>
                  <a:t>was drawn from the </a:t>
                </a:r>
                <a:br>
                  <a:rPr lang="en-US" dirty="0" smtClean="0"/>
                </a:br>
                <a:r>
                  <a:rPr lang="en-US" dirty="0" smtClean="0"/>
                  <a:t>Gaussian</a:t>
                </a:r>
                <a:r>
                  <a:rPr lang="en-US" dirty="0"/>
                  <a:t> </a:t>
                </a:r>
                <a:r>
                  <a:rPr lang="en-US" dirty="0" smtClean="0"/>
                  <a:t>density centered at </a:t>
                </a:r>
                <a14:m>
                  <m:oMath xmlns:m="http://schemas.openxmlformats.org/officeDocument/2006/math">
                    <m:r>
                      <a:rPr lang="en-US" b="1" i="1" smtClean="0">
                        <a:latin typeface="Cambria Math"/>
                      </a:rPr>
                      <m:t>𝝁</m:t>
                    </m:r>
                    <m:d>
                      <m:dPr>
                        <m:ctrlPr>
                          <a:rPr lang="en-US" b="1" i="1" smtClean="0">
                            <a:latin typeface="Cambria Math"/>
                          </a:rPr>
                        </m:ctrlPr>
                      </m:dPr>
                      <m:e>
                        <m:sSub>
                          <m:sSubPr>
                            <m:ctrlPr>
                              <a:rPr lang="en-US" b="0" i="1" smtClean="0">
                                <a:latin typeface="Cambria Math"/>
                              </a:rPr>
                            </m:ctrlPr>
                          </m:sSubPr>
                          <m:e>
                            <m:r>
                              <a:rPr lang="en-US" b="1" i="1" smtClean="0">
                                <a:latin typeface="Cambria Math"/>
                              </a:rPr>
                              <m:t>𝑿</m:t>
                            </m:r>
                          </m:e>
                          <m:sub>
                            <m:r>
                              <a:rPr lang="en-US" b="0" i="1" smtClean="0">
                                <a:latin typeface="Cambria Math"/>
                              </a:rPr>
                              <m:t>𝑖</m:t>
                            </m:r>
                          </m:sub>
                        </m:sSub>
                        <m:r>
                          <a:rPr lang="en-US" b="0" i="1" smtClean="0">
                            <a:latin typeface="Cambria Math"/>
                          </a:rPr>
                          <m:t>;</m:t>
                        </m:r>
                        <m:r>
                          <a:rPr lang="en-US" b="1" i="0" smtClean="0">
                            <a:latin typeface="Cambria Math"/>
                          </a:rPr>
                          <m:t>𝚿</m:t>
                        </m:r>
                      </m:e>
                    </m:d>
                  </m:oMath>
                </a14:m>
                <a:endParaRPr lang="en-US" b="1" dirty="0"/>
              </a:p>
            </p:txBody>
          </p:sp>
        </mc:Choice>
        <mc:Fallback>
          <p:sp>
            <p:nvSpPr>
              <p:cNvPr id="10" name="TextBox 9"/>
              <p:cNvSpPr txBox="1">
                <a:spLocks noRot="1" noChangeAspect="1" noMove="1" noResize="1" noEditPoints="1" noAdjustHandles="1" noChangeArrowheads="1" noChangeShapeType="1" noTextEdit="1"/>
              </p:cNvSpPr>
              <p:nvPr/>
            </p:nvSpPr>
            <p:spPr>
              <a:xfrm>
                <a:off x="82239" y="5791200"/>
                <a:ext cx="3812262" cy="967957"/>
              </a:xfrm>
              <a:prstGeom prst="rect">
                <a:avLst/>
              </a:prstGeom>
              <a:blipFill rotWithShape="1">
                <a:blip r:embed="rId5"/>
                <a:stretch>
                  <a:fillRect l="-951" t="-1220" b="-6707"/>
                </a:stretch>
              </a:blipFill>
              <a:ln w="28575">
                <a:solidFill>
                  <a:srgbClr val="0070C0"/>
                </a:solidFill>
              </a:ln>
            </p:spPr>
            <p:txBody>
              <a:bodyPr/>
              <a:lstStyle/>
              <a:p>
                <a:r>
                  <a:rPr lang="fr-FR">
                    <a:noFill/>
                  </a:rPr>
                  <a:t> </a:t>
                </a:r>
              </a:p>
            </p:txBody>
          </p:sp>
        </mc:Fallback>
      </mc:AlternateContent>
      <p:cxnSp>
        <p:nvCxnSpPr>
          <p:cNvPr id="7" name="Elbow Connector 6"/>
          <p:cNvCxnSpPr/>
          <p:nvPr/>
        </p:nvCxnSpPr>
        <p:spPr>
          <a:xfrm flipV="1">
            <a:off x="838200" y="5261428"/>
            <a:ext cx="1357086" cy="52977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20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b="1" dirty="0"/>
              </a:p>
              <a:p>
                <a:pPr marL="457200" lvl="1" indent="0">
                  <a:buNone/>
                </a:pPr>
                <a:r>
                  <a:rPr lang="en-US" b="1" dirty="0" smtClean="0"/>
                  <a:t>Bayes’ Rule:</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049461981"/>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127064">
                    <a:tc>
                      <a:txBody>
                        <a:bodyPr/>
                        <a:lstStyle/>
                        <a:p>
                          <a:pPr marL="457200" lvl="1" indent="0">
                            <a:buNone/>
                          </a:pPr>
                          <a14:m>
                            <m:oMathPara xmlns:m="http://schemas.openxmlformats.org/officeDocument/2006/math">
                              <m:oMathParaPr>
                                <m:jc m:val="right"/>
                              </m:oMathParaPr>
                              <m:oMath xmlns:m="http://schemas.openxmlformats.org/officeDocument/2006/math">
                                <m:sSub>
                                  <m:sSubPr>
                                    <m:ctrlPr>
                                      <a:rPr lang="en-US" i="1" smtClean="0">
                                        <a:latin typeface="Cambria Math"/>
                                      </a:rPr>
                                    </m:ctrlPr>
                                  </m:sSubPr>
                                  <m:e>
                                    <m:r>
                                      <a:rPr lang="en-US" smtClean="0">
                                        <a:latin typeface="Cambria Math"/>
                                      </a:rPr>
                                      <m:t>𝛼</m:t>
                                    </m:r>
                                  </m:e>
                                  <m:sub>
                                    <m:r>
                                      <a:rPr lang="en-US" smtClean="0">
                                        <a:latin typeface="Cambria Math"/>
                                      </a:rPr>
                                      <m:t>𝑗𝑖</m:t>
                                    </m:r>
                                  </m:sub>
                                </m:sSub>
                                <m:r>
                                  <a:rPr lang="en-US" smtClean="0">
                                    <a:latin typeface="Cambria Math"/>
                                  </a:rPr>
                                  <m:t>=</m:t>
                                </m:r>
                              </m:oMath>
                            </m:oMathPara>
                          </a14:m>
                          <a:endParaRPr lang="en-US" i="1" dirty="0" smtClean="0">
                            <a:solidFill>
                              <a:schemeClr val="tx1"/>
                            </a:solidFill>
                          </a:endParaRPr>
                        </a:p>
                      </a:txBody>
                      <a:tcPr/>
                    </a:tc>
                    <a:tc>
                      <a:txBody>
                        <a:bodyPr/>
                        <a:lstStyle/>
                        <a:p>
                          <a:pPr/>
                          <a14:m>
                            <m:oMathPara xmlns:m="http://schemas.openxmlformats.org/officeDocument/2006/math">
                              <m:oMathParaPr>
                                <m:jc m:val="left"/>
                              </m:oMathParaPr>
                              <m:oMath xmlns:m="http://schemas.openxmlformats.org/officeDocument/2006/math">
                                <m:f>
                                  <m:fPr>
                                    <m:ctrlPr>
                                      <a:rPr lang="fr-FR" sz="1800" b="1" i="1" kern="1200" smtClean="0">
                                        <a:solidFill>
                                          <a:schemeClr val="bg1">
                                            <a:lumMod val="65000"/>
                                          </a:schemeClr>
                                        </a:solidFill>
                                        <a:effectLst/>
                                        <a:latin typeface="Cambria Math"/>
                                        <a:ea typeface="+mn-ea"/>
                                        <a:cs typeface="+mn-cs"/>
                                      </a:rPr>
                                    </m:ctrlPr>
                                  </m:fPr>
                                  <m:num>
                                    <m:r>
                                      <a:rPr lang="en-US" sz="1800" i="1" kern="1200" smtClean="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b="1"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e>
                                      <m:e>
                                        <m:sSub>
                                          <m:sSubPr>
                                            <m:ctrlPr>
                                              <a:rPr lang="fr-FR" sz="1800" b="1" i="1" kern="1200">
                                                <a:solidFill>
                                                  <a:schemeClr val="tx1"/>
                                                </a:solidFill>
                                                <a:effectLst/>
                                                <a:latin typeface="Cambria Math"/>
                                                <a:ea typeface="+mn-ea"/>
                                                <a:cs typeface="+mn-cs"/>
                                              </a:rPr>
                                            </m:ctrlPr>
                                          </m:sSubPr>
                                          <m:e>
                                            <m:r>
                                              <a:rPr lang="en-US" sz="1800" i="1" kern="1200">
                                                <a:solidFill>
                                                  <a:schemeClr val="tx1"/>
                                                </a:solidFill>
                                                <a:effectLst/>
                                                <a:latin typeface="Cambria Math"/>
                                                <a:ea typeface="+mn-ea"/>
                                                <a:cs typeface="+mn-cs"/>
                                              </a:rPr>
                                              <m:t>𝑍</m:t>
                                            </m:r>
                                          </m:e>
                                          <m:sub>
                                            <m:r>
                                              <a:rPr lang="en-US" sz="1800" i="1" kern="1200">
                                                <a:solidFill>
                                                  <a:schemeClr val="tx1"/>
                                                </a:solidFill>
                                                <a:effectLst/>
                                                <a:latin typeface="Cambria Math"/>
                                                <a:ea typeface="+mn-ea"/>
                                                <a:cs typeface="+mn-cs"/>
                                              </a:rPr>
                                              <m:t>𝑗</m:t>
                                            </m:r>
                                          </m:sub>
                                        </m:sSub>
                                        <m:r>
                                          <a:rPr lang="en-US" sz="1800" i="1" kern="1200">
                                            <a:solidFill>
                                              <a:schemeClr val="tx1"/>
                                            </a:solidFill>
                                            <a:effectLst/>
                                            <a:latin typeface="Cambria Math"/>
                                            <a:ea typeface="+mn-ea"/>
                                            <a:cs typeface="+mn-cs"/>
                                          </a:rPr>
                                          <m:t>=</m:t>
                                        </m:r>
                                        <m:r>
                                          <a:rPr lang="en-US" sz="1800" i="1" kern="1200">
                                            <a:solidFill>
                                              <a:schemeClr val="tx1"/>
                                            </a:solidFill>
                                            <a:effectLst/>
                                            <a:latin typeface="Cambria Math"/>
                                            <a:ea typeface="+mn-ea"/>
                                            <a:cs typeface="+mn-cs"/>
                                          </a:rPr>
                                          <m:t>𝑖</m:t>
                                        </m:r>
                                      </m:e>
                                    </m:d>
                                    <m:r>
                                      <a:rPr lang="en-US" sz="1800" b="0" i="1" kern="1200" smtClean="0">
                                        <a:solidFill>
                                          <a:schemeClr val="bg1">
                                            <a:lumMod val="65000"/>
                                          </a:schemeClr>
                                        </a:solidFill>
                                        <a:effectLst/>
                                        <a:latin typeface="Cambria Math"/>
                                        <a:ea typeface="+mn-ea"/>
                                        <a:cs typeface="+mn-cs"/>
                                      </a:rPr>
                                      <m:t>×</m:t>
                                    </m:r>
                                    <m:r>
                                      <a:rPr lang="en-US" sz="1800" i="1" kern="1200" smtClean="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i="1" kern="1200">
                                                <a:solidFill>
                                                  <a:schemeClr val="tx1"/>
                                                </a:solidFill>
                                                <a:effectLst/>
                                                <a:latin typeface="Cambria Math"/>
                                                <a:ea typeface="+mn-ea"/>
                                                <a:cs typeface="+mn-cs"/>
                                              </a:rPr>
                                              <m:t>𝑍</m:t>
                                            </m:r>
                                          </m:e>
                                          <m:sub>
                                            <m:r>
                                              <a:rPr lang="en-US" sz="1800" i="1" kern="1200">
                                                <a:solidFill>
                                                  <a:schemeClr val="tx1"/>
                                                </a:solidFill>
                                                <a:effectLst/>
                                                <a:latin typeface="Cambria Math"/>
                                                <a:ea typeface="+mn-ea"/>
                                                <a:cs typeface="+mn-cs"/>
                                              </a:rPr>
                                              <m:t>𝑗</m:t>
                                            </m:r>
                                          </m:sub>
                                        </m:sSub>
                                        <m:r>
                                          <a:rPr lang="en-US" sz="1800" i="1" kern="1200">
                                            <a:solidFill>
                                              <a:schemeClr val="tx1"/>
                                            </a:solidFill>
                                            <a:effectLst/>
                                            <a:latin typeface="Cambria Math"/>
                                            <a:ea typeface="+mn-ea"/>
                                            <a:cs typeface="+mn-cs"/>
                                          </a:rPr>
                                          <m:t>=</m:t>
                                        </m:r>
                                        <m:r>
                                          <a:rPr lang="en-US" sz="1800" i="1" kern="1200">
                                            <a:solidFill>
                                              <a:schemeClr val="tx1"/>
                                            </a:solidFill>
                                            <a:effectLst/>
                                            <a:latin typeface="Cambria Math"/>
                                            <a:ea typeface="+mn-ea"/>
                                            <a:cs typeface="+mn-cs"/>
                                          </a:rPr>
                                          <m:t>𝑖</m:t>
                                        </m:r>
                                      </m:e>
                                    </m:d>
                                  </m:num>
                                  <m:den>
                                    <m:r>
                                      <a:rPr lang="en-US" sz="1800" i="1" kern="1200">
                                        <a:solidFill>
                                          <a:schemeClr val="bg1">
                                            <a:lumMod val="65000"/>
                                          </a:schemeClr>
                                        </a:solidFill>
                                        <a:effectLst/>
                                        <a:latin typeface="Cambria Math"/>
                                        <a:ea typeface="+mn-ea"/>
                                        <a:cs typeface="+mn-cs"/>
                                      </a:rPr>
                                      <m:t>𝑃</m:t>
                                    </m:r>
                                    <m:d>
                                      <m:dPr>
                                        <m:ctrlPr>
                                          <a:rPr lang="fr-FR" sz="1800" i="1" kern="1200">
                                            <a:solidFill>
                                              <a:schemeClr val="bg1">
                                                <a:lumMod val="65000"/>
                                              </a:schemeClr>
                                            </a:solidFill>
                                            <a:effectLst/>
                                            <a:latin typeface="Cambria Math"/>
                                            <a:ea typeface="+mn-ea"/>
                                            <a:cs typeface="+mn-cs"/>
                                          </a:rPr>
                                        </m:ctrlPr>
                                      </m:dPr>
                                      <m:e>
                                        <m:sSub>
                                          <m:sSubPr>
                                            <m:ctrlPr>
                                              <a:rPr lang="fr-FR" sz="1800" b="1" i="1" kern="1200">
                                                <a:solidFill>
                                                  <a:schemeClr val="bg1">
                                                    <a:lumMod val="65000"/>
                                                  </a:schemeClr>
                                                </a:solidFill>
                                                <a:effectLst/>
                                                <a:latin typeface="Cambria Math"/>
                                                <a:ea typeface="+mn-ea"/>
                                                <a:cs typeface="+mn-cs"/>
                                              </a:rPr>
                                            </m:ctrlPr>
                                          </m:sSubPr>
                                          <m:e>
                                            <m:r>
                                              <a:rPr lang="en-US" sz="1800" b="1" i="1" kern="1200">
                                                <a:solidFill>
                                                  <a:schemeClr val="bg1">
                                                    <a:lumMod val="65000"/>
                                                  </a:schemeClr>
                                                </a:solidFill>
                                                <a:effectLst/>
                                                <a:latin typeface="Cambria Math"/>
                                                <a:ea typeface="+mn-ea"/>
                                                <a:cs typeface="+mn-cs"/>
                                              </a:rPr>
                                              <m:t>𝒀</m:t>
                                            </m:r>
                                          </m:e>
                                          <m:sub>
                                            <m:r>
                                              <a:rPr lang="en-US" sz="1800" i="1" kern="1200">
                                                <a:solidFill>
                                                  <a:schemeClr val="bg1">
                                                    <a:lumMod val="65000"/>
                                                  </a:schemeClr>
                                                </a:solidFill>
                                                <a:effectLst/>
                                                <a:latin typeface="Cambria Math"/>
                                                <a:ea typeface="+mn-ea"/>
                                                <a:cs typeface="+mn-cs"/>
                                              </a:rPr>
                                              <m:t>𝑗</m:t>
                                            </m:r>
                                          </m:sub>
                                        </m:sSub>
                                      </m:e>
                                    </m:d>
                                  </m:den>
                                </m:f>
                              </m:oMath>
                            </m:oMathPara>
                          </a14:m>
                          <a:endParaRPr lang="fr-FR" i="0" dirty="0">
                            <a:solidFill>
                              <a:schemeClr val="bg1">
                                <a:lumMod val="65000"/>
                              </a:schemeClr>
                            </a:solidFill>
                          </a:endParaRPr>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049461981"/>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762826">
                    <a:tc>
                      <a:txBody>
                        <a:bodyPr/>
                        <a:lstStyle/>
                        <a:p>
                          <a:endParaRPr lang="fr-FR"/>
                        </a:p>
                      </a:txBody>
                      <a:tcPr>
                        <a:blipFill rotWithShape="1">
                          <a:blip r:embed="rId4"/>
                          <a:stretch>
                            <a:fillRect r="-227179" b="-800"/>
                          </a:stretch>
                        </a:blipFill>
                      </a:tcPr>
                    </a:tc>
                    <a:tc>
                      <a:txBody>
                        <a:bodyPr/>
                        <a:lstStyle/>
                        <a:p>
                          <a:endParaRPr lang="fr-FR"/>
                        </a:p>
                      </a:txBody>
                      <a:tcPr>
                        <a:blipFill rotWithShape="1">
                          <a:blip r:embed="rId4"/>
                          <a:stretch>
                            <a:fillRect l="-44018" b="-800"/>
                          </a:stretch>
                        </a:blipFill>
                      </a:tcPr>
                    </a:tc>
                  </a:tr>
                </a:tbl>
              </a:graphicData>
            </a:graphic>
          </p:graphicFrame>
        </mc:Fallback>
      </mc:AlternateContent>
      <p:sp>
        <p:nvSpPr>
          <p:cNvPr id="10" name="Rounded Rectangle 9"/>
          <p:cNvSpPr/>
          <p:nvPr/>
        </p:nvSpPr>
        <p:spPr>
          <a:xfrm>
            <a:off x="4389896" y="5041900"/>
            <a:ext cx="1007604" cy="381000"/>
          </a:xfrm>
          <a:prstGeom prst="round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ounded Rectangle 2"/>
          <p:cNvSpPr/>
          <p:nvPr/>
        </p:nvSpPr>
        <p:spPr>
          <a:xfrm>
            <a:off x="2887980" y="5041900"/>
            <a:ext cx="1341120" cy="3810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6" name="TextBox 5"/>
              <p:cNvSpPr txBox="1"/>
              <p:nvPr/>
            </p:nvSpPr>
            <p:spPr>
              <a:xfrm>
                <a:off x="5562600" y="4953000"/>
                <a:ext cx="3448380" cy="646331"/>
              </a:xfrm>
              <a:prstGeom prst="rect">
                <a:avLst/>
              </a:prstGeom>
              <a:noFill/>
              <a:ln w="28575">
                <a:solidFill>
                  <a:srgbClr val="0070C0"/>
                </a:solidFill>
              </a:ln>
            </p:spPr>
            <p:txBody>
              <a:bodyPr wrap="none" rtlCol="0">
                <a:spAutoFit/>
              </a:bodyPr>
              <a:lstStyle/>
              <a:p>
                <a:r>
                  <a:rPr lang="en-US" dirty="0" smtClean="0"/>
                  <a:t>Prior probability that observation </a:t>
                </a:r>
                <a14:m>
                  <m:oMath xmlns:m="http://schemas.openxmlformats.org/officeDocument/2006/math">
                    <m:r>
                      <a:rPr lang="en-US" b="0" i="1" smtClean="0">
                        <a:latin typeface="Cambria Math"/>
                      </a:rPr>
                      <m:t>𝑗</m:t>
                    </m:r>
                  </m:oMath>
                </a14:m>
                <a:endParaRPr lang="en-US" dirty="0" smtClean="0"/>
              </a:p>
              <a:p>
                <a:r>
                  <a:rPr lang="en-US" dirty="0"/>
                  <a:t>b</a:t>
                </a:r>
                <a:r>
                  <a:rPr lang="en-US" dirty="0" smtClean="0"/>
                  <a:t>elongs to model point </a:t>
                </a:r>
                <a14:m>
                  <m:oMath xmlns:m="http://schemas.openxmlformats.org/officeDocument/2006/math">
                    <m:r>
                      <a:rPr lang="en-US" b="0" i="1" smtClean="0">
                        <a:latin typeface="Cambria Math"/>
                      </a:rPr>
                      <m:t>𝑖</m:t>
                    </m:r>
                  </m:oMath>
                </a14:m>
                <a:r>
                  <a:rPr lang="en-US" dirty="0" smtClean="0"/>
                  <a: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562600" y="4953000"/>
                <a:ext cx="3448380" cy="646331"/>
              </a:xfrm>
              <a:prstGeom prst="rect">
                <a:avLst/>
              </a:prstGeom>
              <a:blipFill rotWithShape="1">
                <a:blip r:embed="rId5"/>
                <a:stretch>
                  <a:fillRect l="-1228" t="-2703" b="-9910"/>
                </a:stretch>
              </a:blipFill>
              <a:ln w="28575">
                <a:solidFill>
                  <a:srgbClr val="0070C0"/>
                </a:solidFill>
              </a:ln>
            </p:spPr>
            <p:txBody>
              <a:bodyPr/>
              <a:lstStyle/>
              <a:p>
                <a:r>
                  <a:rPr lang="fr-FR">
                    <a:noFill/>
                  </a:rPr>
                  <a:t> </a:t>
                </a:r>
              </a:p>
            </p:txBody>
          </p:sp>
        </mc:Fallback>
      </mc:AlternateContent>
      <p:cxnSp>
        <p:nvCxnSpPr>
          <p:cNvPr id="9" name="Elbow Connector 8"/>
          <p:cNvCxnSpPr/>
          <p:nvPr/>
        </p:nvCxnSpPr>
        <p:spPr>
          <a:xfrm rot="10800000" flipV="1">
            <a:off x="3124200" y="4361766"/>
            <a:ext cx="495300" cy="68013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1"/>
          </p:cNvCxnSpPr>
          <p:nvPr/>
        </p:nvCxnSpPr>
        <p:spPr>
          <a:xfrm flipH="1" flipV="1">
            <a:off x="5397500" y="5276165"/>
            <a:ext cx="165100" cy="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619500" y="4038600"/>
                <a:ext cx="3717877" cy="646331"/>
              </a:xfrm>
              <a:prstGeom prst="rect">
                <a:avLst/>
              </a:prstGeom>
              <a:noFill/>
              <a:ln w="28575">
                <a:solidFill>
                  <a:srgbClr val="00B050"/>
                </a:solidFill>
              </a:ln>
            </p:spPr>
            <p:txBody>
              <a:bodyPr wrap="none" rtlCol="0">
                <a:spAutoFit/>
              </a:bodyPr>
              <a:lstStyle/>
              <a:p>
                <a:r>
                  <a:rPr lang="en-US" dirty="0" smtClean="0"/>
                  <a:t>Likelihood of observation </a:t>
                </a:r>
                <a14:m>
                  <m:oMath xmlns:m="http://schemas.openxmlformats.org/officeDocument/2006/math">
                    <m:r>
                      <a:rPr lang="en-US" b="0" i="1" smtClean="0">
                        <a:latin typeface="Cambria Math"/>
                      </a:rPr>
                      <m:t>𝑗</m:t>
                    </m:r>
                  </m:oMath>
                </a14:m>
                <a:r>
                  <a:rPr lang="en-US" dirty="0" smtClean="0"/>
                  <a:t>,</a:t>
                </a:r>
              </a:p>
              <a:p>
                <a:r>
                  <a:rPr lang="en-US" dirty="0" smtClean="0"/>
                  <a:t>given its assignment to model point </a:t>
                </a:r>
                <a14:m>
                  <m:oMath xmlns:m="http://schemas.openxmlformats.org/officeDocument/2006/math">
                    <m:r>
                      <a:rPr lang="en-US" b="0" i="1" smtClean="0">
                        <a:latin typeface="Cambria Math"/>
                      </a:rPr>
                      <m:t>𝑖</m:t>
                    </m:r>
                  </m:oMath>
                </a14:m>
                <a:r>
                  <a:rPr lang="en-US" dirty="0" smtClean="0"/>
                  <a:t>.</a:t>
                </a:r>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619500" y="4038600"/>
                <a:ext cx="3717877" cy="646331"/>
              </a:xfrm>
              <a:prstGeom prst="rect">
                <a:avLst/>
              </a:prstGeom>
              <a:blipFill rotWithShape="1">
                <a:blip r:embed="rId6"/>
                <a:stretch>
                  <a:fillRect l="-1138" t="-2703" b="-9910"/>
                </a:stretch>
              </a:blipFill>
              <a:ln w="28575">
                <a:solidFill>
                  <a:srgbClr val="00B050"/>
                </a:solidFill>
              </a:ln>
            </p:spPr>
            <p:txBody>
              <a:bodyPr/>
              <a:lstStyle/>
              <a:p>
                <a:r>
                  <a:rPr lang="fr-FR">
                    <a:noFill/>
                  </a:rPr>
                  <a:t> </a:t>
                </a:r>
              </a:p>
            </p:txBody>
          </p:sp>
        </mc:Fallback>
      </mc:AlternateContent>
      <p:sp>
        <p:nvSpPr>
          <p:cNvPr id="12" name="Rounded Rectangle 11"/>
          <p:cNvSpPr/>
          <p:nvPr/>
        </p:nvSpPr>
        <p:spPr>
          <a:xfrm>
            <a:off x="2195286" y="5070928"/>
            <a:ext cx="381000" cy="3810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13" name="TextBox 12"/>
              <p:cNvSpPr txBox="1"/>
              <p:nvPr/>
            </p:nvSpPr>
            <p:spPr>
              <a:xfrm>
                <a:off x="82239" y="5791200"/>
                <a:ext cx="3812262" cy="967957"/>
              </a:xfrm>
              <a:prstGeom prst="rect">
                <a:avLst/>
              </a:prstGeom>
              <a:noFill/>
              <a:ln w="28575">
                <a:solidFill>
                  <a:srgbClr val="0070C0"/>
                </a:solidFill>
              </a:ln>
            </p:spPr>
            <p:txBody>
              <a:bodyPr wrap="none" rtlCol="0">
                <a:spAutoFit/>
              </a:bodyPr>
              <a:lstStyle/>
              <a:p>
                <a:r>
                  <a:rPr lang="en-US" dirty="0" smtClean="0"/>
                  <a:t>Probability that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𝑗</m:t>
                        </m:r>
                      </m:sub>
                    </m:sSub>
                  </m:oMath>
                </a14:m>
                <a:r>
                  <a:rPr lang="en-US" b="1" dirty="0" smtClean="0"/>
                  <a:t> </a:t>
                </a:r>
                <a:r>
                  <a:rPr lang="en-US" dirty="0" smtClean="0"/>
                  <a:t>corresponds to </a:t>
                </a:r>
                <a14:m>
                  <m:oMath xmlns:m="http://schemas.openxmlformats.org/officeDocument/2006/math">
                    <m:sSub>
                      <m:sSubPr>
                        <m:ctrlPr>
                          <a:rPr lang="en-US" b="1" i="1" smtClean="0">
                            <a:latin typeface="Cambria Math"/>
                          </a:rPr>
                        </m:ctrlPr>
                      </m:sSubPr>
                      <m:e>
                        <m:r>
                          <a:rPr lang="en-US" b="1" i="1" smtClean="0">
                            <a:latin typeface="Cambria Math"/>
                          </a:rPr>
                          <m:t>𝑿</m:t>
                        </m:r>
                      </m:e>
                      <m:sub>
                        <m:r>
                          <a:rPr lang="en-US" b="0" i="1" smtClean="0">
                            <a:latin typeface="Cambria Math"/>
                          </a:rPr>
                          <m:t>𝑖</m:t>
                        </m:r>
                      </m:sub>
                    </m:sSub>
                  </m:oMath>
                </a14:m>
                <a:r>
                  <a:rPr lang="en-US" b="1" dirty="0" smtClean="0"/>
                  <a:t> </a:t>
                </a:r>
                <a:br>
                  <a:rPr lang="en-US" b="1" dirty="0" smtClean="0"/>
                </a:br>
                <a:r>
                  <a:rPr lang="en-US" dirty="0" smtClean="0"/>
                  <a:t>given that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𝑗</m:t>
                        </m:r>
                      </m:sub>
                    </m:sSub>
                  </m:oMath>
                </a14:m>
                <a:r>
                  <a:rPr lang="en-US" b="1" dirty="0" smtClean="0"/>
                  <a:t> </a:t>
                </a:r>
                <a:r>
                  <a:rPr lang="en-US" dirty="0" smtClean="0"/>
                  <a:t>was drawn from the </a:t>
                </a:r>
                <a:br>
                  <a:rPr lang="en-US" dirty="0" smtClean="0"/>
                </a:br>
                <a:r>
                  <a:rPr lang="en-US" dirty="0" smtClean="0"/>
                  <a:t>Gaussian</a:t>
                </a:r>
                <a:r>
                  <a:rPr lang="en-US" dirty="0"/>
                  <a:t> </a:t>
                </a:r>
                <a:r>
                  <a:rPr lang="en-US" dirty="0" smtClean="0"/>
                  <a:t>density centered at </a:t>
                </a:r>
                <a14:m>
                  <m:oMath xmlns:m="http://schemas.openxmlformats.org/officeDocument/2006/math">
                    <m:r>
                      <a:rPr lang="en-US" b="1" i="1" smtClean="0">
                        <a:latin typeface="Cambria Math"/>
                      </a:rPr>
                      <m:t>𝝁</m:t>
                    </m:r>
                    <m:d>
                      <m:dPr>
                        <m:ctrlPr>
                          <a:rPr lang="en-US" b="1" i="1" smtClean="0">
                            <a:latin typeface="Cambria Math"/>
                          </a:rPr>
                        </m:ctrlPr>
                      </m:dPr>
                      <m:e>
                        <m:sSub>
                          <m:sSubPr>
                            <m:ctrlPr>
                              <a:rPr lang="en-US" b="0" i="1" smtClean="0">
                                <a:latin typeface="Cambria Math"/>
                              </a:rPr>
                            </m:ctrlPr>
                          </m:sSubPr>
                          <m:e>
                            <m:r>
                              <a:rPr lang="en-US" b="1" i="1" smtClean="0">
                                <a:latin typeface="Cambria Math"/>
                              </a:rPr>
                              <m:t>𝑿</m:t>
                            </m:r>
                          </m:e>
                          <m:sub>
                            <m:r>
                              <a:rPr lang="en-US" b="0" i="1" smtClean="0">
                                <a:latin typeface="Cambria Math"/>
                              </a:rPr>
                              <m:t>𝑖</m:t>
                            </m:r>
                          </m:sub>
                        </m:sSub>
                        <m:r>
                          <a:rPr lang="en-US" b="0" i="1" smtClean="0">
                            <a:latin typeface="Cambria Math"/>
                          </a:rPr>
                          <m:t>;</m:t>
                        </m:r>
                        <m:r>
                          <a:rPr lang="en-US" b="1" i="0" smtClean="0">
                            <a:latin typeface="Cambria Math"/>
                          </a:rPr>
                          <m:t>𝚿</m:t>
                        </m:r>
                      </m:e>
                    </m:d>
                  </m:oMath>
                </a14:m>
                <a:endParaRPr lang="en-US" b="1" dirty="0"/>
              </a:p>
            </p:txBody>
          </p:sp>
        </mc:Choice>
        <mc:Fallback>
          <p:sp>
            <p:nvSpPr>
              <p:cNvPr id="13" name="TextBox 12"/>
              <p:cNvSpPr txBox="1">
                <a:spLocks noRot="1" noChangeAspect="1" noMove="1" noResize="1" noEditPoints="1" noAdjustHandles="1" noChangeArrowheads="1" noChangeShapeType="1" noTextEdit="1"/>
              </p:cNvSpPr>
              <p:nvPr/>
            </p:nvSpPr>
            <p:spPr>
              <a:xfrm>
                <a:off x="82239" y="5791200"/>
                <a:ext cx="3812262" cy="967957"/>
              </a:xfrm>
              <a:prstGeom prst="rect">
                <a:avLst/>
              </a:prstGeom>
              <a:blipFill rotWithShape="1">
                <a:blip r:embed="rId6"/>
                <a:stretch>
                  <a:fillRect l="-951" t="-1220" b="-6707"/>
                </a:stretch>
              </a:blipFill>
              <a:ln w="28575">
                <a:solidFill>
                  <a:srgbClr val="0070C0"/>
                </a:solidFill>
              </a:ln>
            </p:spPr>
            <p:txBody>
              <a:bodyPr/>
              <a:lstStyle/>
              <a:p>
                <a:r>
                  <a:rPr lang="fr-FR">
                    <a:noFill/>
                  </a:rPr>
                  <a:t> </a:t>
                </a:r>
              </a:p>
            </p:txBody>
          </p:sp>
        </mc:Fallback>
      </mc:AlternateContent>
      <p:cxnSp>
        <p:nvCxnSpPr>
          <p:cNvPr id="14" name="Elbow Connector 13"/>
          <p:cNvCxnSpPr/>
          <p:nvPr/>
        </p:nvCxnSpPr>
        <p:spPr>
          <a:xfrm flipV="1">
            <a:off x="838200" y="5261428"/>
            <a:ext cx="1357086" cy="52977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9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857953935"/>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127064">
                    <a:tc>
                      <a:txBody>
                        <a:bodyPr/>
                        <a:lstStyle/>
                        <a:p>
                          <a:pPr marL="457200" lvl="1" indent="0">
                            <a:buNone/>
                          </a:pPr>
                          <a14:m>
                            <m:oMathPara xmlns:m="http://schemas.openxmlformats.org/officeDocument/2006/math">
                              <m:oMathParaPr>
                                <m:jc m:val="right"/>
                              </m:oMathParaPr>
                              <m:oMath xmlns:m="http://schemas.openxmlformats.org/officeDocument/2006/math">
                                <m:sSub>
                                  <m:sSubPr>
                                    <m:ctrlPr>
                                      <a:rPr lang="en-US" i="1" smtClean="0">
                                        <a:latin typeface="Cambria Math"/>
                                      </a:rPr>
                                    </m:ctrlPr>
                                  </m:sSubPr>
                                  <m:e>
                                    <m:r>
                                      <a:rPr lang="en-US" smtClean="0">
                                        <a:latin typeface="Cambria Math"/>
                                      </a:rPr>
                                      <m:t>𝛼</m:t>
                                    </m:r>
                                  </m:e>
                                  <m:sub>
                                    <m:r>
                                      <a:rPr lang="en-US" smtClean="0">
                                        <a:latin typeface="Cambria Math"/>
                                      </a:rPr>
                                      <m:t>𝑗𝑖</m:t>
                                    </m:r>
                                  </m:sub>
                                </m:sSub>
                                <m:r>
                                  <a:rPr lang="en-US" smtClean="0">
                                    <a:latin typeface="Cambria Math"/>
                                  </a:rPr>
                                  <m:t>=</m:t>
                                </m:r>
                              </m:oMath>
                            </m:oMathPara>
                          </a14:m>
                          <a:endParaRPr lang="en-US" i="1" dirty="0" smtClean="0">
                            <a:solidFill>
                              <a:schemeClr val="tx1"/>
                            </a:solidFill>
                          </a:endParaRPr>
                        </a:p>
                      </a:txBody>
                      <a:tcPr/>
                    </a:tc>
                    <a:tc>
                      <a:txBody>
                        <a:bodyPr/>
                        <a:lstStyle/>
                        <a:p>
                          <a:pPr/>
                          <a14:m>
                            <m:oMathPara xmlns:m="http://schemas.openxmlformats.org/officeDocument/2006/math">
                              <m:oMathParaPr>
                                <m:jc m:val="left"/>
                              </m:oMathParaPr>
                              <m:oMath xmlns:m="http://schemas.openxmlformats.org/officeDocument/2006/math">
                                <m:f>
                                  <m:fPr>
                                    <m:ctrlPr>
                                      <a:rPr lang="fr-FR" sz="1800" b="1" i="1" kern="1200" smtClean="0">
                                        <a:solidFill>
                                          <a:schemeClr val="bg1">
                                            <a:lumMod val="65000"/>
                                          </a:schemeClr>
                                        </a:solidFill>
                                        <a:effectLst/>
                                        <a:latin typeface="Cambria Math"/>
                                        <a:ea typeface="+mn-ea"/>
                                        <a:cs typeface="+mn-cs"/>
                                      </a:rPr>
                                    </m:ctrlPr>
                                  </m:fPr>
                                  <m:num>
                                    <m:r>
                                      <a:rPr lang="en-US" sz="1800" i="1" kern="1200" smtClean="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b="1"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e>
                                      <m:e>
                                        <m:sSub>
                                          <m:sSubPr>
                                            <m:ctrlPr>
                                              <a:rPr lang="fr-FR" sz="1800" b="1" i="1" kern="1200">
                                                <a:solidFill>
                                                  <a:schemeClr val="tx1"/>
                                                </a:solidFill>
                                                <a:effectLst/>
                                                <a:latin typeface="Cambria Math"/>
                                                <a:ea typeface="+mn-ea"/>
                                                <a:cs typeface="+mn-cs"/>
                                              </a:rPr>
                                            </m:ctrlPr>
                                          </m:sSubPr>
                                          <m:e>
                                            <m:r>
                                              <a:rPr lang="en-US" sz="1800" i="1" kern="1200">
                                                <a:solidFill>
                                                  <a:schemeClr val="tx1"/>
                                                </a:solidFill>
                                                <a:effectLst/>
                                                <a:latin typeface="Cambria Math"/>
                                                <a:ea typeface="+mn-ea"/>
                                                <a:cs typeface="+mn-cs"/>
                                              </a:rPr>
                                              <m:t>𝑍</m:t>
                                            </m:r>
                                          </m:e>
                                          <m:sub>
                                            <m:r>
                                              <a:rPr lang="en-US" sz="1800" i="1" kern="1200">
                                                <a:solidFill>
                                                  <a:schemeClr val="tx1"/>
                                                </a:solidFill>
                                                <a:effectLst/>
                                                <a:latin typeface="Cambria Math"/>
                                                <a:ea typeface="+mn-ea"/>
                                                <a:cs typeface="+mn-cs"/>
                                              </a:rPr>
                                              <m:t>𝑗</m:t>
                                            </m:r>
                                          </m:sub>
                                        </m:sSub>
                                        <m:r>
                                          <a:rPr lang="en-US" sz="1800" i="1" kern="1200">
                                            <a:solidFill>
                                              <a:schemeClr val="tx1"/>
                                            </a:solidFill>
                                            <a:effectLst/>
                                            <a:latin typeface="Cambria Math"/>
                                            <a:ea typeface="+mn-ea"/>
                                            <a:cs typeface="+mn-cs"/>
                                          </a:rPr>
                                          <m:t>=</m:t>
                                        </m:r>
                                        <m:r>
                                          <a:rPr lang="en-US" sz="1800" i="1" kern="1200">
                                            <a:solidFill>
                                              <a:schemeClr val="tx1"/>
                                            </a:solidFill>
                                            <a:effectLst/>
                                            <a:latin typeface="Cambria Math"/>
                                            <a:ea typeface="+mn-ea"/>
                                            <a:cs typeface="+mn-cs"/>
                                          </a:rPr>
                                          <m:t>𝑖</m:t>
                                        </m:r>
                                      </m:e>
                                    </m:d>
                                    <m:r>
                                      <a:rPr lang="en-US" sz="1800" b="0" i="1" kern="1200" smtClean="0">
                                        <a:solidFill>
                                          <a:schemeClr val="bg1">
                                            <a:lumMod val="65000"/>
                                          </a:schemeClr>
                                        </a:solidFill>
                                        <a:effectLst/>
                                        <a:latin typeface="Cambria Math"/>
                                        <a:ea typeface="+mn-ea"/>
                                        <a:cs typeface="+mn-cs"/>
                                      </a:rPr>
                                      <m:t>×</m:t>
                                    </m:r>
                                    <m:r>
                                      <a:rPr lang="en-US" sz="1800" i="1" kern="1200" smtClean="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i="1" kern="1200">
                                                <a:solidFill>
                                                  <a:schemeClr val="tx1"/>
                                                </a:solidFill>
                                                <a:effectLst/>
                                                <a:latin typeface="Cambria Math"/>
                                                <a:ea typeface="+mn-ea"/>
                                                <a:cs typeface="+mn-cs"/>
                                              </a:rPr>
                                              <m:t>𝑍</m:t>
                                            </m:r>
                                          </m:e>
                                          <m:sub>
                                            <m:r>
                                              <a:rPr lang="en-US" sz="1800" i="1" kern="1200">
                                                <a:solidFill>
                                                  <a:schemeClr val="tx1"/>
                                                </a:solidFill>
                                                <a:effectLst/>
                                                <a:latin typeface="Cambria Math"/>
                                                <a:ea typeface="+mn-ea"/>
                                                <a:cs typeface="+mn-cs"/>
                                              </a:rPr>
                                              <m:t>𝑗</m:t>
                                            </m:r>
                                          </m:sub>
                                        </m:sSub>
                                        <m:r>
                                          <a:rPr lang="en-US" sz="1800" i="1" kern="1200">
                                            <a:solidFill>
                                              <a:schemeClr val="tx1"/>
                                            </a:solidFill>
                                            <a:effectLst/>
                                            <a:latin typeface="Cambria Math"/>
                                            <a:ea typeface="+mn-ea"/>
                                            <a:cs typeface="+mn-cs"/>
                                          </a:rPr>
                                          <m:t>=</m:t>
                                        </m:r>
                                        <m:r>
                                          <a:rPr lang="en-US" sz="1800" i="1" kern="1200">
                                            <a:solidFill>
                                              <a:schemeClr val="tx1"/>
                                            </a:solidFill>
                                            <a:effectLst/>
                                            <a:latin typeface="Cambria Math"/>
                                            <a:ea typeface="+mn-ea"/>
                                            <a:cs typeface="+mn-cs"/>
                                          </a:rPr>
                                          <m:t>𝑖</m:t>
                                        </m:r>
                                      </m:e>
                                    </m:d>
                                  </m:num>
                                  <m:den>
                                    <m:r>
                                      <a:rPr lang="en-US" sz="1800" i="1" kern="1200" smtClean="0">
                                        <a:solidFill>
                                          <a:schemeClr val="tx1"/>
                                        </a:solidFill>
                                        <a:effectLst/>
                                        <a:latin typeface="Cambria Math"/>
                                        <a:ea typeface="+mn-ea"/>
                                        <a:cs typeface="+mn-cs"/>
                                      </a:rPr>
                                      <m:t>𝑃</m:t>
                                    </m:r>
                                    <m:d>
                                      <m:dPr>
                                        <m:ctrlPr>
                                          <a:rPr lang="fr-FR" sz="1800" i="1" kern="1200">
                                            <a:solidFill>
                                              <a:schemeClr val="tx1"/>
                                            </a:solidFill>
                                            <a:effectLst/>
                                            <a:latin typeface="Cambria Math"/>
                                            <a:ea typeface="+mn-ea"/>
                                            <a:cs typeface="+mn-cs"/>
                                          </a:rPr>
                                        </m:ctrlPr>
                                      </m:dPr>
                                      <m:e>
                                        <m:sSub>
                                          <m:sSubPr>
                                            <m:ctrlPr>
                                              <a:rPr lang="fr-FR" sz="1800" b="1"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e>
                                    </m:d>
                                  </m:den>
                                </m:f>
                              </m:oMath>
                            </m:oMathPara>
                          </a14:m>
                          <a:endParaRPr lang="fr-FR" i="0" dirty="0">
                            <a:solidFill>
                              <a:schemeClr val="bg1">
                                <a:lumMod val="65000"/>
                              </a:schemeClr>
                            </a:solidFill>
                          </a:endParaRPr>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857953935"/>
                  </p:ext>
                </p:extLst>
              </p:nvPr>
            </p:nvGraphicFramePr>
            <p:xfrm>
              <a:off x="1676400" y="5029200"/>
              <a:ext cx="3886200" cy="762826"/>
            </p:xfrm>
            <a:graphic>
              <a:graphicData uri="http://schemas.openxmlformats.org/drawingml/2006/table">
                <a:tbl>
                  <a:tblPr firstRow="1" bandRow="1">
                    <a:tableStyleId>{2D5ABB26-0587-4C30-8999-92F81FD0307C}</a:tableStyleId>
                  </a:tblPr>
                  <a:tblGrid>
                    <a:gridCol w="1186116"/>
                    <a:gridCol w="2700084"/>
                  </a:tblGrid>
                  <a:tr h="762826">
                    <a:tc>
                      <a:txBody>
                        <a:bodyPr/>
                        <a:lstStyle/>
                        <a:p>
                          <a:endParaRPr lang="fr-FR"/>
                        </a:p>
                      </a:txBody>
                      <a:tcPr>
                        <a:blipFill rotWithShape="1">
                          <a:blip r:embed="rId3"/>
                          <a:stretch>
                            <a:fillRect r="-227179" b="-800"/>
                          </a:stretch>
                        </a:blipFill>
                      </a:tcPr>
                    </a:tc>
                    <a:tc>
                      <a:txBody>
                        <a:bodyPr/>
                        <a:lstStyle/>
                        <a:p>
                          <a:endParaRPr lang="fr-FR"/>
                        </a:p>
                      </a:txBody>
                      <a:tcPr>
                        <a:blipFill rotWithShape="1">
                          <a:blip r:embed="rId3"/>
                          <a:stretch>
                            <a:fillRect l="-44018" b="-800"/>
                          </a:stretch>
                        </a:blipFill>
                      </a:tcPr>
                    </a:tc>
                  </a:tr>
                </a:tbl>
              </a:graphicData>
            </a:graphic>
          </p:graphicFrame>
        </mc:Fallback>
      </mc:AlternateContent>
      <p:sp>
        <p:nvSpPr>
          <p:cNvPr id="12" name="Rounded Rectangle 11"/>
          <p:cNvSpPr/>
          <p:nvPr/>
        </p:nvSpPr>
        <p:spPr>
          <a:xfrm>
            <a:off x="4389896" y="5041900"/>
            <a:ext cx="1007604" cy="381000"/>
          </a:xfrm>
          <a:prstGeom prst="round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ounded Rectangle 12"/>
          <p:cNvSpPr/>
          <p:nvPr/>
        </p:nvSpPr>
        <p:spPr>
          <a:xfrm>
            <a:off x="3817299" y="5422900"/>
            <a:ext cx="688207" cy="3810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b="1" dirty="0"/>
              </a:p>
              <a:p>
                <a:pPr marL="457200" lvl="1" indent="0">
                  <a:buNone/>
                </a:pPr>
                <a:r>
                  <a:rPr lang="en-US" b="1" dirty="0" smtClean="0"/>
                  <a:t>Bayes’ Rule:</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4"/>
                <a:stretch>
                  <a:fillRect/>
                </a:stretch>
              </a:blipFill>
            </p:spPr>
            <p:txBody>
              <a:bodyPr/>
              <a:lstStyle/>
              <a:p>
                <a:r>
                  <a:rPr lang="fr-FR">
                    <a:noFill/>
                  </a:rPr>
                  <a:t> </a:t>
                </a:r>
              </a:p>
            </p:txBody>
          </p:sp>
        </mc:Fallback>
      </mc:AlternateContent>
      <p:sp>
        <p:nvSpPr>
          <p:cNvPr id="3" name="Rounded Rectangle 2"/>
          <p:cNvSpPr/>
          <p:nvPr/>
        </p:nvSpPr>
        <p:spPr>
          <a:xfrm>
            <a:off x="2887980" y="5041900"/>
            <a:ext cx="1341120" cy="3810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7" name="TextBox 6"/>
              <p:cNvSpPr txBox="1"/>
              <p:nvPr/>
            </p:nvSpPr>
            <p:spPr>
              <a:xfrm>
                <a:off x="4876800" y="5943600"/>
                <a:ext cx="3709798" cy="369332"/>
              </a:xfrm>
              <a:prstGeom prst="rect">
                <a:avLst/>
              </a:prstGeom>
              <a:noFill/>
              <a:ln w="28575">
                <a:solidFill>
                  <a:srgbClr val="FF0000"/>
                </a:solidFill>
              </a:ln>
            </p:spPr>
            <p:txBody>
              <a:bodyPr wrap="none" rtlCol="0">
                <a:spAutoFit/>
              </a:bodyPr>
              <a:lstStyle/>
              <a:p>
                <a:r>
                  <a:rPr lang="en-US" dirty="0" smtClean="0"/>
                  <a:t>Marginal distribution of observation </a:t>
                </a:r>
                <a14:m>
                  <m:oMath xmlns:m="http://schemas.openxmlformats.org/officeDocument/2006/math">
                    <m:r>
                      <a:rPr lang="en-US" b="0" i="1" smtClean="0">
                        <a:latin typeface="Cambria Math"/>
                      </a:rPr>
                      <m:t>𝑗</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876800" y="5943600"/>
                <a:ext cx="3709798" cy="369332"/>
              </a:xfrm>
              <a:prstGeom prst="rect">
                <a:avLst/>
              </a:prstGeom>
              <a:blipFill rotWithShape="1">
                <a:blip r:embed="rId5"/>
                <a:stretch>
                  <a:fillRect l="-977" t="-4545" b="-18182"/>
                </a:stretch>
              </a:blipFill>
              <a:ln w="28575">
                <a:solidFill>
                  <a:srgbClr val="FF0000"/>
                </a:solidFill>
              </a:ln>
            </p:spPr>
            <p:txBody>
              <a:bodyPr/>
              <a:lstStyle/>
              <a:p>
                <a:r>
                  <a:rPr lang="fr-FR">
                    <a:noFill/>
                  </a:rPr>
                  <a:t> </a:t>
                </a:r>
              </a:p>
            </p:txBody>
          </p:sp>
        </mc:Fallback>
      </mc:AlternateContent>
      <p:cxnSp>
        <p:nvCxnSpPr>
          <p:cNvPr id="9" name="Elbow Connector 8"/>
          <p:cNvCxnSpPr/>
          <p:nvPr/>
        </p:nvCxnSpPr>
        <p:spPr>
          <a:xfrm rot="10800000" flipV="1">
            <a:off x="3124200" y="4361766"/>
            <a:ext cx="495300" cy="68013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397500" y="5276165"/>
            <a:ext cx="165100" cy="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1"/>
          </p:cNvCxnSpPr>
          <p:nvPr/>
        </p:nvCxnSpPr>
        <p:spPr>
          <a:xfrm rot="10800000">
            <a:off x="4161402" y="5803900"/>
            <a:ext cx="715398" cy="324366"/>
          </a:xfrm>
          <a:prstGeom prst="bentConnector3">
            <a:avLst>
              <a:gd name="adj1" fmla="val 9970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619500" y="4038600"/>
                <a:ext cx="3717877" cy="646331"/>
              </a:xfrm>
              <a:prstGeom prst="rect">
                <a:avLst/>
              </a:prstGeom>
              <a:noFill/>
              <a:ln w="28575">
                <a:solidFill>
                  <a:srgbClr val="00B050"/>
                </a:solidFill>
              </a:ln>
            </p:spPr>
            <p:txBody>
              <a:bodyPr wrap="none" rtlCol="0">
                <a:spAutoFit/>
              </a:bodyPr>
              <a:lstStyle/>
              <a:p>
                <a:r>
                  <a:rPr lang="en-US" dirty="0" smtClean="0"/>
                  <a:t>Likelihood of observation </a:t>
                </a:r>
                <a14:m>
                  <m:oMath xmlns:m="http://schemas.openxmlformats.org/officeDocument/2006/math">
                    <m:r>
                      <a:rPr lang="en-US" b="0" i="1" smtClean="0">
                        <a:latin typeface="Cambria Math"/>
                      </a:rPr>
                      <m:t>𝑗</m:t>
                    </m:r>
                  </m:oMath>
                </a14:m>
                <a:r>
                  <a:rPr lang="en-US" dirty="0" smtClean="0"/>
                  <a:t>,</a:t>
                </a:r>
              </a:p>
              <a:p>
                <a:r>
                  <a:rPr lang="en-US" dirty="0" smtClean="0"/>
                  <a:t>given its assignment to model point </a:t>
                </a:r>
                <a14:m>
                  <m:oMath xmlns:m="http://schemas.openxmlformats.org/officeDocument/2006/math">
                    <m:r>
                      <a:rPr lang="en-US" b="0" i="1" smtClean="0">
                        <a:latin typeface="Cambria Math"/>
                      </a:rPr>
                      <m:t>𝑖</m:t>
                    </m:r>
                  </m:oMath>
                </a14:m>
                <a:r>
                  <a:rPr lang="en-US" dirty="0" smtClean="0"/>
                  <a:t>.</a:t>
                </a:r>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619500" y="4038600"/>
                <a:ext cx="3717877" cy="646331"/>
              </a:xfrm>
              <a:prstGeom prst="rect">
                <a:avLst/>
              </a:prstGeom>
              <a:blipFill rotWithShape="1">
                <a:blip r:embed="rId6"/>
                <a:stretch>
                  <a:fillRect l="-1138" t="-2703" b="-9910"/>
                </a:stretch>
              </a:blipFill>
              <a:ln w="28575">
                <a:solidFill>
                  <a:srgbClr val="00B05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562600" y="4953000"/>
                <a:ext cx="3448380" cy="646331"/>
              </a:xfrm>
              <a:prstGeom prst="rect">
                <a:avLst/>
              </a:prstGeom>
              <a:noFill/>
              <a:ln w="28575">
                <a:solidFill>
                  <a:srgbClr val="0070C0"/>
                </a:solidFill>
              </a:ln>
            </p:spPr>
            <p:txBody>
              <a:bodyPr wrap="none" rtlCol="0">
                <a:spAutoFit/>
              </a:bodyPr>
              <a:lstStyle/>
              <a:p>
                <a:r>
                  <a:rPr lang="en-US" dirty="0" smtClean="0"/>
                  <a:t>Prior probability that observation </a:t>
                </a:r>
                <a14:m>
                  <m:oMath xmlns:m="http://schemas.openxmlformats.org/officeDocument/2006/math">
                    <m:r>
                      <a:rPr lang="en-US" b="0" i="1" smtClean="0">
                        <a:latin typeface="Cambria Math"/>
                      </a:rPr>
                      <m:t>𝑗</m:t>
                    </m:r>
                  </m:oMath>
                </a14:m>
                <a:endParaRPr lang="en-US" dirty="0" smtClean="0"/>
              </a:p>
              <a:p>
                <a:r>
                  <a:rPr lang="en-US" dirty="0"/>
                  <a:t>b</a:t>
                </a:r>
                <a:r>
                  <a:rPr lang="en-US" dirty="0" smtClean="0"/>
                  <a:t>elongs to model point </a:t>
                </a:r>
                <a14:m>
                  <m:oMath xmlns:m="http://schemas.openxmlformats.org/officeDocument/2006/math">
                    <m:r>
                      <a:rPr lang="en-US" b="0" i="1" smtClean="0">
                        <a:latin typeface="Cambria Math"/>
                      </a:rPr>
                      <m:t>𝑖</m:t>
                    </m:r>
                  </m:oMath>
                </a14:m>
                <a:r>
                  <a:rPr lang="en-US" dirty="0" smtClean="0"/>
                  <a:t>.</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562600" y="4953000"/>
                <a:ext cx="3448380" cy="646331"/>
              </a:xfrm>
              <a:prstGeom prst="rect">
                <a:avLst/>
              </a:prstGeom>
              <a:blipFill rotWithShape="1">
                <a:blip r:embed="rId7"/>
                <a:stretch>
                  <a:fillRect l="-1228" t="-2703" b="-9910"/>
                </a:stretch>
              </a:blipFill>
              <a:ln w="28575">
                <a:solidFill>
                  <a:srgbClr val="0070C0"/>
                </a:solidFill>
              </a:ln>
            </p:spPr>
            <p:txBody>
              <a:bodyPr/>
              <a:lstStyle/>
              <a:p>
                <a:r>
                  <a:rPr lang="fr-FR">
                    <a:noFill/>
                  </a:rPr>
                  <a:t> </a:t>
                </a:r>
              </a:p>
            </p:txBody>
          </p:sp>
        </mc:Fallback>
      </mc:AlternateContent>
      <p:sp>
        <p:nvSpPr>
          <p:cNvPr id="15" name="Rounded Rectangle 14"/>
          <p:cNvSpPr/>
          <p:nvPr/>
        </p:nvSpPr>
        <p:spPr>
          <a:xfrm>
            <a:off x="2195286" y="5070928"/>
            <a:ext cx="381000" cy="3810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18" name="TextBox 17"/>
              <p:cNvSpPr txBox="1"/>
              <p:nvPr/>
            </p:nvSpPr>
            <p:spPr>
              <a:xfrm>
                <a:off x="82239" y="5791200"/>
                <a:ext cx="3812262" cy="967957"/>
              </a:xfrm>
              <a:prstGeom prst="rect">
                <a:avLst/>
              </a:prstGeom>
              <a:noFill/>
              <a:ln w="28575">
                <a:solidFill>
                  <a:srgbClr val="0070C0"/>
                </a:solidFill>
              </a:ln>
            </p:spPr>
            <p:txBody>
              <a:bodyPr wrap="none" rtlCol="0">
                <a:spAutoFit/>
              </a:bodyPr>
              <a:lstStyle/>
              <a:p>
                <a:r>
                  <a:rPr lang="en-US" dirty="0" smtClean="0"/>
                  <a:t>Probability that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𝑗</m:t>
                        </m:r>
                      </m:sub>
                    </m:sSub>
                  </m:oMath>
                </a14:m>
                <a:r>
                  <a:rPr lang="en-US" b="1" dirty="0" smtClean="0"/>
                  <a:t> </a:t>
                </a:r>
                <a:r>
                  <a:rPr lang="en-US" dirty="0" smtClean="0"/>
                  <a:t>corresponds to </a:t>
                </a:r>
                <a14:m>
                  <m:oMath xmlns:m="http://schemas.openxmlformats.org/officeDocument/2006/math">
                    <m:sSub>
                      <m:sSubPr>
                        <m:ctrlPr>
                          <a:rPr lang="en-US" b="1" i="1" smtClean="0">
                            <a:latin typeface="Cambria Math"/>
                          </a:rPr>
                        </m:ctrlPr>
                      </m:sSubPr>
                      <m:e>
                        <m:r>
                          <a:rPr lang="en-US" b="1" i="1" smtClean="0">
                            <a:latin typeface="Cambria Math"/>
                          </a:rPr>
                          <m:t>𝑿</m:t>
                        </m:r>
                      </m:e>
                      <m:sub>
                        <m:r>
                          <a:rPr lang="en-US" b="0" i="1" smtClean="0">
                            <a:latin typeface="Cambria Math"/>
                          </a:rPr>
                          <m:t>𝑖</m:t>
                        </m:r>
                      </m:sub>
                    </m:sSub>
                  </m:oMath>
                </a14:m>
                <a:r>
                  <a:rPr lang="en-US" b="1" dirty="0" smtClean="0"/>
                  <a:t> </a:t>
                </a:r>
                <a:br>
                  <a:rPr lang="en-US" b="1" dirty="0" smtClean="0"/>
                </a:br>
                <a:r>
                  <a:rPr lang="en-US" dirty="0" smtClean="0"/>
                  <a:t>given that </a:t>
                </a:r>
                <a14:m>
                  <m:oMath xmlns:m="http://schemas.openxmlformats.org/officeDocument/2006/math">
                    <m:sSub>
                      <m:sSubPr>
                        <m:ctrlPr>
                          <a:rPr lang="en-US" b="0" i="1" smtClean="0">
                            <a:latin typeface="Cambria Math"/>
                          </a:rPr>
                        </m:ctrlPr>
                      </m:sSubPr>
                      <m:e>
                        <m:r>
                          <a:rPr lang="en-US" b="1" i="1" smtClean="0">
                            <a:latin typeface="Cambria Math"/>
                          </a:rPr>
                          <m:t>𝒀</m:t>
                        </m:r>
                      </m:e>
                      <m:sub>
                        <m:r>
                          <a:rPr lang="en-US" b="0" i="1" smtClean="0">
                            <a:latin typeface="Cambria Math"/>
                          </a:rPr>
                          <m:t>𝑗</m:t>
                        </m:r>
                      </m:sub>
                    </m:sSub>
                  </m:oMath>
                </a14:m>
                <a:r>
                  <a:rPr lang="en-US" b="1" dirty="0" smtClean="0"/>
                  <a:t> </a:t>
                </a:r>
                <a:r>
                  <a:rPr lang="en-US" dirty="0" smtClean="0"/>
                  <a:t>was drawn from the </a:t>
                </a:r>
                <a:br>
                  <a:rPr lang="en-US" dirty="0" smtClean="0"/>
                </a:br>
                <a:r>
                  <a:rPr lang="en-US" dirty="0" smtClean="0"/>
                  <a:t>Gaussian</a:t>
                </a:r>
                <a:r>
                  <a:rPr lang="en-US" dirty="0"/>
                  <a:t> </a:t>
                </a:r>
                <a:r>
                  <a:rPr lang="en-US" dirty="0" smtClean="0"/>
                  <a:t>density centered at </a:t>
                </a:r>
                <a14:m>
                  <m:oMath xmlns:m="http://schemas.openxmlformats.org/officeDocument/2006/math">
                    <m:r>
                      <a:rPr lang="en-US" b="1" i="1" smtClean="0">
                        <a:latin typeface="Cambria Math"/>
                      </a:rPr>
                      <m:t>𝝁</m:t>
                    </m:r>
                    <m:d>
                      <m:dPr>
                        <m:ctrlPr>
                          <a:rPr lang="en-US" b="1" i="1" smtClean="0">
                            <a:latin typeface="Cambria Math"/>
                          </a:rPr>
                        </m:ctrlPr>
                      </m:dPr>
                      <m:e>
                        <m:sSub>
                          <m:sSubPr>
                            <m:ctrlPr>
                              <a:rPr lang="en-US" b="0" i="1" smtClean="0">
                                <a:latin typeface="Cambria Math"/>
                              </a:rPr>
                            </m:ctrlPr>
                          </m:sSubPr>
                          <m:e>
                            <m:r>
                              <a:rPr lang="en-US" b="1" i="1" smtClean="0">
                                <a:latin typeface="Cambria Math"/>
                              </a:rPr>
                              <m:t>𝑿</m:t>
                            </m:r>
                          </m:e>
                          <m:sub>
                            <m:r>
                              <a:rPr lang="en-US" b="0" i="1" smtClean="0">
                                <a:latin typeface="Cambria Math"/>
                              </a:rPr>
                              <m:t>𝑖</m:t>
                            </m:r>
                          </m:sub>
                        </m:sSub>
                        <m:r>
                          <a:rPr lang="en-US" b="0" i="1" smtClean="0">
                            <a:latin typeface="Cambria Math"/>
                          </a:rPr>
                          <m:t>;</m:t>
                        </m:r>
                        <m:r>
                          <a:rPr lang="en-US" b="1" i="0" smtClean="0">
                            <a:latin typeface="Cambria Math"/>
                          </a:rPr>
                          <m:t>𝚿</m:t>
                        </m:r>
                      </m:e>
                    </m:d>
                  </m:oMath>
                </a14:m>
                <a:endParaRPr lang="en-US" b="1" dirty="0"/>
              </a:p>
            </p:txBody>
          </p:sp>
        </mc:Choice>
        <mc:Fallback>
          <p:sp>
            <p:nvSpPr>
              <p:cNvPr id="18" name="TextBox 17"/>
              <p:cNvSpPr txBox="1">
                <a:spLocks noRot="1" noChangeAspect="1" noMove="1" noResize="1" noEditPoints="1" noAdjustHandles="1" noChangeArrowheads="1" noChangeShapeType="1" noTextEdit="1"/>
              </p:cNvSpPr>
              <p:nvPr/>
            </p:nvSpPr>
            <p:spPr>
              <a:xfrm>
                <a:off x="82239" y="5791200"/>
                <a:ext cx="3812262" cy="967957"/>
              </a:xfrm>
              <a:prstGeom prst="rect">
                <a:avLst/>
              </a:prstGeom>
              <a:blipFill rotWithShape="1">
                <a:blip r:embed="rId6"/>
                <a:stretch>
                  <a:fillRect l="-951" t="-1220" b="-6707"/>
                </a:stretch>
              </a:blipFill>
              <a:ln w="28575">
                <a:solidFill>
                  <a:srgbClr val="0070C0"/>
                </a:solidFill>
              </a:ln>
            </p:spPr>
            <p:txBody>
              <a:bodyPr/>
              <a:lstStyle/>
              <a:p>
                <a:r>
                  <a:rPr lang="fr-FR">
                    <a:noFill/>
                  </a:rPr>
                  <a:t> </a:t>
                </a:r>
              </a:p>
            </p:txBody>
          </p:sp>
        </mc:Fallback>
      </mc:AlternateContent>
      <p:cxnSp>
        <p:nvCxnSpPr>
          <p:cNvPr id="19" name="Elbow Connector 18"/>
          <p:cNvCxnSpPr/>
          <p:nvPr/>
        </p:nvCxnSpPr>
        <p:spPr>
          <a:xfrm flipV="1">
            <a:off x="838200" y="5261428"/>
            <a:ext cx="1357086" cy="52977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26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r>
                  <a:rPr lang="en-US" b="1" dirty="0" smtClean="0"/>
                  <a:t> </a:t>
                </a:r>
                <a:endParaRPr lang="en-US" b="1" dirty="0"/>
              </a:p>
              <a:p>
                <a:pPr marL="457200" lvl="1" indent="0">
                  <a:buNone/>
                </a:pPr>
                <a:r>
                  <a:rPr lang="en-US" b="1" dirty="0" smtClean="0"/>
                  <a:t>Bayes’ Rule:</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01767907"/>
                  </p:ext>
                </p:extLst>
              </p:nvPr>
            </p:nvGraphicFramePr>
            <p:xfrm>
              <a:off x="1676400" y="5029200"/>
              <a:ext cx="6019800" cy="1077468"/>
            </p:xfrm>
            <a:graphic>
              <a:graphicData uri="http://schemas.openxmlformats.org/drawingml/2006/table">
                <a:tbl>
                  <a:tblPr firstRow="1" bandRow="1">
                    <a:tableStyleId>{2D5ABB26-0587-4C30-8999-92F81FD0307C}</a:tableStyleId>
                  </a:tblPr>
                  <a:tblGrid>
                    <a:gridCol w="1186116"/>
                    <a:gridCol w="4833684"/>
                  </a:tblGrid>
                  <a:tr h="127064">
                    <a:tc>
                      <a:txBody>
                        <a:bodyPr/>
                        <a:lstStyle/>
                        <a:p>
                          <a:pPr marL="457200" lvl="1" indent="0">
                            <a:buNone/>
                          </a:pPr>
                          <a14:m>
                            <m:oMathPara xmlns:m="http://schemas.openxmlformats.org/officeDocument/2006/math">
                              <m:oMathParaPr>
                                <m:jc m:val="right"/>
                              </m:oMathParaPr>
                              <m:oMath xmlns:m="http://schemas.openxmlformats.org/officeDocument/2006/math">
                                <m:sSub>
                                  <m:sSubPr>
                                    <m:ctrlPr>
                                      <a:rPr lang="en-US" i="1" smtClean="0">
                                        <a:latin typeface="Cambria Math"/>
                                      </a:rPr>
                                    </m:ctrlPr>
                                  </m:sSubPr>
                                  <m:e>
                                    <m:r>
                                      <a:rPr lang="en-US" smtClean="0">
                                        <a:latin typeface="Cambria Math"/>
                                      </a:rPr>
                                      <m:t>𝛼</m:t>
                                    </m:r>
                                  </m:e>
                                  <m:sub>
                                    <m:r>
                                      <a:rPr lang="en-US" smtClean="0">
                                        <a:latin typeface="Cambria Math"/>
                                      </a:rPr>
                                      <m:t>𝑗𝑖</m:t>
                                    </m:r>
                                  </m:sub>
                                </m:sSub>
                                <m:r>
                                  <a:rPr lang="en-US" smtClean="0">
                                    <a:latin typeface="Cambria Math"/>
                                  </a:rPr>
                                  <m:t>=</m:t>
                                </m:r>
                              </m:oMath>
                            </m:oMathPara>
                          </a14:m>
                          <a:endParaRPr lang="en-US" i="1" dirty="0" smtClean="0">
                            <a:solidFill>
                              <a:schemeClr val="tx1"/>
                            </a:solidFill>
                          </a:endParaRPr>
                        </a:p>
                      </a:txBody>
                      <a:tcPr/>
                    </a:tc>
                    <a:tc>
                      <a:txBody>
                        <a:bodyPr/>
                        <a:lstStyle/>
                        <a:p>
                          <a:pPr/>
                          <a14:m>
                            <m:oMathPara xmlns:m="http://schemas.openxmlformats.org/officeDocument/2006/math">
                              <m:oMathParaPr>
                                <m:jc m:val="left"/>
                              </m:oMathParaPr>
                              <m:oMath xmlns:m="http://schemas.openxmlformats.org/officeDocument/2006/math">
                                <m:f>
                                  <m:fPr>
                                    <m:ctrlPr>
                                      <a:rPr lang="fr-FR" sz="1800" i="1" kern="1200" smtClean="0">
                                        <a:solidFill>
                                          <a:schemeClr val="tx1"/>
                                        </a:solidFill>
                                        <a:effectLst/>
                                        <a:latin typeface="Cambria Math"/>
                                        <a:ea typeface="+mn-ea"/>
                                        <a:cs typeface="+mn-cs"/>
                                      </a:rPr>
                                    </m:ctrlPr>
                                  </m:fPr>
                                  <m:num>
                                    <m:sSup>
                                      <m:sSupPr>
                                        <m:ctrlPr>
                                          <a:rPr lang="fr-FR" sz="1800" i="1" kern="1200">
                                            <a:solidFill>
                                              <a:schemeClr val="tx1"/>
                                            </a:solidFill>
                                            <a:effectLst/>
                                            <a:latin typeface="Cambria Math"/>
                                            <a:ea typeface="+mn-ea"/>
                                            <a:cs typeface="+mn-cs"/>
                                          </a:rPr>
                                        </m:ctrlPr>
                                      </m:sSupPr>
                                      <m:e>
                                        <m:d>
                                          <m:dPr>
                                            <m:begChr m:val="|"/>
                                            <m:endChr m:val="|"/>
                                            <m:ctrlPr>
                                              <a:rPr lang="fr-FR" sz="1800"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𝚺</m:t>
                                                </m:r>
                                              </m:e>
                                              <m:sub>
                                                <m:r>
                                                  <a:rPr lang="en-US" sz="1800" i="1" kern="1200">
                                                    <a:solidFill>
                                                      <a:schemeClr val="tx1"/>
                                                    </a:solidFill>
                                                    <a:effectLst/>
                                                    <a:latin typeface="Cambria Math"/>
                                                    <a:ea typeface="+mn-ea"/>
                                                    <a:cs typeface="+mn-cs"/>
                                                  </a:rPr>
                                                  <m:t>𝑖</m:t>
                                                </m:r>
                                              </m:sub>
                                            </m:sSub>
                                          </m:e>
                                        </m:d>
                                      </m:e>
                                      <m:sup>
                                        <m:r>
                                          <a:rPr lang="en-US" sz="1800" i="1" kern="1200">
                                            <a:solidFill>
                                              <a:schemeClr val="tx1"/>
                                            </a:solidFill>
                                            <a:effectLst/>
                                            <a:latin typeface="Cambria Math"/>
                                            <a:ea typeface="+mn-ea"/>
                                            <a:cs typeface="+mn-cs"/>
                                          </a:rPr>
                                          <m:t>−</m:t>
                                        </m:r>
                                        <m:f>
                                          <m:fPr>
                                            <m:type m:val="lin"/>
                                            <m:ctrlPr>
                                              <a:rPr lang="fr-FR" sz="1800" i="1" kern="1200">
                                                <a:solidFill>
                                                  <a:schemeClr val="tx1"/>
                                                </a:solidFill>
                                                <a:effectLst/>
                                                <a:latin typeface="Cambria Math"/>
                                                <a:ea typeface="+mn-ea"/>
                                                <a:cs typeface="+mn-cs"/>
                                              </a:rPr>
                                            </m:ctrlPr>
                                          </m:fPr>
                                          <m:num>
                                            <m:r>
                                              <a:rPr lang="en-US" sz="1800" i="1" kern="1200">
                                                <a:solidFill>
                                                  <a:schemeClr val="tx1"/>
                                                </a:solidFill>
                                                <a:effectLst/>
                                                <a:latin typeface="Cambria Math"/>
                                                <a:ea typeface="+mn-ea"/>
                                                <a:cs typeface="+mn-cs"/>
                                              </a:rPr>
                                              <m:t>1</m:t>
                                            </m:r>
                                          </m:num>
                                          <m:den>
                                            <m:r>
                                              <a:rPr lang="en-US" sz="1800" i="1" kern="1200">
                                                <a:solidFill>
                                                  <a:schemeClr val="tx1"/>
                                                </a:solidFill>
                                                <a:effectLst/>
                                                <a:latin typeface="Cambria Math"/>
                                                <a:ea typeface="+mn-ea"/>
                                                <a:cs typeface="+mn-cs"/>
                                              </a:rPr>
                                              <m:t>2</m:t>
                                            </m:r>
                                          </m:den>
                                        </m:f>
                                      </m:sup>
                                    </m:sSup>
                                    <m:func>
                                      <m:funcPr>
                                        <m:ctrlPr>
                                          <a:rPr lang="fr-FR" sz="1800" i="1" kern="1200">
                                            <a:solidFill>
                                              <a:schemeClr val="tx1"/>
                                            </a:solidFill>
                                            <a:effectLst/>
                                            <a:latin typeface="Cambria Math"/>
                                            <a:ea typeface="+mn-ea"/>
                                            <a:cs typeface="+mn-cs"/>
                                          </a:rPr>
                                        </m:ctrlPr>
                                      </m:funcPr>
                                      <m:fName>
                                        <m:r>
                                          <m:rPr>
                                            <m:sty m:val="p"/>
                                          </m:rPr>
                                          <a:rPr lang="en-US" sz="1800" kern="1200">
                                            <a:solidFill>
                                              <a:schemeClr val="tx1"/>
                                            </a:solidFill>
                                            <a:effectLst/>
                                            <a:latin typeface="Cambria Math"/>
                                            <a:ea typeface="+mn-ea"/>
                                            <a:cs typeface="+mn-cs"/>
                                          </a:rPr>
                                          <m:t>exp</m:t>
                                        </m:r>
                                      </m:fName>
                                      <m:e>
                                        <m:d>
                                          <m:dPr>
                                            <m:ctrlPr>
                                              <a:rPr lang="fr-FR" sz="1800" i="1" kern="1200">
                                                <a:solidFill>
                                                  <a:schemeClr val="tx1"/>
                                                </a:solidFill>
                                                <a:effectLst/>
                                                <a:latin typeface="Cambria Math"/>
                                                <a:ea typeface="+mn-ea"/>
                                                <a:cs typeface="+mn-cs"/>
                                              </a:rPr>
                                            </m:ctrlPr>
                                          </m:dPr>
                                          <m:e>
                                            <m:r>
                                              <a:rPr lang="en-US" sz="1800" i="1" kern="1200">
                                                <a:solidFill>
                                                  <a:schemeClr val="tx1"/>
                                                </a:solidFill>
                                                <a:effectLst/>
                                                <a:latin typeface="Cambria Math"/>
                                                <a:ea typeface="+mn-ea"/>
                                                <a:cs typeface="+mn-cs"/>
                                              </a:rPr>
                                              <m:t>−</m:t>
                                            </m:r>
                                            <m:f>
                                              <m:fPr>
                                                <m:ctrlPr>
                                                  <a:rPr lang="fr-FR" sz="1800" i="1" kern="1200">
                                                    <a:solidFill>
                                                      <a:schemeClr val="tx1"/>
                                                    </a:solidFill>
                                                    <a:effectLst/>
                                                    <a:latin typeface="Cambria Math"/>
                                                    <a:ea typeface="+mn-ea"/>
                                                    <a:cs typeface="+mn-cs"/>
                                                  </a:rPr>
                                                </m:ctrlPr>
                                              </m:fPr>
                                              <m:num>
                                                <m:r>
                                                  <a:rPr lang="en-US" sz="1800" i="1" kern="1200">
                                                    <a:solidFill>
                                                      <a:schemeClr val="tx1"/>
                                                    </a:solidFill>
                                                    <a:effectLst/>
                                                    <a:latin typeface="Cambria Math"/>
                                                    <a:ea typeface="+mn-ea"/>
                                                    <a:cs typeface="+mn-cs"/>
                                                  </a:rPr>
                                                  <m:t>1</m:t>
                                                </m:r>
                                              </m:num>
                                              <m:den>
                                                <m:r>
                                                  <a:rPr lang="en-US" sz="1800" i="1" kern="1200">
                                                    <a:solidFill>
                                                      <a:schemeClr val="tx1"/>
                                                    </a:solidFill>
                                                    <a:effectLst/>
                                                    <a:latin typeface="Cambria Math"/>
                                                    <a:ea typeface="+mn-ea"/>
                                                    <a:cs typeface="+mn-cs"/>
                                                  </a:rPr>
                                                  <m:t>2</m:t>
                                                </m:r>
                                              </m:den>
                                            </m:f>
                                            <m:sSubSup>
                                              <m:sSubSupPr>
                                                <m:ctrlPr>
                                                  <a:rPr lang="fr-FR" sz="1800" i="1" kern="1200">
                                                    <a:solidFill>
                                                      <a:schemeClr val="tx1"/>
                                                    </a:solidFill>
                                                    <a:effectLst/>
                                                    <a:latin typeface="Cambria Math"/>
                                                    <a:ea typeface="+mn-ea"/>
                                                    <a:cs typeface="+mn-cs"/>
                                                  </a:rPr>
                                                </m:ctrlPr>
                                              </m:sSubSupPr>
                                              <m:e>
                                                <m:d>
                                                  <m:dPr>
                                                    <m:begChr m:val="‖"/>
                                                    <m:endChr m:val="‖"/>
                                                    <m:ctrlPr>
                                                      <a:rPr lang="fr-FR" sz="1800"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r>
                                                      <a:rPr lang="en-US" sz="1800" b="1" i="1" kern="1200">
                                                        <a:solidFill>
                                                          <a:schemeClr val="tx1"/>
                                                        </a:solidFill>
                                                        <a:effectLst/>
                                                        <a:latin typeface="Cambria Math"/>
                                                        <a:ea typeface="+mn-ea"/>
                                                        <a:cs typeface="+mn-cs"/>
                                                      </a:rPr>
                                                      <m:t>−</m:t>
                                                    </m:r>
                                                    <m:r>
                                                      <a:rPr lang="en-US" sz="1800" b="1" i="1" kern="1200">
                                                        <a:solidFill>
                                                          <a:schemeClr val="tx1"/>
                                                        </a:solidFill>
                                                        <a:effectLst/>
                                                        <a:latin typeface="Cambria Math"/>
                                                        <a:ea typeface="+mn-ea"/>
                                                        <a:cs typeface="+mn-cs"/>
                                                      </a:rPr>
                                                      <m:t>𝝁</m:t>
                                                    </m:r>
                                                    <m:d>
                                                      <m:dPr>
                                                        <m:ctrlPr>
                                                          <a:rPr lang="fr-FR" sz="1800" b="1"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𝑿</m:t>
                                                            </m:r>
                                                          </m:e>
                                                          <m:sub>
                                                            <m:r>
                                                              <a:rPr lang="en-US" sz="1800" i="1" kern="1200">
                                                                <a:solidFill>
                                                                  <a:schemeClr val="tx1"/>
                                                                </a:solidFill>
                                                                <a:effectLst/>
                                                                <a:latin typeface="Cambria Math"/>
                                                                <a:ea typeface="+mn-ea"/>
                                                                <a:cs typeface="+mn-cs"/>
                                                              </a:rPr>
                                                              <m:t>𝑖</m:t>
                                                            </m:r>
                                                          </m:sub>
                                                        </m:sSub>
                                                        <m:r>
                                                          <a:rPr lang="en-US" sz="1800" i="1" kern="1200">
                                                            <a:solidFill>
                                                              <a:schemeClr val="tx1"/>
                                                            </a:solidFill>
                                                            <a:effectLst/>
                                                            <a:latin typeface="Cambria Math"/>
                                                            <a:ea typeface="+mn-ea"/>
                                                            <a:cs typeface="+mn-cs"/>
                                                          </a:rPr>
                                                          <m:t>;</m:t>
                                                        </m:r>
                                                        <m:r>
                                                          <a:rPr lang="en-US" sz="1800" b="1" i="1" kern="1200">
                                                            <a:solidFill>
                                                              <a:schemeClr val="tx1"/>
                                                            </a:solidFill>
                                                            <a:effectLst/>
                                                            <a:latin typeface="Cambria Math"/>
                                                            <a:ea typeface="+mn-ea"/>
                                                            <a:cs typeface="+mn-cs"/>
                                                          </a:rPr>
                                                          <m:t>𝚯</m:t>
                                                        </m:r>
                                                      </m:e>
                                                    </m:d>
                                                  </m:e>
                                                </m:d>
                                              </m:e>
                                              <m:sub>
                                                <m:sSub>
                                                  <m:sSubPr>
                                                    <m:ctrlPr>
                                                      <a:rPr lang="fr-FR" sz="1800" i="1" kern="1200">
                                                        <a:solidFill>
                                                          <a:schemeClr val="tx1"/>
                                                        </a:solidFill>
                                                        <a:effectLst/>
                                                        <a:latin typeface="Cambria Math"/>
                                                        <a:ea typeface="+mn-ea"/>
                                                        <a:cs typeface="+mn-cs"/>
                                                      </a:rPr>
                                                    </m:ctrlPr>
                                                  </m:sSubPr>
                                                  <m:e>
                                                    <m:r>
                                                      <m:rPr>
                                                        <m:sty m:val="p"/>
                                                      </m:rPr>
                                                      <a:rPr lang="en-US" sz="1800" kern="1200">
                                                        <a:solidFill>
                                                          <a:schemeClr val="tx1"/>
                                                        </a:solidFill>
                                                        <a:effectLst/>
                                                        <a:latin typeface="Cambria Math"/>
                                                        <a:ea typeface="+mn-ea"/>
                                                        <a:cs typeface="+mn-cs"/>
                                                      </a:rPr>
                                                      <m:t>Σ</m:t>
                                                    </m:r>
                                                  </m:e>
                                                  <m:sub>
                                                    <m:r>
                                                      <a:rPr lang="en-US" sz="1800" i="1" kern="1200">
                                                        <a:solidFill>
                                                          <a:schemeClr val="tx1"/>
                                                        </a:solidFill>
                                                        <a:effectLst/>
                                                        <a:latin typeface="Cambria Math"/>
                                                        <a:ea typeface="+mn-ea"/>
                                                        <a:cs typeface="+mn-cs"/>
                                                      </a:rPr>
                                                      <m:t>𝑖</m:t>
                                                    </m:r>
                                                  </m:sub>
                                                </m:sSub>
                                              </m:sub>
                                              <m:sup>
                                                <m:r>
                                                  <a:rPr lang="en-US" sz="1800" i="1" kern="1200">
                                                    <a:solidFill>
                                                      <a:schemeClr val="tx1"/>
                                                    </a:solidFill>
                                                    <a:effectLst/>
                                                    <a:latin typeface="Cambria Math"/>
                                                    <a:ea typeface="+mn-ea"/>
                                                    <a:cs typeface="+mn-cs"/>
                                                  </a:rPr>
                                                  <m:t>2</m:t>
                                                </m:r>
                                              </m:sup>
                                            </m:sSubSup>
                                          </m:e>
                                        </m:d>
                                      </m:e>
                                    </m:func>
                                  </m:num>
                                  <m:den>
                                    <m:nary>
                                      <m:naryPr>
                                        <m:chr m:val="∑"/>
                                        <m:ctrlPr>
                                          <a:rPr lang="fr-FR" sz="1800" i="1" kern="1200">
                                            <a:solidFill>
                                              <a:schemeClr val="tx1"/>
                                            </a:solidFill>
                                            <a:effectLst/>
                                            <a:latin typeface="Cambria Math"/>
                                            <a:ea typeface="+mn-ea"/>
                                            <a:cs typeface="+mn-cs"/>
                                          </a:rPr>
                                        </m:ctrlPr>
                                      </m:naryPr>
                                      <m:sub>
                                        <m:r>
                                          <a:rPr lang="en-US" sz="1800" i="1" kern="1200">
                                            <a:solidFill>
                                              <a:schemeClr val="tx1"/>
                                            </a:solidFill>
                                            <a:effectLst/>
                                            <a:latin typeface="Cambria Math"/>
                                            <a:ea typeface="+mn-ea"/>
                                            <a:cs typeface="+mn-cs"/>
                                          </a:rPr>
                                          <m:t>𝑘</m:t>
                                        </m:r>
                                        <m:r>
                                          <a:rPr lang="en-US" sz="1800" i="1" kern="1200">
                                            <a:solidFill>
                                              <a:schemeClr val="tx1"/>
                                            </a:solidFill>
                                            <a:effectLst/>
                                            <a:latin typeface="Cambria Math"/>
                                            <a:ea typeface="+mn-ea"/>
                                            <a:cs typeface="+mn-cs"/>
                                          </a:rPr>
                                          <m:t>=1</m:t>
                                        </m:r>
                                      </m:sub>
                                      <m:sup>
                                        <m:r>
                                          <a:rPr lang="en-US" sz="1800" i="1" kern="1200">
                                            <a:solidFill>
                                              <a:schemeClr val="tx1"/>
                                            </a:solidFill>
                                            <a:effectLst/>
                                            <a:latin typeface="Cambria Math"/>
                                            <a:ea typeface="+mn-ea"/>
                                            <a:cs typeface="+mn-cs"/>
                                          </a:rPr>
                                          <m:t>𝑛</m:t>
                                        </m:r>
                                        <m:r>
                                          <a:rPr lang="en-US" sz="1800" i="1" kern="1200">
                                            <a:solidFill>
                                              <a:schemeClr val="tx1"/>
                                            </a:solidFill>
                                            <a:effectLst/>
                                            <a:latin typeface="Cambria Math"/>
                                            <a:ea typeface="+mn-ea"/>
                                            <a:cs typeface="+mn-cs"/>
                                          </a:rPr>
                                          <m:t>+1</m:t>
                                        </m:r>
                                      </m:sup>
                                      <m:e>
                                        <m:sSup>
                                          <m:sSupPr>
                                            <m:ctrlPr>
                                              <a:rPr lang="fr-FR" sz="1800" i="1" kern="1200">
                                                <a:solidFill>
                                                  <a:schemeClr val="tx1"/>
                                                </a:solidFill>
                                                <a:effectLst/>
                                                <a:latin typeface="Cambria Math"/>
                                                <a:ea typeface="+mn-ea"/>
                                                <a:cs typeface="+mn-cs"/>
                                              </a:rPr>
                                            </m:ctrlPr>
                                          </m:sSupPr>
                                          <m:e>
                                            <m:d>
                                              <m:dPr>
                                                <m:begChr m:val="|"/>
                                                <m:endChr m:val="|"/>
                                                <m:ctrlPr>
                                                  <a:rPr lang="fr-FR" sz="1800" i="1" kern="1200" smtClean="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𝚺</m:t>
                                                    </m:r>
                                                  </m:e>
                                                  <m:sub>
                                                    <m:r>
                                                      <a:rPr lang="en-US" sz="1800" b="0" i="1" kern="1200" smtClean="0">
                                                        <a:solidFill>
                                                          <a:schemeClr val="tx1"/>
                                                        </a:solidFill>
                                                        <a:effectLst/>
                                                        <a:latin typeface="Cambria Math"/>
                                                        <a:ea typeface="+mn-ea"/>
                                                        <a:cs typeface="+mn-cs"/>
                                                      </a:rPr>
                                                      <m:t>𝑘</m:t>
                                                    </m:r>
                                                  </m:sub>
                                                </m:sSub>
                                              </m:e>
                                            </m:d>
                                          </m:e>
                                          <m:sup>
                                            <m:r>
                                              <a:rPr lang="en-US" sz="1800" i="1" kern="1200">
                                                <a:solidFill>
                                                  <a:schemeClr val="tx1"/>
                                                </a:solidFill>
                                                <a:effectLst/>
                                                <a:latin typeface="Cambria Math"/>
                                                <a:ea typeface="+mn-ea"/>
                                                <a:cs typeface="+mn-cs"/>
                                              </a:rPr>
                                              <m:t>−</m:t>
                                            </m:r>
                                            <m:f>
                                              <m:fPr>
                                                <m:type m:val="lin"/>
                                                <m:ctrlPr>
                                                  <a:rPr lang="fr-FR" sz="1800" i="1" kern="1200">
                                                    <a:solidFill>
                                                      <a:schemeClr val="tx1"/>
                                                    </a:solidFill>
                                                    <a:effectLst/>
                                                    <a:latin typeface="Cambria Math"/>
                                                    <a:ea typeface="+mn-ea"/>
                                                    <a:cs typeface="+mn-cs"/>
                                                  </a:rPr>
                                                </m:ctrlPr>
                                              </m:fPr>
                                              <m:num>
                                                <m:r>
                                                  <a:rPr lang="en-US" sz="1800" i="1" kern="1200">
                                                    <a:solidFill>
                                                      <a:schemeClr val="tx1"/>
                                                    </a:solidFill>
                                                    <a:effectLst/>
                                                    <a:latin typeface="Cambria Math"/>
                                                    <a:ea typeface="+mn-ea"/>
                                                    <a:cs typeface="+mn-cs"/>
                                                  </a:rPr>
                                                  <m:t>1</m:t>
                                                </m:r>
                                              </m:num>
                                              <m:den>
                                                <m:r>
                                                  <a:rPr lang="en-US" sz="1800" i="1" kern="1200">
                                                    <a:solidFill>
                                                      <a:schemeClr val="tx1"/>
                                                    </a:solidFill>
                                                    <a:effectLst/>
                                                    <a:latin typeface="Cambria Math"/>
                                                    <a:ea typeface="+mn-ea"/>
                                                    <a:cs typeface="+mn-cs"/>
                                                  </a:rPr>
                                                  <m:t>2</m:t>
                                                </m:r>
                                              </m:den>
                                            </m:f>
                                          </m:sup>
                                        </m:sSup>
                                        <m:func>
                                          <m:funcPr>
                                            <m:ctrlPr>
                                              <a:rPr lang="fr-FR" sz="1800" i="1" kern="1200">
                                                <a:solidFill>
                                                  <a:schemeClr val="tx1"/>
                                                </a:solidFill>
                                                <a:effectLst/>
                                                <a:latin typeface="Cambria Math"/>
                                                <a:ea typeface="+mn-ea"/>
                                                <a:cs typeface="+mn-cs"/>
                                              </a:rPr>
                                            </m:ctrlPr>
                                          </m:funcPr>
                                          <m:fName>
                                            <m:r>
                                              <m:rPr>
                                                <m:sty m:val="p"/>
                                              </m:rPr>
                                              <a:rPr lang="en-US" sz="1800" kern="1200">
                                                <a:solidFill>
                                                  <a:schemeClr val="tx1"/>
                                                </a:solidFill>
                                                <a:effectLst/>
                                                <a:latin typeface="Cambria Math"/>
                                                <a:ea typeface="+mn-ea"/>
                                                <a:cs typeface="+mn-cs"/>
                                              </a:rPr>
                                              <m:t>exp</m:t>
                                            </m:r>
                                          </m:fName>
                                          <m:e>
                                            <m:d>
                                              <m:dPr>
                                                <m:ctrlPr>
                                                  <a:rPr lang="fr-FR" sz="1800" i="1" kern="1200">
                                                    <a:solidFill>
                                                      <a:schemeClr val="tx1"/>
                                                    </a:solidFill>
                                                    <a:effectLst/>
                                                    <a:latin typeface="Cambria Math"/>
                                                    <a:ea typeface="+mn-ea"/>
                                                    <a:cs typeface="+mn-cs"/>
                                                  </a:rPr>
                                                </m:ctrlPr>
                                              </m:dPr>
                                              <m:e>
                                                <m:r>
                                                  <a:rPr lang="en-US" sz="1800" i="1" kern="1200">
                                                    <a:solidFill>
                                                      <a:schemeClr val="tx1"/>
                                                    </a:solidFill>
                                                    <a:effectLst/>
                                                    <a:latin typeface="Cambria Math"/>
                                                    <a:ea typeface="+mn-ea"/>
                                                    <a:cs typeface="+mn-cs"/>
                                                  </a:rPr>
                                                  <m:t>−</m:t>
                                                </m:r>
                                                <m:f>
                                                  <m:fPr>
                                                    <m:ctrlPr>
                                                      <a:rPr lang="fr-FR" sz="1800" i="1" kern="1200">
                                                        <a:solidFill>
                                                          <a:schemeClr val="tx1"/>
                                                        </a:solidFill>
                                                        <a:effectLst/>
                                                        <a:latin typeface="Cambria Math"/>
                                                        <a:ea typeface="+mn-ea"/>
                                                        <a:cs typeface="+mn-cs"/>
                                                      </a:rPr>
                                                    </m:ctrlPr>
                                                  </m:fPr>
                                                  <m:num>
                                                    <m:r>
                                                      <a:rPr lang="en-US" sz="1800" i="1" kern="1200">
                                                        <a:solidFill>
                                                          <a:schemeClr val="tx1"/>
                                                        </a:solidFill>
                                                        <a:effectLst/>
                                                        <a:latin typeface="Cambria Math"/>
                                                        <a:ea typeface="+mn-ea"/>
                                                        <a:cs typeface="+mn-cs"/>
                                                      </a:rPr>
                                                      <m:t>1</m:t>
                                                    </m:r>
                                                  </m:num>
                                                  <m:den>
                                                    <m:r>
                                                      <a:rPr lang="en-US" sz="1800" i="1" kern="1200">
                                                        <a:solidFill>
                                                          <a:schemeClr val="tx1"/>
                                                        </a:solidFill>
                                                        <a:effectLst/>
                                                        <a:latin typeface="Cambria Math"/>
                                                        <a:ea typeface="+mn-ea"/>
                                                        <a:cs typeface="+mn-cs"/>
                                                      </a:rPr>
                                                      <m:t>2</m:t>
                                                    </m:r>
                                                  </m:den>
                                                </m:f>
                                                <m:sSubSup>
                                                  <m:sSubSupPr>
                                                    <m:ctrlPr>
                                                      <a:rPr lang="fr-FR" sz="1800" i="1" kern="1200">
                                                        <a:solidFill>
                                                          <a:schemeClr val="tx1"/>
                                                        </a:solidFill>
                                                        <a:effectLst/>
                                                        <a:latin typeface="Cambria Math"/>
                                                        <a:ea typeface="+mn-ea"/>
                                                        <a:cs typeface="+mn-cs"/>
                                                      </a:rPr>
                                                    </m:ctrlPr>
                                                  </m:sSubSupPr>
                                                  <m:e>
                                                    <m:d>
                                                      <m:dPr>
                                                        <m:begChr m:val="‖"/>
                                                        <m:endChr m:val="‖"/>
                                                        <m:ctrlPr>
                                                          <a:rPr lang="fr-FR" sz="1800"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r>
                                                          <a:rPr lang="en-US" sz="1800" b="1" i="1" kern="1200">
                                                            <a:solidFill>
                                                              <a:schemeClr val="tx1"/>
                                                            </a:solidFill>
                                                            <a:effectLst/>
                                                            <a:latin typeface="Cambria Math"/>
                                                            <a:ea typeface="+mn-ea"/>
                                                            <a:cs typeface="+mn-cs"/>
                                                          </a:rPr>
                                                          <m:t>−</m:t>
                                                        </m:r>
                                                        <m:r>
                                                          <a:rPr lang="en-US" sz="1800" b="1" i="1" kern="1200">
                                                            <a:solidFill>
                                                              <a:schemeClr val="tx1"/>
                                                            </a:solidFill>
                                                            <a:effectLst/>
                                                            <a:latin typeface="Cambria Math"/>
                                                            <a:ea typeface="+mn-ea"/>
                                                            <a:cs typeface="+mn-cs"/>
                                                          </a:rPr>
                                                          <m:t>𝝁</m:t>
                                                        </m:r>
                                                        <m:d>
                                                          <m:dPr>
                                                            <m:ctrlPr>
                                                              <a:rPr lang="fr-FR" sz="1800" b="1"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𝑿</m:t>
                                                                </m:r>
                                                              </m:e>
                                                              <m:sub>
                                                                <m:r>
                                                                  <a:rPr lang="en-US" sz="1800" b="0" i="1" kern="1200" smtClean="0">
                                                                    <a:solidFill>
                                                                      <a:schemeClr val="tx1"/>
                                                                    </a:solidFill>
                                                                    <a:effectLst/>
                                                                    <a:latin typeface="Cambria Math"/>
                                                                    <a:ea typeface="+mn-ea"/>
                                                                    <a:cs typeface="+mn-cs"/>
                                                                  </a:rPr>
                                                                  <m:t>𝑘</m:t>
                                                                </m:r>
                                                              </m:sub>
                                                            </m:sSub>
                                                            <m:r>
                                                              <a:rPr lang="en-US" sz="1800" i="1" kern="1200">
                                                                <a:solidFill>
                                                                  <a:schemeClr val="tx1"/>
                                                                </a:solidFill>
                                                                <a:effectLst/>
                                                                <a:latin typeface="Cambria Math"/>
                                                                <a:ea typeface="+mn-ea"/>
                                                                <a:cs typeface="+mn-cs"/>
                                                              </a:rPr>
                                                              <m:t>;</m:t>
                                                            </m:r>
                                                            <m:r>
                                                              <a:rPr lang="en-US" sz="1800" b="1" i="1" kern="1200">
                                                                <a:solidFill>
                                                                  <a:schemeClr val="tx1"/>
                                                                </a:solidFill>
                                                                <a:effectLst/>
                                                                <a:latin typeface="Cambria Math"/>
                                                                <a:ea typeface="+mn-ea"/>
                                                                <a:cs typeface="+mn-cs"/>
                                                              </a:rPr>
                                                              <m:t>𝚯</m:t>
                                                            </m:r>
                                                          </m:e>
                                                        </m:d>
                                                      </m:e>
                                                    </m:d>
                                                  </m:e>
                                                  <m:sub>
                                                    <m:sSub>
                                                      <m:sSubPr>
                                                        <m:ctrlPr>
                                                          <a:rPr lang="fr-FR" sz="1800" i="1" kern="1200">
                                                            <a:solidFill>
                                                              <a:schemeClr val="tx1"/>
                                                            </a:solidFill>
                                                            <a:effectLst/>
                                                            <a:latin typeface="Cambria Math"/>
                                                            <a:ea typeface="+mn-ea"/>
                                                            <a:cs typeface="+mn-cs"/>
                                                          </a:rPr>
                                                        </m:ctrlPr>
                                                      </m:sSubPr>
                                                      <m:e>
                                                        <m:r>
                                                          <m:rPr>
                                                            <m:sty m:val="p"/>
                                                          </m:rPr>
                                                          <a:rPr lang="en-US" sz="1800" kern="1200">
                                                            <a:solidFill>
                                                              <a:schemeClr val="tx1"/>
                                                            </a:solidFill>
                                                            <a:effectLst/>
                                                            <a:latin typeface="Cambria Math"/>
                                                            <a:ea typeface="+mn-ea"/>
                                                            <a:cs typeface="+mn-cs"/>
                                                          </a:rPr>
                                                          <m:t>Σ</m:t>
                                                        </m:r>
                                                      </m:e>
                                                      <m:sub>
                                                        <m:r>
                                                          <a:rPr lang="en-US" sz="1800" i="1" kern="1200">
                                                            <a:solidFill>
                                                              <a:schemeClr val="tx1"/>
                                                            </a:solidFill>
                                                            <a:effectLst/>
                                                            <a:latin typeface="Cambria Math"/>
                                                            <a:ea typeface="+mn-ea"/>
                                                            <a:cs typeface="+mn-cs"/>
                                                          </a:rPr>
                                                          <m:t>𝑘</m:t>
                                                        </m:r>
                                                      </m:sub>
                                                    </m:sSub>
                                                  </m:sub>
                                                  <m:sup>
                                                    <m:r>
                                                      <a:rPr lang="en-US" sz="1800" i="1" kern="1200">
                                                        <a:solidFill>
                                                          <a:schemeClr val="tx1"/>
                                                        </a:solidFill>
                                                        <a:effectLst/>
                                                        <a:latin typeface="Cambria Math"/>
                                                        <a:ea typeface="+mn-ea"/>
                                                        <a:cs typeface="+mn-cs"/>
                                                      </a:rPr>
                                                      <m:t>2</m:t>
                                                    </m:r>
                                                  </m:sup>
                                                </m:sSubSup>
                                              </m:e>
                                            </m:d>
                                          </m:e>
                                        </m:func>
                                      </m:e>
                                    </m:nary>
                                    <m:r>
                                      <a:rPr lang="en-US" sz="1800" i="1" kern="1200">
                                        <a:solidFill>
                                          <a:schemeClr val="tx1"/>
                                        </a:solidFill>
                                        <a:effectLst/>
                                        <a:latin typeface="Cambria Math"/>
                                        <a:ea typeface="+mn-ea"/>
                                        <a:cs typeface="+mn-cs"/>
                                      </a:rPr>
                                      <m:t>+</m:t>
                                    </m:r>
                                    <m:sSub>
                                      <m:sSubPr>
                                        <m:ctrlPr>
                                          <a:rPr lang="fr-FR" sz="1800" i="1" kern="1200">
                                            <a:solidFill>
                                              <a:schemeClr val="tx1"/>
                                            </a:solidFill>
                                            <a:effectLst/>
                                            <a:latin typeface="Cambria Math"/>
                                            <a:ea typeface="+mn-ea"/>
                                            <a:cs typeface="+mn-cs"/>
                                          </a:rPr>
                                        </m:ctrlPr>
                                      </m:sSubPr>
                                      <m:e>
                                        <m:r>
                                          <a:rPr lang="en-US" sz="1800" i="1" kern="1200">
                                            <a:solidFill>
                                              <a:schemeClr val="tx1"/>
                                            </a:solidFill>
                                            <a:effectLst/>
                                            <a:latin typeface="Cambria Math"/>
                                            <a:ea typeface="+mn-ea"/>
                                            <a:cs typeface="+mn-cs"/>
                                          </a:rPr>
                                          <m:t>∅</m:t>
                                        </m:r>
                                      </m:e>
                                      <m:sub>
                                        <m:r>
                                          <a:rPr lang="en-US" sz="1800" i="1" kern="1200">
                                            <a:solidFill>
                                              <a:schemeClr val="tx1"/>
                                            </a:solidFill>
                                            <a:effectLst/>
                                            <a:latin typeface="Cambria Math"/>
                                            <a:ea typeface="+mn-ea"/>
                                            <a:cs typeface="+mn-cs"/>
                                          </a:rPr>
                                          <m:t>3</m:t>
                                        </m:r>
                                        <m:r>
                                          <a:rPr lang="en-US" sz="1800" i="1" kern="1200">
                                            <a:solidFill>
                                              <a:schemeClr val="tx1"/>
                                            </a:solidFill>
                                            <a:effectLst/>
                                            <a:latin typeface="Cambria Math"/>
                                            <a:ea typeface="+mn-ea"/>
                                            <a:cs typeface="+mn-cs"/>
                                          </a:rPr>
                                          <m:t>𝐷</m:t>
                                        </m:r>
                                      </m:sub>
                                    </m:sSub>
                                  </m:den>
                                </m:f>
                              </m:oMath>
                            </m:oMathPara>
                          </a14:m>
                          <a:endParaRPr lang="fr-FR" i="0" dirty="0">
                            <a:solidFill>
                              <a:schemeClr val="tx1"/>
                            </a:solidFill>
                          </a:endParaRPr>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1767907"/>
                  </p:ext>
                </p:extLst>
              </p:nvPr>
            </p:nvGraphicFramePr>
            <p:xfrm>
              <a:off x="1676400" y="5029200"/>
              <a:ext cx="6019800" cy="1081786"/>
            </p:xfrm>
            <a:graphic>
              <a:graphicData uri="http://schemas.openxmlformats.org/drawingml/2006/table">
                <a:tbl>
                  <a:tblPr firstRow="1" bandRow="1">
                    <a:tableStyleId>{2D5ABB26-0587-4C30-8999-92F81FD0307C}</a:tableStyleId>
                  </a:tblPr>
                  <a:tblGrid>
                    <a:gridCol w="1186116"/>
                    <a:gridCol w="4833684"/>
                  </a:tblGrid>
                  <a:tr h="1081786">
                    <a:tc>
                      <a:txBody>
                        <a:bodyPr/>
                        <a:lstStyle/>
                        <a:p>
                          <a:endParaRPr lang="fr-FR"/>
                        </a:p>
                      </a:txBody>
                      <a:tcPr>
                        <a:blipFill rotWithShape="1">
                          <a:blip r:embed="rId4"/>
                          <a:stretch>
                            <a:fillRect r="-406667" b="-565"/>
                          </a:stretch>
                        </a:blipFill>
                      </a:tcPr>
                    </a:tc>
                    <a:tc>
                      <a:txBody>
                        <a:bodyPr/>
                        <a:lstStyle/>
                        <a:p>
                          <a:endParaRPr lang="fr-FR"/>
                        </a:p>
                      </a:txBody>
                      <a:tcPr>
                        <a:blipFill rotWithShape="1">
                          <a:blip r:embed="rId4"/>
                          <a:stretch>
                            <a:fillRect l="-24590" b="-565"/>
                          </a:stretch>
                        </a:blipFill>
                      </a:tcPr>
                    </a:tc>
                  </a:tr>
                </a:tbl>
              </a:graphicData>
            </a:graphic>
          </p:graphicFrame>
        </mc:Fallback>
      </mc:AlternateContent>
      <p:sp>
        <p:nvSpPr>
          <p:cNvPr id="5" name="Title 5"/>
          <p:cNvSpPr>
            <a:spLocks noGrp="1"/>
          </p:cNvSpPr>
          <p:nvPr>
            <p:ph type="title"/>
          </p:nvPr>
        </p:nvSpPr>
        <p:spPr/>
        <p:txBody>
          <a:bodyPr/>
          <a:lstStyle/>
          <a:p>
            <a:r>
              <a:rPr lang="en-US" b="1" dirty="0" smtClean="0"/>
              <a:t>Technical Summary</a:t>
            </a:r>
            <a:endParaRPr lang="fr-FR" b="1" dirty="0"/>
          </a:p>
        </p:txBody>
      </p:sp>
    </p:spTree>
    <p:extLst>
      <p:ext uri="{BB962C8B-B14F-4D97-AF65-F5344CB8AC3E}">
        <p14:creationId xmlns:p14="http://schemas.microsoft.com/office/powerpoint/2010/main" val="70438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23" y="2692978"/>
            <a:ext cx="8753554" cy="147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 y="6648450"/>
            <a:ext cx="909447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b="1" dirty="0" smtClean="0"/>
              <a:t>Article Choice</a:t>
            </a:r>
            <a:endParaRPr lang="fr-FR" b="1" dirty="0"/>
          </a:p>
        </p:txBody>
      </p:sp>
    </p:spTree>
    <p:extLst>
      <p:ext uri="{BB962C8B-B14F-4D97-AF65-F5344CB8AC3E}">
        <p14:creationId xmlns:p14="http://schemas.microsoft.com/office/powerpoint/2010/main" val="1475242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E-Step</a:t>
                </a:r>
              </a:p>
              <a:p>
                <a:pPr marL="457200" lvl="1" indent="0">
                  <a:buNone/>
                </a:pPr>
                <a:r>
                  <a:rPr lang="en-US" dirty="0" smtClean="0">
                    <a:solidFill>
                      <a:schemeClr val="tx1"/>
                    </a:solidFill>
                  </a:rPr>
                  <a:t>Compute </a:t>
                </a:r>
                <a:r>
                  <a:rPr lang="en-US" i="1" dirty="0">
                    <a:solidFill>
                      <a:schemeClr val="tx1"/>
                    </a:solidFill>
                  </a:rPr>
                  <a:t>posterior probabilities</a:t>
                </a:r>
                <a:r>
                  <a:rPr lang="en-US" dirty="0">
                    <a:solidFill>
                      <a:schemeClr val="tx1"/>
                    </a:solidFill>
                  </a:rPr>
                  <a:t> given the current values of </a:t>
                </a:r>
                <a14:m>
                  <m:oMath xmlns:m="http://schemas.openxmlformats.org/officeDocument/2006/math">
                    <m:r>
                      <a:rPr lang="en-US" b="1">
                        <a:solidFill>
                          <a:schemeClr val="tx1"/>
                        </a:solidFill>
                        <a:latin typeface="Cambria Math"/>
                      </a:rPr>
                      <m:t>𝐑</m:t>
                    </m:r>
                  </m:oMath>
                </a14:m>
                <a:r>
                  <a:rPr lang="en-US" dirty="0">
                    <a:solidFill>
                      <a:schemeClr val="tx1"/>
                    </a:solidFill>
                  </a:rPr>
                  <a:t>, </a:t>
                </a:r>
                <a14:m>
                  <m:oMath xmlns:m="http://schemas.openxmlformats.org/officeDocument/2006/math">
                    <m:r>
                      <a:rPr lang="en-US" b="1" i="1">
                        <a:solidFill>
                          <a:schemeClr val="tx1"/>
                        </a:solidFill>
                        <a:latin typeface="Cambria Math"/>
                      </a:rPr>
                      <m:t>𝒕</m:t>
                    </m:r>
                  </m:oMath>
                </a14:m>
                <a:r>
                  <a:rPr lang="en-US" dirty="0">
                    <a:solidFill>
                      <a:schemeClr val="tx1"/>
                    </a:solidFill>
                  </a:rPr>
                  <a:t>, and </a:t>
                </a:r>
                <a14:m>
                  <m:oMath xmlns:m="http://schemas.openxmlformats.org/officeDocument/2006/math">
                    <m:sSub>
                      <m:sSubPr>
                        <m:ctrlPr>
                          <a:rPr lang="en-US" i="1">
                            <a:solidFill>
                              <a:schemeClr val="tx1"/>
                            </a:solidFill>
                            <a:latin typeface="Cambria Math"/>
                          </a:rPr>
                        </m:ctrlPr>
                      </m:sSubPr>
                      <m:e>
                        <m:r>
                          <a:rPr lang="en-US" b="1">
                            <a:solidFill>
                              <a:schemeClr val="tx1"/>
                            </a:solidFill>
                            <a:latin typeface="Cambria Math"/>
                          </a:rPr>
                          <m:t>𝚺</m:t>
                        </m:r>
                      </m:e>
                      <m:sub>
                        <m:r>
                          <a:rPr lang="en-US" i="1">
                            <a:solidFill>
                              <a:schemeClr val="tx1"/>
                            </a:solidFill>
                            <a:latin typeface="Cambria Math"/>
                          </a:rPr>
                          <m:t>𝑖</m:t>
                        </m:r>
                      </m:sub>
                    </m:sSub>
                  </m:oMath>
                </a14:m>
                <a:r>
                  <a:rPr lang="en-US" dirty="0">
                    <a:solidFill>
                      <a:schemeClr val="tx1"/>
                    </a:solidFill>
                  </a:rPr>
                  <a:t>. Call these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𝛼</m:t>
                        </m:r>
                      </m:e>
                      <m:sub>
                        <m:r>
                          <a:rPr lang="en-US" i="1">
                            <a:solidFill>
                              <a:schemeClr val="tx1"/>
                            </a:solidFill>
                            <a:latin typeface="Cambria Math"/>
                          </a:rPr>
                          <m:t>𝑗𝑖</m:t>
                        </m:r>
                      </m:sub>
                    </m:sSub>
                  </m:oMath>
                </a14:m>
                <a:r>
                  <a:rPr lang="en-US" dirty="0">
                    <a:solidFill>
                      <a:schemeClr val="tx1"/>
                    </a:solidFill>
                  </a:rPr>
                  <a:t>.</a:t>
                </a:r>
                <a:r>
                  <a:rPr lang="en-US" b="1" dirty="0">
                    <a:solidFill>
                      <a:schemeClr val="tx1"/>
                    </a:solidFill>
                  </a:rPr>
                  <a:t> </a:t>
                </a:r>
                <a:endParaRPr lang="en-US" b="1" dirty="0" smtClean="0">
                  <a:solidFill>
                    <a:schemeClr val="tx1"/>
                  </a:solidFill>
                </a:endParaRPr>
              </a:p>
              <a:p>
                <a:pPr marL="457200" lvl="1" indent="0">
                  <a:buNone/>
                </a:pPr>
                <a:endParaRPr lang="en-US" b="1" dirty="0"/>
              </a:p>
              <a:p>
                <a:pPr marL="457200" lvl="1" indent="0">
                  <a:buNone/>
                </a:pPr>
                <a:r>
                  <a:rPr lang="en-US" b="1" dirty="0" smtClean="0"/>
                  <a:t>Bayes’ Rule:</a:t>
                </a:r>
                <a:endParaRPr lang="en-US" b="1" dirty="0" smtClean="0">
                  <a:solidFill>
                    <a:schemeClr val="tx1"/>
                  </a:solidFill>
                </a:endParaRP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382786576"/>
                  </p:ext>
                </p:extLst>
              </p:nvPr>
            </p:nvGraphicFramePr>
            <p:xfrm>
              <a:off x="1676400" y="5029200"/>
              <a:ext cx="6019800" cy="1077468"/>
            </p:xfrm>
            <a:graphic>
              <a:graphicData uri="http://schemas.openxmlformats.org/drawingml/2006/table">
                <a:tbl>
                  <a:tblPr firstRow="1" bandRow="1">
                    <a:tableStyleId>{2D5ABB26-0587-4C30-8999-92F81FD0307C}</a:tableStyleId>
                  </a:tblPr>
                  <a:tblGrid>
                    <a:gridCol w="1186116"/>
                    <a:gridCol w="4833684"/>
                  </a:tblGrid>
                  <a:tr h="127064">
                    <a:tc>
                      <a:txBody>
                        <a:bodyPr/>
                        <a:lstStyle/>
                        <a:p>
                          <a:pPr marL="457200" lvl="1" indent="0">
                            <a:buNone/>
                          </a:pPr>
                          <a14:m>
                            <m:oMathPara xmlns:m="http://schemas.openxmlformats.org/officeDocument/2006/math">
                              <m:oMathParaPr>
                                <m:jc m:val="right"/>
                              </m:oMathParaPr>
                              <m:oMath xmlns:m="http://schemas.openxmlformats.org/officeDocument/2006/math">
                                <m:sSub>
                                  <m:sSubPr>
                                    <m:ctrlPr>
                                      <a:rPr lang="en-US" i="1" smtClean="0">
                                        <a:latin typeface="Cambria Math"/>
                                      </a:rPr>
                                    </m:ctrlPr>
                                  </m:sSubPr>
                                  <m:e>
                                    <m:r>
                                      <a:rPr lang="en-US" smtClean="0">
                                        <a:latin typeface="Cambria Math"/>
                                      </a:rPr>
                                      <m:t>𝛼</m:t>
                                    </m:r>
                                  </m:e>
                                  <m:sub>
                                    <m:r>
                                      <a:rPr lang="en-US" smtClean="0">
                                        <a:latin typeface="Cambria Math"/>
                                      </a:rPr>
                                      <m:t>𝑗𝑖</m:t>
                                    </m:r>
                                  </m:sub>
                                </m:sSub>
                                <m:r>
                                  <a:rPr lang="en-US" smtClean="0">
                                    <a:latin typeface="Cambria Math"/>
                                  </a:rPr>
                                  <m:t>=</m:t>
                                </m:r>
                              </m:oMath>
                            </m:oMathPara>
                          </a14:m>
                          <a:endParaRPr lang="en-US" i="1" dirty="0" smtClean="0">
                            <a:solidFill>
                              <a:schemeClr val="tx1"/>
                            </a:solidFill>
                          </a:endParaRPr>
                        </a:p>
                      </a:txBody>
                      <a:tcPr/>
                    </a:tc>
                    <a:tc>
                      <a:txBody>
                        <a:bodyPr/>
                        <a:lstStyle/>
                        <a:p>
                          <a:pPr/>
                          <a14:m>
                            <m:oMathPara xmlns:m="http://schemas.openxmlformats.org/officeDocument/2006/math">
                              <m:oMathParaPr>
                                <m:jc m:val="left"/>
                              </m:oMathParaPr>
                              <m:oMath xmlns:m="http://schemas.openxmlformats.org/officeDocument/2006/math">
                                <m:f>
                                  <m:fPr>
                                    <m:ctrlPr>
                                      <a:rPr lang="fr-FR" sz="1800" i="1" kern="1200" smtClean="0">
                                        <a:solidFill>
                                          <a:schemeClr val="bg1">
                                            <a:lumMod val="65000"/>
                                          </a:schemeClr>
                                        </a:solidFill>
                                        <a:effectLst/>
                                        <a:latin typeface="Cambria Math"/>
                                        <a:ea typeface="+mn-ea"/>
                                        <a:cs typeface="+mn-cs"/>
                                      </a:rPr>
                                    </m:ctrlPr>
                                  </m:fPr>
                                  <m:num>
                                    <m:sSup>
                                      <m:sSupPr>
                                        <m:ctrlPr>
                                          <a:rPr lang="fr-FR" sz="1800" i="1" kern="1200">
                                            <a:solidFill>
                                              <a:schemeClr val="bg1">
                                                <a:lumMod val="65000"/>
                                              </a:schemeClr>
                                            </a:solidFill>
                                            <a:effectLst/>
                                            <a:latin typeface="Cambria Math"/>
                                            <a:ea typeface="+mn-ea"/>
                                            <a:cs typeface="+mn-cs"/>
                                          </a:rPr>
                                        </m:ctrlPr>
                                      </m:sSupPr>
                                      <m:e>
                                        <m:d>
                                          <m:dPr>
                                            <m:begChr m:val="|"/>
                                            <m:endChr m:val="|"/>
                                            <m:ctrlPr>
                                              <a:rPr lang="fr-FR" sz="1800" i="1" kern="1200">
                                                <a:solidFill>
                                                  <a:schemeClr val="bg1">
                                                    <a:lumMod val="65000"/>
                                                  </a:schemeClr>
                                                </a:solidFill>
                                                <a:effectLst/>
                                                <a:latin typeface="Cambria Math"/>
                                                <a:ea typeface="+mn-ea"/>
                                                <a:cs typeface="+mn-cs"/>
                                              </a:rPr>
                                            </m:ctrlPr>
                                          </m:dPr>
                                          <m:e>
                                            <m:sSub>
                                              <m:sSubPr>
                                                <m:ctrlPr>
                                                  <a:rPr lang="fr-FR" sz="1800" i="1" kern="1200">
                                                    <a:solidFill>
                                                      <a:schemeClr val="bg1">
                                                        <a:lumMod val="65000"/>
                                                      </a:schemeClr>
                                                    </a:solidFill>
                                                    <a:effectLst/>
                                                    <a:latin typeface="Cambria Math"/>
                                                    <a:ea typeface="+mn-ea"/>
                                                    <a:cs typeface="+mn-cs"/>
                                                  </a:rPr>
                                                </m:ctrlPr>
                                              </m:sSubPr>
                                              <m:e>
                                                <m:r>
                                                  <a:rPr lang="en-US" sz="1800" b="1" i="1" kern="1200">
                                                    <a:solidFill>
                                                      <a:schemeClr val="bg1">
                                                        <a:lumMod val="65000"/>
                                                      </a:schemeClr>
                                                    </a:solidFill>
                                                    <a:effectLst/>
                                                    <a:latin typeface="Cambria Math"/>
                                                    <a:ea typeface="+mn-ea"/>
                                                    <a:cs typeface="+mn-cs"/>
                                                  </a:rPr>
                                                  <m:t>𝚺</m:t>
                                                </m:r>
                                              </m:e>
                                              <m:sub>
                                                <m:r>
                                                  <a:rPr lang="en-US" sz="1800" i="1" kern="1200">
                                                    <a:solidFill>
                                                      <a:schemeClr val="bg1">
                                                        <a:lumMod val="65000"/>
                                                      </a:schemeClr>
                                                    </a:solidFill>
                                                    <a:effectLst/>
                                                    <a:latin typeface="Cambria Math"/>
                                                    <a:ea typeface="+mn-ea"/>
                                                    <a:cs typeface="+mn-cs"/>
                                                  </a:rPr>
                                                  <m:t>𝑖</m:t>
                                                </m:r>
                                              </m:sub>
                                            </m:sSub>
                                          </m:e>
                                        </m:d>
                                      </m:e>
                                      <m:sup>
                                        <m:r>
                                          <a:rPr lang="en-US" sz="1800" i="1" kern="1200">
                                            <a:solidFill>
                                              <a:schemeClr val="bg1">
                                                <a:lumMod val="65000"/>
                                              </a:schemeClr>
                                            </a:solidFill>
                                            <a:effectLst/>
                                            <a:latin typeface="Cambria Math"/>
                                            <a:ea typeface="+mn-ea"/>
                                            <a:cs typeface="+mn-cs"/>
                                          </a:rPr>
                                          <m:t>−</m:t>
                                        </m:r>
                                        <m:f>
                                          <m:fPr>
                                            <m:type m:val="lin"/>
                                            <m:ctrlPr>
                                              <a:rPr lang="fr-FR" sz="1800" i="1" kern="1200">
                                                <a:solidFill>
                                                  <a:schemeClr val="bg1">
                                                    <a:lumMod val="65000"/>
                                                  </a:schemeClr>
                                                </a:solidFill>
                                                <a:effectLst/>
                                                <a:latin typeface="Cambria Math"/>
                                                <a:ea typeface="+mn-ea"/>
                                                <a:cs typeface="+mn-cs"/>
                                              </a:rPr>
                                            </m:ctrlPr>
                                          </m:fPr>
                                          <m:num>
                                            <m:r>
                                              <a:rPr lang="en-US" sz="1800" i="1" kern="1200">
                                                <a:solidFill>
                                                  <a:schemeClr val="bg1">
                                                    <a:lumMod val="65000"/>
                                                  </a:schemeClr>
                                                </a:solidFill>
                                                <a:effectLst/>
                                                <a:latin typeface="Cambria Math"/>
                                                <a:ea typeface="+mn-ea"/>
                                                <a:cs typeface="+mn-cs"/>
                                              </a:rPr>
                                              <m:t>1</m:t>
                                            </m:r>
                                          </m:num>
                                          <m:den>
                                            <m:r>
                                              <a:rPr lang="en-US" sz="1800" i="1" kern="1200">
                                                <a:solidFill>
                                                  <a:schemeClr val="bg1">
                                                    <a:lumMod val="65000"/>
                                                  </a:schemeClr>
                                                </a:solidFill>
                                                <a:effectLst/>
                                                <a:latin typeface="Cambria Math"/>
                                                <a:ea typeface="+mn-ea"/>
                                                <a:cs typeface="+mn-cs"/>
                                              </a:rPr>
                                              <m:t>2</m:t>
                                            </m:r>
                                          </m:den>
                                        </m:f>
                                      </m:sup>
                                    </m:sSup>
                                    <m:func>
                                      <m:funcPr>
                                        <m:ctrlPr>
                                          <a:rPr lang="fr-FR" sz="1800" i="1" kern="1200">
                                            <a:solidFill>
                                              <a:schemeClr val="bg1">
                                                <a:lumMod val="65000"/>
                                              </a:schemeClr>
                                            </a:solidFill>
                                            <a:effectLst/>
                                            <a:latin typeface="Cambria Math"/>
                                            <a:ea typeface="+mn-ea"/>
                                            <a:cs typeface="+mn-cs"/>
                                          </a:rPr>
                                        </m:ctrlPr>
                                      </m:funcPr>
                                      <m:fName>
                                        <m:r>
                                          <m:rPr>
                                            <m:sty m:val="p"/>
                                          </m:rPr>
                                          <a:rPr lang="en-US" sz="1800" kern="1200">
                                            <a:solidFill>
                                              <a:schemeClr val="bg1">
                                                <a:lumMod val="65000"/>
                                              </a:schemeClr>
                                            </a:solidFill>
                                            <a:effectLst/>
                                            <a:latin typeface="Cambria Math"/>
                                            <a:ea typeface="+mn-ea"/>
                                            <a:cs typeface="+mn-cs"/>
                                          </a:rPr>
                                          <m:t>exp</m:t>
                                        </m:r>
                                      </m:fName>
                                      <m:e>
                                        <m:d>
                                          <m:dPr>
                                            <m:ctrlPr>
                                              <a:rPr lang="fr-FR" sz="1800" i="1" kern="1200">
                                                <a:solidFill>
                                                  <a:schemeClr val="bg1">
                                                    <a:lumMod val="65000"/>
                                                  </a:schemeClr>
                                                </a:solidFill>
                                                <a:effectLst/>
                                                <a:latin typeface="Cambria Math"/>
                                                <a:ea typeface="+mn-ea"/>
                                                <a:cs typeface="+mn-cs"/>
                                              </a:rPr>
                                            </m:ctrlPr>
                                          </m:dPr>
                                          <m:e>
                                            <m:r>
                                              <a:rPr lang="en-US" sz="1800" i="1" kern="1200">
                                                <a:solidFill>
                                                  <a:schemeClr val="bg1">
                                                    <a:lumMod val="65000"/>
                                                  </a:schemeClr>
                                                </a:solidFill>
                                                <a:effectLst/>
                                                <a:latin typeface="Cambria Math"/>
                                                <a:ea typeface="+mn-ea"/>
                                                <a:cs typeface="+mn-cs"/>
                                              </a:rPr>
                                              <m:t>−</m:t>
                                            </m:r>
                                            <m:f>
                                              <m:fPr>
                                                <m:ctrlPr>
                                                  <a:rPr lang="fr-FR" sz="1800" i="1" kern="1200">
                                                    <a:solidFill>
                                                      <a:schemeClr val="bg1">
                                                        <a:lumMod val="65000"/>
                                                      </a:schemeClr>
                                                    </a:solidFill>
                                                    <a:effectLst/>
                                                    <a:latin typeface="Cambria Math"/>
                                                    <a:ea typeface="+mn-ea"/>
                                                    <a:cs typeface="+mn-cs"/>
                                                  </a:rPr>
                                                </m:ctrlPr>
                                              </m:fPr>
                                              <m:num>
                                                <m:r>
                                                  <a:rPr lang="en-US" sz="1800" i="1" kern="1200">
                                                    <a:solidFill>
                                                      <a:schemeClr val="bg1">
                                                        <a:lumMod val="65000"/>
                                                      </a:schemeClr>
                                                    </a:solidFill>
                                                    <a:effectLst/>
                                                    <a:latin typeface="Cambria Math"/>
                                                    <a:ea typeface="+mn-ea"/>
                                                    <a:cs typeface="+mn-cs"/>
                                                  </a:rPr>
                                                  <m:t>1</m:t>
                                                </m:r>
                                              </m:num>
                                              <m:den>
                                                <m:r>
                                                  <a:rPr lang="en-US" sz="1800" i="1" kern="1200">
                                                    <a:solidFill>
                                                      <a:schemeClr val="bg1">
                                                        <a:lumMod val="65000"/>
                                                      </a:schemeClr>
                                                    </a:solidFill>
                                                    <a:effectLst/>
                                                    <a:latin typeface="Cambria Math"/>
                                                    <a:ea typeface="+mn-ea"/>
                                                    <a:cs typeface="+mn-cs"/>
                                                  </a:rPr>
                                                  <m:t>2</m:t>
                                                </m:r>
                                              </m:den>
                                            </m:f>
                                            <m:sSubSup>
                                              <m:sSubSupPr>
                                                <m:ctrlPr>
                                                  <a:rPr lang="fr-FR" sz="1800" i="1" kern="1200" smtClean="0">
                                                    <a:solidFill>
                                                      <a:schemeClr val="tx1"/>
                                                    </a:solidFill>
                                                    <a:effectLst/>
                                                    <a:latin typeface="Cambria Math"/>
                                                    <a:ea typeface="+mn-ea"/>
                                                    <a:cs typeface="+mn-cs"/>
                                                  </a:rPr>
                                                </m:ctrlPr>
                                              </m:sSubSupPr>
                                              <m:e>
                                                <m:d>
                                                  <m:dPr>
                                                    <m:begChr m:val="‖"/>
                                                    <m:endChr m:val="‖"/>
                                                    <m:ctrlPr>
                                                      <a:rPr lang="fr-FR" sz="1800"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𝒀</m:t>
                                                        </m:r>
                                                      </m:e>
                                                      <m:sub>
                                                        <m:r>
                                                          <a:rPr lang="en-US" sz="1800" i="1" kern="1200">
                                                            <a:solidFill>
                                                              <a:schemeClr val="tx1"/>
                                                            </a:solidFill>
                                                            <a:effectLst/>
                                                            <a:latin typeface="Cambria Math"/>
                                                            <a:ea typeface="+mn-ea"/>
                                                            <a:cs typeface="+mn-cs"/>
                                                          </a:rPr>
                                                          <m:t>𝑗</m:t>
                                                        </m:r>
                                                      </m:sub>
                                                    </m:sSub>
                                                    <m:r>
                                                      <a:rPr lang="en-US" sz="1800" b="1" i="1" kern="1200">
                                                        <a:solidFill>
                                                          <a:schemeClr val="tx1"/>
                                                        </a:solidFill>
                                                        <a:effectLst/>
                                                        <a:latin typeface="Cambria Math"/>
                                                        <a:ea typeface="+mn-ea"/>
                                                        <a:cs typeface="+mn-cs"/>
                                                      </a:rPr>
                                                      <m:t>−</m:t>
                                                    </m:r>
                                                    <m:r>
                                                      <a:rPr lang="en-US" sz="1800" b="1" i="1" kern="1200">
                                                        <a:solidFill>
                                                          <a:schemeClr val="tx1"/>
                                                        </a:solidFill>
                                                        <a:effectLst/>
                                                        <a:latin typeface="Cambria Math"/>
                                                        <a:ea typeface="+mn-ea"/>
                                                        <a:cs typeface="+mn-cs"/>
                                                      </a:rPr>
                                                      <m:t>𝝁</m:t>
                                                    </m:r>
                                                    <m:d>
                                                      <m:dPr>
                                                        <m:ctrlPr>
                                                          <a:rPr lang="fr-FR" sz="1800" b="1" i="1" kern="1200">
                                                            <a:solidFill>
                                                              <a:schemeClr val="tx1"/>
                                                            </a:solidFill>
                                                            <a:effectLst/>
                                                            <a:latin typeface="Cambria Math"/>
                                                            <a:ea typeface="+mn-ea"/>
                                                            <a:cs typeface="+mn-cs"/>
                                                          </a:rPr>
                                                        </m:ctrlPr>
                                                      </m:dPr>
                                                      <m:e>
                                                        <m:sSub>
                                                          <m:sSubPr>
                                                            <m:ctrlPr>
                                                              <a:rPr lang="fr-FR" sz="1800" i="1" kern="1200">
                                                                <a:solidFill>
                                                                  <a:schemeClr val="tx1"/>
                                                                </a:solidFill>
                                                                <a:effectLst/>
                                                                <a:latin typeface="Cambria Math"/>
                                                                <a:ea typeface="+mn-ea"/>
                                                                <a:cs typeface="+mn-cs"/>
                                                              </a:rPr>
                                                            </m:ctrlPr>
                                                          </m:sSubPr>
                                                          <m:e>
                                                            <m:r>
                                                              <a:rPr lang="en-US" sz="1800" b="1" i="1" kern="1200">
                                                                <a:solidFill>
                                                                  <a:schemeClr val="tx1"/>
                                                                </a:solidFill>
                                                                <a:effectLst/>
                                                                <a:latin typeface="Cambria Math"/>
                                                                <a:ea typeface="+mn-ea"/>
                                                                <a:cs typeface="+mn-cs"/>
                                                              </a:rPr>
                                                              <m:t>𝑿</m:t>
                                                            </m:r>
                                                          </m:e>
                                                          <m:sub>
                                                            <m:r>
                                                              <a:rPr lang="en-US" sz="1800" i="1" kern="1200">
                                                                <a:solidFill>
                                                                  <a:schemeClr val="tx1"/>
                                                                </a:solidFill>
                                                                <a:effectLst/>
                                                                <a:latin typeface="Cambria Math"/>
                                                                <a:ea typeface="+mn-ea"/>
                                                                <a:cs typeface="+mn-cs"/>
                                                              </a:rPr>
                                                              <m:t>𝑖</m:t>
                                                            </m:r>
                                                          </m:sub>
                                                        </m:sSub>
                                                        <m:r>
                                                          <a:rPr lang="en-US" sz="1800" i="1" kern="1200">
                                                            <a:solidFill>
                                                              <a:schemeClr val="tx1"/>
                                                            </a:solidFill>
                                                            <a:effectLst/>
                                                            <a:latin typeface="Cambria Math"/>
                                                            <a:ea typeface="+mn-ea"/>
                                                            <a:cs typeface="+mn-cs"/>
                                                          </a:rPr>
                                                          <m:t>;</m:t>
                                                        </m:r>
                                                        <m:r>
                                                          <a:rPr lang="en-US" sz="1800" b="1" i="1" kern="1200">
                                                            <a:solidFill>
                                                              <a:schemeClr val="tx1"/>
                                                            </a:solidFill>
                                                            <a:effectLst/>
                                                            <a:latin typeface="Cambria Math"/>
                                                            <a:ea typeface="+mn-ea"/>
                                                            <a:cs typeface="+mn-cs"/>
                                                          </a:rPr>
                                                          <m:t>𝚯</m:t>
                                                        </m:r>
                                                      </m:e>
                                                    </m:d>
                                                  </m:e>
                                                </m:d>
                                              </m:e>
                                              <m:sub>
                                                <m:sSub>
                                                  <m:sSubPr>
                                                    <m:ctrlPr>
                                                      <a:rPr lang="fr-FR" sz="1800" i="1" kern="1200">
                                                        <a:solidFill>
                                                          <a:schemeClr val="tx1"/>
                                                        </a:solidFill>
                                                        <a:effectLst/>
                                                        <a:latin typeface="Cambria Math"/>
                                                        <a:ea typeface="+mn-ea"/>
                                                        <a:cs typeface="+mn-cs"/>
                                                      </a:rPr>
                                                    </m:ctrlPr>
                                                  </m:sSubPr>
                                                  <m:e>
                                                    <m:r>
                                                      <m:rPr>
                                                        <m:sty m:val="p"/>
                                                      </m:rPr>
                                                      <a:rPr lang="en-US" sz="1800" kern="1200">
                                                        <a:solidFill>
                                                          <a:schemeClr val="tx1"/>
                                                        </a:solidFill>
                                                        <a:effectLst/>
                                                        <a:latin typeface="Cambria Math"/>
                                                        <a:ea typeface="+mn-ea"/>
                                                        <a:cs typeface="+mn-cs"/>
                                                      </a:rPr>
                                                      <m:t>Σ</m:t>
                                                    </m:r>
                                                  </m:e>
                                                  <m:sub>
                                                    <m:r>
                                                      <a:rPr lang="en-US" sz="1800" i="1" kern="1200">
                                                        <a:solidFill>
                                                          <a:schemeClr val="tx1"/>
                                                        </a:solidFill>
                                                        <a:effectLst/>
                                                        <a:latin typeface="Cambria Math"/>
                                                        <a:ea typeface="+mn-ea"/>
                                                        <a:cs typeface="+mn-cs"/>
                                                      </a:rPr>
                                                      <m:t>𝑖</m:t>
                                                    </m:r>
                                                  </m:sub>
                                                </m:sSub>
                                              </m:sub>
                                              <m:sup>
                                                <m:r>
                                                  <a:rPr lang="en-US" sz="1800" i="1" kern="1200">
                                                    <a:solidFill>
                                                      <a:schemeClr val="tx1"/>
                                                    </a:solidFill>
                                                    <a:effectLst/>
                                                    <a:latin typeface="Cambria Math"/>
                                                    <a:ea typeface="+mn-ea"/>
                                                    <a:cs typeface="+mn-cs"/>
                                                  </a:rPr>
                                                  <m:t>2</m:t>
                                                </m:r>
                                              </m:sup>
                                            </m:sSubSup>
                                          </m:e>
                                        </m:d>
                                      </m:e>
                                    </m:func>
                                  </m:num>
                                  <m:den>
                                    <m:nary>
                                      <m:naryPr>
                                        <m:chr m:val="∑"/>
                                        <m:ctrlPr>
                                          <a:rPr lang="fr-FR" sz="1800" i="1" kern="1200">
                                            <a:solidFill>
                                              <a:schemeClr val="bg1">
                                                <a:lumMod val="65000"/>
                                              </a:schemeClr>
                                            </a:solidFill>
                                            <a:effectLst/>
                                            <a:latin typeface="Cambria Math"/>
                                            <a:ea typeface="+mn-ea"/>
                                            <a:cs typeface="+mn-cs"/>
                                          </a:rPr>
                                        </m:ctrlPr>
                                      </m:naryPr>
                                      <m:sub>
                                        <m:r>
                                          <a:rPr lang="en-US" sz="1800" i="1" kern="1200">
                                            <a:solidFill>
                                              <a:schemeClr val="bg1">
                                                <a:lumMod val="65000"/>
                                              </a:schemeClr>
                                            </a:solidFill>
                                            <a:effectLst/>
                                            <a:latin typeface="Cambria Math"/>
                                            <a:ea typeface="+mn-ea"/>
                                            <a:cs typeface="+mn-cs"/>
                                          </a:rPr>
                                          <m:t>𝑘</m:t>
                                        </m:r>
                                        <m:r>
                                          <a:rPr lang="en-US" sz="1800" i="1" kern="1200">
                                            <a:solidFill>
                                              <a:schemeClr val="bg1">
                                                <a:lumMod val="65000"/>
                                              </a:schemeClr>
                                            </a:solidFill>
                                            <a:effectLst/>
                                            <a:latin typeface="Cambria Math"/>
                                            <a:ea typeface="+mn-ea"/>
                                            <a:cs typeface="+mn-cs"/>
                                          </a:rPr>
                                          <m:t>=1</m:t>
                                        </m:r>
                                      </m:sub>
                                      <m:sup>
                                        <m:r>
                                          <a:rPr lang="en-US" sz="1800" i="1" kern="1200">
                                            <a:solidFill>
                                              <a:schemeClr val="bg1">
                                                <a:lumMod val="65000"/>
                                              </a:schemeClr>
                                            </a:solidFill>
                                            <a:effectLst/>
                                            <a:latin typeface="Cambria Math"/>
                                            <a:ea typeface="+mn-ea"/>
                                            <a:cs typeface="+mn-cs"/>
                                          </a:rPr>
                                          <m:t>𝑛</m:t>
                                        </m:r>
                                        <m:r>
                                          <a:rPr lang="en-US" sz="1800" i="1" kern="1200">
                                            <a:solidFill>
                                              <a:schemeClr val="bg1">
                                                <a:lumMod val="65000"/>
                                              </a:schemeClr>
                                            </a:solidFill>
                                            <a:effectLst/>
                                            <a:latin typeface="Cambria Math"/>
                                            <a:ea typeface="+mn-ea"/>
                                            <a:cs typeface="+mn-cs"/>
                                          </a:rPr>
                                          <m:t>+1</m:t>
                                        </m:r>
                                      </m:sup>
                                      <m:e>
                                        <m:sSup>
                                          <m:sSupPr>
                                            <m:ctrlPr>
                                              <a:rPr lang="fr-FR" sz="1800" i="1" kern="1200">
                                                <a:solidFill>
                                                  <a:schemeClr val="bg1">
                                                    <a:lumMod val="65000"/>
                                                  </a:schemeClr>
                                                </a:solidFill>
                                                <a:effectLst/>
                                                <a:latin typeface="Cambria Math"/>
                                                <a:ea typeface="+mn-ea"/>
                                                <a:cs typeface="+mn-cs"/>
                                              </a:rPr>
                                            </m:ctrlPr>
                                          </m:sSupPr>
                                          <m:e>
                                            <m:d>
                                              <m:dPr>
                                                <m:begChr m:val="|"/>
                                                <m:endChr m:val="|"/>
                                                <m:ctrlPr>
                                                  <a:rPr lang="fr-FR" sz="1800" i="1" kern="1200" smtClean="0">
                                                    <a:solidFill>
                                                      <a:schemeClr val="bg1">
                                                        <a:lumMod val="65000"/>
                                                      </a:schemeClr>
                                                    </a:solidFill>
                                                    <a:effectLst/>
                                                    <a:latin typeface="Cambria Math"/>
                                                    <a:ea typeface="+mn-ea"/>
                                                    <a:cs typeface="+mn-cs"/>
                                                  </a:rPr>
                                                </m:ctrlPr>
                                              </m:dPr>
                                              <m:e>
                                                <m:sSub>
                                                  <m:sSubPr>
                                                    <m:ctrlPr>
                                                      <a:rPr lang="fr-FR" sz="1800" i="1" kern="1200">
                                                        <a:solidFill>
                                                          <a:schemeClr val="bg1">
                                                            <a:lumMod val="65000"/>
                                                          </a:schemeClr>
                                                        </a:solidFill>
                                                        <a:effectLst/>
                                                        <a:latin typeface="Cambria Math"/>
                                                        <a:ea typeface="+mn-ea"/>
                                                        <a:cs typeface="+mn-cs"/>
                                                      </a:rPr>
                                                    </m:ctrlPr>
                                                  </m:sSubPr>
                                                  <m:e>
                                                    <m:r>
                                                      <a:rPr lang="en-US" sz="1800" b="1" i="1" kern="1200">
                                                        <a:solidFill>
                                                          <a:schemeClr val="bg1">
                                                            <a:lumMod val="65000"/>
                                                          </a:schemeClr>
                                                        </a:solidFill>
                                                        <a:effectLst/>
                                                        <a:latin typeface="Cambria Math"/>
                                                        <a:ea typeface="+mn-ea"/>
                                                        <a:cs typeface="+mn-cs"/>
                                                      </a:rPr>
                                                      <m:t>𝚺</m:t>
                                                    </m:r>
                                                  </m:e>
                                                  <m:sub>
                                                    <m:r>
                                                      <a:rPr lang="en-US" sz="1800" b="0" i="1" kern="1200" smtClean="0">
                                                        <a:solidFill>
                                                          <a:schemeClr val="bg1">
                                                            <a:lumMod val="65000"/>
                                                          </a:schemeClr>
                                                        </a:solidFill>
                                                        <a:effectLst/>
                                                        <a:latin typeface="Cambria Math"/>
                                                        <a:ea typeface="+mn-ea"/>
                                                        <a:cs typeface="+mn-cs"/>
                                                      </a:rPr>
                                                      <m:t>𝑘</m:t>
                                                    </m:r>
                                                  </m:sub>
                                                </m:sSub>
                                              </m:e>
                                            </m:d>
                                          </m:e>
                                          <m:sup>
                                            <m:r>
                                              <a:rPr lang="en-US" sz="1800" i="1" kern="1200">
                                                <a:solidFill>
                                                  <a:schemeClr val="bg1">
                                                    <a:lumMod val="65000"/>
                                                  </a:schemeClr>
                                                </a:solidFill>
                                                <a:effectLst/>
                                                <a:latin typeface="Cambria Math"/>
                                                <a:ea typeface="+mn-ea"/>
                                                <a:cs typeface="+mn-cs"/>
                                              </a:rPr>
                                              <m:t>−</m:t>
                                            </m:r>
                                            <m:f>
                                              <m:fPr>
                                                <m:type m:val="lin"/>
                                                <m:ctrlPr>
                                                  <a:rPr lang="fr-FR" sz="1800" i="1" kern="1200">
                                                    <a:solidFill>
                                                      <a:schemeClr val="bg1">
                                                        <a:lumMod val="65000"/>
                                                      </a:schemeClr>
                                                    </a:solidFill>
                                                    <a:effectLst/>
                                                    <a:latin typeface="Cambria Math"/>
                                                    <a:ea typeface="+mn-ea"/>
                                                    <a:cs typeface="+mn-cs"/>
                                                  </a:rPr>
                                                </m:ctrlPr>
                                              </m:fPr>
                                              <m:num>
                                                <m:r>
                                                  <a:rPr lang="en-US" sz="1800" i="1" kern="1200">
                                                    <a:solidFill>
                                                      <a:schemeClr val="bg1">
                                                        <a:lumMod val="65000"/>
                                                      </a:schemeClr>
                                                    </a:solidFill>
                                                    <a:effectLst/>
                                                    <a:latin typeface="Cambria Math"/>
                                                    <a:ea typeface="+mn-ea"/>
                                                    <a:cs typeface="+mn-cs"/>
                                                  </a:rPr>
                                                  <m:t>1</m:t>
                                                </m:r>
                                              </m:num>
                                              <m:den>
                                                <m:r>
                                                  <a:rPr lang="en-US" sz="1800" i="1" kern="1200">
                                                    <a:solidFill>
                                                      <a:schemeClr val="bg1">
                                                        <a:lumMod val="65000"/>
                                                      </a:schemeClr>
                                                    </a:solidFill>
                                                    <a:effectLst/>
                                                    <a:latin typeface="Cambria Math"/>
                                                    <a:ea typeface="+mn-ea"/>
                                                    <a:cs typeface="+mn-cs"/>
                                                  </a:rPr>
                                                  <m:t>2</m:t>
                                                </m:r>
                                              </m:den>
                                            </m:f>
                                          </m:sup>
                                        </m:sSup>
                                        <m:func>
                                          <m:funcPr>
                                            <m:ctrlPr>
                                              <a:rPr lang="fr-FR" sz="1800" i="1" kern="1200">
                                                <a:solidFill>
                                                  <a:schemeClr val="bg1">
                                                    <a:lumMod val="65000"/>
                                                  </a:schemeClr>
                                                </a:solidFill>
                                                <a:effectLst/>
                                                <a:latin typeface="Cambria Math"/>
                                                <a:ea typeface="+mn-ea"/>
                                                <a:cs typeface="+mn-cs"/>
                                              </a:rPr>
                                            </m:ctrlPr>
                                          </m:funcPr>
                                          <m:fName>
                                            <m:r>
                                              <m:rPr>
                                                <m:sty m:val="p"/>
                                              </m:rPr>
                                              <a:rPr lang="en-US" sz="1800" kern="1200">
                                                <a:solidFill>
                                                  <a:schemeClr val="bg1">
                                                    <a:lumMod val="65000"/>
                                                  </a:schemeClr>
                                                </a:solidFill>
                                                <a:effectLst/>
                                                <a:latin typeface="Cambria Math"/>
                                                <a:ea typeface="+mn-ea"/>
                                                <a:cs typeface="+mn-cs"/>
                                              </a:rPr>
                                              <m:t>exp</m:t>
                                            </m:r>
                                          </m:fName>
                                          <m:e>
                                            <m:d>
                                              <m:dPr>
                                                <m:ctrlPr>
                                                  <a:rPr lang="fr-FR" sz="1800" i="1" kern="1200">
                                                    <a:solidFill>
                                                      <a:schemeClr val="bg1">
                                                        <a:lumMod val="65000"/>
                                                      </a:schemeClr>
                                                    </a:solidFill>
                                                    <a:effectLst/>
                                                    <a:latin typeface="Cambria Math"/>
                                                    <a:ea typeface="+mn-ea"/>
                                                    <a:cs typeface="+mn-cs"/>
                                                  </a:rPr>
                                                </m:ctrlPr>
                                              </m:dPr>
                                              <m:e>
                                                <m:r>
                                                  <a:rPr lang="en-US" sz="1800" i="1" kern="1200">
                                                    <a:solidFill>
                                                      <a:schemeClr val="bg1">
                                                        <a:lumMod val="65000"/>
                                                      </a:schemeClr>
                                                    </a:solidFill>
                                                    <a:effectLst/>
                                                    <a:latin typeface="Cambria Math"/>
                                                    <a:ea typeface="+mn-ea"/>
                                                    <a:cs typeface="+mn-cs"/>
                                                  </a:rPr>
                                                  <m:t>−</m:t>
                                                </m:r>
                                                <m:f>
                                                  <m:fPr>
                                                    <m:ctrlPr>
                                                      <a:rPr lang="fr-FR" sz="1800" i="1" kern="1200">
                                                        <a:solidFill>
                                                          <a:schemeClr val="bg1">
                                                            <a:lumMod val="65000"/>
                                                          </a:schemeClr>
                                                        </a:solidFill>
                                                        <a:effectLst/>
                                                        <a:latin typeface="Cambria Math"/>
                                                        <a:ea typeface="+mn-ea"/>
                                                        <a:cs typeface="+mn-cs"/>
                                                      </a:rPr>
                                                    </m:ctrlPr>
                                                  </m:fPr>
                                                  <m:num>
                                                    <m:r>
                                                      <a:rPr lang="en-US" sz="1800" i="1" kern="1200">
                                                        <a:solidFill>
                                                          <a:schemeClr val="bg1">
                                                            <a:lumMod val="65000"/>
                                                          </a:schemeClr>
                                                        </a:solidFill>
                                                        <a:effectLst/>
                                                        <a:latin typeface="Cambria Math"/>
                                                        <a:ea typeface="+mn-ea"/>
                                                        <a:cs typeface="+mn-cs"/>
                                                      </a:rPr>
                                                      <m:t>1</m:t>
                                                    </m:r>
                                                  </m:num>
                                                  <m:den>
                                                    <m:r>
                                                      <a:rPr lang="en-US" sz="1800" i="1" kern="1200">
                                                        <a:solidFill>
                                                          <a:schemeClr val="bg1">
                                                            <a:lumMod val="65000"/>
                                                          </a:schemeClr>
                                                        </a:solidFill>
                                                        <a:effectLst/>
                                                        <a:latin typeface="Cambria Math"/>
                                                        <a:ea typeface="+mn-ea"/>
                                                        <a:cs typeface="+mn-cs"/>
                                                      </a:rPr>
                                                      <m:t>2</m:t>
                                                    </m:r>
                                                  </m:den>
                                                </m:f>
                                                <m:sSubSup>
                                                  <m:sSubSupPr>
                                                    <m:ctrlPr>
                                                      <a:rPr lang="fr-FR" sz="1800" i="1" kern="1200">
                                                        <a:solidFill>
                                                          <a:schemeClr val="bg1">
                                                            <a:lumMod val="65000"/>
                                                          </a:schemeClr>
                                                        </a:solidFill>
                                                        <a:effectLst/>
                                                        <a:latin typeface="Cambria Math"/>
                                                        <a:ea typeface="+mn-ea"/>
                                                        <a:cs typeface="+mn-cs"/>
                                                      </a:rPr>
                                                    </m:ctrlPr>
                                                  </m:sSubSupPr>
                                                  <m:e>
                                                    <m:d>
                                                      <m:dPr>
                                                        <m:begChr m:val="‖"/>
                                                        <m:endChr m:val="‖"/>
                                                        <m:ctrlPr>
                                                          <a:rPr lang="fr-FR" sz="1800" i="1" kern="1200">
                                                            <a:solidFill>
                                                              <a:schemeClr val="bg1">
                                                                <a:lumMod val="65000"/>
                                                              </a:schemeClr>
                                                            </a:solidFill>
                                                            <a:effectLst/>
                                                            <a:latin typeface="Cambria Math"/>
                                                            <a:ea typeface="+mn-ea"/>
                                                            <a:cs typeface="+mn-cs"/>
                                                          </a:rPr>
                                                        </m:ctrlPr>
                                                      </m:dPr>
                                                      <m:e>
                                                        <m:sSub>
                                                          <m:sSubPr>
                                                            <m:ctrlPr>
                                                              <a:rPr lang="fr-FR" sz="1800" i="1" kern="1200">
                                                                <a:solidFill>
                                                                  <a:schemeClr val="bg1">
                                                                    <a:lumMod val="65000"/>
                                                                  </a:schemeClr>
                                                                </a:solidFill>
                                                                <a:effectLst/>
                                                                <a:latin typeface="Cambria Math"/>
                                                                <a:ea typeface="+mn-ea"/>
                                                                <a:cs typeface="+mn-cs"/>
                                                              </a:rPr>
                                                            </m:ctrlPr>
                                                          </m:sSubPr>
                                                          <m:e>
                                                            <m:r>
                                                              <a:rPr lang="en-US" sz="1800" b="1" i="1" kern="1200">
                                                                <a:solidFill>
                                                                  <a:schemeClr val="bg1">
                                                                    <a:lumMod val="65000"/>
                                                                  </a:schemeClr>
                                                                </a:solidFill>
                                                                <a:effectLst/>
                                                                <a:latin typeface="Cambria Math"/>
                                                                <a:ea typeface="+mn-ea"/>
                                                                <a:cs typeface="+mn-cs"/>
                                                              </a:rPr>
                                                              <m:t>𝒀</m:t>
                                                            </m:r>
                                                          </m:e>
                                                          <m:sub>
                                                            <m:r>
                                                              <a:rPr lang="en-US" sz="1800" i="1" kern="1200">
                                                                <a:solidFill>
                                                                  <a:schemeClr val="bg1">
                                                                    <a:lumMod val="65000"/>
                                                                  </a:schemeClr>
                                                                </a:solidFill>
                                                                <a:effectLst/>
                                                                <a:latin typeface="Cambria Math"/>
                                                                <a:ea typeface="+mn-ea"/>
                                                                <a:cs typeface="+mn-cs"/>
                                                              </a:rPr>
                                                              <m:t>𝑗</m:t>
                                                            </m:r>
                                                          </m:sub>
                                                        </m:sSub>
                                                        <m:r>
                                                          <a:rPr lang="en-US" sz="1800" b="1" i="1" kern="1200">
                                                            <a:solidFill>
                                                              <a:schemeClr val="bg1">
                                                                <a:lumMod val="65000"/>
                                                              </a:schemeClr>
                                                            </a:solidFill>
                                                            <a:effectLst/>
                                                            <a:latin typeface="Cambria Math"/>
                                                            <a:ea typeface="+mn-ea"/>
                                                            <a:cs typeface="+mn-cs"/>
                                                          </a:rPr>
                                                          <m:t>−</m:t>
                                                        </m:r>
                                                        <m:r>
                                                          <a:rPr lang="en-US" sz="1800" b="1" i="1" kern="1200">
                                                            <a:solidFill>
                                                              <a:schemeClr val="bg1">
                                                                <a:lumMod val="65000"/>
                                                              </a:schemeClr>
                                                            </a:solidFill>
                                                            <a:effectLst/>
                                                            <a:latin typeface="Cambria Math"/>
                                                            <a:ea typeface="+mn-ea"/>
                                                            <a:cs typeface="+mn-cs"/>
                                                          </a:rPr>
                                                          <m:t>𝝁</m:t>
                                                        </m:r>
                                                        <m:d>
                                                          <m:dPr>
                                                            <m:ctrlPr>
                                                              <a:rPr lang="fr-FR" sz="1800" b="1" i="1" kern="1200">
                                                                <a:solidFill>
                                                                  <a:schemeClr val="bg1">
                                                                    <a:lumMod val="65000"/>
                                                                  </a:schemeClr>
                                                                </a:solidFill>
                                                                <a:effectLst/>
                                                                <a:latin typeface="Cambria Math"/>
                                                                <a:ea typeface="+mn-ea"/>
                                                                <a:cs typeface="+mn-cs"/>
                                                              </a:rPr>
                                                            </m:ctrlPr>
                                                          </m:dPr>
                                                          <m:e>
                                                            <m:sSub>
                                                              <m:sSubPr>
                                                                <m:ctrlPr>
                                                                  <a:rPr lang="fr-FR" sz="1800" i="1" kern="1200">
                                                                    <a:solidFill>
                                                                      <a:schemeClr val="bg1">
                                                                        <a:lumMod val="65000"/>
                                                                      </a:schemeClr>
                                                                    </a:solidFill>
                                                                    <a:effectLst/>
                                                                    <a:latin typeface="Cambria Math"/>
                                                                    <a:ea typeface="+mn-ea"/>
                                                                    <a:cs typeface="+mn-cs"/>
                                                                  </a:rPr>
                                                                </m:ctrlPr>
                                                              </m:sSubPr>
                                                              <m:e>
                                                                <m:r>
                                                                  <a:rPr lang="en-US" sz="1800" b="1" i="1" kern="1200">
                                                                    <a:solidFill>
                                                                      <a:schemeClr val="bg1">
                                                                        <a:lumMod val="65000"/>
                                                                      </a:schemeClr>
                                                                    </a:solidFill>
                                                                    <a:effectLst/>
                                                                    <a:latin typeface="Cambria Math"/>
                                                                    <a:ea typeface="+mn-ea"/>
                                                                    <a:cs typeface="+mn-cs"/>
                                                                  </a:rPr>
                                                                  <m:t>𝑿</m:t>
                                                                </m:r>
                                                              </m:e>
                                                              <m:sub>
                                                                <m:r>
                                                                  <a:rPr lang="en-US" sz="1800" b="0" i="1" kern="1200" smtClean="0">
                                                                    <a:solidFill>
                                                                      <a:schemeClr val="bg1">
                                                                        <a:lumMod val="65000"/>
                                                                      </a:schemeClr>
                                                                    </a:solidFill>
                                                                    <a:effectLst/>
                                                                    <a:latin typeface="Cambria Math"/>
                                                                    <a:ea typeface="+mn-ea"/>
                                                                    <a:cs typeface="+mn-cs"/>
                                                                  </a:rPr>
                                                                  <m:t>𝑘</m:t>
                                                                </m:r>
                                                              </m:sub>
                                                            </m:sSub>
                                                            <m:r>
                                                              <a:rPr lang="en-US" sz="1800" i="1" kern="1200">
                                                                <a:solidFill>
                                                                  <a:schemeClr val="bg1">
                                                                    <a:lumMod val="65000"/>
                                                                  </a:schemeClr>
                                                                </a:solidFill>
                                                                <a:effectLst/>
                                                                <a:latin typeface="Cambria Math"/>
                                                                <a:ea typeface="+mn-ea"/>
                                                                <a:cs typeface="+mn-cs"/>
                                                              </a:rPr>
                                                              <m:t>;</m:t>
                                                            </m:r>
                                                            <m:r>
                                                              <a:rPr lang="en-US" sz="1800" b="1" i="1" kern="1200">
                                                                <a:solidFill>
                                                                  <a:schemeClr val="bg1">
                                                                    <a:lumMod val="65000"/>
                                                                  </a:schemeClr>
                                                                </a:solidFill>
                                                                <a:effectLst/>
                                                                <a:latin typeface="Cambria Math"/>
                                                                <a:ea typeface="+mn-ea"/>
                                                                <a:cs typeface="+mn-cs"/>
                                                              </a:rPr>
                                                              <m:t>𝚯</m:t>
                                                            </m:r>
                                                          </m:e>
                                                        </m:d>
                                                      </m:e>
                                                    </m:d>
                                                  </m:e>
                                                  <m:sub>
                                                    <m:sSub>
                                                      <m:sSubPr>
                                                        <m:ctrlPr>
                                                          <a:rPr lang="fr-FR" sz="1800" i="1" kern="1200">
                                                            <a:solidFill>
                                                              <a:schemeClr val="bg1">
                                                                <a:lumMod val="65000"/>
                                                              </a:schemeClr>
                                                            </a:solidFill>
                                                            <a:effectLst/>
                                                            <a:latin typeface="Cambria Math"/>
                                                            <a:ea typeface="+mn-ea"/>
                                                            <a:cs typeface="+mn-cs"/>
                                                          </a:rPr>
                                                        </m:ctrlPr>
                                                      </m:sSubPr>
                                                      <m:e>
                                                        <m:r>
                                                          <m:rPr>
                                                            <m:sty m:val="p"/>
                                                          </m:rPr>
                                                          <a:rPr lang="en-US" sz="1800" kern="1200">
                                                            <a:solidFill>
                                                              <a:schemeClr val="bg1">
                                                                <a:lumMod val="65000"/>
                                                              </a:schemeClr>
                                                            </a:solidFill>
                                                            <a:effectLst/>
                                                            <a:latin typeface="Cambria Math"/>
                                                            <a:ea typeface="+mn-ea"/>
                                                            <a:cs typeface="+mn-cs"/>
                                                          </a:rPr>
                                                          <m:t>Σ</m:t>
                                                        </m:r>
                                                      </m:e>
                                                      <m:sub>
                                                        <m:r>
                                                          <a:rPr lang="en-US" sz="1800" i="1" kern="1200">
                                                            <a:solidFill>
                                                              <a:schemeClr val="bg1">
                                                                <a:lumMod val="65000"/>
                                                              </a:schemeClr>
                                                            </a:solidFill>
                                                            <a:effectLst/>
                                                            <a:latin typeface="Cambria Math"/>
                                                            <a:ea typeface="+mn-ea"/>
                                                            <a:cs typeface="+mn-cs"/>
                                                          </a:rPr>
                                                          <m:t>𝑘</m:t>
                                                        </m:r>
                                                      </m:sub>
                                                    </m:sSub>
                                                  </m:sub>
                                                  <m:sup>
                                                    <m:r>
                                                      <a:rPr lang="en-US" sz="1800" i="1" kern="1200">
                                                        <a:solidFill>
                                                          <a:schemeClr val="bg1">
                                                            <a:lumMod val="65000"/>
                                                          </a:schemeClr>
                                                        </a:solidFill>
                                                        <a:effectLst/>
                                                        <a:latin typeface="Cambria Math"/>
                                                        <a:ea typeface="+mn-ea"/>
                                                        <a:cs typeface="+mn-cs"/>
                                                      </a:rPr>
                                                      <m:t>2</m:t>
                                                    </m:r>
                                                  </m:sup>
                                                </m:sSubSup>
                                              </m:e>
                                            </m:d>
                                          </m:e>
                                        </m:func>
                                      </m:e>
                                    </m:nary>
                                    <m:r>
                                      <a:rPr lang="en-US" sz="1800" i="1" kern="1200">
                                        <a:solidFill>
                                          <a:schemeClr val="bg1">
                                            <a:lumMod val="65000"/>
                                          </a:schemeClr>
                                        </a:solidFill>
                                        <a:effectLst/>
                                        <a:latin typeface="Cambria Math"/>
                                        <a:ea typeface="+mn-ea"/>
                                        <a:cs typeface="+mn-cs"/>
                                      </a:rPr>
                                      <m:t>+</m:t>
                                    </m:r>
                                    <m:sSub>
                                      <m:sSubPr>
                                        <m:ctrlPr>
                                          <a:rPr lang="fr-FR" sz="1800" i="1" kern="1200">
                                            <a:solidFill>
                                              <a:schemeClr val="bg1">
                                                <a:lumMod val="65000"/>
                                              </a:schemeClr>
                                            </a:solidFill>
                                            <a:effectLst/>
                                            <a:latin typeface="Cambria Math"/>
                                            <a:ea typeface="+mn-ea"/>
                                            <a:cs typeface="+mn-cs"/>
                                          </a:rPr>
                                        </m:ctrlPr>
                                      </m:sSubPr>
                                      <m:e>
                                        <m:r>
                                          <a:rPr lang="en-US" sz="1800" i="1" kern="1200">
                                            <a:solidFill>
                                              <a:schemeClr val="bg1">
                                                <a:lumMod val="65000"/>
                                              </a:schemeClr>
                                            </a:solidFill>
                                            <a:effectLst/>
                                            <a:latin typeface="Cambria Math"/>
                                            <a:ea typeface="+mn-ea"/>
                                            <a:cs typeface="+mn-cs"/>
                                          </a:rPr>
                                          <m:t>∅</m:t>
                                        </m:r>
                                      </m:e>
                                      <m:sub>
                                        <m:r>
                                          <a:rPr lang="en-US" sz="1800" i="1" kern="1200">
                                            <a:solidFill>
                                              <a:schemeClr val="bg1">
                                                <a:lumMod val="65000"/>
                                              </a:schemeClr>
                                            </a:solidFill>
                                            <a:effectLst/>
                                            <a:latin typeface="Cambria Math"/>
                                            <a:ea typeface="+mn-ea"/>
                                            <a:cs typeface="+mn-cs"/>
                                          </a:rPr>
                                          <m:t>3</m:t>
                                        </m:r>
                                        <m:r>
                                          <a:rPr lang="en-US" sz="1800" i="1" kern="1200">
                                            <a:solidFill>
                                              <a:schemeClr val="bg1">
                                                <a:lumMod val="65000"/>
                                              </a:schemeClr>
                                            </a:solidFill>
                                            <a:effectLst/>
                                            <a:latin typeface="Cambria Math"/>
                                            <a:ea typeface="+mn-ea"/>
                                            <a:cs typeface="+mn-cs"/>
                                          </a:rPr>
                                          <m:t>𝐷</m:t>
                                        </m:r>
                                      </m:sub>
                                    </m:sSub>
                                  </m:den>
                                </m:f>
                              </m:oMath>
                            </m:oMathPara>
                          </a14:m>
                          <a:endParaRPr lang="fr-FR" i="0" dirty="0">
                            <a:solidFill>
                              <a:schemeClr val="bg1">
                                <a:lumMod val="65000"/>
                              </a:schemeClr>
                            </a:solidFill>
                          </a:endParaRPr>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382786576"/>
                  </p:ext>
                </p:extLst>
              </p:nvPr>
            </p:nvGraphicFramePr>
            <p:xfrm>
              <a:off x="1676400" y="5029200"/>
              <a:ext cx="6019800" cy="1081786"/>
            </p:xfrm>
            <a:graphic>
              <a:graphicData uri="http://schemas.openxmlformats.org/drawingml/2006/table">
                <a:tbl>
                  <a:tblPr firstRow="1" bandRow="1">
                    <a:tableStyleId>{2D5ABB26-0587-4C30-8999-92F81FD0307C}</a:tableStyleId>
                  </a:tblPr>
                  <a:tblGrid>
                    <a:gridCol w="1186116"/>
                    <a:gridCol w="4833684"/>
                  </a:tblGrid>
                  <a:tr h="1081786">
                    <a:tc>
                      <a:txBody>
                        <a:bodyPr/>
                        <a:lstStyle/>
                        <a:p>
                          <a:endParaRPr lang="fr-FR"/>
                        </a:p>
                      </a:txBody>
                      <a:tcPr>
                        <a:blipFill rotWithShape="1">
                          <a:blip r:embed="rId4"/>
                          <a:stretch>
                            <a:fillRect r="-406667" b="-565"/>
                          </a:stretch>
                        </a:blipFill>
                      </a:tcPr>
                    </a:tc>
                    <a:tc>
                      <a:txBody>
                        <a:bodyPr/>
                        <a:lstStyle/>
                        <a:p>
                          <a:endParaRPr lang="fr-FR"/>
                        </a:p>
                      </a:txBody>
                      <a:tcPr>
                        <a:blipFill rotWithShape="1">
                          <a:blip r:embed="rId4"/>
                          <a:stretch>
                            <a:fillRect l="-24590" b="-565"/>
                          </a:stretch>
                        </a:blipFill>
                      </a:tcPr>
                    </a:tc>
                  </a:tr>
                </a:tbl>
              </a:graphicData>
            </a:graphic>
          </p:graphicFrame>
        </mc:Fallback>
      </mc:AlternateContent>
      <p:sp>
        <p:nvSpPr>
          <p:cNvPr id="2" name="Rounded Rectangle 1"/>
          <p:cNvSpPr/>
          <p:nvPr/>
        </p:nvSpPr>
        <p:spPr>
          <a:xfrm>
            <a:off x="5181600" y="5080000"/>
            <a:ext cx="1828800" cy="513389"/>
          </a:xfrm>
          <a:prstGeom prst="round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9" name="TextBox 8"/>
          <p:cNvSpPr txBox="1"/>
          <p:nvPr/>
        </p:nvSpPr>
        <p:spPr>
          <a:xfrm>
            <a:off x="4301983" y="4710668"/>
            <a:ext cx="3648948" cy="369332"/>
          </a:xfrm>
          <a:prstGeom prst="rect">
            <a:avLst/>
          </a:prstGeom>
          <a:noFill/>
        </p:spPr>
        <p:txBody>
          <a:bodyPr wrap="none" rtlCol="0">
            <a:spAutoFit/>
          </a:bodyPr>
          <a:lstStyle/>
          <a:p>
            <a:r>
              <a:rPr lang="en-US" b="1" dirty="0" smtClean="0">
                <a:solidFill>
                  <a:srgbClr val="0070C0"/>
                </a:solidFill>
              </a:rPr>
              <a:t>Mahalanobis distance (want small!).</a:t>
            </a:r>
            <a:endParaRPr lang="fr-FR" b="1" dirty="0">
              <a:solidFill>
                <a:srgbClr val="0070C0"/>
              </a:solidFill>
            </a:endParaRPr>
          </a:p>
        </p:txBody>
      </p:sp>
    </p:spTree>
    <p:extLst>
      <p:ext uri="{BB962C8B-B14F-4D97-AF65-F5344CB8AC3E}">
        <p14:creationId xmlns:p14="http://schemas.microsoft.com/office/powerpoint/2010/main" val="217996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4528066"/>
            <a:ext cx="7086600" cy="1720334"/>
          </a:xfrm>
          <a:prstGeom prst="rect">
            <a:avLst/>
          </a:prstGeom>
          <a:solidFill>
            <a:srgbClr val="0070C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a:t>
                </a:r>
              </a:p>
              <a:p>
                <a:pPr marL="1371600" lvl="2" indent="-457200">
                  <a:buFont typeface="+mj-lt"/>
                  <a:buAutoNum type="arabicPeriod"/>
                </a:pPr>
                <a:r>
                  <a:rPr lang="en-US" dirty="0" smtClean="0">
                    <a:solidFill>
                      <a:schemeClr val="bg1">
                        <a:lumMod val="65000"/>
                      </a:schemeClr>
                    </a:solidFill>
                  </a:rPr>
                  <a:t>Initialize parameters:</a:t>
                </a:r>
              </a:p>
              <a:p>
                <a:pPr marL="1371600" lvl="2" indent="-457200">
                  <a:buFont typeface="+mj-lt"/>
                  <a:buAutoNum type="arabicPeriod"/>
                </a:pPr>
                <a:endParaRPr lang="en-US" dirty="0" smtClean="0">
                  <a:solidFill>
                    <a:schemeClr val="bg1">
                      <a:lumMod val="50000"/>
                    </a:schemeClr>
                  </a:solidFill>
                </a:endParaRPr>
              </a:p>
              <a:p>
                <a:pPr marL="1371600" lvl="2" indent="-457200">
                  <a:buFont typeface="+mj-lt"/>
                  <a:buAutoNum type="arabicPeriod"/>
                </a:pPr>
                <a:r>
                  <a:rPr lang="en-US" dirty="0" smtClean="0">
                    <a:solidFill>
                      <a:schemeClr val="bg1">
                        <a:lumMod val="65000"/>
                      </a:schemeClr>
                    </a:solidFill>
                  </a:rPr>
                  <a:t>E-step: Compute </a:t>
                </a:r>
                <a:r>
                  <a:rPr lang="en-US" i="1" u="sng" dirty="0" smtClean="0">
                    <a:solidFill>
                      <a:schemeClr val="bg1">
                        <a:lumMod val="65000"/>
                      </a:schemeClr>
                    </a:solidFill>
                  </a:rPr>
                  <a:t>posterior probabilities</a:t>
                </a:r>
                <a:r>
                  <a:rPr lang="en-US" dirty="0" smtClean="0">
                    <a:solidFill>
                      <a:schemeClr val="bg1">
                        <a:lumMod val="65000"/>
                      </a:schemeClr>
                    </a:solidFill>
                  </a:rPr>
                  <a:t> given the current values of </a:t>
                </a:r>
                <a14:m>
                  <m:oMath xmlns:m="http://schemas.openxmlformats.org/officeDocument/2006/math">
                    <m:r>
                      <a:rPr lang="en-US" b="1" i="0" smtClean="0">
                        <a:solidFill>
                          <a:schemeClr val="bg1">
                            <a:lumMod val="65000"/>
                          </a:schemeClr>
                        </a:solidFill>
                        <a:latin typeface="Cambria Math"/>
                      </a:rPr>
                      <m:t>𝐑</m:t>
                    </m:r>
                  </m:oMath>
                </a14:m>
                <a:r>
                  <a:rPr lang="en-US" dirty="0" smtClean="0">
                    <a:solidFill>
                      <a:schemeClr val="bg1">
                        <a:lumMod val="65000"/>
                      </a:schemeClr>
                    </a:solidFill>
                  </a:rPr>
                  <a:t>, </a:t>
                </a:r>
                <a14:m>
                  <m:oMath xmlns:m="http://schemas.openxmlformats.org/officeDocument/2006/math">
                    <m:r>
                      <a:rPr lang="en-US" b="1" i="1" smtClean="0">
                        <a:solidFill>
                          <a:schemeClr val="bg1">
                            <a:lumMod val="65000"/>
                          </a:schemeClr>
                        </a:solidFill>
                        <a:latin typeface="Cambria Math"/>
                      </a:rPr>
                      <m:t>𝒕</m:t>
                    </m:r>
                  </m:oMath>
                </a14:m>
                <a:r>
                  <a:rPr lang="en-US" dirty="0" smtClean="0">
                    <a:solidFill>
                      <a:schemeClr val="bg1">
                        <a:lumMod val="65000"/>
                      </a:schemeClr>
                    </a:solidFill>
                  </a:rPr>
                  <a:t>, and </a:t>
                </a:r>
                <a14:m>
                  <m:oMath xmlns:m="http://schemas.openxmlformats.org/officeDocument/2006/math">
                    <m:sSub>
                      <m:sSubPr>
                        <m:ctrlPr>
                          <a:rPr lang="en-US" b="0" i="1" smtClean="0">
                            <a:solidFill>
                              <a:schemeClr val="bg1">
                                <a:lumMod val="65000"/>
                              </a:schemeClr>
                            </a:solidFill>
                            <a:latin typeface="Cambria Math"/>
                          </a:rPr>
                        </m:ctrlPr>
                      </m:sSubPr>
                      <m:e>
                        <m:r>
                          <a:rPr lang="en-US" b="1" i="0" smtClean="0">
                            <a:solidFill>
                              <a:schemeClr val="bg1">
                                <a:lumMod val="65000"/>
                              </a:schemeClr>
                            </a:solidFill>
                            <a:latin typeface="Cambria Math"/>
                          </a:rPr>
                          <m:t>𝚺</m:t>
                        </m:r>
                      </m:e>
                      <m:sub>
                        <m:r>
                          <a:rPr lang="en-US" b="0" i="1" smtClean="0">
                            <a:solidFill>
                              <a:schemeClr val="bg1">
                                <a:lumMod val="65000"/>
                              </a:schemeClr>
                            </a:solidFill>
                            <a:latin typeface="Cambria Math"/>
                          </a:rPr>
                          <m:t>𝑖</m:t>
                        </m:r>
                      </m:sub>
                    </m:sSub>
                  </m:oMath>
                </a14:m>
                <a:r>
                  <a:rPr lang="en-US" dirty="0" smtClean="0">
                    <a:solidFill>
                      <a:schemeClr val="bg1">
                        <a:lumMod val="65000"/>
                      </a:schemeClr>
                    </a:solidFill>
                  </a:rPr>
                  <a:t>. Call these </a:t>
                </a:r>
                <a14:m>
                  <m:oMath xmlns:m="http://schemas.openxmlformats.org/officeDocument/2006/math">
                    <m:sSub>
                      <m:sSubPr>
                        <m:ctrlPr>
                          <a:rPr lang="en-US" b="0" i="1" smtClean="0">
                            <a:solidFill>
                              <a:schemeClr val="bg1">
                                <a:lumMod val="65000"/>
                              </a:schemeClr>
                            </a:solidFill>
                            <a:latin typeface="Cambria Math"/>
                          </a:rPr>
                        </m:ctrlPr>
                      </m:sSubPr>
                      <m:e>
                        <m:r>
                          <a:rPr lang="en-US" b="0" i="1" smtClean="0">
                            <a:solidFill>
                              <a:schemeClr val="bg1">
                                <a:lumMod val="65000"/>
                              </a:schemeClr>
                            </a:solidFill>
                            <a:latin typeface="Cambria Math"/>
                          </a:rPr>
                          <m:t>𝛼</m:t>
                        </m:r>
                      </m:e>
                      <m:sub>
                        <m:r>
                          <a:rPr lang="en-US" b="0" i="1" smtClean="0">
                            <a:solidFill>
                              <a:schemeClr val="bg1">
                                <a:lumMod val="65000"/>
                              </a:schemeClr>
                            </a:solidFill>
                            <a:latin typeface="Cambria Math"/>
                          </a:rPr>
                          <m:t>𝑗𝑖</m:t>
                        </m:r>
                      </m:sub>
                    </m:sSub>
                  </m:oMath>
                </a14:m>
                <a:r>
                  <a:rPr lang="en-US" dirty="0" smtClean="0">
                    <a:solidFill>
                      <a:schemeClr val="bg1">
                        <a:lumMod val="65000"/>
                      </a:schemeClr>
                    </a:solidFill>
                  </a:rPr>
                  <a:t>.</a:t>
                </a:r>
                <a:r>
                  <a:rPr lang="en-US" b="1" dirty="0" smtClean="0">
                    <a:solidFill>
                      <a:schemeClr val="bg1">
                        <a:lumMod val="65000"/>
                      </a:schemeClr>
                    </a:solidFill>
                  </a:rPr>
                  <a:t> </a:t>
                </a:r>
              </a:p>
              <a:p>
                <a:pPr marL="1371600" lvl="2" indent="-457200">
                  <a:buFont typeface="+mj-lt"/>
                  <a:buAutoNum type="arabicPeriod"/>
                </a:pPr>
                <a:r>
                  <a:rPr lang="en-US" dirty="0" smtClean="0">
                    <a:solidFill>
                      <a:schemeClr val="tx1"/>
                    </a:solidFill>
                  </a:rPr>
                  <a:t>CM-steps: Maximize </a:t>
                </a:r>
                <a14:m>
                  <m:oMath xmlns:m="http://schemas.openxmlformats.org/officeDocument/2006/math">
                    <m:r>
                      <a:rPr lang="en-US">
                        <a:solidFill>
                          <a:schemeClr val="tx1"/>
                        </a:solidFill>
                        <a:latin typeface="Cambria Math"/>
                        <a:ea typeface="Cambria Math"/>
                      </a:rPr>
                      <m:t>ℰ</m:t>
                    </m:r>
                    <m:d>
                      <m:dPr>
                        <m:ctrlPr>
                          <a:rPr lang="en-US" i="1">
                            <a:solidFill>
                              <a:schemeClr val="tx1"/>
                            </a:solidFill>
                            <a:latin typeface="Cambria Math"/>
                            <a:ea typeface="Cambria Math"/>
                          </a:rPr>
                        </m:ctrlPr>
                      </m:dPr>
                      <m:e>
                        <m:r>
                          <a:rPr lang="en-US" b="1">
                            <a:solidFill>
                              <a:schemeClr val="tx1"/>
                            </a:solidFill>
                            <a:latin typeface="Cambria Math"/>
                            <a:ea typeface="Cambria Math"/>
                          </a:rPr>
                          <m:t>𝚿</m:t>
                        </m:r>
                      </m:e>
                      <m:e>
                        <m:r>
                          <a:rPr lang="en-US" i="1">
                            <a:solidFill>
                              <a:schemeClr val="tx1"/>
                            </a:solidFill>
                            <a:latin typeface="Cambria Math"/>
                            <a:ea typeface="Cambria Math"/>
                          </a:rPr>
                          <m:t>𝒴</m:t>
                        </m:r>
                        <m:r>
                          <a:rPr lang="en-US" i="1">
                            <a:solidFill>
                              <a:schemeClr val="tx1"/>
                            </a:solidFill>
                            <a:latin typeface="Cambria Math"/>
                            <a:ea typeface="Cambria Math"/>
                          </a:rPr>
                          <m:t>,</m:t>
                        </m:r>
                        <m:r>
                          <a:rPr lang="en-US" i="1">
                            <a:solidFill>
                              <a:schemeClr val="tx1"/>
                            </a:solidFill>
                            <a:latin typeface="Cambria Math"/>
                            <a:ea typeface="Cambria Math"/>
                          </a:rPr>
                          <m:t>𝒵</m:t>
                        </m:r>
                      </m:e>
                    </m:d>
                  </m:oMath>
                </a14:m>
                <a:r>
                  <a:rPr lang="en-US" dirty="0" smtClean="0">
                    <a:solidFill>
                      <a:schemeClr val="tx1"/>
                    </a:solidFill>
                  </a:rPr>
                  <a:t> with respect to:</a:t>
                </a:r>
              </a:p>
              <a:p>
                <a:pPr marL="1828800" lvl="3" indent="-457200">
                  <a:buFont typeface="+mj-lt"/>
                  <a:buAutoNum type="alphaLcParenR"/>
                </a:pPr>
                <a:r>
                  <a:rPr lang="en-US" dirty="0" smtClean="0">
                    <a:solidFill>
                      <a:schemeClr val="tx1"/>
                    </a:solidFill>
                  </a:rPr>
                  <a:t>The registration parameters </a:t>
                </a:r>
                <a14:m>
                  <m:oMath xmlns:m="http://schemas.openxmlformats.org/officeDocument/2006/math">
                    <m:r>
                      <a:rPr lang="en-US" b="1" i="0" smtClean="0">
                        <a:solidFill>
                          <a:schemeClr val="tx1"/>
                        </a:solidFill>
                        <a:latin typeface="Cambria Math"/>
                      </a:rPr>
                      <m:t>𝚯</m:t>
                    </m:r>
                    <m:r>
                      <a:rPr lang="en-US" b="1" i="0" smtClean="0">
                        <a:solidFill>
                          <a:schemeClr val="tx1"/>
                        </a:solidFill>
                        <a:latin typeface="Cambria Math"/>
                      </a:rPr>
                      <m:t>≔</m:t>
                    </m:r>
                    <m:d>
                      <m:dPr>
                        <m:begChr m:val="{"/>
                        <m:endChr m:val="}"/>
                        <m:ctrlPr>
                          <a:rPr lang="en-US" b="1" i="1" smtClean="0">
                            <a:solidFill>
                              <a:schemeClr val="tx1"/>
                            </a:solidFill>
                            <a:latin typeface="Cambria Math"/>
                          </a:rPr>
                        </m:ctrlPr>
                      </m:dPr>
                      <m:e>
                        <m:r>
                          <a:rPr lang="en-US" b="1" i="0" smtClean="0">
                            <a:solidFill>
                              <a:schemeClr val="tx1"/>
                            </a:solidFill>
                            <a:latin typeface="Cambria Math"/>
                          </a:rPr>
                          <m:t>𝐑</m:t>
                        </m:r>
                        <m:r>
                          <a:rPr lang="en-US" b="1" i="1" smtClean="0">
                            <a:solidFill>
                              <a:schemeClr val="tx1"/>
                            </a:solidFill>
                            <a:latin typeface="Cambria Math"/>
                          </a:rPr>
                          <m:t>,</m:t>
                        </m:r>
                        <m:r>
                          <a:rPr lang="en-US" b="1" i="1" smtClean="0">
                            <a:solidFill>
                              <a:schemeClr val="tx1"/>
                            </a:solidFill>
                            <a:latin typeface="Cambria Math"/>
                          </a:rPr>
                          <m:t>𝒕</m:t>
                        </m:r>
                      </m:e>
                    </m:d>
                  </m:oMath>
                </a14:m>
                <a:r>
                  <a:rPr lang="en-US" i="1" dirty="0" smtClean="0">
                    <a:solidFill>
                      <a:schemeClr val="tx1"/>
                    </a:solidFill>
                  </a:rPr>
                  <a:t>,</a:t>
                </a:r>
                <a:r>
                  <a:rPr lang="en-US" dirty="0" smtClean="0">
                    <a:solidFill>
                      <a:schemeClr val="tx1"/>
                    </a:solidFill>
                  </a:rPr>
                  <a:t> conditional on the </a:t>
                </a:r>
                <a:r>
                  <a:rPr lang="en-US" u="sng" dirty="0" smtClean="0">
                    <a:solidFill>
                      <a:schemeClr val="tx1"/>
                    </a:solidFill>
                  </a:rPr>
                  <a:t>current</a:t>
                </a:r>
                <a:r>
                  <a:rPr lang="en-US" dirty="0" smtClean="0">
                    <a:solidFill>
                      <a:schemeClr val="tx1"/>
                    </a:solidFill>
                  </a:rPr>
                  <a:t> covariance matrices.</a:t>
                </a:r>
              </a:p>
              <a:p>
                <a:pPr marL="1828800" lvl="3" indent="-457200">
                  <a:buFont typeface="+mj-lt"/>
                  <a:buAutoNum type="alphaLcParenR"/>
                </a:pPr>
                <a:r>
                  <a:rPr lang="en-US" dirty="0" smtClean="0">
                    <a:solidFill>
                      <a:schemeClr val="tx1"/>
                    </a:solidFill>
                  </a:rPr>
                  <a:t>The covariance matrices </a:t>
                </a:r>
                <a14:m>
                  <m:oMath xmlns:m="http://schemas.openxmlformats.org/officeDocument/2006/math">
                    <m:sSub>
                      <m:sSubPr>
                        <m:ctrlPr>
                          <a:rPr lang="en-US" b="0" i="1" smtClean="0">
                            <a:solidFill>
                              <a:schemeClr val="tx1"/>
                            </a:solidFill>
                            <a:latin typeface="Cambria Math"/>
                          </a:rPr>
                        </m:ctrlPr>
                      </m:sSubPr>
                      <m:e>
                        <m:r>
                          <a:rPr lang="en-US" b="1" i="0" smtClean="0">
                            <a:solidFill>
                              <a:schemeClr val="tx1"/>
                            </a:solidFill>
                            <a:latin typeface="Cambria Math"/>
                          </a:rPr>
                          <m:t>𝚺</m:t>
                        </m:r>
                      </m:e>
                      <m:sub>
                        <m:r>
                          <a:rPr lang="en-US" b="0" i="1" smtClean="0">
                            <a:solidFill>
                              <a:schemeClr val="tx1"/>
                            </a:solidFill>
                            <a:latin typeface="Cambria Math"/>
                          </a:rPr>
                          <m:t>𝑖</m:t>
                        </m:r>
                      </m:sub>
                    </m:sSub>
                  </m:oMath>
                </a14:m>
                <a:r>
                  <a:rPr lang="en-US" dirty="0" smtClean="0">
                    <a:solidFill>
                      <a:schemeClr val="tx1"/>
                    </a:solidFill>
                  </a:rPr>
                  <a:t>, conditional on the </a:t>
                </a:r>
                <a:r>
                  <a:rPr lang="en-US" u="sng" dirty="0" smtClean="0">
                    <a:solidFill>
                      <a:schemeClr val="tx1"/>
                    </a:solidFill>
                  </a:rPr>
                  <a:t>new</a:t>
                </a:r>
                <a:r>
                  <a:rPr lang="en-US" dirty="0" smtClean="0">
                    <a:solidFill>
                      <a:schemeClr val="tx1"/>
                    </a:solidFill>
                  </a:rPr>
                  <a:t> registration parameters.</a:t>
                </a:r>
              </a:p>
              <a:p>
                <a:pPr marL="1371600" lvl="2" indent="-457200">
                  <a:buFont typeface="+mj-lt"/>
                  <a:buAutoNum type="arabicPeriod"/>
                </a:pPr>
                <a:r>
                  <a:rPr lang="en-US" dirty="0" smtClean="0">
                    <a:solidFill>
                      <a:schemeClr val="bg1">
                        <a:lumMod val="65000"/>
                      </a:schemeClr>
                    </a:solidFill>
                  </a:rPr>
                  <a:t>Check for convergence.</a:t>
                </a: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b="-7771"/>
                </a:stretch>
              </a:blipFill>
            </p:spPr>
            <p:txBody>
              <a:bodyPr/>
              <a:lstStyle/>
              <a:p>
                <a:r>
                  <a:rPr lang="fr-FR">
                    <a:noFill/>
                  </a:rPr>
                  <a:t> </a:t>
                </a:r>
              </a:p>
            </p:txBody>
          </p:sp>
        </mc:Fallback>
      </mc:AlternateContent>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16" name="Rectangle 15"/>
              <p:cNvSpPr/>
              <p:nvPr/>
            </p:nvSpPr>
            <p:spPr>
              <a:xfrm>
                <a:off x="1866900" y="3244334"/>
                <a:ext cx="889923" cy="369332"/>
              </a:xfrm>
              <a:prstGeom prst="rect">
                <a:avLst/>
              </a:prstGeom>
            </p:spPr>
            <p:txBody>
              <a:bodyPr wrap="none">
                <a:spAutoFit/>
              </a:bodyPr>
              <a:lstStyle/>
              <a:p>
                <a14:m>
                  <m:oMath xmlns:m="http://schemas.openxmlformats.org/officeDocument/2006/math">
                    <m:r>
                      <a:rPr lang="en-US" b="1" smtClean="0">
                        <a:solidFill>
                          <a:schemeClr val="bg1">
                            <a:lumMod val="65000"/>
                          </a:schemeClr>
                        </a:solidFill>
                        <a:latin typeface="Cambria Math"/>
                      </a:rPr>
                      <m:t>𝐑</m:t>
                    </m:r>
                    <m:r>
                      <a:rPr lang="en-US" b="1" smtClean="0">
                        <a:solidFill>
                          <a:schemeClr val="bg1">
                            <a:lumMod val="65000"/>
                          </a:schemeClr>
                        </a:solidFill>
                        <a:latin typeface="Cambria Math"/>
                      </a:rPr>
                      <m:t>=</m:t>
                    </m:r>
                    <m:sSub>
                      <m:sSubPr>
                        <m:ctrlPr>
                          <a:rPr lang="en-US" b="1" i="1">
                            <a:solidFill>
                              <a:schemeClr val="bg1">
                                <a:lumMod val="65000"/>
                              </a:schemeClr>
                            </a:solidFill>
                            <a:latin typeface="Cambria Math"/>
                          </a:rPr>
                        </m:ctrlPr>
                      </m:sSubPr>
                      <m:e>
                        <m:r>
                          <a:rPr lang="en-US" b="1">
                            <a:solidFill>
                              <a:schemeClr val="bg1">
                                <a:lumMod val="65000"/>
                              </a:schemeClr>
                            </a:solidFill>
                            <a:latin typeface="Cambria Math"/>
                          </a:rPr>
                          <m:t>𝐈</m:t>
                        </m:r>
                      </m:e>
                      <m:sub>
                        <m:r>
                          <a:rPr lang="en-US" b="1">
                            <a:solidFill>
                              <a:schemeClr val="bg1">
                                <a:lumMod val="65000"/>
                              </a:schemeClr>
                            </a:solidFill>
                            <a:latin typeface="Cambria Math"/>
                          </a:rPr>
                          <m:t>𝟑</m:t>
                        </m:r>
                      </m:sub>
                    </m:sSub>
                  </m:oMath>
                </a14:m>
                <a:r>
                  <a:rPr lang="fr-FR" dirty="0" smtClean="0">
                    <a:solidFill>
                      <a:schemeClr val="bg1">
                        <a:lumMod val="65000"/>
                      </a:schemeClr>
                    </a:solidFill>
                  </a:rPr>
                  <a:t>,</a:t>
                </a:r>
                <a:endParaRPr lang="fr-FR" dirty="0">
                  <a:solidFill>
                    <a:schemeClr val="bg1">
                      <a:lumMod val="65000"/>
                    </a:schemeClr>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866900" y="3244334"/>
                <a:ext cx="889923" cy="369332"/>
              </a:xfrm>
              <a:prstGeom prst="rect">
                <a:avLst/>
              </a:prstGeom>
              <a:blipFill rotWithShape="1">
                <a:blip r:embed="rId4"/>
                <a:stretch>
                  <a:fillRect t="-8197" r="-5479"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898" y="3208875"/>
                <a:ext cx="763349" cy="404791"/>
              </a:xfrm>
              <a:prstGeom prst="rect">
                <a:avLst/>
              </a:prstGeom>
            </p:spPr>
            <p:txBody>
              <a:bodyPr wrap="none">
                <a:spAutoFit/>
              </a:bodyPr>
              <a:lstStyle/>
              <a:p>
                <a14:m>
                  <m:oMath xmlns:m="http://schemas.openxmlformats.org/officeDocument/2006/math">
                    <m:r>
                      <a:rPr lang="en-US" b="1" i="1" smtClean="0">
                        <a:solidFill>
                          <a:schemeClr val="bg1">
                            <a:lumMod val="65000"/>
                          </a:schemeClr>
                        </a:solidFill>
                        <a:latin typeface="Cambria Math"/>
                      </a:rPr>
                      <m:t>𝒕</m:t>
                    </m:r>
                    <m:r>
                      <a:rPr lang="en-US" b="1" i="1" smtClean="0">
                        <a:solidFill>
                          <a:schemeClr val="bg1">
                            <a:lumMod val="65000"/>
                          </a:schemeClr>
                        </a:solidFill>
                        <a:latin typeface="Cambria Math"/>
                      </a:rPr>
                      <m:t>=</m:t>
                    </m:r>
                    <m:acc>
                      <m:accPr>
                        <m:chr m:val="⃗"/>
                        <m:ctrlPr>
                          <a:rPr lang="en-US" b="0" i="1" smtClean="0">
                            <a:solidFill>
                              <a:schemeClr val="bg1">
                                <a:lumMod val="65000"/>
                              </a:schemeClr>
                            </a:solidFill>
                            <a:latin typeface="Cambria Math"/>
                          </a:rPr>
                        </m:ctrlPr>
                      </m:accPr>
                      <m:e>
                        <m:r>
                          <a:rPr lang="en-US" b="0" i="1" smtClean="0">
                            <a:solidFill>
                              <a:schemeClr val="bg1">
                                <a:lumMod val="65000"/>
                              </a:schemeClr>
                            </a:solidFill>
                            <a:latin typeface="Cambria Math"/>
                          </a:rPr>
                          <m:t>0</m:t>
                        </m:r>
                      </m:e>
                    </m:acc>
                  </m:oMath>
                </a14:m>
                <a:r>
                  <a:rPr lang="fr-FR" dirty="0" smtClean="0">
                    <a:solidFill>
                      <a:schemeClr val="bg1">
                        <a:lumMod val="65000"/>
                      </a:schemeClr>
                    </a:solidFill>
                  </a:rPr>
                  <a:t>,</a:t>
                </a:r>
                <a:endParaRPr lang="fr-FR" dirty="0">
                  <a:solidFill>
                    <a:schemeClr val="bg1">
                      <a:lumMod val="65000"/>
                    </a:schemeClr>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898" y="3208875"/>
                <a:ext cx="763349" cy="404791"/>
              </a:xfrm>
              <a:prstGeom prst="rect">
                <a:avLst/>
              </a:prstGeom>
              <a:blipFill rotWithShape="1">
                <a:blip r:embed="rId5"/>
                <a:stretch>
                  <a:fillRect r="-6400" b="-223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836323" y="3244334"/>
                <a:ext cx="1203215" cy="369332"/>
              </a:xfrm>
              <a:prstGeom prst="rect">
                <a:avLst/>
              </a:prstGeom>
            </p:spPr>
            <p:txBody>
              <a:bodyPr wrap="none">
                <a:spAutoFit/>
              </a:bodyPr>
              <a:lstStyle/>
              <a:p>
                <a14:m>
                  <m:oMath xmlns:m="http://schemas.openxmlformats.org/officeDocument/2006/math">
                    <m:sSub>
                      <m:sSubPr>
                        <m:ctrlPr>
                          <a:rPr lang="en-US" b="1" i="1" smtClean="0">
                            <a:solidFill>
                              <a:schemeClr val="bg1">
                                <a:lumMod val="65000"/>
                              </a:schemeClr>
                            </a:solidFill>
                            <a:latin typeface="Cambria Math"/>
                          </a:rPr>
                        </m:ctrlPr>
                      </m:sSubPr>
                      <m:e>
                        <m:r>
                          <a:rPr lang="en-US" b="1" i="0" smtClean="0">
                            <a:solidFill>
                              <a:schemeClr val="bg1">
                                <a:lumMod val="65000"/>
                              </a:schemeClr>
                            </a:solidFill>
                            <a:latin typeface="Cambria Math"/>
                          </a:rPr>
                          <m:t>𝚺</m:t>
                        </m:r>
                      </m:e>
                      <m:sub>
                        <m:r>
                          <a:rPr lang="en-US" b="0" i="1" smtClean="0">
                            <a:solidFill>
                              <a:schemeClr val="bg1">
                                <a:lumMod val="65000"/>
                              </a:schemeClr>
                            </a:solidFill>
                            <a:latin typeface="Cambria Math"/>
                          </a:rPr>
                          <m:t>𝑖</m:t>
                        </m:r>
                      </m:sub>
                    </m:sSub>
                    <m:r>
                      <a:rPr lang="en-US" b="1">
                        <a:solidFill>
                          <a:schemeClr val="bg1">
                            <a:lumMod val="65000"/>
                          </a:schemeClr>
                        </a:solidFill>
                        <a:latin typeface="Cambria Math"/>
                      </a:rPr>
                      <m:t>=</m:t>
                    </m:r>
                  </m:oMath>
                </a14:m>
                <a:r>
                  <a:rPr lang="fr-FR" dirty="0" smtClean="0">
                    <a:solidFill>
                      <a:schemeClr val="bg1">
                        <a:lumMod val="65000"/>
                      </a:schemeClr>
                    </a:solidFill>
                  </a:rPr>
                  <a:t> large.</a:t>
                </a:r>
                <a:endParaRPr lang="fr-FR" dirty="0">
                  <a:solidFill>
                    <a:schemeClr val="bg1">
                      <a:lumMod val="65000"/>
                    </a:schemeClr>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836323" y="3244334"/>
                <a:ext cx="1203215" cy="369332"/>
              </a:xfrm>
              <a:prstGeom prst="rect">
                <a:avLst/>
              </a:prstGeom>
              <a:blipFill rotWithShape="1">
                <a:blip r:embed="rId6"/>
                <a:stretch>
                  <a:fillRect t="-8197" r="-4040" b="-24590"/>
                </a:stretch>
              </a:blipFill>
            </p:spPr>
            <p:txBody>
              <a:bodyPr/>
              <a:lstStyle/>
              <a:p>
                <a:r>
                  <a:rPr lang="fr-FR">
                    <a:noFill/>
                  </a:rPr>
                  <a:t> </a:t>
                </a:r>
              </a:p>
            </p:txBody>
          </p:sp>
        </mc:Fallback>
      </mc:AlternateContent>
      <p:cxnSp>
        <p:nvCxnSpPr>
          <p:cNvPr id="7" name="Straight Arrow Connector 6"/>
          <p:cNvCxnSpPr/>
          <p:nvPr/>
        </p:nvCxnSpPr>
        <p:spPr>
          <a:xfrm>
            <a:off x="762000" y="4724400"/>
            <a:ext cx="60558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6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r>
              <a:rPr lang="en-US" dirty="0"/>
              <a:t>Maximize ℰ(𝚿│𝒴,𝒵) with respect </a:t>
            </a:r>
            <a:r>
              <a:rPr lang="en-US" dirty="0" smtClean="0"/>
              <a:t>to the </a:t>
            </a:r>
            <a:r>
              <a:rPr lang="en-US" dirty="0"/>
              <a:t>registration parameters 𝚯≔{𝐑,𝒕}, conditional on the current covariance matrices.</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4" name="TextBox 3"/>
              <p:cNvSpPr txBox="1"/>
              <p:nvPr/>
            </p:nvSpPr>
            <p:spPr>
              <a:xfrm>
                <a:off x="868169" y="4451038"/>
                <a:ext cx="7407663" cy="1187762"/>
              </a:xfrm>
              <a:prstGeom prst="rect">
                <a:avLst/>
              </a:prstGeom>
              <a:noFill/>
              <a:ln w="285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ℰ</m:t>
                      </m:r>
                      <m:d>
                        <m:dPr>
                          <m:ctrlPr>
                            <a:rPr lang="fr-FR" sz="2400" i="1">
                              <a:latin typeface="Cambria Math"/>
                            </a:rPr>
                          </m:ctrlPr>
                        </m:dPr>
                        <m:e>
                          <m:r>
                            <a:rPr lang="en-US" sz="2400" b="1" i="1">
                              <a:latin typeface="Cambria Math"/>
                            </a:rPr>
                            <m:t>𝚿</m:t>
                          </m:r>
                        </m:e>
                      </m:d>
                      <m:r>
                        <a:rPr lang="en-US" sz="2400" i="1">
                          <a:latin typeface="Cambria Math"/>
                        </a:rPr>
                        <m:t>=−</m:t>
                      </m:r>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𝑗</m:t>
                          </m:r>
                          <m:r>
                            <a:rPr lang="en-US" sz="2400" i="1">
                              <a:latin typeface="Cambria Math"/>
                            </a:rPr>
                            <m:t>=1</m:t>
                          </m:r>
                        </m:sub>
                        <m:sup>
                          <m:r>
                            <a:rPr lang="en-US" sz="2400" i="1">
                              <a:latin typeface="Cambria Math"/>
                            </a:rPr>
                            <m:t>𝑚</m:t>
                          </m:r>
                        </m:sup>
                        <m:e>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
                                <m:sSubPr>
                                  <m:ctrlPr>
                                    <a:rPr lang="fr-FR" sz="2400" i="1">
                                      <a:latin typeface="Cambria Math"/>
                                    </a:rPr>
                                  </m:ctrlPr>
                                </m:sSubPr>
                                <m:e>
                                  <m:r>
                                    <a:rPr lang="en-US" sz="2400" i="1">
                                      <a:latin typeface="Cambria Math"/>
                                    </a:rPr>
                                    <m:t>𝛼</m:t>
                                  </m:r>
                                </m:e>
                                <m:sub>
                                  <m:r>
                                    <a:rPr lang="en-US" sz="2400" i="1">
                                      <a:latin typeface="Cambria Math"/>
                                    </a:rPr>
                                    <m:t>𝑗𝑖</m:t>
                                  </m:r>
                                </m:sub>
                              </m:sSub>
                              <m:d>
                                <m:dPr>
                                  <m:ctrlPr>
                                    <a:rPr lang="fr-FR" sz="2400" i="1">
                                      <a:latin typeface="Cambria Math"/>
                                    </a:rPr>
                                  </m:ctrlPr>
                                </m:dPr>
                                <m:e>
                                  <m:func>
                                    <m:funcPr>
                                      <m:ctrlPr>
                                        <a:rPr lang="fr-FR" sz="2400" i="1">
                                          <a:latin typeface="Cambria Math"/>
                                        </a:rPr>
                                      </m:ctrlPr>
                                    </m:funcPr>
                                    <m:fName>
                                      <m:r>
                                        <m:rPr>
                                          <m:sty m:val="p"/>
                                        </m:rPr>
                                        <a:rPr lang="en-US" sz="2400">
                                          <a:latin typeface="Cambria Math"/>
                                        </a:rPr>
                                        <m:t>log</m:t>
                                      </m:r>
                                    </m:fName>
                                    <m:e>
                                      <m:d>
                                        <m:dPr>
                                          <m:begChr m:val="|"/>
                                          <m:endChr m:val="|"/>
                                          <m:ctrlPr>
                                            <a:rPr lang="fr-FR" sz="2400" i="1">
                                              <a:latin typeface="Cambria Math"/>
                                            </a:rPr>
                                          </m:ctrlPr>
                                        </m:dPr>
                                        <m:e>
                                          <m:sSub>
                                            <m:sSubPr>
                                              <m:ctrlPr>
                                                <a:rPr lang="fr-FR" sz="2400" i="1">
                                                  <a:latin typeface="Cambria Math"/>
                                                </a:rPr>
                                              </m:ctrlPr>
                                            </m:sSubPr>
                                            <m:e>
                                              <m:r>
                                                <a:rPr lang="en-US" sz="2400" b="1" i="1">
                                                  <a:latin typeface="Cambria Math"/>
                                                </a:rPr>
                                                <m:t>𝚺</m:t>
                                              </m:r>
                                            </m:e>
                                            <m:sub>
                                              <m:r>
                                                <a:rPr lang="en-US" sz="2400" i="1">
                                                  <a:latin typeface="Cambria Math"/>
                                                </a:rPr>
                                                <m:t>𝑖</m:t>
                                              </m:r>
                                            </m:sub>
                                          </m:sSub>
                                        </m:e>
                                      </m:d>
                                    </m:e>
                                  </m:func>
                                  <m:r>
                                    <a:rPr lang="en-US" sz="2400" i="1">
                                      <a:latin typeface="Cambria Math"/>
                                    </a:rPr>
                                    <m:t>+</m:t>
                                  </m:r>
                                  <m:sSubSup>
                                    <m:sSubSupPr>
                                      <m:ctrlPr>
                                        <a:rPr lang="fr-FR" sz="2400" i="1">
                                          <a:latin typeface="Cambria Math"/>
                                        </a:rPr>
                                      </m:ctrlPr>
                                    </m:sSubSupPr>
                                    <m:e>
                                      <m:d>
                                        <m:dPr>
                                          <m:begChr m:val="‖"/>
                                          <m:endChr m:val="‖"/>
                                          <m:ctrlPr>
                                            <a:rPr lang="fr-FR" sz="2400" i="1">
                                              <a:latin typeface="Cambria Math"/>
                                            </a:rPr>
                                          </m:ctrlPr>
                                        </m:dPr>
                                        <m:e>
                                          <m:sSub>
                                            <m:sSubPr>
                                              <m:ctrlPr>
                                                <a:rPr lang="fr-FR" sz="2400" i="1">
                                                  <a:latin typeface="Cambria Math"/>
                                                </a:rPr>
                                              </m:ctrlPr>
                                            </m:sSubPr>
                                            <m:e>
                                              <m:r>
                                                <a:rPr lang="en-US" sz="2400" b="1" i="1">
                                                  <a:latin typeface="Cambria Math"/>
                                                </a:rPr>
                                                <m:t>𝒀</m:t>
                                              </m:r>
                                            </m:e>
                                            <m:sub>
                                              <m:r>
                                                <a:rPr lang="en-US" sz="2400" i="1">
                                                  <a:latin typeface="Cambria Math"/>
                                                </a:rPr>
                                                <m:t>𝑗</m:t>
                                              </m:r>
                                            </m:sub>
                                          </m:sSub>
                                          <m:r>
                                            <a:rPr lang="en-US" sz="2400" b="1" i="1">
                                              <a:latin typeface="Cambria Math"/>
                                            </a:rPr>
                                            <m:t>−</m:t>
                                          </m:r>
                                          <m:r>
                                            <a:rPr lang="en-US" sz="2400" b="1" i="1">
                                              <a:latin typeface="Cambria Math"/>
                                            </a:rPr>
                                            <m:t>𝝁</m:t>
                                          </m:r>
                                          <m:d>
                                            <m:dPr>
                                              <m:ctrlPr>
                                                <a:rPr lang="fr-FR" sz="2400" b="1" i="1">
                                                  <a:latin typeface="Cambria Math"/>
                                                </a:rPr>
                                              </m:ctrlPr>
                                            </m:dPr>
                                            <m:e>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r>
                                                <a:rPr lang="en-US" sz="2400" b="1" i="1">
                                                  <a:latin typeface="Cambria Math"/>
                                                </a:rPr>
                                                <m:t>𝚯</m:t>
                                              </m:r>
                                            </m:e>
                                          </m:d>
                                        </m:e>
                                      </m:d>
                                    </m:e>
                                    <m:sub>
                                      <m:sSub>
                                        <m:sSubPr>
                                          <m:ctrlPr>
                                            <a:rPr lang="fr-FR" sz="2400" i="1">
                                              <a:latin typeface="Cambria Math"/>
                                            </a:rPr>
                                          </m:ctrlPr>
                                        </m:sSubPr>
                                        <m:e>
                                          <m:r>
                                            <m:rPr>
                                              <m:sty m:val="p"/>
                                            </m:rPr>
                                            <a:rPr lang="en-US" sz="2400">
                                              <a:latin typeface="Cambria Math"/>
                                            </a:rPr>
                                            <m:t>Σ</m:t>
                                          </m:r>
                                        </m:e>
                                        <m:sub>
                                          <m:r>
                                            <a:rPr lang="en-US" sz="2400" i="1">
                                              <a:latin typeface="Cambria Math"/>
                                            </a:rPr>
                                            <m:t>𝑖</m:t>
                                          </m:r>
                                        </m:sub>
                                      </m:sSub>
                                    </m:sub>
                                    <m:sup>
                                      <m:r>
                                        <a:rPr lang="en-US" sz="2400" i="1">
                                          <a:latin typeface="Cambria Math"/>
                                        </a:rPr>
                                        <m:t>2</m:t>
                                      </m:r>
                                    </m:sup>
                                  </m:sSubSup>
                                </m:e>
                              </m:d>
                            </m:e>
                          </m:nary>
                        </m:e>
                      </m:nary>
                    </m:oMath>
                  </m:oMathPara>
                </a14:m>
                <a:endParaRPr lang="fr-F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68169" y="4451038"/>
                <a:ext cx="7407663" cy="1187762"/>
              </a:xfrm>
              <a:prstGeom prst="rect">
                <a:avLst/>
              </a:prstGeom>
              <a:blipFill rotWithShape="1">
                <a:blip r:embed="rId3"/>
                <a:stretch>
                  <a:fillRect/>
                </a:stretch>
              </a:blipFill>
              <a:ln w="28575">
                <a:solidFill>
                  <a:schemeClr val="tx1"/>
                </a:solidFill>
              </a:ln>
            </p:spPr>
            <p:txBody>
              <a:bodyPr/>
              <a:lstStyle/>
              <a:p>
                <a:r>
                  <a:rPr lang="fr-FR">
                    <a:noFill/>
                  </a:rPr>
                  <a:t> </a:t>
                </a:r>
              </a:p>
            </p:txBody>
          </p:sp>
        </mc:Fallback>
      </mc:AlternateContent>
      <p:sp>
        <p:nvSpPr>
          <p:cNvPr id="6" name="TextBox 5"/>
          <p:cNvSpPr txBox="1"/>
          <p:nvPr/>
        </p:nvSpPr>
        <p:spPr>
          <a:xfrm>
            <a:off x="2622684" y="5638800"/>
            <a:ext cx="3898631" cy="646331"/>
          </a:xfrm>
          <a:prstGeom prst="rect">
            <a:avLst/>
          </a:prstGeom>
          <a:noFill/>
        </p:spPr>
        <p:txBody>
          <a:bodyPr wrap="none" rtlCol="0">
            <a:spAutoFit/>
          </a:bodyPr>
          <a:lstStyle/>
          <a:p>
            <a:pPr algn="ctr"/>
            <a:r>
              <a:rPr lang="en-US" b="1" dirty="0"/>
              <a:t>expected complete-data log-likelihood </a:t>
            </a:r>
            <a:endParaRPr lang="en-US" b="1" dirty="0" smtClean="0"/>
          </a:p>
          <a:p>
            <a:pPr algn="ctr"/>
            <a:r>
              <a:rPr lang="en-US" b="1" dirty="0" smtClean="0"/>
              <a:t>conditioned </a:t>
            </a:r>
            <a:r>
              <a:rPr lang="en-US" b="1" dirty="0"/>
              <a:t>by the observed data</a:t>
            </a:r>
            <a:endParaRPr lang="fr-FR" b="1" dirty="0"/>
          </a:p>
        </p:txBody>
      </p:sp>
    </p:spTree>
    <p:extLst>
      <p:ext uri="{BB962C8B-B14F-4D97-AF65-F5344CB8AC3E}">
        <p14:creationId xmlns:p14="http://schemas.microsoft.com/office/powerpoint/2010/main" val="314971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r>
              <a:rPr lang="en-US" dirty="0"/>
              <a:t>Maximize ℰ(𝚿│𝒴,𝒵) with respect </a:t>
            </a:r>
            <a:r>
              <a:rPr lang="en-US" dirty="0" smtClean="0"/>
              <a:t>to the </a:t>
            </a:r>
            <a:r>
              <a:rPr lang="en-US" dirty="0"/>
              <a:t>registration parameters 𝚯≔{𝐑,𝒕}, conditional on the current covariance matrices.</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4" name="TextBox 3"/>
              <p:cNvSpPr txBox="1"/>
              <p:nvPr/>
            </p:nvSpPr>
            <p:spPr>
              <a:xfrm>
                <a:off x="868169" y="4453128"/>
                <a:ext cx="7407663" cy="1188720"/>
              </a:xfrm>
              <a:prstGeom prst="rect">
                <a:avLst/>
              </a:prstGeom>
              <a:noFill/>
              <a:ln w="285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fr-FR" sz="2400" i="1">
                              <a:latin typeface="Cambria Math"/>
                            </a:rPr>
                          </m:ctrlPr>
                        </m:sSupPr>
                        <m:e>
                          <m:r>
                            <a:rPr lang="en-US" sz="2400" b="1" i="1">
                              <a:latin typeface="Cambria Math"/>
                            </a:rPr>
                            <m:t>𝚯</m:t>
                          </m:r>
                        </m:e>
                        <m:sup>
                          <m:r>
                            <a:rPr lang="en-US" sz="2400" i="1">
                              <a:latin typeface="Cambria Math"/>
                            </a:rPr>
                            <m:t>𝑞</m:t>
                          </m:r>
                          <m:r>
                            <a:rPr lang="en-US" sz="2400" i="1">
                              <a:latin typeface="Cambria Math"/>
                            </a:rPr>
                            <m:t>+1</m:t>
                          </m:r>
                        </m:sup>
                      </m:sSup>
                      <m:r>
                        <a:rPr lang="en-US" sz="240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𝚯</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𝑗</m:t>
                                  </m:r>
                                  <m:r>
                                    <a:rPr lang="en-US" sz="2400" i="1">
                                      <a:latin typeface="Cambria Math"/>
                                    </a:rPr>
                                    <m:t>=1</m:t>
                                  </m:r>
                                </m:sub>
                                <m:sup>
                                  <m:r>
                                    <a:rPr lang="en-US" sz="2400" i="1">
                                      <a:latin typeface="Cambria Math"/>
                                    </a:rPr>
                                    <m:t>𝑚</m:t>
                                  </m:r>
                                </m:sup>
                                <m:e>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Sup>
                                        <m:sSubSupPr>
                                          <m:ctrlPr>
                                            <a:rPr lang="fr-FR" sz="2400" i="1">
                                              <a:latin typeface="Cambria Math"/>
                                            </a:rPr>
                                          </m:ctrlPr>
                                        </m:sSubSupPr>
                                        <m:e>
                                          <m:r>
                                            <a:rPr lang="en-US" sz="2400" i="1">
                                              <a:latin typeface="Cambria Math"/>
                                            </a:rPr>
                                            <m:t>𝛼</m:t>
                                          </m:r>
                                        </m:e>
                                        <m:sub>
                                          <m:r>
                                            <a:rPr lang="en-US" sz="2400" i="1">
                                              <a:latin typeface="Cambria Math"/>
                                            </a:rPr>
                                            <m:t>𝑗𝑖</m:t>
                                          </m:r>
                                        </m:sub>
                                        <m:sup>
                                          <m:r>
                                            <a:rPr lang="en-US" sz="2400" i="1">
                                              <a:latin typeface="Cambria Math"/>
                                            </a:rPr>
                                            <m:t>𝑞</m:t>
                                          </m:r>
                                        </m:sup>
                                      </m:sSubSup>
                                      <m:sSubSup>
                                        <m:sSubSupPr>
                                          <m:ctrlPr>
                                            <a:rPr lang="fr-FR" sz="2400" i="1">
                                              <a:latin typeface="Cambria Math"/>
                                            </a:rPr>
                                          </m:ctrlPr>
                                        </m:sSubSupPr>
                                        <m:e>
                                          <m:d>
                                            <m:dPr>
                                              <m:begChr m:val="‖"/>
                                              <m:endChr m:val="‖"/>
                                              <m:ctrlPr>
                                                <a:rPr lang="fr-FR" sz="2400" i="1">
                                                  <a:latin typeface="Cambria Math"/>
                                                </a:rPr>
                                              </m:ctrlPr>
                                            </m:dPr>
                                            <m:e>
                                              <m:sSub>
                                                <m:sSubPr>
                                                  <m:ctrlPr>
                                                    <a:rPr lang="fr-FR" sz="2400" i="1">
                                                      <a:latin typeface="Cambria Math"/>
                                                    </a:rPr>
                                                  </m:ctrlPr>
                                                </m:sSubPr>
                                                <m:e>
                                                  <m:r>
                                                    <a:rPr lang="en-US" sz="2400" b="1" i="1">
                                                      <a:latin typeface="Cambria Math"/>
                                                    </a:rPr>
                                                    <m:t>𝒀</m:t>
                                                  </m:r>
                                                </m:e>
                                                <m:sub>
                                                  <m:r>
                                                    <a:rPr lang="en-US" sz="2400" i="1">
                                                      <a:latin typeface="Cambria Math"/>
                                                    </a:rPr>
                                                    <m:t>𝑗</m:t>
                                                  </m:r>
                                                </m:sub>
                                              </m:sSub>
                                              <m:r>
                                                <a:rPr lang="en-US" sz="2400" b="1" i="1">
                                                  <a:latin typeface="Cambria Math"/>
                                                </a:rPr>
                                                <m:t> −</m:t>
                                              </m:r>
                                              <m:r>
                                                <a:rPr lang="en-US" sz="2400" b="1" i="1">
                                                  <a:latin typeface="Cambria Math"/>
                                                </a:rPr>
                                                <m:t>𝝁</m:t>
                                              </m:r>
                                              <m:d>
                                                <m:dPr>
                                                  <m:ctrlPr>
                                                    <a:rPr lang="fr-FR" sz="2400" b="1" i="1">
                                                      <a:latin typeface="Cambria Math"/>
                                                    </a:rPr>
                                                  </m:ctrlPr>
                                                </m:dPr>
                                                <m:e>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r>
                                                    <a:rPr lang="en-US" sz="2400" b="1" i="1">
                                                      <a:latin typeface="Cambria Math"/>
                                                    </a:rPr>
                                                    <m:t>𝚯</m:t>
                                                  </m:r>
                                                </m:e>
                                              </m:d>
                                            </m:e>
                                          </m:d>
                                        </m:e>
                                        <m:sub>
                                          <m:sSubSup>
                                            <m:sSubSupPr>
                                              <m:ctrlPr>
                                                <a:rPr lang="fr-FR" sz="2400" i="1">
                                                  <a:latin typeface="Cambria Math"/>
                                                </a:rPr>
                                              </m:ctrlPr>
                                            </m:sSubSupPr>
                                            <m:e>
                                              <m:r>
                                                <m:rPr>
                                                  <m:sty m:val="p"/>
                                                </m:rPr>
                                                <a:rPr lang="en-US" sz="2400">
                                                  <a:latin typeface="Cambria Math"/>
                                                </a:rPr>
                                                <m:t>Σ</m:t>
                                              </m:r>
                                            </m:e>
                                            <m:sub>
                                              <m:r>
                                                <a:rPr lang="en-US" sz="2400" i="1">
                                                  <a:latin typeface="Cambria Math"/>
                                                </a:rPr>
                                                <m:t>𝑖</m:t>
                                              </m:r>
                                            </m:sub>
                                            <m:sup>
                                              <m:r>
                                                <a:rPr lang="en-US" sz="2400" i="1">
                                                  <a:latin typeface="Cambria Math"/>
                                                </a:rPr>
                                                <m:t>𝑞</m:t>
                                              </m:r>
                                            </m:sup>
                                          </m:sSubSup>
                                        </m:sub>
                                        <m:sup>
                                          <m:r>
                                            <a:rPr lang="en-US" sz="2400" i="1">
                                              <a:latin typeface="Cambria Math"/>
                                            </a:rPr>
                                            <m:t>2</m:t>
                                          </m:r>
                                        </m:sup>
                                      </m:sSubSup>
                                    </m:e>
                                  </m:nary>
                                </m:e>
                              </m:nary>
                            </m:e>
                          </m:func>
                        </m:e>
                      </m:func>
                    </m:oMath>
                  </m:oMathPara>
                </a14:m>
                <a:endParaRPr lang="fr-F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68169" y="4453128"/>
                <a:ext cx="7407663" cy="1188720"/>
              </a:xfrm>
              <a:prstGeom prst="rect">
                <a:avLst/>
              </a:prstGeom>
              <a:blipFill rotWithShape="1">
                <a:blip r:embed="rId3"/>
                <a:stretch>
                  <a:fillRect/>
                </a:stretch>
              </a:blipFill>
              <a:ln w="28575">
                <a:solidFill>
                  <a:schemeClr val="tx1"/>
                </a:solidFill>
              </a:ln>
            </p:spPr>
            <p:txBody>
              <a:bodyPr/>
              <a:lstStyle/>
              <a:p>
                <a:r>
                  <a:rPr lang="fr-FR">
                    <a:noFill/>
                  </a:rPr>
                  <a:t> </a:t>
                </a:r>
              </a:p>
            </p:txBody>
          </p:sp>
        </mc:Fallback>
      </mc:AlternateContent>
      <p:sp>
        <p:nvSpPr>
          <p:cNvPr id="6" name="TextBox 5"/>
          <p:cNvSpPr txBox="1"/>
          <p:nvPr/>
        </p:nvSpPr>
        <p:spPr>
          <a:xfrm>
            <a:off x="3007764" y="5655580"/>
            <a:ext cx="3128485" cy="369332"/>
          </a:xfrm>
          <a:prstGeom prst="rect">
            <a:avLst/>
          </a:prstGeom>
          <a:noFill/>
        </p:spPr>
        <p:txBody>
          <a:bodyPr wrap="none" rtlCol="0">
            <a:spAutoFit/>
          </a:bodyPr>
          <a:lstStyle/>
          <a:p>
            <a:pPr algn="ctr"/>
            <a:r>
              <a:rPr lang="en-US" b="1" dirty="0" smtClean="0"/>
              <a:t>maximum-likelihood estimator</a:t>
            </a:r>
            <a:endParaRPr lang="fr-FR" b="1" dirty="0"/>
          </a:p>
        </p:txBody>
      </p:sp>
    </p:spTree>
    <p:extLst>
      <p:ext uri="{BB962C8B-B14F-4D97-AF65-F5344CB8AC3E}">
        <p14:creationId xmlns:p14="http://schemas.microsoft.com/office/powerpoint/2010/main" val="412404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4" name="TextBox 3"/>
              <p:cNvSpPr txBox="1"/>
              <p:nvPr/>
            </p:nvSpPr>
            <p:spPr>
              <a:xfrm>
                <a:off x="868169" y="4453128"/>
                <a:ext cx="7407663" cy="1188720"/>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fr-FR" sz="2400" i="1">
                              <a:latin typeface="Cambria Math"/>
                            </a:rPr>
                          </m:ctrlPr>
                        </m:sSupPr>
                        <m:e>
                          <m:r>
                            <a:rPr lang="en-US" sz="2400" b="1" i="1">
                              <a:latin typeface="Cambria Math"/>
                            </a:rPr>
                            <m:t>𝚯</m:t>
                          </m:r>
                        </m:e>
                        <m:sup>
                          <m:r>
                            <a:rPr lang="en-US" sz="2400" i="1">
                              <a:latin typeface="Cambria Math"/>
                            </a:rPr>
                            <m:t>𝑞</m:t>
                          </m:r>
                          <m:r>
                            <a:rPr lang="en-US" sz="2400" i="1">
                              <a:latin typeface="Cambria Math"/>
                            </a:rPr>
                            <m:t>+1</m:t>
                          </m:r>
                        </m:sup>
                      </m:sSup>
                      <m:r>
                        <a:rPr lang="en-US" sz="240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𝚯</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𝑗</m:t>
                                  </m:r>
                                  <m:r>
                                    <a:rPr lang="en-US" sz="2400" i="1">
                                      <a:latin typeface="Cambria Math"/>
                                    </a:rPr>
                                    <m:t>=1</m:t>
                                  </m:r>
                                </m:sub>
                                <m:sup>
                                  <m:r>
                                    <a:rPr lang="en-US" sz="2400" i="1">
                                      <a:latin typeface="Cambria Math"/>
                                    </a:rPr>
                                    <m:t>𝑚</m:t>
                                  </m:r>
                                </m:sup>
                                <m:e>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Sup>
                                        <m:sSubSupPr>
                                          <m:ctrlPr>
                                            <a:rPr lang="fr-FR" sz="2400" i="1">
                                              <a:latin typeface="Cambria Math"/>
                                            </a:rPr>
                                          </m:ctrlPr>
                                        </m:sSubSupPr>
                                        <m:e>
                                          <m:r>
                                            <a:rPr lang="en-US" sz="2400" i="1">
                                              <a:latin typeface="Cambria Math"/>
                                            </a:rPr>
                                            <m:t>𝛼</m:t>
                                          </m:r>
                                        </m:e>
                                        <m:sub>
                                          <m:r>
                                            <a:rPr lang="en-US" sz="2400" i="1">
                                              <a:latin typeface="Cambria Math"/>
                                            </a:rPr>
                                            <m:t>𝑗𝑖</m:t>
                                          </m:r>
                                        </m:sub>
                                        <m:sup>
                                          <m:r>
                                            <a:rPr lang="en-US" sz="2400" i="1">
                                              <a:latin typeface="Cambria Math"/>
                                            </a:rPr>
                                            <m:t>𝑞</m:t>
                                          </m:r>
                                        </m:sup>
                                      </m:sSubSup>
                                      <m:sSubSup>
                                        <m:sSubSupPr>
                                          <m:ctrlPr>
                                            <a:rPr lang="fr-FR" sz="2400" i="1">
                                              <a:latin typeface="Cambria Math"/>
                                            </a:rPr>
                                          </m:ctrlPr>
                                        </m:sSubSupPr>
                                        <m:e>
                                          <m:d>
                                            <m:dPr>
                                              <m:begChr m:val="‖"/>
                                              <m:endChr m:val="‖"/>
                                              <m:ctrlPr>
                                                <a:rPr lang="fr-FR" sz="2400" i="1">
                                                  <a:latin typeface="Cambria Math"/>
                                                </a:rPr>
                                              </m:ctrlPr>
                                            </m:dPr>
                                            <m:e>
                                              <m:sSub>
                                                <m:sSubPr>
                                                  <m:ctrlPr>
                                                    <a:rPr lang="fr-FR" sz="2400" i="1">
                                                      <a:latin typeface="Cambria Math"/>
                                                    </a:rPr>
                                                  </m:ctrlPr>
                                                </m:sSubPr>
                                                <m:e>
                                                  <m:r>
                                                    <a:rPr lang="en-US" sz="2400" b="1" i="1">
                                                      <a:latin typeface="Cambria Math"/>
                                                    </a:rPr>
                                                    <m:t>𝒀</m:t>
                                                  </m:r>
                                                </m:e>
                                                <m:sub>
                                                  <m:r>
                                                    <a:rPr lang="en-US" sz="2400" i="1">
                                                      <a:latin typeface="Cambria Math"/>
                                                    </a:rPr>
                                                    <m:t>𝑗</m:t>
                                                  </m:r>
                                                </m:sub>
                                              </m:sSub>
                                              <m:r>
                                                <a:rPr lang="en-US" sz="2400" b="1" i="1">
                                                  <a:latin typeface="Cambria Math"/>
                                                </a:rPr>
                                                <m:t> −</m:t>
                                              </m:r>
                                              <m:r>
                                                <a:rPr lang="en-US" sz="2400" b="1" i="1">
                                                  <a:latin typeface="Cambria Math"/>
                                                </a:rPr>
                                                <m:t>𝝁</m:t>
                                              </m:r>
                                              <m:d>
                                                <m:dPr>
                                                  <m:ctrlPr>
                                                    <a:rPr lang="fr-FR" sz="2400" b="1" i="1">
                                                      <a:latin typeface="Cambria Math"/>
                                                    </a:rPr>
                                                  </m:ctrlPr>
                                                </m:dPr>
                                                <m:e>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r>
                                                    <a:rPr lang="en-US" sz="2400" b="1" i="1">
                                                      <a:latin typeface="Cambria Math"/>
                                                    </a:rPr>
                                                    <m:t>𝚯</m:t>
                                                  </m:r>
                                                </m:e>
                                              </m:d>
                                            </m:e>
                                          </m:d>
                                        </m:e>
                                        <m:sub>
                                          <m:sSubSup>
                                            <m:sSubSupPr>
                                              <m:ctrlPr>
                                                <a:rPr lang="fr-FR" sz="2400" i="1">
                                                  <a:latin typeface="Cambria Math"/>
                                                </a:rPr>
                                              </m:ctrlPr>
                                            </m:sSubSupPr>
                                            <m:e>
                                              <m:r>
                                                <m:rPr>
                                                  <m:sty m:val="p"/>
                                                </m:rPr>
                                                <a:rPr lang="en-US" sz="2400">
                                                  <a:latin typeface="Cambria Math"/>
                                                </a:rPr>
                                                <m:t>Σ</m:t>
                                              </m:r>
                                            </m:e>
                                            <m:sub>
                                              <m:r>
                                                <a:rPr lang="en-US" sz="2400" i="1">
                                                  <a:latin typeface="Cambria Math"/>
                                                </a:rPr>
                                                <m:t>𝑖</m:t>
                                              </m:r>
                                            </m:sub>
                                            <m:sup>
                                              <m:r>
                                                <a:rPr lang="en-US" sz="2400" i="1">
                                                  <a:latin typeface="Cambria Math"/>
                                                </a:rPr>
                                                <m:t>𝑞</m:t>
                                              </m:r>
                                            </m:sup>
                                          </m:sSubSup>
                                        </m:sub>
                                        <m:sup>
                                          <m:r>
                                            <a:rPr lang="en-US" sz="2400" i="1">
                                              <a:latin typeface="Cambria Math"/>
                                            </a:rPr>
                                            <m:t>2</m:t>
                                          </m:r>
                                        </m:sup>
                                      </m:sSubSup>
                                    </m:e>
                                  </m:nary>
                                </m:e>
                              </m:nary>
                            </m:e>
                          </m:func>
                        </m:e>
                      </m:func>
                    </m:oMath>
                  </m:oMathPara>
                </a14:m>
                <a:endParaRPr lang="fr-F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68169" y="4453128"/>
                <a:ext cx="7407663" cy="1188720"/>
              </a:xfrm>
              <a:prstGeom prst="rect">
                <a:avLst/>
              </a:prstGeom>
              <a:blipFill rotWithShape="1">
                <a:blip r:embed="rId3"/>
                <a:stretch>
                  <a:fillRect/>
                </a:stretch>
              </a:blipFill>
              <a:ln w="28575">
                <a:noFill/>
              </a:ln>
            </p:spPr>
            <p:txBody>
              <a:bodyPr/>
              <a:lstStyle/>
              <a:p>
                <a:r>
                  <a:rPr lang="fr-FR">
                    <a:noFill/>
                  </a:rPr>
                  <a:t> </a:t>
                </a:r>
              </a:p>
            </p:txBody>
          </p:sp>
        </mc:Fallback>
      </mc:AlternateContent>
    </p:spTree>
    <p:extLst>
      <p:ext uri="{BB962C8B-B14F-4D97-AF65-F5344CB8AC3E}">
        <p14:creationId xmlns:p14="http://schemas.microsoft.com/office/powerpoint/2010/main" val="415554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01495" y="4787377"/>
            <a:ext cx="461010" cy="298735"/>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4" name="TextBox 3"/>
              <p:cNvSpPr txBox="1"/>
              <p:nvPr/>
            </p:nvSpPr>
            <p:spPr>
              <a:xfrm>
                <a:off x="868169" y="4476306"/>
                <a:ext cx="7407663" cy="1142364"/>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fr-FR" sz="2400" i="1" smtClean="0">
                              <a:solidFill>
                                <a:schemeClr val="bg1">
                                  <a:lumMod val="65000"/>
                                </a:schemeClr>
                              </a:solidFill>
                              <a:latin typeface="Cambria Math"/>
                            </a:rPr>
                          </m:ctrlPr>
                        </m:sSupPr>
                        <m:e>
                          <m:r>
                            <a:rPr lang="en-US" sz="2400" b="1" i="1">
                              <a:solidFill>
                                <a:schemeClr val="bg1">
                                  <a:lumMod val="65000"/>
                                </a:schemeClr>
                              </a:solidFill>
                              <a:latin typeface="Cambria Math"/>
                            </a:rPr>
                            <m:t>𝚯</m:t>
                          </m:r>
                        </m:e>
                        <m:sup>
                          <m:r>
                            <a:rPr lang="en-US" sz="2400" i="1" smtClean="0">
                              <a:solidFill>
                                <a:schemeClr val="tx1"/>
                              </a:solidFill>
                              <a:latin typeface="Cambria Math"/>
                            </a:rPr>
                            <m:t>𝑞</m:t>
                          </m:r>
                          <m:r>
                            <a:rPr lang="en-US" sz="2400" i="1" smtClean="0">
                              <a:solidFill>
                                <a:schemeClr val="tx1"/>
                              </a:solidFill>
                              <a:latin typeface="Cambria Math"/>
                            </a:rPr>
                            <m:t>+1</m:t>
                          </m:r>
                        </m:sup>
                      </m:sSup>
                      <m:r>
                        <a:rPr lang="en-US" sz="2400" i="1">
                          <a:solidFill>
                            <a:schemeClr val="bg1">
                              <a:lumMod val="65000"/>
                            </a:schemeClr>
                          </a:solidFill>
                          <a:latin typeface="Cambria Math"/>
                        </a:rPr>
                        <m:t>=</m:t>
                      </m:r>
                      <m:func>
                        <m:funcPr>
                          <m:ctrlPr>
                            <a:rPr lang="fr-FR" sz="2400" i="1">
                              <a:solidFill>
                                <a:schemeClr val="bg1">
                                  <a:lumMod val="65000"/>
                                </a:schemeClr>
                              </a:solidFill>
                              <a:latin typeface="Cambria Math"/>
                            </a:rPr>
                          </m:ctrlPr>
                        </m:funcPr>
                        <m:fName>
                          <m:r>
                            <m:rPr>
                              <m:sty m:val="p"/>
                            </m:rPr>
                            <a:rPr lang="en-US" sz="2400">
                              <a:solidFill>
                                <a:schemeClr val="bg1">
                                  <a:lumMod val="65000"/>
                                </a:schemeClr>
                              </a:solidFill>
                              <a:latin typeface="Cambria Math"/>
                            </a:rPr>
                            <m:t>arg</m:t>
                          </m:r>
                        </m:fName>
                        <m:e>
                          <m:func>
                            <m:funcPr>
                              <m:ctrlPr>
                                <a:rPr lang="fr-FR" sz="2400" i="1">
                                  <a:solidFill>
                                    <a:schemeClr val="bg1">
                                      <a:lumMod val="65000"/>
                                    </a:schemeClr>
                                  </a:solidFill>
                                  <a:latin typeface="Cambria Math"/>
                                </a:rPr>
                              </m:ctrlPr>
                            </m:funcPr>
                            <m:fName>
                              <m:limLow>
                                <m:limLowPr>
                                  <m:ctrlPr>
                                    <a:rPr lang="fr-FR" sz="2400" i="1">
                                      <a:solidFill>
                                        <a:schemeClr val="bg1">
                                          <a:lumMod val="65000"/>
                                        </a:schemeClr>
                                      </a:solidFill>
                                      <a:latin typeface="Cambria Math"/>
                                    </a:rPr>
                                  </m:ctrlPr>
                                </m:limLowPr>
                                <m:e>
                                  <m:r>
                                    <m:rPr>
                                      <m:sty m:val="p"/>
                                    </m:rPr>
                                    <a:rPr lang="en-US" sz="2400">
                                      <a:solidFill>
                                        <a:schemeClr val="bg1">
                                          <a:lumMod val="65000"/>
                                        </a:schemeClr>
                                      </a:solidFill>
                                      <a:latin typeface="Cambria Math"/>
                                    </a:rPr>
                                    <m:t>min</m:t>
                                  </m:r>
                                </m:e>
                                <m:lim>
                                  <m:r>
                                    <a:rPr lang="en-US" sz="2400" b="1" i="1">
                                      <a:solidFill>
                                        <a:schemeClr val="bg1">
                                          <a:lumMod val="65000"/>
                                        </a:schemeClr>
                                      </a:solidFill>
                                      <a:latin typeface="Cambria Math"/>
                                    </a:rPr>
                                    <m:t>𝚯</m:t>
                                  </m:r>
                                </m:lim>
                              </m:limLow>
                            </m:fName>
                            <m:e>
                              <m:f>
                                <m:fPr>
                                  <m:ctrlPr>
                                    <a:rPr lang="fr-FR" sz="2400" i="1">
                                      <a:solidFill>
                                        <a:schemeClr val="bg1">
                                          <a:lumMod val="65000"/>
                                        </a:schemeClr>
                                      </a:solidFill>
                                      <a:latin typeface="Cambria Math"/>
                                    </a:rPr>
                                  </m:ctrlPr>
                                </m:fPr>
                                <m:num>
                                  <m:r>
                                    <a:rPr lang="en-US" sz="2400" i="1">
                                      <a:solidFill>
                                        <a:schemeClr val="bg1">
                                          <a:lumMod val="65000"/>
                                        </a:schemeClr>
                                      </a:solidFill>
                                      <a:latin typeface="Cambria Math"/>
                                    </a:rPr>
                                    <m:t>1</m:t>
                                  </m:r>
                                </m:num>
                                <m:den>
                                  <m:r>
                                    <a:rPr lang="en-US" sz="2400" i="1">
                                      <a:solidFill>
                                        <a:schemeClr val="bg1">
                                          <a:lumMod val="65000"/>
                                        </a:schemeClr>
                                      </a:solidFill>
                                      <a:latin typeface="Cambria Math"/>
                                    </a:rPr>
                                    <m:t>2</m:t>
                                  </m:r>
                                </m:den>
                              </m:f>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𝑗</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𝑚</m:t>
                                  </m:r>
                                </m:sup>
                                <m:e>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𝑖</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𝑛</m:t>
                                      </m:r>
                                    </m:sup>
                                    <m:e>
                                      <m:sSubSup>
                                        <m:sSubSupPr>
                                          <m:ctrlPr>
                                            <a:rPr lang="fr-FR" sz="2400" i="1">
                                              <a:solidFill>
                                                <a:schemeClr val="bg1">
                                                  <a:lumMod val="65000"/>
                                                </a:schemeClr>
                                              </a:solidFill>
                                              <a:latin typeface="Cambria Math"/>
                                            </a:rPr>
                                          </m:ctrlPr>
                                        </m:sSubSupPr>
                                        <m:e>
                                          <m:r>
                                            <a:rPr lang="en-US" sz="2400" i="1">
                                              <a:solidFill>
                                                <a:schemeClr val="bg1">
                                                  <a:lumMod val="65000"/>
                                                </a:schemeClr>
                                              </a:solidFill>
                                              <a:latin typeface="Cambria Math"/>
                                            </a:rPr>
                                            <m:t>𝛼</m:t>
                                          </m:r>
                                        </m:e>
                                        <m:sub>
                                          <m:r>
                                            <a:rPr lang="en-US" sz="2400" i="1">
                                              <a:solidFill>
                                                <a:schemeClr val="bg1">
                                                  <a:lumMod val="65000"/>
                                                </a:schemeClr>
                                              </a:solidFill>
                                              <a:latin typeface="Cambria Math"/>
                                            </a:rPr>
                                            <m:t>𝑗𝑖</m:t>
                                          </m:r>
                                        </m:sub>
                                        <m:sup>
                                          <m:r>
                                            <a:rPr lang="en-US" sz="2400" i="1">
                                              <a:solidFill>
                                                <a:schemeClr val="bg1">
                                                  <a:lumMod val="65000"/>
                                                </a:schemeClr>
                                              </a:solidFill>
                                              <a:latin typeface="Cambria Math"/>
                                            </a:rPr>
                                            <m:t>𝑞</m:t>
                                          </m:r>
                                        </m:sup>
                                      </m:sSubSup>
                                      <m:sSubSup>
                                        <m:sSubSupPr>
                                          <m:ctrlPr>
                                            <a:rPr lang="fr-FR" sz="2400" i="1">
                                              <a:solidFill>
                                                <a:schemeClr val="bg1">
                                                  <a:lumMod val="65000"/>
                                                </a:schemeClr>
                                              </a:solidFill>
                                              <a:latin typeface="Cambria Math"/>
                                            </a:rPr>
                                          </m:ctrlPr>
                                        </m:sSubSupPr>
                                        <m:e>
                                          <m:d>
                                            <m:dPr>
                                              <m:begChr m:val="‖"/>
                                              <m:endChr m:val="‖"/>
                                              <m:ctrlPr>
                                                <a:rPr lang="fr-FR" sz="2400" i="1">
                                                  <a:solidFill>
                                                    <a:schemeClr val="bg1">
                                                      <a:lumMod val="65000"/>
                                                    </a:schemeClr>
                                                  </a:solidFill>
                                                  <a:latin typeface="Cambria Math"/>
                                                </a:rPr>
                                              </m:ctrlPr>
                                            </m:dPr>
                                            <m:e>
                                              <m:sSub>
                                                <m:sSubPr>
                                                  <m:ctrlPr>
                                                    <a:rPr lang="fr-FR" sz="2400" i="1">
                                                      <a:solidFill>
                                                        <a:schemeClr val="bg1">
                                                          <a:lumMod val="65000"/>
                                                        </a:schemeClr>
                                                      </a:solidFill>
                                                      <a:latin typeface="Cambria Math"/>
                                                    </a:rPr>
                                                  </m:ctrlPr>
                                                </m:sSubPr>
                                                <m:e>
                                                  <m:r>
                                                    <a:rPr lang="en-US" sz="2400" b="1" i="1">
                                                      <a:solidFill>
                                                        <a:schemeClr val="bg1">
                                                          <a:lumMod val="65000"/>
                                                        </a:schemeClr>
                                                      </a:solidFill>
                                                      <a:latin typeface="Cambria Math"/>
                                                    </a:rPr>
                                                    <m:t>𝒀</m:t>
                                                  </m:r>
                                                </m:e>
                                                <m:sub>
                                                  <m:r>
                                                    <a:rPr lang="en-US" sz="2400" i="1">
                                                      <a:solidFill>
                                                        <a:schemeClr val="bg1">
                                                          <a:lumMod val="65000"/>
                                                        </a:schemeClr>
                                                      </a:solidFill>
                                                      <a:latin typeface="Cambria Math"/>
                                                    </a:rPr>
                                                    <m:t>𝑗</m:t>
                                                  </m:r>
                                                </m:sub>
                                              </m:sSub>
                                              <m:r>
                                                <a:rPr lang="en-US" sz="2400" b="1" i="1">
                                                  <a:solidFill>
                                                    <a:schemeClr val="bg1">
                                                      <a:lumMod val="65000"/>
                                                    </a:schemeClr>
                                                  </a:solidFill>
                                                  <a:latin typeface="Cambria Math"/>
                                                </a:rPr>
                                                <m:t> −</m:t>
                                              </m:r>
                                              <m:r>
                                                <a:rPr lang="en-US" sz="2400" b="1" i="1">
                                                  <a:solidFill>
                                                    <a:schemeClr val="bg1">
                                                      <a:lumMod val="65000"/>
                                                    </a:schemeClr>
                                                  </a:solidFill>
                                                  <a:latin typeface="Cambria Math"/>
                                                </a:rPr>
                                                <m:t>𝝁</m:t>
                                              </m:r>
                                              <m:d>
                                                <m:dPr>
                                                  <m:ctrlPr>
                                                    <a:rPr lang="fr-FR" sz="2400" b="1" i="1">
                                                      <a:solidFill>
                                                        <a:schemeClr val="bg1">
                                                          <a:lumMod val="65000"/>
                                                        </a:schemeClr>
                                                      </a:solidFill>
                                                      <a:latin typeface="Cambria Math"/>
                                                    </a:rPr>
                                                  </m:ctrlPr>
                                                </m:dPr>
                                                <m:e>
                                                  <m:sSub>
                                                    <m:sSubPr>
                                                      <m:ctrlPr>
                                                        <a:rPr lang="fr-FR" sz="2400" i="1">
                                                          <a:solidFill>
                                                            <a:schemeClr val="bg1">
                                                              <a:lumMod val="65000"/>
                                                            </a:schemeClr>
                                                          </a:solidFill>
                                                          <a:latin typeface="Cambria Math"/>
                                                        </a:rPr>
                                                      </m:ctrlPr>
                                                    </m:sSubPr>
                                                    <m:e>
                                                      <m:r>
                                                        <a:rPr lang="en-US" sz="2400" b="1" i="1">
                                                          <a:solidFill>
                                                            <a:schemeClr val="bg1">
                                                              <a:lumMod val="65000"/>
                                                            </a:schemeClr>
                                                          </a:solidFill>
                                                          <a:latin typeface="Cambria Math"/>
                                                        </a:rPr>
                                                        <m:t>𝑿</m:t>
                                                      </m:r>
                                                    </m:e>
                                                    <m:sub>
                                                      <m:r>
                                                        <a:rPr lang="en-US" sz="2400" i="1">
                                                          <a:solidFill>
                                                            <a:schemeClr val="bg1">
                                                              <a:lumMod val="65000"/>
                                                            </a:schemeClr>
                                                          </a:solidFill>
                                                          <a:latin typeface="Cambria Math"/>
                                                        </a:rPr>
                                                        <m:t>𝑖</m:t>
                                                      </m:r>
                                                    </m:sub>
                                                  </m:sSub>
                                                  <m:r>
                                                    <a:rPr lang="en-US" sz="2400" i="1">
                                                      <a:solidFill>
                                                        <a:schemeClr val="bg1">
                                                          <a:lumMod val="65000"/>
                                                        </a:schemeClr>
                                                      </a:solidFill>
                                                      <a:latin typeface="Cambria Math"/>
                                                    </a:rPr>
                                                    <m:t>;</m:t>
                                                  </m:r>
                                                  <m:r>
                                                    <a:rPr lang="en-US" sz="2400" b="1" i="1">
                                                      <a:solidFill>
                                                        <a:schemeClr val="bg1">
                                                          <a:lumMod val="65000"/>
                                                        </a:schemeClr>
                                                      </a:solidFill>
                                                      <a:latin typeface="Cambria Math"/>
                                                    </a:rPr>
                                                    <m:t>𝚯</m:t>
                                                  </m:r>
                                                </m:e>
                                              </m:d>
                                            </m:e>
                                          </m:d>
                                        </m:e>
                                        <m:sub>
                                          <m:sSubSup>
                                            <m:sSubSupPr>
                                              <m:ctrlPr>
                                                <a:rPr lang="fr-FR" sz="2400" i="1">
                                                  <a:solidFill>
                                                    <a:schemeClr val="bg1">
                                                      <a:lumMod val="65000"/>
                                                    </a:schemeClr>
                                                  </a:solidFill>
                                                  <a:latin typeface="Cambria Math"/>
                                                </a:rPr>
                                              </m:ctrlPr>
                                            </m:sSubSupPr>
                                            <m:e>
                                              <m:r>
                                                <m:rPr>
                                                  <m:sty m:val="p"/>
                                                </m:rPr>
                                                <a:rPr lang="en-US" sz="2400">
                                                  <a:solidFill>
                                                    <a:schemeClr val="bg1">
                                                      <a:lumMod val="65000"/>
                                                    </a:schemeClr>
                                                  </a:solidFill>
                                                  <a:latin typeface="Cambria Math"/>
                                                </a:rPr>
                                                <m:t>Σ</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sub>
                                        <m:sup>
                                          <m:r>
                                            <a:rPr lang="en-US" sz="2400" i="1">
                                              <a:solidFill>
                                                <a:schemeClr val="bg1">
                                                  <a:lumMod val="65000"/>
                                                </a:schemeClr>
                                              </a:solidFill>
                                              <a:latin typeface="Cambria Math"/>
                                            </a:rPr>
                                            <m:t>2</m:t>
                                          </m:r>
                                        </m:sup>
                                      </m:sSubSup>
                                    </m:e>
                                  </m:nary>
                                </m:e>
                              </m:nary>
                            </m:e>
                          </m:func>
                        </m:e>
                      </m:func>
                    </m:oMath>
                  </m:oMathPara>
                </a14:m>
                <a:endParaRPr lang="fr-FR" sz="2400" dirty="0">
                  <a:solidFill>
                    <a:schemeClr val="bg1">
                      <a:lumMod val="6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68169" y="4476306"/>
                <a:ext cx="7407663" cy="1142364"/>
              </a:xfrm>
              <a:prstGeom prst="rect">
                <a:avLst/>
              </a:prstGeom>
              <a:blipFill rotWithShape="1">
                <a:blip r:embed="rId3"/>
                <a:stretch>
                  <a:fillRect/>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00527" y="5867400"/>
                <a:ext cx="3262945" cy="646331"/>
              </a:xfrm>
              <a:prstGeom prst="rect">
                <a:avLst/>
              </a:prstGeom>
              <a:noFill/>
              <a:ln w="28575">
                <a:solidFill>
                  <a:srgbClr val="00B050"/>
                </a:solidFill>
              </a:ln>
            </p:spPr>
            <p:txBody>
              <a:bodyPr wrap="none" rtlCol="0">
                <a:spAutoFit/>
              </a:bodyPr>
              <a:lstStyle/>
              <a:p>
                <a:pPr algn="ctr"/>
                <a14:m>
                  <m:oMath xmlns:m="http://schemas.openxmlformats.org/officeDocument/2006/math">
                    <m:r>
                      <a:rPr lang="en-US" b="0" i="1" smtClean="0">
                        <a:latin typeface="Cambria Math"/>
                      </a:rPr>
                      <m:t>𝑞</m:t>
                    </m:r>
                  </m:oMath>
                </a14:m>
                <a:r>
                  <a:rPr lang="en-US" dirty="0" smtClean="0"/>
                  <a:t> stands for </a:t>
                </a:r>
                <a:r>
                  <a:rPr lang="en-US" u="sng" dirty="0" smtClean="0"/>
                  <a:t>current</a:t>
                </a:r>
                <a:r>
                  <a:rPr lang="en-US" dirty="0" smtClean="0"/>
                  <a:t> estimation,</a:t>
                </a:r>
              </a:p>
              <a:p>
                <a14:m>
                  <m:oMath xmlns:m="http://schemas.openxmlformats.org/officeDocument/2006/math">
                    <m:r>
                      <a:rPr lang="en-US" b="0" i="1" smtClean="0">
                        <a:latin typeface="Cambria Math"/>
                      </a:rPr>
                      <m:t>𝑞</m:t>
                    </m:r>
                    <m:r>
                      <a:rPr lang="en-US" b="0" i="1" smtClean="0">
                        <a:latin typeface="Cambria Math"/>
                      </a:rPr>
                      <m:t>+1</m:t>
                    </m:r>
                  </m:oMath>
                </a14:m>
                <a:r>
                  <a:rPr lang="en-US" dirty="0" smtClean="0"/>
                  <a:t> stands for </a:t>
                </a:r>
                <a:r>
                  <a:rPr lang="en-US" u="sng" dirty="0" smtClean="0"/>
                  <a:t>new</a:t>
                </a:r>
                <a:r>
                  <a:rPr lang="en-US" dirty="0" smtClean="0"/>
                  <a:t> estimation.</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00527" y="5867400"/>
                <a:ext cx="3262945" cy="646331"/>
              </a:xfrm>
              <a:prstGeom prst="rect">
                <a:avLst/>
              </a:prstGeom>
              <a:blipFill rotWithShape="1">
                <a:blip r:embed="rId4"/>
                <a:stretch>
                  <a:fillRect t="-2703" r="-556" b="-9910"/>
                </a:stretch>
              </a:blipFill>
              <a:ln w="28575">
                <a:solidFill>
                  <a:srgbClr val="00B050"/>
                </a:solidFill>
              </a:ln>
            </p:spPr>
            <p:txBody>
              <a:bodyPr/>
              <a:lstStyle/>
              <a:p>
                <a:r>
                  <a:rPr lang="fr-FR">
                    <a:noFill/>
                  </a:rPr>
                  <a:t> </a:t>
                </a:r>
              </a:p>
            </p:txBody>
          </p:sp>
        </mc:Fallback>
      </mc:AlternateContent>
      <p:cxnSp>
        <p:nvCxnSpPr>
          <p:cNvPr id="8" name="Straight Arrow Connector 7"/>
          <p:cNvCxnSpPr>
            <a:stCxn id="3" idx="0"/>
          </p:cNvCxnSpPr>
          <p:nvPr/>
        </p:nvCxnSpPr>
        <p:spPr>
          <a:xfrm flipV="1">
            <a:off x="2032000" y="5086112"/>
            <a:ext cx="0" cy="7812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70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01495" y="4787377"/>
            <a:ext cx="461010" cy="298735"/>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ounded Rectangle 11"/>
          <p:cNvSpPr/>
          <p:nvPr/>
        </p:nvSpPr>
        <p:spPr>
          <a:xfrm>
            <a:off x="2579736" y="4867631"/>
            <a:ext cx="1081611" cy="481117"/>
          </a:xfrm>
          <a:prstGeom prst="round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4" name="TextBox 3"/>
              <p:cNvSpPr txBox="1"/>
              <p:nvPr/>
            </p:nvSpPr>
            <p:spPr>
              <a:xfrm>
                <a:off x="868169" y="4476306"/>
                <a:ext cx="7407663" cy="1142364"/>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fr-FR" sz="2400" i="1" smtClean="0">
                              <a:solidFill>
                                <a:schemeClr val="bg1">
                                  <a:lumMod val="65000"/>
                                </a:schemeClr>
                              </a:solidFill>
                              <a:latin typeface="Cambria Math"/>
                            </a:rPr>
                          </m:ctrlPr>
                        </m:sSupPr>
                        <m:e>
                          <m:r>
                            <a:rPr lang="en-US" sz="2400" b="1" i="1">
                              <a:solidFill>
                                <a:schemeClr val="bg1">
                                  <a:lumMod val="65000"/>
                                </a:schemeClr>
                              </a:solidFill>
                              <a:latin typeface="Cambria Math"/>
                            </a:rPr>
                            <m:t>𝚯</m:t>
                          </m:r>
                        </m:e>
                        <m:sup>
                          <m:r>
                            <a:rPr lang="en-US" sz="2400" i="1" smtClean="0">
                              <a:solidFill>
                                <a:schemeClr val="tx1"/>
                              </a:solidFill>
                              <a:latin typeface="Cambria Math"/>
                            </a:rPr>
                            <m:t>𝑞</m:t>
                          </m:r>
                          <m:r>
                            <a:rPr lang="en-US" sz="2400" i="1" smtClean="0">
                              <a:solidFill>
                                <a:schemeClr val="tx1"/>
                              </a:solidFill>
                              <a:latin typeface="Cambria Math"/>
                            </a:rPr>
                            <m:t>+1</m:t>
                          </m:r>
                        </m:sup>
                      </m:sSup>
                      <m:r>
                        <a:rPr lang="en-US" sz="2400" i="1">
                          <a:solidFill>
                            <a:schemeClr val="bg1">
                              <a:lumMod val="65000"/>
                            </a:schemeClr>
                          </a:solidFill>
                          <a:latin typeface="Cambria Math"/>
                        </a:rPr>
                        <m:t>=</m:t>
                      </m:r>
                      <m:func>
                        <m:funcPr>
                          <m:ctrlPr>
                            <a:rPr lang="fr-FR" sz="2400" i="1">
                              <a:solidFill>
                                <a:schemeClr val="bg1">
                                  <a:lumMod val="65000"/>
                                </a:schemeClr>
                              </a:solidFill>
                              <a:latin typeface="Cambria Math"/>
                            </a:rPr>
                          </m:ctrlPr>
                        </m:funcPr>
                        <m:fName>
                          <m:r>
                            <m:rPr>
                              <m:sty m:val="p"/>
                            </m:rPr>
                            <a:rPr lang="en-US" sz="2400" smtClean="0">
                              <a:solidFill>
                                <a:schemeClr val="tx1"/>
                              </a:solidFill>
                              <a:latin typeface="Cambria Math"/>
                            </a:rPr>
                            <m:t>arg</m:t>
                          </m:r>
                        </m:fName>
                        <m:e>
                          <m:func>
                            <m:funcPr>
                              <m:ctrlPr>
                                <a:rPr lang="fr-FR" sz="2400" i="1">
                                  <a:solidFill>
                                    <a:schemeClr val="bg1">
                                      <a:lumMod val="65000"/>
                                    </a:schemeClr>
                                  </a:solidFill>
                                  <a:latin typeface="Cambria Math"/>
                                </a:rPr>
                              </m:ctrlPr>
                            </m:funcPr>
                            <m:fName>
                              <m:limLow>
                                <m:limLowPr>
                                  <m:ctrlPr>
                                    <a:rPr lang="fr-FR" sz="2400" i="1" smtClean="0">
                                      <a:solidFill>
                                        <a:schemeClr val="tx1"/>
                                      </a:solidFill>
                                      <a:latin typeface="Cambria Math"/>
                                    </a:rPr>
                                  </m:ctrlPr>
                                </m:limLowPr>
                                <m:e>
                                  <m:r>
                                    <m:rPr>
                                      <m:sty m:val="p"/>
                                    </m:rPr>
                                    <a:rPr lang="en-US" sz="2400">
                                      <a:solidFill>
                                        <a:schemeClr val="tx1"/>
                                      </a:solidFill>
                                      <a:latin typeface="Cambria Math"/>
                                    </a:rPr>
                                    <m:t>min</m:t>
                                  </m:r>
                                </m:e>
                                <m:lim>
                                  <m:r>
                                    <a:rPr lang="en-US" sz="2400" b="1" i="1">
                                      <a:solidFill>
                                        <a:schemeClr val="tx1"/>
                                      </a:solidFill>
                                      <a:latin typeface="Cambria Math"/>
                                    </a:rPr>
                                    <m:t>𝚯</m:t>
                                  </m:r>
                                </m:lim>
                              </m:limLow>
                            </m:fName>
                            <m:e>
                              <m:f>
                                <m:fPr>
                                  <m:ctrlPr>
                                    <a:rPr lang="fr-FR" sz="2400" i="1">
                                      <a:solidFill>
                                        <a:schemeClr val="bg1">
                                          <a:lumMod val="65000"/>
                                        </a:schemeClr>
                                      </a:solidFill>
                                      <a:latin typeface="Cambria Math"/>
                                    </a:rPr>
                                  </m:ctrlPr>
                                </m:fPr>
                                <m:num>
                                  <m:r>
                                    <a:rPr lang="en-US" sz="2400" i="1">
                                      <a:solidFill>
                                        <a:schemeClr val="bg1">
                                          <a:lumMod val="65000"/>
                                        </a:schemeClr>
                                      </a:solidFill>
                                      <a:latin typeface="Cambria Math"/>
                                    </a:rPr>
                                    <m:t>1</m:t>
                                  </m:r>
                                </m:num>
                                <m:den>
                                  <m:r>
                                    <a:rPr lang="en-US" sz="2400" i="1">
                                      <a:solidFill>
                                        <a:schemeClr val="bg1">
                                          <a:lumMod val="65000"/>
                                        </a:schemeClr>
                                      </a:solidFill>
                                      <a:latin typeface="Cambria Math"/>
                                    </a:rPr>
                                    <m:t>2</m:t>
                                  </m:r>
                                </m:den>
                              </m:f>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𝑗</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𝑚</m:t>
                                  </m:r>
                                </m:sup>
                                <m:e>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𝑖</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𝑛</m:t>
                                      </m:r>
                                    </m:sup>
                                    <m:e>
                                      <m:sSubSup>
                                        <m:sSubSupPr>
                                          <m:ctrlPr>
                                            <a:rPr lang="fr-FR" sz="2400" i="1">
                                              <a:solidFill>
                                                <a:schemeClr val="bg1">
                                                  <a:lumMod val="65000"/>
                                                </a:schemeClr>
                                              </a:solidFill>
                                              <a:latin typeface="Cambria Math"/>
                                            </a:rPr>
                                          </m:ctrlPr>
                                        </m:sSubSupPr>
                                        <m:e>
                                          <m:r>
                                            <a:rPr lang="en-US" sz="2400" i="1">
                                              <a:solidFill>
                                                <a:schemeClr val="bg1">
                                                  <a:lumMod val="65000"/>
                                                </a:schemeClr>
                                              </a:solidFill>
                                              <a:latin typeface="Cambria Math"/>
                                            </a:rPr>
                                            <m:t>𝛼</m:t>
                                          </m:r>
                                        </m:e>
                                        <m:sub>
                                          <m:r>
                                            <a:rPr lang="en-US" sz="2400" i="1">
                                              <a:solidFill>
                                                <a:schemeClr val="bg1">
                                                  <a:lumMod val="65000"/>
                                                </a:schemeClr>
                                              </a:solidFill>
                                              <a:latin typeface="Cambria Math"/>
                                            </a:rPr>
                                            <m:t>𝑗𝑖</m:t>
                                          </m:r>
                                        </m:sub>
                                        <m:sup>
                                          <m:r>
                                            <a:rPr lang="en-US" sz="2400" i="1">
                                              <a:solidFill>
                                                <a:schemeClr val="bg1">
                                                  <a:lumMod val="65000"/>
                                                </a:schemeClr>
                                              </a:solidFill>
                                              <a:latin typeface="Cambria Math"/>
                                            </a:rPr>
                                            <m:t>𝑞</m:t>
                                          </m:r>
                                        </m:sup>
                                      </m:sSubSup>
                                      <m:sSubSup>
                                        <m:sSubSupPr>
                                          <m:ctrlPr>
                                            <a:rPr lang="fr-FR" sz="2400" i="1">
                                              <a:solidFill>
                                                <a:schemeClr val="bg1">
                                                  <a:lumMod val="65000"/>
                                                </a:schemeClr>
                                              </a:solidFill>
                                              <a:latin typeface="Cambria Math"/>
                                            </a:rPr>
                                          </m:ctrlPr>
                                        </m:sSubSupPr>
                                        <m:e>
                                          <m:d>
                                            <m:dPr>
                                              <m:begChr m:val="‖"/>
                                              <m:endChr m:val="‖"/>
                                              <m:ctrlPr>
                                                <a:rPr lang="fr-FR" sz="2400" i="1">
                                                  <a:solidFill>
                                                    <a:schemeClr val="bg1">
                                                      <a:lumMod val="65000"/>
                                                    </a:schemeClr>
                                                  </a:solidFill>
                                                  <a:latin typeface="Cambria Math"/>
                                                </a:rPr>
                                              </m:ctrlPr>
                                            </m:dPr>
                                            <m:e>
                                              <m:sSub>
                                                <m:sSubPr>
                                                  <m:ctrlPr>
                                                    <a:rPr lang="fr-FR" sz="2400" i="1">
                                                      <a:solidFill>
                                                        <a:schemeClr val="bg1">
                                                          <a:lumMod val="65000"/>
                                                        </a:schemeClr>
                                                      </a:solidFill>
                                                      <a:latin typeface="Cambria Math"/>
                                                    </a:rPr>
                                                  </m:ctrlPr>
                                                </m:sSubPr>
                                                <m:e>
                                                  <m:r>
                                                    <a:rPr lang="en-US" sz="2400" b="1" i="1">
                                                      <a:solidFill>
                                                        <a:schemeClr val="bg1">
                                                          <a:lumMod val="65000"/>
                                                        </a:schemeClr>
                                                      </a:solidFill>
                                                      <a:latin typeface="Cambria Math"/>
                                                    </a:rPr>
                                                    <m:t>𝒀</m:t>
                                                  </m:r>
                                                </m:e>
                                                <m:sub>
                                                  <m:r>
                                                    <a:rPr lang="en-US" sz="2400" i="1">
                                                      <a:solidFill>
                                                        <a:schemeClr val="bg1">
                                                          <a:lumMod val="65000"/>
                                                        </a:schemeClr>
                                                      </a:solidFill>
                                                      <a:latin typeface="Cambria Math"/>
                                                    </a:rPr>
                                                    <m:t>𝑗</m:t>
                                                  </m:r>
                                                </m:sub>
                                              </m:sSub>
                                              <m:r>
                                                <a:rPr lang="en-US" sz="2400" b="1" i="1">
                                                  <a:solidFill>
                                                    <a:schemeClr val="bg1">
                                                      <a:lumMod val="65000"/>
                                                    </a:schemeClr>
                                                  </a:solidFill>
                                                  <a:latin typeface="Cambria Math"/>
                                                </a:rPr>
                                                <m:t> −</m:t>
                                              </m:r>
                                              <m:r>
                                                <a:rPr lang="en-US" sz="2400" b="1" i="1">
                                                  <a:solidFill>
                                                    <a:schemeClr val="bg1">
                                                      <a:lumMod val="65000"/>
                                                    </a:schemeClr>
                                                  </a:solidFill>
                                                  <a:latin typeface="Cambria Math"/>
                                                </a:rPr>
                                                <m:t>𝝁</m:t>
                                              </m:r>
                                              <m:d>
                                                <m:dPr>
                                                  <m:ctrlPr>
                                                    <a:rPr lang="fr-FR" sz="2400" b="1" i="1">
                                                      <a:solidFill>
                                                        <a:schemeClr val="bg1">
                                                          <a:lumMod val="65000"/>
                                                        </a:schemeClr>
                                                      </a:solidFill>
                                                      <a:latin typeface="Cambria Math"/>
                                                    </a:rPr>
                                                  </m:ctrlPr>
                                                </m:dPr>
                                                <m:e>
                                                  <m:sSub>
                                                    <m:sSubPr>
                                                      <m:ctrlPr>
                                                        <a:rPr lang="fr-FR" sz="2400" i="1">
                                                          <a:solidFill>
                                                            <a:schemeClr val="bg1">
                                                              <a:lumMod val="65000"/>
                                                            </a:schemeClr>
                                                          </a:solidFill>
                                                          <a:latin typeface="Cambria Math"/>
                                                        </a:rPr>
                                                      </m:ctrlPr>
                                                    </m:sSubPr>
                                                    <m:e>
                                                      <m:r>
                                                        <a:rPr lang="en-US" sz="2400" b="1" i="1">
                                                          <a:solidFill>
                                                            <a:schemeClr val="bg1">
                                                              <a:lumMod val="65000"/>
                                                            </a:schemeClr>
                                                          </a:solidFill>
                                                          <a:latin typeface="Cambria Math"/>
                                                        </a:rPr>
                                                        <m:t>𝑿</m:t>
                                                      </m:r>
                                                    </m:e>
                                                    <m:sub>
                                                      <m:r>
                                                        <a:rPr lang="en-US" sz="2400" i="1">
                                                          <a:solidFill>
                                                            <a:schemeClr val="bg1">
                                                              <a:lumMod val="65000"/>
                                                            </a:schemeClr>
                                                          </a:solidFill>
                                                          <a:latin typeface="Cambria Math"/>
                                                        </a:rPr>
                                                        <m:t>𝑖</m:t>
                                                      </m:r>
                                                    </m:sub>
                                                  </m:sSub>
                                                  <m:r>
                                                    <a:rPr lang="en-US" sz="2400" i="1">
                                                      <a:solidFill>
                                                        <a:schemeClr val="bg1">
                                                          <a:lumMod val="65000"/>
                                                        </a:schemeClr>
                                                      </a:solidFill>
                                                      <a:latin typeface="Cambria Math"/>
                                                    </a:rPr>
                                                    <m:t>;</m:t>
                                                  </m:r>
                                                  <m:r>
                                                    <a:rPr lang="en-US" sz="2400" b="1" i="1">
                                                      <a:solidFill>
                                                        <a:schemeClr val="bg1">
                                                          <a:lumMod val="65000"/>
                                                        </a:schemeClr>
                                                      </a:solidFill>
                                                      <a:latin typeface="Cambria Math"/>
                                                    </a:rPr>
                                                    <m:t>𝚯</m:t>
                                                  </m:r>
                                                </m:e>
                                              </m:d>
                                            </m:e>
                                          </m:d>
                                        </m:e>
                                        <m:sub>
                                          <m:sSubSup>
                                            <m:sSubSupPr>
                                              <m:ctrlPr>
                                                <a:rPr lang="fr-FR" sz="2400" i="1">
                                                  <a:solidFill>
                                                    <a:schemeClr val="bg1">
                                                      <a:lumMod val="65000"/>
                                                    </a:schemeClr>
                                                  </a:solidFill>
                                                  <a:latin typeface="Cambria Math"/>
                                                </a:rPr>
                                              </m:ctrlPr>
                                            </m:sSubSupPr>
                                            <m:e>
                                              <m:r>
                                                <m:rPr>
                                                  <m:sty m:val="p"/>
                                                </m:rPr>
                                                <a:rPr lang="en-US" sz="2400">
                                                  <a:solidFill>
                                                    <a:schemeClr val="bg1">
                                                      <a:lumMod val="65000"/>
                                                    </a:schemeClr>
                                                  </a:solidFill>
                                                  <a:latin typeface="Cambria Math"/>
                                                </a:rPr>
                                                <m:t>Σ</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sub>
                                        <m:sup>
                                          <m:r>
                                            <a:rPr lang="en-US" sz="2400" i="1">
                                              <a:solidFill>
                                                <a:schemeClr val="bg1">
                                                  <a:lumMod val="65000"/>
                                                </a:schemeClr>
                                              </a:solidFill>
                                              <a:latin typeface="Cambria Math"/>
                                            </a:rPr>
                                            <m:t>2</m:t>
                                          </m:r>
                                        </m:sup>
                                      </m:sSubSup>
                                    </m:e>
                                  </m:nary>
                                </m:e>
                              </m:nary>
                            </m:e>
                          </m:func>
                        </m:e>
                      </m:func>
                    </m:oMath>
                  </m:oMathPara>
                </a14:m>
                <a:endParaRPr lang="fr-FR" sz="2400" dirty="0">
                  <a:solidFill>
                    <a:schemeClr val="bg1">
                      <a:lumMod val="6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68169" y="4476306"/>
                <a:ext cx="7407663" cy="1142364"/>
              </a:xfrm>
              <a:prstGeom prst="rect">
                <a:avLst/>
              </a:prstGeom>
              <a:blipFill rotWithShape="1">
                <a:blip r:embed="rId3"/>
                <a:stretch>
                  <a:fillRect/>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00527" y="5867400"/>
                <a:ext cx="3262945" cy="646331"/>
              </a:xfrm>
              <a:prstGeom prst="rect">
                <a:avLst/>
              </a:prstGeom>
              <a:noFill/>
              <a:ln w="28575">
                <a:solidFill>
                  <a:srgbClr val="00B050"/>
                </a:solidFill>
              </a:ln>
            </p:spPr>
            <p:txBody>
              <a:bodyPr wrap="none" rtlCol="0">
                <a:spAutoFit/>
              </a:bodyPr>
              <a:lstStyle/>
              <a:p>
                <a:pPr algn="ctr"/>
                <a14:m>
                  <m:oMath xmlns:m="http://schemas.openxmlformats.org/officeDocument/2006/math">
                    <m:r>
                      <a:rPr lang="en-US" b="0" i="1" smtClean="0">
                        <a:latin typeface="Cambria Math"/>
                      </a:rPr>
                      <m:t>𝑞</m:t>
                    </m:r>
                  </m:oMath>
                </a14:m>
                <a:r>
                  <a:rPr lang="en-US" dirty="0" smtClean="0"/>
                  <a:t> stands for </a:t>
                </a:r>
                <a:r>
                  <a:rPr lang="en-US" u="sng" dirty="0" smtClean="0"/>
                  <a:t>current</a:t>
                </a:r>
                <a:r>
                  <a:rPr lang="en-US" dirty="0" smtClean="0"/>
                  <a:t> estimation,</a:t>
                </a:r>
              </a:p>
              <a:p>
                <a14:m>
                  <m:oMath xmlns:m="http://schemas.openxmlformats.org/officeDocument/2006/math">
                    <m:r>
                      <a:rPr lang="en-US" b="0" i="1" smtClean="0">
                        <a:latin typeface="Cambria Math"/>
                      </a:rPr>
                      <m:t>𝑞</m:t>
                    </m:r>
                    <m:r>
                      <a:rPr lang="en-US" b="0" i="1" smtClean="0">
                        <a:latin typeface="Cambria Math"/>
                      </a:rPr>
                      <m:t>+1</m:t>
                    </m:r>
                  </m:oMath>
                </a14:m>
                <a:r>
                  <a:rPr lang="en-US" dirty="0" smtClean="0"/>
                  <a:t> stands for </a:t>
                </a:r>
                <a:r>
                  <a:rPr lang="en-US" u="sng" dirty="0" smtClean="0"/>
                  <a:t>new</a:t>
                </a:r>
                <a:r>
                  <a:rPr lang="en-US" dirty="0" smtClean="0"/>
                  <a:t> estimation.</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00527" y="5867400"/>
                <a:ext cx="3262945" cy="646331"/>
              </a:xfrm>
              <a:prstGeom prst="rect">
                <a:avLst/>
              </a:prstGeom>
              <a:blipFill rotWithShape="1">
                <a:blip r:embed="rId4"/>
                <a:stretch>
                  <a:fillRect t="-2703" r="-556" b="-9910"/>
                </a:stretch>
              </a:blipFill>
              <a:ln w="28575">
                <a:solidFill>
                  <a:srgbClr val="00B050"/>
                </a:solidFill>
              </a:ln>
            </p:spPr>
            <p:txBody>
              <a:bodyPr/>
              <a:lstStyle/>
              <a:p>
                <a:r>
                  <a:rPr lang="fr-FR">
                    <a:noFill/>
                  </a:rPr>
                  <a:t> </a:t>
                </a:r>
              </a:p>
            </p:txBody>
          </p:sp>
        </mc:Fallback>
      </mc:AlternateContent>
      <p:cxnSp>
        <p:nvCxnSpPr>
          <p:cNvPr id="8" name="Straight Arrow Connector 7"/>
          <p:cNvCxnSpPr>
            <a:stCxn id="3" idx="0"/>
          </p:cNvCxnSpPr>
          <p:nvPr/>
        </p:nvCxnSpPr>
        <p:spPr>
          <a:xfrm flipV="1">
            <a:off x="2032000" y="5086112"/>
            <a:ext cx="0" cy="7812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570533" y="3803594"/>
                <a:ext cx="3100016" cy="646331"/>
              </a:xfrm>
              <a:prstGeom prst="rect">
                <a:avLst/>
              </a:prstGeom>
              <a:noFill/>
              <a:ln w="28575">
                <a:solidFill>
                  <a:srgbClr val="0070C0"/>
                </a:solidFill>
              </a:ln>
            </p:spPr>
            <p:txBody>
              <a:bodyPr wrap="none" rtlCol="0">
                <a:spAutoFit/>
              </a:bodyPr>
              <a:lstStyle/>
              <a:p>
                <a:pPr algn="ctr"/>
                <a:r>
                  <a:rPr lang="en-US" dirty="0" smtClean="0"/>
                  <a:t>“Return the </a:t>
                </a:r>
                <a14:m>
                  <m:oMath xmlns:m="http://schemas.openxmlformats.org/officeDocument/2006/math">
                    <m:r>
                      <a:rPr lang="en-US" b="1" i="0" smtClean="0">
                        <a:latin typeface="Cambria Math"/>
                      </a:rPr>
                      <m:t>𝚯</m:t>
                    </m:r>
                  </m:oMath>
                </a14:m>
                <a:r>
                  <a:rPr lang="en-US" b="1" dirty="0" smtClean="0"/>
                  <a:t> </a:t>
                </a:r>
                <a:r>
                  <a:rPr lang="en-US" dirty="0" smtClean="0"/>
                  <a:t>which </a:t>
                </a:r>
                <a:r>
                  <a:rPr lang="en-US" i="1" dirty="0" smtClean="0"/>
                  <a:t>minimizes</a:t>
                </a:r>
                <a:r>
                  <a:rPr lang="en-US" b="1" dirty="0" smtClean="0"/>
                  <a:t/>
                </a:r>
                <a:br>
                  <a:rPr lang="en-US" b="1" dirty="0" smtClean="0"/>
                </a:br>
                <a:r>
                  <a:rPr lang="en-US" dirty="0" smtClean="0"/>
                  <a:t>this expression.”</a:t>
                </a:r>
              </a:p>
            </p:txBody>
          </p:sp>
        </mc:Choice>
        <mc:Fallback xmlns="">
          <p:sp>
            <p:nvSpPr>
              <p:cNvPr id="13" name="TextBox 12"/>
              <p:cNvSpPr txBox="1">
                <a:spLocks noRot="1" noChangeAspect="1" noMove="1" noResize="1" noEditPoints="1" noAdjustHandles="1" noChangeArrowheads="1" noChangeShapeType="1" noTextEdit="1"/>
              </p:cNvSpPr>
              <p:nvPr/>
            </p:nvSpPr>
            <p:spPr>
              <a:xfrm>
                <a:off x="1570533" y="3803594"/>
                <a:ext cx="3100016" cy="646331"/>
              </a:xfrm>
              <a:prstGeom prst="rect">
                <a:avLst/>
              </a:prstGeom>
              <a:blipFill rotWithShape="1">
                <a:blip r:embed="rId5"/>
                <a:stretch>
                  <a:fillRect l="-1170" t="-2703" r="-780" b="-10811"/>
                </a:stretch>
              </a:blipFill>
              <a:ln w="28575">
                <a:solidFill>
                  <a:srgbClr val="0070C0"/>
                </a:solidFill>
              </a:ln>
            </p:spPr>
            <p:txBody>
              <a:bodyPr/>
              <a:lstStyle/>
              <a:p>
                <a:r>
                  <a:rPr lang="fr-FR">
                    <a:noFill/>
                  </a:rPr>
                  <a:t> </a:t>
                </a:r>
              </a:p>
            </p:txBody>
          </p:sp>
        </mc:Fallback>
      </mc:AlternateContent>
      <p:cxnSp>
        <p:nvCxnSpPr>
          <p:cNvPr id="14" name="Straight Arrow Connector 13"/>
          <p:cNvCxnSpPr>
            <a:stCxn id="13" idx="2"/>
            <a:endCxn id="12" idx="0"/>
          </p:cNvCxnSpPr>
          <p:nvPr/>
        </p:nvCxnSpPr>
        <p:spPr>
          <a:xfrm>
            <a:off x="3120541" y="4449925"/>
            <a:ext cx="1" cy="41770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4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4" name="TextBox 3"/>
              <p:cNvSpPr txBox="1"/>
              <p:nvPr/>
            </p:nvSpPr>
            <p:spPr>
              <a:xfrm>
                <a:off x="868169" y="4476306"/>
                <a:ext cx="7407663" cy="1142364"/>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fr-FR" sz="2400" i="1">
                              <a:latin typeface="Cambria Math"/>
                            </a:rPr>
                          </m:ctrlPr>
                        </m:sSupPr>
                        <m:e>
                          <m:r>
                            <a:rPr lang="en-US" sz="2400" b="1" i="1" smtClean="0">
                              <a:solidFill>
                                <a:schemeClr val="bg1">
                                  <a:lumMod val="65000"/>
                                </a:schemeClr>
                              </a:solidFill>
                              <a:latin typeface="Cambria Math"/>
                            </a:rPr>
                            <m:t>𝚯</m:t>
                          </m:r>
                        </m:e>
                        <m:sup>
                          <m:r>
                            <a:rPr lang="en-US" sz="2400" i="1">
                              <a:latin typeface="Cambria Math"/>
                            </a:rPr>
                            <m:t>𝑞</m:t>
                          </m:r>
                          <m:r>
                            <a:rPr lang="en-US" sz="2400" i="1">
                              <a:latin typeface="Cambria Math"/>
                            </a:rPr>
                            <m:t>+1</m:t>
                          </m:r>
                        </m:sup>
                      </m:sSup>
                      <m:r>
                        <a:rPr lang="en-US" sz="2400" i="1" smtClean="0">
                          <a:solidFill>
                            <a:schemeClr val="bg1">
                              <a:lumMod val="65000"/>
                            </a:schemeClr>
                          </a:solidFill>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𝚯</m:t>
                                  </m:r>
                                </m:lim>
                              </m:limLow>
                            </m:fName>
                            <m:e>
                              <m:f>
                                <m:fPr>
                                  <m:ctrlPr>
                                    <a:rPr lang="fr-FR" sz="2400" i="1" smtClean="0">
                                      <a:solidFill>
                                        <a:schemeClr val="bg1">
                                          <a:lumMod val="65000"/>
                                        </a:schemeClr>
                                      </a:solidFill>
                                      <a:latin typeface="Cambria Math"/>
                                    </a:rPr>
                                  </m:ctrlPr>
                                </m:fPr>
                                <m:num>
                                  <m:r>
                                    <a:rPr lang="en-US" sz="2400" i="1">
                                      <a:solidFill>
                                        <a:schemeClr val="bg1">
                                          <a:lumMod val="65000"/>
                                        </a:schemeClr>
                                      </a:solidFill>
                                      <a:latin typeface="Cambria Math"/>
                                    </a:rPr>
                                    <m:t>1</m:t>
                                  </m:r>
                                </m:num>
                                <m:den>
                                  <m:r>
                                    <a:rPr lang="en-US" sz="2400" i="1">
                                      <a:solidFill>
                                        <a:schemeClr val="bg1">
                                          <a:lumMod val="65000"/>
                                        </a:schemeClr>
                                      </a:solidFill>
                                      <a:latin typeface="Cambria Math"/>
                                    </a:rPr>
                                    <m:t>2</m:t>
                                  </m:r>
                                </m:den>
                              </m:f>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𝑗</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𝑚</m:t>
                                  </m:r>
                                </m:sup>
                                <m:e>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𝑖</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𝑛</m:t>
                                      </m:r>
                                    </m:sup>
                                    <m:e>
                                      <m:sSubSup>
                                        <m:sSubSupPr>
                                          <m:ctrlPr>
                                            <a:rPr lang="fr-FR" sz="2400" i="1">
                                              <a:solidFill>
                                                <a:schemeClr val="bg1">
                                                  <a:lumMod val="65000"/>
                                                </a:schemeClr>
                                              </a:solidFill>
                                              <a:latin typeface="Cambria Math"/>
                                            </a:rPr>
                                          </m:ctrlPr>
                                        </m:sSubSupPr>
                                        <m:e>
                                          <m:r>
                                            <a:rPr lang="en-US" sz="2400" i="1">
                                              <a:solidFill>
                                                <a:schemeClr val="bg1">
                                                  <a:lumMod val="65000"/>
                                                </a:schemeClr>
                                              </a:solidFill>
                                              <a:latin typeface="Cambria Math"/>
                                            </a:rPr>
                                            <m:t>𝛼</m:t>
                                          </m:r>
                                        </m:e>
                                        <m:sub>
                                          <m:r>
                                            <a:rPr lang="en-US" sz="2400" i="1">
                                              <a:solidFill>
                                                <a:schemeClr val="bg1">
                                                  <a:lumMod val="65000"/>
                                                </a:schemeClr>
                                              </a:solidFill>
                                              <a:latin typeface="Cambria Math"/>
                                            </a:rPr>
                                            <m:t>𝑗𝑖</m:t>
                                          </m:r>
                                        </m:sub>
                                        <m:sup>
                                          <m:r>
                                            <a:rPr lang="en-US" sz="2400" i="1">
                                              <a:solidFill>
                                                <a:schemeClr val="bg1">
                                                  <a:lumMod val="65000"/>
                                                </a:schemeClr>
                                              </a:solidFill>
                                              <a:latin typeface="Cambria Math"/>
                                            </a:rPr>
                                            <m:t>𝑞</m:t>
                                          </m:r>
                                        </m:sup>
                                      </m:sSubSup>
                                      <m:sSubSup>
                                        <m:sSubSupPr>
                                          <m:ctrlPr>
                                            <a:rPr lang="fr-FR" sz="2400" i="1">
                                              <a:solidFill>
                                                <a:schemeClr val="bg1">
                                                  <a:lumMod val="65000"/>
                                                </a:schemeClr>
                                              </a:solidFill>
                                              <a:latin typeface="Cambria Math"/>
                                            </a:rPr>
                                          </m:ctrlPr>
                                        </m:sSubSupPr>
                                        <m:e>
                                          <m:d>
                                            <m:dPr>
                                              <m:begChr m:val="‖"/>
                                              <m:endChr m:val="‖"/>
                                              <m:ctrlPr>
                                                <a:rPr lang="fr-FR" sz="2400" i="1">
                                                  <a:solidFill>
                                                    <a:schemeClr val="bg1">
                                                      <a:lumMod val="65000"/>
                                                    </a:schemeClr>
                                                  </a:solidFill>
                                                  <a:latin typeface="Cambria Math"/>
                                                </a:rPr>
                                              </m:ctrlPr>
                                            </m:dPr>
                                            <m:e>
                                              <m:sSub>
                                                <m:sSubPr>
                                                  <m:ctrlPr>
                                                    <a:rPr lang="fr-FR" sz="2400" i="1">
                                                      <a:solidFill>
                                                        <a:schemeClr val="bg1">
                                                          <a:lumMod val="65000"/>
                                                        </a:schemeClr>
                                                      </a:solidFill>
                                                      <a:latin typeface="Cambria Math"/>
                                                    </a:rPr>
                                                  </m:ctrlPr>
                                                </m:sSubPr>
                                                <m:e>
                                                  <m:r>
                                                    <a:rPr lang="en-US" sz="2400" b="1" i="1">
                                                      <a:solidFill>
                                                        <a:schemeClr val="bg1">
                                                          <a:lumMod val="65000"/>
                                                        </a:schemeClr>
                                                      </a:solidFill>
                                                      <a:latin typeface="Cambria Math"/>
                                                    </a:rPr>
                                                    <m:t>𝒀</m:t>
                                                  </m:r>
                                                </m:e>
                                                <m:sub>
                                                  <m:r>
                                                    <a:rPr lang="en-US" sz="2400" i="1">
                                                      <a:solidFill>
                                                        <a:schemeClr val="bg1">
                                                          <a:lumMod val="65000"/>
                                                        </a:schemeClr>
                                                      </a:solidFill>
                                                      <a:latin typeface="Cambria Math"/>
                                                    </a:rPr>
                                                    <m:t>𝑗</m:t>
                                                  </m:r>
                                                </m:sub>
                                              </m:sSub>
                                              <m:r>
                                                <a:rPr lang="en-US" sz="2400" b="1" i="1">
                                                  <a:solidFill>
                                                    <a:schemeClr val="bg1">
                                                      <a:lumMod val="65000"/>
                                                    </a:schemeClr>
                                                  </a:solidFill>
                                                  <a:latin typeface="Cambria Math"/>
                                                </a:rPr>
                                                <m:t> −</m:t>
                                              </m:r>
                                              <m:r>
                                                <a:rPr lang="en-US" sz="2400" b="1" i="1">
                                                  <a:solidFill>
                                                    <a:schemeClr val="bg1">
                                                      <a:lumMod val="65000"/>
                                                    </a:schemeClr>
                                                  </a:solidFill>
                                                  <a:latin typeface="Cambria Math"/>
                                                </a:rPr>
                                                <m:t>𝝁</m:t>
                                              </m:r>
                                              <m:d>
                                                <m:dPr>
                                                  <m:ctrlPr>
                                                    <a:rPr lang="fr-FR" sz="2400" b="1" i="1">
                                                      <a:solidFill>
                                                        <a:schemeClr val="bg1">
                                                          <a:lumMod val="65000"/>
                                                        </a:schemeClr>
                                                      </a:solidFill>
                                                      <a:latin typeface="Cambria Math"/>
                                                    </a:rPr>
                                                  </m:ctrlPr>
                                                </m:dPr>
                                                <m:e>
                                                  <m:sSub>
                                                    <m:sSubPr>
                                                      <m:ctrlPr>
                                                        <a:rPr lang="fr-FR" sz="2400" i="1">
                                                          <a:solidFill>
                                                            <a:schemeClr val="bg1">
                                                              <a:lumMod val="65000"/>
                                                            </a:schemeClr>
                                                          </a:solidFill>
                                                          <a:latin typeface="Cambria Math"/>
                                                        </a:rPr>
                                                      </m:ctrlPr>
                                                    </m:sSubPr>
                                                    <m:e>
                                                      <m:r>
                                                        <a:rPr lang="en-US" sz="2400" b="1" i="1">
                                                          <a:solidFill>
                                                            <a:schemeClr val="bg1">
                                                              <a:lumMod val="65000"/>
                                                            </a:schemeClr>
                                                          </a:solidFill>
                                                          <a:latin typeface="Cambria Math"/>
                                                        </a:rPr>
                                                        <m:t>𝑿</m:t>
                                                      </m:r>
                                                    </m:e>
                                                    <m:sub>
                                                      <m:r>
                                                        <a:rPr lang="en-US" sz="2400" i="1">
                                                          <a:solidFill>
                                                            <a:schemeClr val="bg1">
                                                              <a:lumMod val="65000"/>
                                                            </a:schemeClr>
                                                          </a:solidFill>
                                                          <a:latin typeface="Cambria Math"/>
                                                        </a:rPr>
                                                        <m:t>𝑖</m:t>
                                                      </m:r>
                                                    </m:sub>
                                                  </m:sSub>
                                                  <m:r>
                                                    <a:rPr lang="en-US" sz="2400" i="1">
                                                      <a:solidFill>
                                                        <a:schemeClr val="bg1">
                                                          <a:lumMod val="65000"/>
                                                        </a:schemeClr>
                                                      </a:solidFill>
                                                      <a:latin typeface="Cambria Math"/>
                                                    </a:rPr>
                                                    <m:t>;</m:t>
                                                  </m:r>
                                                  <m:r>
                                                    <a:rPr lang="en-US" sz="2400" b="1" i="1">
                                                      <a:solidFill>
                                                        <a:schemeClr val="bg1">
                                                          <a:lumMod val="65000"/>
                                                        </a:schemeClr>
                                                      </a:solidFill>
                                                      <a:latin typeface="Cambria Math"/>
                                                    </a:rPr>
                                                    <m:t>𝚯</m:t>
                                                  </m:r>
                                                </m:e>
                                              </m:d>
                                            </m:e>
                                          </m:d>
                                        </m:e>
                                        <m:sub>
                                          <m:sSubSup>
                                            <m:sSubSupPr>
                                              <m:ctrlPr>
                                                <a:rPr lang="fr-FR" sz="2400" i="1">
                                                  <a:solidFill>
                                                    <a:schemeClr val="bg1">
                                                      <a:lumMod val="65000"/>
                                                    </a:schemeClr>
                                                  </a:solidFill>
                                                  <a:latin typeface="Cambria Math"/>
                                                </a:rPr>
                                              </m:ctrlPr>
                                            </m:sSubSupPr>
                                            <m:e>
                                              <m:r>
                                                <m:rPr>
                                                  <m:sty m:val="p"/>
                                                </m:rPr>
                                                <a:rPr lang="en-US" sz="2400">
                                                  <a:solidFill>
                                                    <a:schemeClr val="bg1">
                                                      <a:lumMod val="65000"/>
                                                    </a:schemeClr>
                                                  </a:solidFill>
                                                  <a:latin typeface="Cambria Math"/>
                                                </a:rPr>
                                                <m:t>Σ</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sub>
                                        <m:sup>
                                          <m:r>
                                            <a:rPr lang="en-US" sz="2400" i="1">
                                              <a:solidFill>
                                                <a:schemeClr val="bg1">
                                                  <a:lumMod val="65000"/>
                                                </a:schemeClr>
                                              </a:solidFill>
                                              <a:latin typeface="Cambria Math"/>
                                            </a:rPr>
                                            <m:t>2</m:t>
                                          </m:r>
                                        </m:sup>
                                      </m:sSubSup>
                                    </m:e>
                                  </m:nary>
                                </m:e>
                              </m:nary>
                            </m:e>
                          </m:func>
                        </m:e>
                      </m:func>
                    </m:oMath>
                  </m:oMathPara>
                </a14:m>
                <a:endParaRPr lang="fr-F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68169" y="4476306"/>
                <a:ext cx="7407663" cy="1142364"/>
              </a:xfrm>
              <a:prstGeom prst="rect">
                <a:avLst/>
              </a:prstGeom>
              <a:blipFill rotWithShape="1">
                <a:blip r:embed="rId3"/>
                <a:stretch>
                  <a:fillRect/>
                </a:stretch>
              </a:blipFill>
              <a:ln w="28575">
                <a:noFill/>
              </a:ln>
            </p:spPr>
            <p:txBody>
              <a:bodyPr/>
              <a:lstStyle/>
              <a:p>
                <a:r>
                  <a:rPr lang="fr-FR">
                    <a:noFill/>
                  </a:rPr>
                  <a:t> </a:t>
                </a:r>
              </a:p>
            </p:txBody>
          </p:sp>
        </mc:Fallback>
      </mc:AlternateContent>
      <p:sp>
        <p:nvSpPr>
          <p:cNvPr id="2" name="Rounded Rectangle 1"/>
          <p:cNvSpPr/>
          <p:nvPr/>
        </p:nvSpPr>
        <p:spPr>
          <a:xfrm>
            <a:off x="1801495" y="4787377"/>
            <a:ext cx="461010" cy="298735"/>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TextBox 2"/>
              <p:cNvSpPr txBox="1"/>
              <p:nvPr/>
            </p:nvSpPr>
            <p:spPr>
              <a:xfrm>
                <a:off x="400527" y="5867400"/>
                <a:ext cx="3262945" cy="646331"/>
              </a:xfrm>
              <a:prstGeom prst="rect">
                <a:avLst/>
              </a:prstGeom>
              <a:noFill/>
              <a:ln w="28575">
                <a:solidFill>
                  <a:srgbClr val="00B050"/>
                </a:solidFill>
              </a:ln>
            </p:spPr>
            <p:txBody>
              <a:bodyPr wrap="none" rtlCol="0">
                <a:spAutoFit/>
              </a:bodyPr>
              <a:lstStyle/>
              <a:p>
                <a:pPr algn="ctr"/>
                <a14:m>
                  <m:oMath xmlns:m="http://schemas.openxmlformats.org/officeDocument/2006/math">
                    <m:r>
                      <a:rPr lang="en-US" b="0" i="1" smtClean="0">
                        <a:latin typeface="Cambria Math"/>
                      </a:rPr>
                      <m:t>𝑞</m:t>
                    </m:r>
                  </m:oMath>
                </a14:m>
                <a:r>
                  <a:rPr lang="en-US" dirty="0" smtClean="0"/>
                  <a:t> stands for </a:t>
                </a:r>
                <a:r>
                  <a:rPr lang="en-US" u="sng" dirty="0" smtClean="0"/>
                  <a:t>current</a:t>
                </a:r>
                <a:r>
                  <a:rPr lang="en-US" dirty="0" smtClean="0"/>
                  <a:t> estimation,</a:t>
                </a:r>
              </a:p>
              <a:p>
                <a14:m>
                  <m:oMath xmlns:m="http://schemas.openxmlformats.org/officeDocument/2006/math">
                    <m:r>
                      <a:rPr lang="en-US" b="0" i="1" smtClean="0">
                        <a:latin typeface="Cambria Math"/>
                      </a:rPr>
                      <m:t>𝑞</m:t>
                    </m:r>
                    <m:r>
                      <a:rPr lang="en-US" b="0" i="1" smtClean="0">
                        <a:latin typeface="Cambria Math"/>
                      </a:rPr>
                      <m:t>+1</m:t>
                    </m:r>
                  </m:oMath>
                </a14:m>
                <a:r>
                  <a:rPr lang="en-US" dirty="0" smtClean="0"/>
                  <a:t> stands for </a:t>
                </a:r>
                <a:r>
                  <a:rPr lang="en-US" u="sng" dirty="0" smtClean="0"/>
                  <a:t>new</a:t>
                </a:r>
                <a:r>
                  <a:rPr lang="en-US" dirty="0" smtClean="0"/>
                  <a:t> estimation.</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00527" y="5867400"/>
                <a:ext cx="3262945" cy="646331"/>
              </a:xfrm>
              <a:prstGeom prst="rect">
                <a:avLst/>
              </a:prstGeom>
              <a:blipFill rotWithShape="1">
                <a:blip r:embed="rId4"/>
                <a:stretch>
                  <a:fillRect t="-2703" r="-556" b="-9910"/>
                </a:stretch>
              </a:blipFill>
              <a:ln w="28575">
                <a:solidFill>
                  <a:srgbClr val="00B050"/>
                </a:solidFill>
              </a:ln>
            </p:spPr>
            <p:txBody>
              <a:bodyPr/>
              <a:lstStyle/>
              <a:p>
                <a:r>
                  <a:rPr lang="fr-FR">
                    <a:noFill/>
                  </a:rPr>
                  <a:t> </a:t>
                </a:r>
              </a:p>
            </p:txBody>
          </p:sp>
        </mc:Fallback>
      </mc:AlternateContent>
      <p:cxnSp>
        <p:nvCxnSpPr>
          <p:cNvPr id="8" name="Straight Arrow Connector 7"/>
          <p:cNvCxnSpPr>
            <a:stCxn id="3" idx="0"/>
          </p:cNvCxnSpPr>
          <p:nvPr/>
        </p:nvCxnSpPr>
        <p:spPr>
          <a:xfrm flipV="1">
            <a:off x="2032000" y="5086112"/>
            <a:ext cx="0" cy="7812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579736" y="4867631"/>
            <a:ext cx="1081611" cy="481117"/>
          </a:xfrm>
          <a:prstGeom prst="round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3" name="TextBox 12"/>
              <p:cNvSpPr txBox="1"/>
              <p:nvPr/>
            </p:nvSpPr>
            <p:spPr>
              <a:xfrm>
                <a:off x="1570533" y="3803594"/>
                <a:ext cx="3100016" cy="646331"/>
              </a:xfrm>
              <a:prstGeom prst="rect">
                <a:avLst/>
              </a:prstGeom>
              <a:noFill/>
              <a:ln w="28575">
                <a:solidFill>
                  <a:srgbClr val="0070C0"/>
                </a:solidFill>
              </a:ln>
            </p:spPr>
            <p:txBody>
              <a:bodyPr wrap="none" rtlCol="0">
                <a:spAutoFit/>
              </a:bodyPr>
              <a:lstStyle/>
              <a:p>
                <a:pPr algn="ctr"/>
                <a:r>
                  <a:rPr lang="en-US" dirty="0" smtClean="0"/>
                  <a:t>“Return the </a:t>
                </a:r>
                <a14:m>
                  <m:oMath xmlns:m="http://schemas.openxmlformats.org/officeDocument/2006/math">
                    <m:r>
                      <a:rPr lang="en-US" b="1" i="0" smtClean="0">
                        <a:latin typeface="Cambria Math"/>
                      </a:rPr>
                      <m:t>𝚯</m:t>
                    </m:r>
                  </m:oMath>
                </a14:m>
                <a:r>
                  <a:rPr lang="en-US" b="1" dirty="0" smtClean="0"/>
                  <a:t> </a:t>
                </a:r>
                <a:r>
                  <a:rPr lang="en-US" dirty="0" smtClean="0"/>
                  <a:t>which </a:t>
                </a:r>
                <a:r>
                  <a:rPr lang="en-US" i="1" dirty="0" smtClean="0"/>
                  <a:t>minimizes</a:t>
                </a:r>
                <a:r>
                  <a:rPr lang="en-US" b="1" dirty="0" smtClean="0"/>
                  <a:t/>
                </a:r>
                <a:br>
                  <a:rPr lang="en-US" b="1" dirty="0" smtClean="0"/>
                </a:br>
                <a:r>
                  <a:rPr lang="en-US" dirty="0" smtClean="0"/>
                  <a:t>this expression.”</a:t>
                </a:r>
              </a:p>
            </p:txBody>
          </p:sp>
        </mc:Choice>
        <mc:Fallback xmlns="">
          <p:sp>
            <p:nvSpPr>
              <p:cNvPr id="13" name="TextBox 12"/>
              <p:cNvSpPr txBox="1">
                <a:spLocks noRot="1" noChangeAspect="1" noMove="1" noResize="1" noEditPoints="1" noAdjustHandles="1" noChangeArrowheads="1" noChangeShapeType="1" noTextEdit="1"/>
              </p:cNvSpPr>
              <p:nvPr/>
            </p:nvSpPr>
            <p:spPr>
              <a:xfrm>
                <a:off x="1570533" y="3803594"/>
                <a:ext cx="3100016" cy="646331"/>
              </a:xfrm>
              <a:prstGeom prst="rect">
                <a:avLst/>
              </a:prstGeom>
              <a:blipFill rotWithShape="1">
                <a:blip r:embed="rId5"/>
                <a:stretch>
                  <a:fillRect l="-1170" t="-2703" r="-780" b="-10811"/>
                </a:stretch>
              </a:blipFill>
              <a:ln w="28575">
                <a:solidFill>
                  <a:srgbClr val="0070C0"/>
                </a:solidFill>
              </a:ln>
            </p:spPr>
            <p:txBody>
              <a:bodyPr/>
              <a:lstStyle/>
              <a:p>
                <a:r>
                  <a:rPr lang="fr-FR">
                    <a:noFill/>
                  </a:rPr>
                  <a:t> </a:t>
                </a:r>
              </a:p>
            </p:txBody>
          </p:sp>
        </mc:Fallback>
      </mc:AlternateContent>
      <p:cxnSp>
        <p:nvCxnSpPr>
          <p:cNvPr id="14" name="Straight Arrow Connector 13"/>
          <p:cNvCxnSpPr>
            <a:stCxn id="13" idx="2"/>
            <a:endCxn id="12" idx="0"/>
          </p:cNvCxnSpPr>
          <p:nvPr/>
        </p:nvCxnSpPr>
        <p:spPr>
          <a:xfrm>
            <a:off x="3120541" y="4449925"/>
            <a:ext cx="1" cy="41770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5798903" y="3516868"/>
                <a:ext cx="889474" cy="369332"/>
              </a:xfrm>
              <a:prstGeom prst="rect">
                <a:avLst/>
              </a:prstGeom>
              <a:ln w="28575">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fr-FR" i="1">
                              <a:latin typeface="Cambria Math"/>
                            </a:rPr>
                          </m:ctrlPr>
                        </m:funcPr>
                        <m:fName>
                          <m:r>
                            <m:rPr>
                              <m:sty m:val="p"/>
                            </m:rPr>
                            <a:rPr lang="en-US">
                              <a:latin typeface="Cambria Math"/>
                            </a:rPr>
                            <m:t>log</m:t>
                          </m:r>
                        </m:fName>
                        <m:e>
                          <m:d>
                            <m:dPr>
                              <m:begChr m:val="|"/>
                              <m:endChr m:val="|"/>
                              <m:ctrlPr>
                                <a:rPr lang="fr-FR" i="1">
                                  <a:latin typeface="Cambria Math"/>
                                </a:rPr>
                              </m:ctrlPr>
                            </m:dPr>
                            <m:e>
                              <m:sSub>
                                <m:sSubPr>
                                  <m:ctrlPr>
                                    <a:rPr lang="fr-FR" i="1">
                                      <a:latin typeface="Cambria Math"/>
                                    </a:rPr>
                                  </m:ctrlPr>
                                </m:sSubPr>
                                <m:e>
                                  <m:r>
                                    <a:rPr lang="en-US" b="1" i="1">
                                      <a:latin typeface="Cambria Math"/>
                                    </a:rPr>
                                    <m:t>𝚺</m:t>
                                  </m:r>
                                </m:e>
                                <m:sub>
                                  <m:r>
                                    <a:rPr lang="en-US" i="1">
                                      <a:latin typeface="Cambria Math"/>
                                    </a:rPr>
                                    <m:t>𝑖</m:t>
                                  </m:r>
                                </m:sub>
                              </m:sSub>
                            </m:e>
                          </m:d>
                        </m:e>
                      </m:func>
                    </m:oMath>
                  </m:oMathPara>
                </a14:m>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5798903" y="3516868"/>
                <a:ext cx="889474" cy="369332"/>
              </a:xfrm>
              <a:prstGeom prst="rect">
                <a:avLst/>
              </a:prstGeom>
              <a:blipFill rotWithShape="1">
                <a:blip r:embed="rId6"/>
                <a:stretch>
                  <a:fillRect b="-6061"/>
                </a:stretch>
              </a:blipFill>
              <a:ln w="28575">
                <a:solidFill>
                  <a:srgbClr val="FF0000"/>
                </a:solidFill>
              </a:ln>
            </p:spPr>
            <p:txBody>
              <a:bodyPr/>
              <a:lstStyle/>
              <a:p>
                <a:r>
                  <a:rPr lang="fr-FR">
                    <a:noFill/>
                  </a:rPr>
                  <a:t> </a:t>
                </a:r>
              </a:p>
            </p:txBody>
          </p:sp>
        </mc:Fallback>
      </mc:AlternateContent>
      <p:sp>
        <p:nvSpPr>
          <p:cNvPr id="16" name="Right Bracket 15"/>
          <p:cNvSpPr/>
          <p:nvPr/>
        </p:nvSpPr>
        <p:spPr>
          <a:xfrm rot="16200000">
            <a:off x="6158144" y="3472919"/>
            <a:ext cx="170993" cy="2371719"/>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Straight Arrow Connector 17"/>
          <p:cNvCxnSpPr>
            <a:stCxn id="15" idx="2"/>
          </p:cNvCxnSpPr>
          <p:nvPr/>
        </p:nvCxnSpPr>
        <p:spPr>
          <a:xfrm>
            <a:off x="6243640" y="3886200"/>
            <a:ext cx="1" cy="6870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98903" y="3516868"/>
            <a:ext cx="889474" cy="369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786203" y="3516868"/>
            <a:ext cx="889474" cy="369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93389" y="3147536"/>
            <a:ext cx="2514727" cy="369332"/>
          </a:xfrm>
          <a:prstGeom prst="rect">
            <a:avLst/>
          </a:prstGeom>
          <a:noFill/>
        </p:spPr>
        <p:txBody>
          <a:bodyPr wrap="none" rtlCol="0">
            <a:spAutoFit/>
          </a:bodyPr>
          <a:lstStyle/>
          <a:p>
            <a:r>
              <a:rPr lang="en-US" b="1" dirty="0" smtClean="0">
                <a:solidFill>
                  <a:srgbClr val="FF0000"/>
                </a:solidFill>
              </a:rPr>
              <a:t>Constant term removed.</a:t>
            </a:r>
            <a:endParaRPr lang="fr-FR" b="1" dirty="0">
              <a:solidFill>
                <a:srgbClr val="FF0000"/>
              </a:solidFill>
            </a:endParaRPr>
          </a:p>
        </p:txBody>
      </p:sp>
    </p:spTree>
    <p:extLst>
      <p:ext uri="{BB962C8B-B14F-4D97-AF65-F5344CB8AC3E}">
        <p14:creationId xmlns:p14="http://schemas.microsoft.com/office/powerpoint/2010/main" val="65257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4" name="TextBox 3"/>
              <p:cNvSpPr txBox="1"/>
              <p:nvPr/>
            </p:nvSpPr>
            <p:spPr>
              <a:xfrm>
                <a:off x="868169" y="2847816"/>
                <a:ext cx="7407663" cy="1188720"/>
              </a:xfrm>
              <a:prstGeom prst="rect">
                <a:avLst/>
              </a:prstGeom>
              <a:noFill/>
              <a:ln w="285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fr-FR" sz="2400" i="1">
                              <a:latin typeface="Cambria Math"/>
                            </a:rPr>
                          </m:ctrlPr>
                        </m:sSupPr>
                        <m:e>
                          <m:r>
                            <a:rPr lang="en-US" sz="2400" b="1" i="1">
                              <a:latin typeface="Cambria Math"/>
                            </a:rPr>
                            <m:t>𝚯</m:t>
                          </m:r>
                        </m:e>
                        <m:sup>
                          <m:r>
                            <a:rPr lang="en-US" sz="2400" i="1">
                              <a:latin typeface="Cambria Math"/>
                            </a:rPr>
                            <m:t>𝑞</m:t>
                          </m:r>
                          <m:r>
                            <a:rPr lang="en-US" sz="2400" i="1">
                              <a:latin typeface="Cambria Math"/>
                            </a:rPr>
                            <m:t>+1</m:t>
                          </m:r>
                        </m:sup>
                      </m:sSup>
                      <m:r>
                        <a:rPr lang="en-US" sz="240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𝚯</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𝑗</m:t>
                                  </m:r>
                                  <m:r>
                                    <a:rPr lang="en-US" sz="2400" i="1">
                                      <a:latin typeface="Cambria Math"/>
                                    </a:rPr>
                                    <m:t>=1</m:t>
                                  </m:r>
                                </m:sub>
                                <m:sup>
                                  <m:r>
                                    <a:rPr lang="en-US" sz="2400" i="1">
                                      <a:latin typeface="Cambria Math"/>
                                    </a:rPr>
                                    <m:t>𝑚</m:t>
                                  </m:r>
                                </m:sup>
                                <m:e>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Sup>
                                        <m:sSubSupPr>
                                          <m:ctrlPr>
                                            <a:rPr lang="fr-FR" sz="2400" i="1">
                                              <a:latin typeface="Cambria Math"/>
                                            </a:rPr>
                                          </m:ctrlPr>
                                        </m:sSubSupPr>
                                        <m:e>
                                          <m:r>
                                            <a:rPr lang="en-US" sz="2400" i="1">
                                              <a:latin typeface="Cambria Math"/>
                                            </a:rPr>
                                            <m:t>𝛼</m:t>
                                          </m:r>
                                        </m:e>
                                        <m:sub>
                                          <m:r>
                                            <a:rPr lang="en-US" sz="2400" i="1">
                                              <a:latin typeface="Cambria Math"/>
                                            </a:rPr>
                                            <m:t>𝑗𝑖</m:t>
                                          </m:r>
                                        </m:sub>
                                        <m:sup>
                                          <m:r>
                                            <a:rPr lang="en-US" sz="2400" i="1">
                                              <a:latin typeface="Cambria Math"/>
                                            </a:rPr>
                                            <m:t>𝑞</m:t>
                                          </m:r>
                                        </m:sup>
                                      </m:sSubSup>
                                      <m:sSubSup>
                                        <m:sSubSupPr>
                                          <m:ctrlPr>
                                            <a:rPr lang="fr-FR" sz="2400" i="1">
                                              <a:latin typeface="Cambria Math"/>
                                            </a:rPr>
                                          </m:ctrlPr>
                                        </m:sSubSupPr>
                                        <m:e>
                                          <m:d>
                                            <m:dPr>
                                              <m:begChr m:val="‖"/>
                                              <m:endChr m:val="‖"/>
                                              <m:ctrlPr>
                                                <a:rPr lang="fr-FR" sz="2400" i="1">
                                                  <a:latin typeface="Cambria Math"/>
                                                </a:rPr>
                                              </m:ctrlPr>
                                            </m:dPr>
                                            <m:e>
                                              <m:sSub>
                                                <m:sSubPr>
                                                  <m:ctrlPr>
                                                    <a:rPr lang="fr-FR" sz="2400" i="1">
                                                      <a:latin typeface="Cambria Math"/>
                                                    </a:rPr>
                                                  </m:ctrlPr>
                                                </m:sSubPr>
                                                <m:e>
                                                  <m:r>
                                                    <a:rPr lang="en-US" sz="2400" b="1" i="1">
                                                      <a:latin typeface="Cambria Math"/>
                                                    </a:rPr>
                                                    <m:t>𝒀</m:t>
                                                  </m:r>
                                                </m:e>
                                                <m:sub>
                                                  <m:r>
                                                    <a:rPr lang="en-US" sz="2400" i="1">
                                                      <a:latin typeface="Cambria Math"/>
                                                    </a:rPr>
                                                    <m:t>𝑗</m:t>
                                                  </m:r>
                                                </m:sub>
                                              </m:sSub>
                                              <m:r>
                                                <a:rPr lang="en-US" sz="2400" b="1" i="1">
                                                  <a:latin typeface="Cambria Math"/>
                                                </a:rPr>
                                                <m:t> −</m:t>
                                              </m:r>
                                              <m:r>
                                                <a:rPr lang="en-US" sz="2400" b="1" i="1">
                                                  <a:latin typeface="Cambria Math"/>
                                                </a:rPr>
                                                <m:t>𝝁</m:t>
                                              </m:r>
                                              <m:d>
                                                <m:dPr>
                                                  <m:ctrlPr>
                                                    <a:rPr lang="fr-FR" sz="2400" b="1" i="1">
                                                      <a:latin typeface="Cambria Math"/>
                                                    </a:rPr>
                                                  </m:ctrlPr>
                                                </m:dPr>
                                                <m:e>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r>
                                                    <a:rPr lang="en-US" sz="2400" b="1" i="1">
                                                      <a:latin typeface="Cambria Math"/>
                                                    </a:rPr>
                                                    <m:t>𝚯</m:t>
                                                  </m:r>
                                                </m:e>
                                              </m:d>
                                            </m:e>
                                          </m:d>
                                        </m:e>
                                        <m:sub>
                                          <m:sSubSup>
                                            <m:sSubSupPr>
                                              <m:ctrlPr>
                                                <a:rPr lang="fr-FR" sz="2400" i="1">
                                                  <a:latin typeface="Cambria Math"/>
                                                </a:rPr>
                                              </m:ctrlPr>
                                            </m:sSubSupPr>
                                            <m:e>
                                              <m:r>
                                                <m:rPr>
                                                  <m:sty m:val="p"/>
                                                </m:rPr>
                                                <a:rPr lang="en-US" sz="2400">
                                                  <a:latin typeface="Cambria Math"/>
                                                </a:rPr>
                                                <m:t>Σ</m:t>
                                              </m:r>
                                            </m:e>
                                            <m:sub>
                                              <m:r>
                                                <a:rPr lang="en-US" sz="2400" i="1">
                                                  <a:latin typeface="Cambria Math"/>
                                                </a:rPr>
                                                <m:t>𝑖</m:t>
                                              </m:r>
                                            </m:sub>
                                            <m:sup>
                                              <m:r>
                                                <a:rPr lang="en-US" sz="2400" i="1">
                                                  <a:latin typeface="Cambria Math"/>
                                                </a:rPr>
                                                <m:t>𝑞</m:t>
                                              </m:r>
                                            </m:sup>
                                          </m:sSubSup>
                                        </m:sub>
                                        <m:sup>
                                          <m:r>
                                            <a:rPr lang="en-US" sz="2400" i="1">
                                              <a:latin typeface="Cambria Math"/>
                                            </a:rPr>
                                            <m:t>2</m:t>
                                          </m:r>
                                        </m:sup>
                                      </m:sSubSup>
                                    </m:e>
                                  </m:nary>
                                </m:e>
                              </m:nary>
                            </m:e>
                          </m:func>
                        </m:e>
                      </m:func>
                    </m:oMath>
                  </m:oMathPara>
                </a14:m>
                <a:endParaRPr lang="fr-F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68169" y="2847816"/>
                <a:ext cx="7407663" cy="1188720"/>
              </a:xfrm>
              <a:prstGeom prst="rect">
                <a:avLst/>
              </a:prstGeom>
              <a:blipFill rotWithShape="1">
                <a:blip r:embed="rId3"/>
                <a:stretch>
                  <a:fillRect/>
                </a:stretch>
              </a:blipFill>
              <a:ln w="28575">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04880" y="5297129"/>
                <a:ext cx="6734239" cy="1171025"/>
              </a:xfrm>
              <a:prstGeom prst="rect">
                <a:avLst/>
              </a:prstGeom>
              <a:noFill/>
              <a:ln w="285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d>
                            <m:dPr>
                              <m:begChr m:val="{"/>
                              <m:endChr m:val="}"/>
                              <m:ctrlPr>
                                <a:rPr lang="en-US" sz="2400" b="0" i="1" smtClean="0">
                                  <a:latin typeface="Cambria Math"/>
                                </a:rPr>
                              </m:ctrlPr>
                            </m:dPr>
                            <m:e>
                              <m:r>
                                <a:rPr lang="en-US" sz="2400" b="1" i="0" smtClean="0">
                                  <a:latin typeface="Cambria Math"/>
                                </a:rPr>
                                <m:t>𝐑</m:t>
                              </m:r>
                              <m:r>
                                <a:rPr lang="en-US" sz="2400" b="0" i="1" smtClean="0">
                                  <a:latin typeface="Cambria Math"/>
                                </a:rPr>
                                <m:t>,</m:t>
                              </m:r>
                              <m:r>
                                <a:rPr lang="en-US" sz="2400" b="1" i="1" smtClean="0">
                                  <a:latin typeface="Cambria Math"/>
                                </a:rPr>
                                <m:t>𝒕</m:t>
                              </m:r>
                            </m:e>
                          </m:d>
                        </m:e>
                        <m:sup>
                          <m:r>
                            <a:rPr lang="en-US" sz="2400" b="0" i="1" smtClean="0">
                              <a:latin typeface="Cambria Math"/>
                            </a:rPr>
                            <m:t>𝑞</m:t>
                          </m:r>
                          <m:r>
                            <a:rPr lang="en-US" sz="2400" b="0" i="1" smtClean="0">
                              <a:latin typeface="Cambria Math"/>
                            </a:rPr>
                            <m:t>+1</m:t>
                          </m:r>
                        </m:sup>
                      </m:sSup>
                      <m:r>
                        <a:rPr lang="en-US" sz="2400" b="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𝐑</m:t>
                                  </m:r>
                                  <m:r>
                                    <a:rPr lang="en-US" sz="2400" b="1">
                                      <a:latin typeface="Cambria Math"/>
                                    </a:rPr>
                                    <m:t>,</m:t>
                                  </m:r>
                                  <m:r>
                                    <a:rPr lang="en-US" sz="2400" b="1" i="1">
                                      <a:latin typeface="Cambria Math"/>
                                    </a:rPr>
                                    <m:t>𝒕</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Sup>
                                    <m:sSubSupPr>
                                      <m:ctrlPr>
                                        <a:rPr lang="fr-FR" sz="2400" i="1">
                                          <a:latin typeface="Cambria Math"/>
                                        </a:rPr>
                                      </m:ctrlPr>
                                    </m:sSubSupPr>
                                    <m:e>
                                      <m:r>
                                        <a:rPr lang="en-US" sz="2400" i="1">
                                          <a:latin typeface="Cambria Math"/>
                                        </a:rPr>
                                        <m:t>𝜆</m:t>
                                      </m:r>
                                    </m:e>
                                    <m:sub>
                                      <m:r>
                                        <a:rPr lang="en-US" sz="2400" i="1">
                                          <a:latin typeface="Cambria Math"/>
                                        </a:rPr>
                                        <m:t>𝑖</m:t>
                                      </m:r>
                                    </m:sub>
                                    <m:sup>
                                      <m:r>
                                        <a:rPr lang="en-US" sz="2400" i="1">
                                          <a:latin typeface="Cambria Math"/>
                                        </a:rPr>
                                        <m:t>𝑞</m:t>
                                      </m:r>
                                    </m:sup>
                                  </m:sSubSup>
                                  <m:sSubSup>
                                    <m:sSubSupPr>
                                      <m:ctrlPr>
                                        <a:rPr lang="fr-FR" sz="2400" i="1">
                                          <a:latin typeface="Cambria Math"/>
                                        </a:rPr>
                                      </m:ctrlPr>
                                    </m:sSubSupPr>
                                    <m:e>
                                      <m:d>
                                        <m:dPr>
                                          <m:begChr m:val="‖"/>
                                          <m:endChr m:val="‖"/>
                                          <m:ctrlPr>
                                            <a:rPr lang="fr-FR" sz="2400" i="1">
                                              <a:latin typeface="Cambria Math"/>
                                            </a:rPr>
                                          </m:ctrlPr>
                                        </m:dPr>
                                        <m:e>
                                          <m:sSubSup>
                                            <m:sSubSupPr>
                                              <m:ctrlPr>
                                                <a:rPr lang="fr-FR" sz="2400" i="1">
                                                  <a:latin typeface="Cambria Math"/>
                                                </a:rPr>
                                              </m:ctrlPr>
                                            </m:sSubSupPr>
                                            <m:e>
                                              <m:r>
                                                <a:rPr lang="en-US" sz="2400" b="1" i="1">
                                                  <a:latin typeface="Cambria Math"/>
                                                </a:rPr>
                                                <m:t>𝑾</m:t>
                                              </m:r>
                                            </m:e>
                                            <m:sub>
                                              <m:r>
                                                <a:rPr lang="en-US" sz="2400" i="1">
                                                  <a:latin typeface="Cambria Math"/>
                                                </a:rPr>
                                                <m:t>𝑖</m:t>
                                              </m:r>
                                            </m:sub>
                                            <m:sup>
                                              <m:r>
                                                <a:rPr lang="en-US" sz="2400" i="1">
                                                  <a:latin typeface="Cambria Math"/>
                                                </a:rPr>
                                                <m:t>𝑞</m:t>
                                              </m:r>
                                            </m:sup>
                                          </m:sSubSup>
                                          <m:r>
                                            <a:rPr lang="en-US" sz="2400" b="1" i="1">
                                              <a:latin typeface="Cambria Math"/>
                                            </a:rPr>
                                            <m:t> −</m:t>
                                          </m:r>
                                          <m:sSup>
                                            <m:sSupPr>
                                              <m:ctrlPr>
                                                <a:rPr lang="en-US" sz="2400" b="1" i="1" smtClean="0">
                                                  <a:latin typeface="Cambria Math"/>
                                                </a:rPr>
                                              </m:ctrlPr>
                                            </m:sSupPr>
                                            <m:e>
                                              <m:r>
                                                <a:rPr lang="en-US" sz="2400" b="1" i="1">
                                                  <a:latin typeface="Cambria Math"/>
                                                </a:rPr>
                                                <m:t>𝐑</m:t>
                                              </m:r>
                                            </m:e>
                                            <m:sup>
                                              <m:r>
                                                <a:rPr lang="en-US" sz="2400" b="0" i="1" smtClean="0">
                                                  <a:latin typeface="Cambria Math"/>
                                                </a:rPr>
                                                <m:t>𝑞</m:t>
                                              </m:r>
                                            </m:sup>
                                          </m:sSup>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sSup>
                                            <m:sSupPr>
                                              <m:ctrlPr>
                                                <a:rPr lang="en-US" sz="2400" b="1" i="1" smtClean="0">
                                                  <a:latin typeface="Cambria Math"/>
                                                </a:rPr>
                                              </m:ctrlPr>
                                            </m:sSupPr>
                                            <m:e>
                                              <m:r>
                                                <a:rPr lang="en-US" sz="2400" b="1" i="1">
                                                  <a:latin typeface="Cambria Math"/>
                                                </a:rPr>
                                                <m:t>𝒕</m:t>
                                              </m:r>
                                            </m:e>
                                            <m:sup>
                                              <m:r>
                                                <a:rPr lang="en-US" sz="2400" b="0" i="1" smtClean="0">
                                                  <a:latin typeface="Cambria Math"/>
                                                </a:rPr>
                                                <m:t>𝑞</m:t>
                                              </m:r>
                                            </m:sup>
                                          </m:sSup>
                                        </m:e>
                                      </m:d>
                                    </m:e>
                                    <m:sub>
                                      <m:sSubSup>
                                        <m:sSubSupPr>
                                          <m:ctrlPr>
                                            <a:rPr lang="fr-FR" sz="2400" i="1">
                                              <a:latin typeface="Cambria Math"/>
                                            </a:rPr>
                                          </m:ctrlPr>
                                        </m:sSubSupPr>
                                        <m:e>
                                          <m:r>
                                            <m:rPr>
                                              <m:sty m:val="p"/>
                                            </m:rPr>
                                            <a:rPr lang="en-US" sz="2400">
                                              <a:latin typeface="Cambria Math"/>
                                            </a:rPr>
                                            <m:t>Σ</m:t>
                                          </m:r>
                                        </m:e>
                                        <m:sub>
                                          <m:r>
                                            <a:rPr lang="en-US" sz="2400" i="1">
                                              <a:latin typeface="Cambria Math"/>
                                            </a:rPr>
                                            <m:t>𝑖</m:t>
                                          </m:r>
                                        </m:sub>
                                        <m:sup>
                                          <m:r>
                                            <a:rPr lang="en-US" sz="2400" i="1">
                                              <a:latin typeface="Cambria Math"/>
                                            </a:rPr>
                                            <m:t>𝑞</m:t>
                                          </m:r>
                                        </m:sup>
                                      </m:sSubSup>
                                    </m:sub>
                                    <m:sup>
                                      <m:r>
                                        <a:rPr lang="en-US" sz="2400" i="1">
                                          <a:latin typeface="Cambria Math"/>
                                        </a:rPr>
                                        <m:t>2</m:t>
                                      </m:r>
                                    </m:sup>
                                  </m:sSubSup>
                                </m:e>
                              </m:nary>
                            </m:e>
                          </m:func>
                        </m:e>
                      </m:func>
                    </m:oMath>
                  </m:oMathPara>
                </a14:m>
                <a:endParaRPr lang="fr-F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204880" y="5297129"/>
                <a:ext cx="6734239" cy="1171025"/>
              </a:xfrm>
              <a:prstGeom prst="rect">
                <a:avLst/>
              </a:prstGeom>
              <a:blipFill rotWithShape="1">
                <a:blip r:embed="rId4"/>
                <a:stretch>
                  <a:fillRect/>
                </a:stretch>
              </a:blipFill>
              <a:ln w="28575">
                <a:solidFill>
                  <a:schemeClr val="tx1"/>
                </a:solidFill>
              </a:ln>
            </p:spPr>
            <p:txBody>
              <a:bodyPr/>
              <a:lstStyle/>
              <a:p>
                <a:r>
                  <a:rPr lang="fr-FR">
                    <a:noFill/>
                  </a:rPr>
                  <a:t> </a:t>
                </a:r>
              </a:p>
            </p:txBody>
          </p:sp>
        </mc:Fallback>
      </mc:AlternateContent>
      <p:cxnSp>
        <p:nvCxnSpPr>
          <p:cNvPr id="3" name="Straight Arrow Connector 2"/>
          <p:cNvCxnSpPr>
            <a:stCxn id="4" idx="2"/>
            <a:endCxn id="7" idx="0"/>
          </p:cNvCxnSpPr>
          <p:nvPr/>
        </p:nvCxnSpPr>
        <p:spPr>
          <a:xfrm flipH="1">
            <a:off x="4572000" y="4036536"/>
            <a:ext cx="1" cy="1260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20260" y="4477742"/>
            <a:ext cx="1703480" cy="369332"/>
          </a:xfrm>
          <a:prstGeom prst="rect">
            <a:avLst/>
          </a:prstGeom>
          <a:solidFill>
            <a:schemeClr val="bg1"/>
          </a:solidFill>
        </p:spPr>
        <p:txBody>
          <a:bodyPr wrap="none" rtlCol="0">
            <a:spAutoFit/>
          </a:bodyPr>
          <a:lstStyle/>
          <a:p>
            <a:r>
              <a:rPr lang="en-US" dirty="0" smtClean="0"/>
              <a:t>“Simplification.”</a:t>
            </a:r>
            <a:endParaRPr lang="fr-FR" dirty="0"/>
          </a:p>
        </p:txBody>
      </p:sp>
    </p:spTree>
    <p:extLst>
      <p:ext uri="{BB962C8B-B14F-4D97-AF65-F5344CB8AC3E}">
        <p14:creationId xmlns:p14="http://schemas.microsoft.com/office/powerpoint/2010/main" val="116445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7" name="TextBox 6"/>
              <p:cNvSpPr txBox="1"/>
              <p:nvPr/>
            </p:nvSpPr>
            <p:spPr>
              <a:xfrm>
                <a:off x="1204880" y="5297129"/>
                <a:ext cx="6734239" cy="1171025"/>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d>
                            <m:dPr>
                              <m:begChr m:val="{"/>
                              <m:endChr m:val="}"/>
                              <m:ctrlPr>
                                <a:rPr lang="en-US" sz="2400" b="0" i="1" smtClean="0">
                                  <a:latin typeface="Cambria Math"/>
                                </a:rPr>
                              </m:ctrlPr>
                            </m:dPr>
                            <m:e>
                              <m:r>
                                <a:rPr lang="en-US" sz="2400" b="1" i="0" smtClean="0">
                                  <a:latin typeface="Cambria Math"/>
                                </a:rPr>
                                <m:t>𝐑</m:t>
                              </m:r>
                              <m:r>
                                <a:rPr lang="en-US" sz="2400" b="0" i="1" smtClean="0">
                                  <a:latin typeface="Cambria Math"/>
                                </a:rPr>
                                <m:t>,</m:t>
                              </m:r>
                              <m:r>
                                <a:rPr lang="en-US" sz="2400" b="1" i="1" smtClean="0">
                                  <a:latin typeface="Cambria Math"/>
                                </a:rPr>
                                <m:t>𝒕</m:t>
                              </m:r>
                            </m:e>
                          </m:d>
                        </m:e>
                        <m:sup>
                          <m:r>
                            <a:rPr lang="en-US" sz="2400" b="0" i="1" smtClean="0">
                              <a:latin typeface="Cambria Math"/>
                            </a:rPr>
                            <m:t>𝑞</m:t>
                          </m:r>
                          <m:r>
                            <a:rPr lang="en-US" sz="2400" b="0" i="1" smtClean="0">
                              <a:latin typeface="Cambria Math"/>
                            </a:rPr>
                            <m:t>+1</m:t>
                          </m:r>
                        </m:sup>
                      </m:sSup>
                      <m:r>
                        <a:rPr lang="en-US" sz="2400" b="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𝐑</m:t>
                                  </m:r>
                                  <m:r>
                                    <a:rPr lang="en-US" sz="2400" b="1">
                                      <a:latin typeface="Cambria Math"/>
                                    </a:rPr>
                                    <m:t>,</m:t>
                                  </m:r>
                                  <m:r>
                                    <a:rPr lang="en-US" sz="2400" b="1" i="1">
                                      <a:latin typeface="Cambria Math"/>
                                    </a:rPr>
                                    <m:t>𝒕</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Sup>
                                    <m:sSubSupPr>
                                      <m:ctrlPr>
                                        <a:rPr lang="fr-FR" sz="2400" i="1">
                                          <a:latin typeface="Cambria Math"/>
                                        </a:rPr>
                                      </m:ctrlPr>
                                    </m:sSubSupPr>
                                    <m:e>
                                      <m:r>
                                        <a:rPr lang="en-US" sz="2400" i="1">
                                          <a:latin typeface="Cambria Math"/>
                                        </a:rPr>
                                        <m:t>𝜆</m:t>
                                      </m:r>
                                    </m:e>
                                    <m:sub>
                                      <m:r>
                                        <a:rPr lang="en-US" sz="2400" i="1">
                                          <a:latin typeface="Cambria Math"/>
                                        </a:rPr>
                                        <m:t>𝑖</m:t>
                                      </m:r>
                                    </m:sub>
                                    <m:sup>
                                      <m:r>
                                        <a:rPr lang="en-US" sz="2400" i="1">
                                          <a:latin typeface="Cambria Math"/>
                                        </a:rPr>
                                        <m:t>𝑞</m:t>
                                      </m:r>
                                    </m:sup>
                                  </m:sSubSup>
                                  <m:sSubSup>
                                    <m:sSubSupPr>
                                      <m:ctrlPr>
                                        <a:rPr lang="fr-FR" sz="2400" i="1">
                                          <a:latin typeface="Cambria Math"/>
                                        </a:rPr>
                                      </m:ctrlPr>
                                    </m:sSubSupPr>
                                    <m:e>
                                      <m:d>
                                        <m:dPr>
                                          <m:begChr m:val="‖"/>
                                          <m:endChr m:val="‖"/>
                                          <m:ctrlPr>
                                            <a:rPr lang="fr-FR" sz="2400" i="1">
                                              <a:latin typeface="Cambria Math"/>
                                            </a:rPr>
                                          </m:ctrlPr>
                                        </m:dPr>
                                        <m:e>
                                          <m:sSubSup>
                                            <m:sSubSupPr>
                                              <m:ctrlPr>
                                                <a:rPr lang="fr-FR" sz="2400" i="1">
                                                  <a:latin typeface="Cambria Math"/>
                                                </a:rPr>
                                              </m:ctrlPr>
                                            </m:sSubSupPr>
                                            <m:e>
                                              <m:r>
                                                <a:rPr lang="en-US" sz="2400" b="1" i="1">
                                                  <a:latin typeface="Cambria Math"/>
                                                </a:rPr>
                                                <m:t>𝑾</m:t>
                                              </m:r>
                                            </m:e>
                                            <m:sub>
                                              <m:r>
                                                <a:rPr lang="en-US" sz="2400" i="1">
                                                  <a:latin typeface="Cambria Math"/>
                                                </a:rPr>
                                                <m:t>𝑖</m:t>
                                              </m:r>
                                            </m:sub>
                                            <m:sup>
                                              <m:r>
                                                <a:rPr lang="en-US" sz="2400" i="1">
                                                  <a:latin typeface="Cambria Math"/>
                                                </a:rPr>
                                                <m:t>𝑞</m:t>
                                              </m:r>
                                            </m:sup>
                                          </m:sSubSup>
                                          <m:r>
                                            <a:rPr lang="en-US" sz="2400" b="1" i="1">
                                              <a:latin typeface="Cambria Math"/>
                                            </a:rPr>
                                            <m:t> −</m:t>
                                          </m:r>
                                          <m:sSup>
                                            <m:sSupPr>
                                              <m:ctrlPr>
                                                <a:rPr lang="en-US" sz="2400" b="1" i="1" smtClean="0">
                                                  <a:latin typeface="Cambria Math"/>
                                                </a:rPr>
                                              </m:ctrlPr>
                                            </m:sSupPr>
                                            <m:e>
                                              <m:r>
                                                <a:rPr lang="en-US" sz="2400" b="1" i="1">
                                                  <a:latin typeface="Cambria Math"/>
                                                </a:rPr>
                                                <m:t>𝐑</m:t>
                                              </m:r>
                                            </m:e>
                                            <m:sup>
                                              <m:r>
                                                <a:rPr lang="en-US" sz="2400" b="0" i="1" smtClean="0">
                                                  <a:latin typeface="Cambria Math"/>
                                                </a:rPr>
                                                <m:t>𝑞</m:t>
                                              </m:r>
                                            </m:sup>
                                          </m:sSup>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sSup>
                                            <m:sSupPr>
                                              <m:ctrlPr>
                                                <a:rPr lang="en-US" sz="2400" b="1" i="1" smtClean="0">
                                                  <a:latin typeface="Cambria Math"/>
                                                </a:rPr>
                                              </m:ctrlPr>
                                            </m:sSupPr>
                                            <m:e>
                                              <m:r>
                                                <a:rPr lang="en-US" sz="2400" b="1" i="1">
                                                  <a:latin typeface="Cambria Math"/>
                                                </a:rPr>
                                                <m:t>𝒕</m:t>
                                              </m:r>
                                            </m:e>
                                            <m:sup>
                                              <m:r>
                                                <a:rPr lang="en-US" sz="2400" b="0" i="1" smtClean="0">
                                                  <a:latin typeface="Cambria Math"/>
                                                </a:rPr>
                                                <m:t>𝑞</m:t>
                                              </m:r>
                                            </m:sup>
                                          </m:sSup>
                                        </m:e>
                                      </m:d>
                                    </m:e>
                                    <m:sub>
                                      <m:sSubSup>
                                        <m:sSubSupPr>
                                          <m:ctrlPr>
                                            <a:rPr lang="fr-FR" sz="2400" i="1">
                                              <a:latin typeface="Cambria Math"/>
                                            </a:rPr>
                                          </m:ctrlPr>
                                        </m:sSubSupPr>
                                        <m:e>
                                          <m:r>
                                            <m:rPr>
                                              <m:sty m:val="p"/>
                                            </m:rPr>
                                            <a:rPr lang="en-US" sz="2400">
                                              <a:latin typeface="Cambria Math"/>
                                            </a:rPr>
                                            <m:t>Σ</m:t>
                                          </m:r>
                                        </m:e>
                                        <m:sub>
                                          <m:r>
                                            <a:rPr lang="en-US" sz="2400" i="1">
                                              <a:latin typeface="Cambria Math"/>
                                            </a:rPr>
                                            <m:t>𝑖</m:t>
                                          </m:r>
                                        </m:sub>
                                        <m:sup>
                                          <m:r>
                                            <a:rPr lang="en-US" sz="2400" i="1">
                                              <a:latin typeface="Cambria Math"/>
                                            </a:rPr>
                                            <m:t>𝑞</m:t>
                                          </m:r>
                                        </m:sup>
                                      </m:sSubSup>
                                    </m:sub>
                                    <m:sup>
                                      <m:r>
                                        <a:rPr lang="en-US" sz="2400" i="1">
                                          <a:latin typeface="Cambria Math"/>
                                        </a:rPr>
                                        <m:t>2</m:t>
                                      </m:r>
                                    </m:sup>
                                  </m:sSubSup>
                                </m:e>
                              </m:nary>
                            </m:e>
                          </m:func>
                        </m:e>
                      </m:func>
                    </m:oMath>
                  </m:oMathPara>
                </a14:m>
                <a:endParaRPr lang="fr-F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204880" y="5297129"/>
                <a:ext cx="6734239" cy="1171025"/>
              </a:xfrm>
              <a:prstGeom prst="rect">
                <a:avLst/>
              </a:prstGeom>
              <a:blipFill rotWithShape="1">
                <a:blip r:embed="rId3"/>
                <a:stretch>
                  <a:fillRect/>
                </a:stretch>
              </a:blipFill>
              <a:ln w="28575">
                <a:noFill/>
              </a:ln>
            </p:spPr>
            <p:txBody>
              <a:bodyPr/>
              <a:lstStyle/>
              <a:p>
                <a:r>
                  <a:rPr lang="fr-FR">
                    <a:noFill/>
                  </a:rPr>
                  <a:t> </a:t>
                </a:r>
              </a:p>
            </p:txBody>
          </p:sp>
        </mc:Fallback>
      </mc:AlternateContent>
    </p:spTree>
    <p:extLst>
      <p:ext uri="{BB962C8B-B14F-4D97-AF65-F5344CB8AC3E}">
        <p14:creationId xmlns:p14="http://schemas.microsoft.com/office/powerpoint/2010/main" val="178525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23" y="2692978"/>
            <a:ext cx="8753554" cy="147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3965" y="2692978"/>
            <a:ext cx="1100177" cy="507422"/>
          </a:xfrm>
          <a:prstGeom prst="rect">
            <a:avLst/>
          </a:prstGeom>
          <a:solidFill>
            <a:srgbClr val="0070C0">
              <a:alpha val="20000"/>
            </a:srgbClr>
          </a:solidFill>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Rectangle 7"/>
          <p:cNvSpPr/>
          <p:nvPr/>
        </p:nvSpPr>
        <p:spPr>
          <a:xfrm>
            <a:off x="5624945" y="2679123"/>
            <a:ext cx="2362200" cy="507422"/>
          </a:xfrm>
          <a:prstGeom prst="rect">
            <a:avLst/>
          </a:prstGeom>
          <a:solidFill>
            <a:srgbClr val="0070C0">
              <a:alpha val="20000"/>
            </a:srgbClr>
          </a:solidFill>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7" name="Title 6"/>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Article Choice</a:t>
            </a:r>
            <a:endParaRPr lang="fr-FR"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 y="6648450"/>
            <a:ext cx="909447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98057" y="1078786"/>
            <a:ext cx="3747885" cy="369332"/>
          </a:xfrm>
          <a:prstGeom prst="rect">
            <a:avLst/>
          </a:prstGeom>
          <a:noFill/>
        </p:spPr>
        <p:txBody>
          <a:bodyPr wrap="none" rtlCol="0">
            <a:spAutoFit/>
          </a:bodyPr>
          <a:lstStyle/>
          <a:p>
            <a:r>
              <a:rPr lang="en-US" b="1" dirty="0" smtClean="0">
                <a:solidFill>
                  <a:srgbClr val="0070C0"/>
                </a:solidFill>
              </a:rPr>
              <a:t>Material covered in </a:t>
            </a:r>
            <a:r>
              <a:rPr lang="en-US" b="1" dirty="0">
                <a:solidFill>
                  <a:srgbClr val="0070C0"/>
                </a:solidFill>
              </a:rPr>
              <a:t>EN.600.646</a:t>
            </a:r>
            <a:r>
              <a:rPr lang="en-US" b="1" dirty="0" smtClean="0">
                <a:solidFill>
                  <a:srgbClr val="0070C0"/>
                </a:solidFill>
              </a:rPr>
              <a:t> (ICP).</a:t>
            </a:r>
            <a:endParaRPr lang="fr-FR" b="1" dirty="0">
              <a:solidFill>
                <a:srgbClr val="0070C0"/>
              </a:solidFill>
            </a:endParaRPr>
          </a:p>
        </p:txBody>
      </p:sp>
      <mc:AlternateContent xmlns:mc="http://schemas.openxmlformats.org/markup-compatibility/2006" xmlns:a14="http://schemas.microsoft.com/office/drawing/2010/main">
        <mc:Choice Requires="a14">
          <p:sp>
            <p:nvSpPr>
              <p:cNvPr id="3" name="Rectangle 2"/>
              <p:cNvSpPr/>
              <p:nvPr/>
            </p:nvSpPr>
            <p:spPr>
              <a:xfrm>
                <a:off x="1774568" y="4813496"/>
                <a:ext cx="5288371" cy="9777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70C0"/>
                          </a:solidFill>
                          <a:latin typeface="Cambria Math"/>
                        </a:rPr>
                        <m:t>𝝁</m:t>
                      </m:r>
                      <m:d>
                        <m:dPr>
                          <m:ctrlPr>
                            <a:rPr lang="fr-FR" sz="4400" b="1" i="1">
                              <a:solidFill>
                                <a:srgbClr val="0070C0"/>
                              </a:solidFill>
                              <a:latin typeface="Cambria Math"/>
                            </a:rPr>
                          </m:ctrlPr>
                        </m:dPr>
                        <m:e>
                          <m:r>
                            <a:rPr lang="en-US" sz="4400" b="1" i="1">
                              <a:solidFill>
                                <a:srgbClr val="0070C0"/>
                              </a:solidFill>
                              <a:latin typeface="Cambria Math"/>
                            </a:rPr>
                            <m:t>𝑿</m:t>
                          </m:r>
                          <m:r>
                            <a:rPr lang="en-US" sz="4400" i="1">
                              <a:solidFill>
                                <a:srgbClr val="0070C0"/>
                              </a:solidFill>
                              <a:latin typeface="Cambria Math"/>
                            </a:rPr>
                            <m:t>;</m:t>
                          </m:r>
                          <m:r>
                            <a:rPr lang="en-US" sz="4400" b="1" i="1">
                              <a:solidFill>
                                <a:srgbClr val="0070C0"/>
                              </a:solidFill>
                              <a:latin typeface="Cambria Math"/>
                            </a:rPr>
                            <m:t>𝚯</m:t>
                          </m:r>
                        </m:e>
                      </m:d>
                      <m:r>
                        <a:rPr lang="en-US" sz="4400" i="1">
                          <a:solidFill>
                            <a:srgbClr val="0070C0"/>
                          </a:solidFill>
                          <a:latin typeface="Cambria Math"/>
                        </a:rPr>
                        <m:t>=</m:t>
                      </m:r>
                      <m:limLow>
                        <m:limLowPr>
                          <m:ctrlPr>
                            <a:rPr lang="fr-FR" sz="4400" b="1" i="1">
                              <a:solidFill>
                                <a:srgbClr val="0070C0"/>
                              </a:solidFill>
                              <a:latin typeface="Cambria Math"/>
                            </a:rPr>
                          </m:ctrlPr>
                        </m:limLowPr>
                        <m:e>
                          <m:r>
                            <a:rPr lang="en-US" sz="4400" b="1" i="1">
                              <a:solidFill>
                                <a:srgbClr val="0070C0"/>
                              </a:solidFill>
                              <a:latin typeface="Cambria Math"/>
                            </a:rPr>
                            <m:t>𝐑</m:t>
                          </m:r>
                        </m:e>
                        <m:lim>
                          <m:r>
                            <a:rPr lang="en-US" sz="4400" i="1">
                              <a:solidFill>
                                <a:srgbClr val="0070C0"/>
                              </a:solidFill>
                              <a:latin typeface="Cambria Math"/>
                            </a:rPr>
                            <m:t>3</m:t>
                          </m:r>
                          <m:r>
                            <m:rPr>
                              <m:sty m:val="p"/>
                            </m:rPr>
                            <a:rPr lang="en-US" sz="4400">
                              <a:solidFill>
                                <a:srgbClr val="0070C0"/>
                              </a:solidFill>
                              <a:latin typeface="Cambria Math"/>
                            </a:rPr>
                            <m:t>x</m:t>
                          </m:r>
                          <m:r>
                            <a:rPr lang="en-US" sz="4400">
                              <a:solidFill>
                                <a:srgbClr val="0070C0"/>
                              </a:solidFill>
                              <a:latin typeface="Cambria Math"/>
                            </a:rPr>
                            <m:t>3</m:t>
                          </m:r>
                        </m:lim>
                      </m:limLow>
                      <m:r>
                        <a:rPr lang="en-US" sz="4400" b="1" i="1">
                          <a:solidFill>
                            <a:srgbClr val="0070C0"/>
                          </a:solidFill>
                          <a:latin typeface="Cambria Math"/>
                        </a:rPr>
                        <m:t>𝑿</m:t>
                      </m:r>
                      <m:r>
                        <a:rPr lang="en-US" sz="4400" i="1">
                          <a:solidFill>
                            <a:srgbClr val="0070C0"/>
                          </a:solidFill>
                          <a:latin typeface="Cambria Math"/>
                        </a:rPr>
                        <m:t>+</m:t>
                      </m:r>
                      <m:limLow>
                        <m:limLowPr>
                          <m:ctrlPr>
                            <a:rPr lang="fr-FR" sz="4400" b="1" i="1">
                              <a:solidFill>
                                <a:srgbClr val="0070C0"/>
                              </a:solidFill>
                              <a:latin typeface="Cambria Math"/>
                            </a:rPr>
                          </m:ctrlPr>
                        </m:limLowPr>
                        <m:e>
                          <m:r>
                            <a:rPr lang="en-US" sz="4400" b="1" i="1">
                              <a:solidFill>
                                <a:srgbClr val="0070C0"/>
                              </a:solidFill>
                              <a:latin typeface="Cambria Math"/>
                            </a:rPr>
                            <m:t>𝒕</m:t>
                          </m:r>
                        </m:e>
                        <m:lim>
                          <m:r>
                            <a:rPr lang="en-US" sz="4400" i="1">
                              <a:solidFill>
                                <a:srgbClr val="0070C0"/>
                              </a:solidFill>
                              <a:latin typeface="Cambria Math"/>
                            </a:rPr>
                            <m:t>3</m:t>
                          </m:r>
                          <m:r>
                            <m:rPr>
                              <m:sty m:val="p"/>
                            </m:rPr>
                            <a:rPr lang="en-US" sz="4400">
                              <a:solidFill>
                                <a:srgbClr val="0070C0"/>
                              </a:solidFill>
                              <a:latin typeface="Cambria Math"/>
                            </a:rPr>
                            <m:t>x</m:t>
                          </m:r>
                          <m:r>
                            <a:rPr lang="en-US" sz="4400">
                              <a:solidFill>
                                <a:srgbClr val="0070C0"/>
                              </a:solidFill>
                              <a:latin typeface="Cambria Math"/>
                            </a:rPr>
                            <m:t>1</m:t>
                          </m:r>
                        </m:lim>
                      </m:limLow>
                    </m:oMath>
                  </m:oMathPara>
                </a14:m>
                <a:endParaRPr lang="fr-FR" sz="4400" dirty="0">
                  <a:solidFill>
                    <a:srgbClr val="0070C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774568" y="4813496"/>
                <a:ext cx="5288371" cy="977704"/>
              </a:xfrm>
              <a:prstGeom prst="rect">
                <a:avLst/>
              </a:prstGeom>
              <a:blipFill rotWithShape="1">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73583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7" name="TextBox 6"/>
              <p:cNvSpPr txBox="1"/>
              <p:nvPr/>
            </p:nvSpPr>
            <p:spPr>
              <a:xfrm>
                <a:off x="1204880" y="5335087"/>
                <a:ext cx="6734239" cy="1095108"/>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lumMod val="65000"/>
                                </a:schemeClr>
                              </a:solidFill>
                              <a:latin typeface="Cambria Math"/>
                            </a:rPr>
                          </m:ctrlPr>
                        </m:sSupPr>
                        <m:e>
                          <m:d>
                            <m:dPr>
                              <m:begChr m:val="{"/>
                              <m:endChr m:val="}"/>
                              <m:ctrlPr>
                                <a:rPr lang="en-US" sz="2400" b="0" i="1" smtClean="0">
                                  <a:solidFill>
                                    <a:schemeClr val="bg1">
                                      <a:lumMod val="65000"/>
                                    </a:schemeClr>
                                  </a:solidFill>
                                  <a:latin typeface="Cambria Math"/>
                                </a:rPr>
                              </m:ctrlPr>
                            </m:dPr>
                            <m:e>
                              <m:r>
                                <a:rPr lang="en-US" sz="2400" b="1" i="0" smtClean="0">
                                  <a:solidFill>
                                    <a:schemeClr val="bg1">
                                      <a:lumMod val="65000"/>
                                    </a:schemeClr>
                                  </a:solidFill>
                                  <a:latin typeface="Cambria Math"/>
                                </a:rPr>
                                <m:t>𝐑</m:t>
                              </m:r>
                              <m:r>
                                <a:rPr lang="en-US" sz="2400" b="0" i="1" smtClean="0">
                                  <a:solidFill>
                                    <a:schemeClr val="bg1">
                                      <a:lumMod val="65000"/>
                                    </a:schemeClr>
                                  </a:solidFill>
                                  <a:latin typeface="Cambria Math"/>
                                </a:rPr>
                                <m:t>,</m:t>
                              </m:r>
                              <m:r>
                                <a:rPr lang="en-US" sz="2400" b="1" i="1" smtClean="0">
                                  <a:solidFill>
                                    <a:schemeClr val="bg1">
                                      <a:lumMod val="65000"/>
                                    </a:schemeClr>
                                  </a:solidFill>
                                  <a:latin typeface="Cambria Math"/>
                                </a:rPr>
                                <m:t>𝒕</m:t>
                              </m:r>
                            </m:e>
                          </m:d>
                        </m:e>
                        <m:sup>
                          <m:r>
                            <a:rPr lang="en-US" sz="2400" b="0" i="1" smtClean="0">
                              <a:solidFill>
                                <a:schemeClr val="bg1">
                                  <a:lumMod val="65000"/>
                                </a:schemeClr>
                              </a:solidFill>
                              <a:latin typeface="Cambria Math"/>
                            </a:rPr>
                            <m:t>𝑞</m:t>
                          </m:r>
                          <m:r>
                            <a:rPr lang="en-US" sz="2400" b="0" i="1" smtClean="0">
                              <a:solidFill>
                                <a:schemeClr val="bg1">
                                  <a:lumMod val="65000"/>
                                </a:schemeClr>
                              </a:solidFill>
                              <a:latin typeface="Cambria Math"/>
                            </a:rPr>
                            <m:t>+1</m:t>
                          </m:r>
                        </m:sup>
                      </m:sSup>
                      <m:r>
                        <a:rPr lang="en-US" sz="2400" b="0" i="1">
                          <a:solidFill>
                            <a:schemeClr val="bg1">
                              <a:lumMod val="65000"/>
                            </a:schemeClr>
                          </a:solidFill>
                          <a:latin typeface="Cambria Math"/>
                        </a:rPr>
                        <m:t>=</m:t>
                      </m:r>
                      <m:func>
                        <m:funcPr>
                          <m:ctrlPr>
                            <a:rPr lang="fr-FR" sz="2400" i="1">
                              <a:solidFill>
                                <a:schemeClr val="bg1">
                                  <a:lumMod val="65000"/>
                                </a:schemeClr>
                              </a:solidFill>
                              <a:latin typeface="Cambria Math"/>
                            </a:rPr>
                          </m:ctrlPr>
                        </m:funcPr>
                        <m:fName>
                          <m:r>
                            <m:rPr>
                              <m:sty m:val="p"/>
                            </m:rPr>
                            <a:rPr lang="en-US" sz="2400">
                              <a:solidFill>
                                <a:schemeClr val="bg1">
                                  <a:lumMod val="65000"/>
                                </a:schemeClr>
                              </a:solidFill>
                              <a:latin typeface="Cambria Math"/>
                            </a:rPr>
                            <m:t>arg</m:t>
                          </m:r>
                        </m:fName>
                        <m:e>
                          <m:func>
                            <m:funcPr>
                              <m:ctrlPr>
                                <a:rPr lang="fr-FR" sz="2400" i="1">
                                  <a:solidFill>
                                    <a:schemeClr val="bg1">
                                      <a:lumMod val="65000"/>
                                    </a:schemeClr>
                                  </a:solidFill>
                                  <a:latin typeface="Cambria Math"/>
                                </a:rPr>
                              </m:ctrlPr>
                            </m:funcPr>
                            <m:fName>
                              <m:limLow>
                                <m:limLowPr>
                                  <m:ctrlPr>
                                    <a:rPr lang="fr-FR" sz="2400" i="1">
                                      <a:solidFill>
                                        <a:schemeClr val="bg1">
                                          <a:lumMod val="65000"/>
                                        </a:schemeClr>
                                      </a:solidFill>
                                      <a:latin typeface="Cambria Math"/>
                                    </a:rPr>
                                  </m:ctrlPr>
                                </m:limLowPr>
                                <m:e>
                                  <m:r>
                                    <m:rPr>
                                      <m:sty m:val="p"/>
                                    </m:rPr>
                                    <a:rPr lang="en-US" sz="2400">
                                      <a:solidFill>
                                        <a:schemeClr val="bg1">
                                          <a:lumMod val="65000"/>
                                        </a:schemeClr>
                                      </a:solidFill>
                                      <a:latin typeface="Cambria Math"/>
                                    </a:rPr>
                                    <m:t>min</m:t>
                                  </m:r>
                                </m:e>
                                <m:lim>
                                  <m:r>
                                    <a:rPr lang="en-US" sz="2400" b="1" i="1">
                                      <a:solidFill>
                                        <a:schemeClr val="bg1">
                                          <a:lumMod val="65000"/>
                                        </a:schemeClr>
                                      </a:solidFill>
                                      <a:latin typeface="Cambria Math"/>
                                    </a:rPr>
                                    <m:t>𝐑</m:t>
                                  </m:r>
                                  <m:r>
                                    <a:rPr lang="en-US" sz="2400" b="1">
                                      <a:solidFill>
                                        <a:schemeClr val="bg1">
                                          <a:lumMod val="65000"/>
                                        </a:schemeClr>
                                      </a:solidFill>
                                      <a:latin typeface="Cambria Math"/>
                                    </a:rPr>
                                    <m:t>,</m:t>
                                  </m:r>
                                  <m:r>
                                    <a:rPr lang="en-US" sz="2400" b="1" i="1">
                                      <a:solidFill>
                                        <a:schemeClr val="bg1">
                                          <a:lumMod val="65000"/>
                                        </a:schemeClr>
                                      </a:solidFill>
                                      <a:latin typeface="Cambria Math"/>
                                    </a:rPr>
                                    <m:t>𝒕</m:t>
                                  </m:r>
                                </m:lim>
                              </m:limLow>
                            </m:fName>
                            <m:e>
                              <m:f>
                                <m:fPr>
                                  <m:ctrlPr>
                                    <a:rPr lang="fr-FR" sz="2400" i="1">
                                      <a:solidFill>
                                        <a:schemeClr val="bg1">
                                          <a:lumMod val="65000"/>
                                        </a:schemeClr>
                                      </a:solidFill>
                                      <a:latin typeface="Cambria Math"/>
                                    </a:rPr>
                                  </m:ctrlPr>
                                </m:fPr>
                                <m:num>
                                  <m:r>
                                    <a:rPr lang="en-US" sz="2400" i="1">
                                      <a:solidFill>
                                        <a:schemeClr val="bg1">
                                          <a:lumMod val="65000"/>
                                        </a:schemeClr>
                                      </a:solidFill>
                                      <a:latin typeface="Cambria Math"/>
                                    </a:rPr>
                                    <m:t>1</m:t>
                                  </m:r>
                                </m:num>
                                <m:den>
                                  <m:r>
                                    <a:rPr lang="en-US" sz="2400" i="1">
                                      <a:solidFill>
                                        <a:schemeClr val="bg1">
                                          <a:lumMod val="65000"/>
                                        </a:schemeClr>
                                      </a:solidFill>
                                      <a:latin typeface="Cambria Math"/>
                                    </a:rPr>
                                    <m:t>2</m:t>
                                  </m:r>
                                </m:den>
                              </m:f>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𝑖</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𝑛</m:t>
                                  </m:r>
                                </m:sup>
                                <m:e>
                                  <m:sSubSup>
                                    <m:sSubSupPr>
                                      <m:ctrlPr>
                                        <a:rPr lang="fr-FR" sz="2400" i="1" smtClean="0">
                                          <a:solidFill>
                                            <a:schemeClr val="bg1">
                                              <a:lumMod val="65000"/>
                                            </a:schemeClr>
                                          </a:solidFill>
                                          <a:latin typeface="Cambria Math"/>
                                        </a:rPr>
                                      </m:ctrlPr>
                                    </m:sSubSupPr>
                                    <m:e>
                                      <m:r>
                                        <a:rPr lang="en-US" sz="2400" i="1">
                                          <a:solidFill>
                                            <a:schemeClr val="bg1">
                                              <a:lumMod val="65000"/>
                                            </a:schemeClr>
                                          </a:solidFill>
                                          <a:latin typeface="Cambria Math"/>
                                        </a:rPr>
                                        <m:t>𝜆</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sSubSup>
                                    <m:sSubSupPr>
                                      <m:ctrlPr>
                                        <a:rPr lang="fr-FR" sz="2400" i="1">
                                          <a:solidFill>
                                            <a:schemeClr val="bg1">
                                              <a:lumMod val="65000"/>
                                            </a:schemeClr>
                                          </a:solidFill>
                                          <a:latin typeface="Cambria Math"/>
                                        </a:rPr>
                                      </m:ctrlPr>
                                    </m:sSubSupPr>
                                    <m:e>
                                      <m:d>
                                        <m:dPr>
                                          <m:begChr m:val="‖"/>
                                          <m:endChr m:val="‖"/>
                                          <m:ctrlPr>
                                            <a:rPr lang="fr-FR" sz="2400" i="1">
                                              <a:solidFill>
                                                <a:schemeClr val="bg1">
                                                  <a:lumMod val="65000"/>
                                                </a:schemeClr>
                                              </a:solidFill>
                                              <a:latin typeface="Cambria Math"/>
                                            </a:rPr>
                                          </m:ctrlPr>
                                        </m:dPr>
                                        <m:e>
                                          <m:sSubSup>
                                            <m:sSubSupPr>
                                              <m:ctrlPr>
                                                <a:rPr lang="fr-FR" sz="2400" i="1">
                                                  <a:solidFill>
                                                    <a:schemeClr val="bg1">
                                                      <a:lumMod val="65000"/>
                                                    </a:schemeClr>
                                                  </a:solidFill>
                                                  <a:latin typeface="Cambria Math"/>
                                                </a:rPr>
                                              </m:ctrlPr>
                                            </m:sSubSupPr>
                                            <m:e>
                                              <m:r>
                                                <a:rPr lang="en-US" sz="2400" b="1" i="1">
                                                  <a:solidFill>
                                                    <a:schemeClr val="bg1">
                                                      <a:lumMod val="65000"/>
                                                    </a:schemeClr>
                                                  </a:solidFill>
                                                  <a:latin typeface="Cambria Math"/>
                                                </a:rPr>
                                                <m:t>𝑾</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r>
                                            <a:rPr lang="en-US" sz="2400" b="1" i="1">
                                              <a:solidFill>
                                                <a:schemeClr val="bg1">
                                                  <a:lumMod val="65000"/>
                                                </a:schemeClr>
                                              </a:solidFill>
                                              <a:latin typeface="Cambria Math"/>
                                            </a:rPr>
                                            <m:t> −</m:t>
                                          </m:r>
                                          <m:sSup>
                                            <m:sSupPr>
                                              <m:ctrlPr>
                                                <a:rPr lang="en-US" sz="2400" b="1" i="1" smtClean="0">
                                                  <a:solidFill>
                                                    <a:schemeClr val="tx1"/>
                                                  </a:solidFill>
                                                  <a:latin typeface="Cambria Math"/>
                                                </a:rPr>
                                              </m:ctrlPr>
                                            </m:sSupPr>
                                            <m:e>
                                              <m:r>
                                                <a:rPr lang="en-US" sz="2400" b="1" i="1">
                                                  <a:solidFill>
                                                    <a:schemeClr val="tx1"/>
                                                  </a:solidFill>
                                                  <a:latin typeface="Cambria Math"/>
                                                </a:rPr>
                                                <m:t>𝐑</m:t>
                                              </m:r>
                                            </m:e>
                                            <m:sup>
                                              <m:r>
                                                <a:rPr lang="en-US" sz="2400" b="0" i="1" smtClean="0">
                                                  <a:solidFill>
                                                    <a:schemeClr val="tx1"/>
                                                  </a:solidFill>
                                                  <a:latin typeface="Cambria Math"/>
                                                </a:rPr>
                                                <m:t>𝑞</m:t>
                                              </m:r>
                                            </m:sup>
                                          </m:sSup>
                                          <m:sSub>
                                            <m:sSubPr>
                                              <m:ctrlPr>
                                                <a:rPr lang="fr-FR" sz="2400" i="1">
                                                  <a:solidFill>
                                                    <a:schemeClr val="tx1"/>
                                                  </a:solidFill>
                                                  <a:latin typeface="Cambria Math"/>
                                                </a:rPr>
                                              </m:ctrlPr>
                                            </m:sSubPr>
                                            <m:e>
                                              <m:r>
                                                <a:rPr lang="en-US" sz="2400" b="1" i="1">
                                                  <a:solidFill>
                                                    <a:schemeClr val="tx1"/>
                                                  </a:solidFill>
                                                  <a:latin typeface="Cambria Math"/>
                                                </a:rPr>
                                                <m:t>𝑿</m:t>
                                              </m:r>
                                            </m:e>
                                            <m:sub>
                                              <m:r>
                                                <a:rPr lang="en-US" sz="2400" i="1">
                                                  <a:solidFill>
                                                    <a:schemeClr val="tx1"/>
                                                  </a:solidFill>
                                                  <a:latin typeface="Cambria Math"/>
                                                </a:rPr>
                                                <m:t>𝑖</m:t>
                                              </m:r>
                                            </m:sub>
                                          </m:sSub>
                                          <m:r>
                                            <a:rPr lang="en-US" sz="2400" i="1">
                                              <a:solidFill>
                                                <a:schemeClr val="tx1"/>
                                              </a:solidFill>
                                              <a:latin typeface="Cambria Math"/>
                                            </a:rPr>
                                            <m:t>+</m:t>
                                          </m:r>
                                          <m:sSup>
                                            <m:sSupPr>
                                              <m:ctrlPr>
                                                <a:rPr lang="en-US" sz="2400" b="1" i="1" smtClean="0">
                                                  <a:solidFill>
                                                    <a:schemeClr val="tx1"/>
                                                  </a:solidFill>
                                                  <a:latin typeface="Cambria Math"/>
                                                </a:rPr>
                                              </m:ctrlPr>
                                            </m:sSupPr>
                                            <m:e>
                                              <m:r>
                                                <a:rPr lang="en-US" sz="2400" b="1" i="1">
                                                  <a:solidFill>
                                                    <a:schemeClr val="tx1"/>
                                                  </a:solidFill>
                                                  <a:latin typeface="Cambria Math"/>
                                                </a:rPr>
                                                <m:t>𝒕</m:t>
                                              </m:r>
                                            </m:e>
                                            <m:sup>
                                              <m:r>
                                                <a:rPr lang="en-US" sz="2400" b="0" i="1" smtClean="0">
                                                  <a:solidFill>
                                                    <a:schemeClr val="tx1"/>
                                                  </a:solidFill>
                                                  <a:latin typeface="Cambria Math"/>
                                                </a:rPr>
                                                <m:t>𝑞</m:t>
                                              </m:r>
                                            </m:sup>
                                          </m:sSup>
                                        </m:e>
                                      </m:d>
                                    </m:e>
                                    <m:sub>
                                      <m:sSubSup>
                                        <m:sSubSupPr>
                                          <m:ctrlPr>
                                            <a:rPr lang="fr-FR" sz="2400" i="1">
                                              <a:solidFill>
                                                <a:schemeClr val="bg1">
                                                  <a:lumMod val="65000"/>
                                                </a:schemeClr>
                                              </a:solidFill>
                                              <a:latin typeface="Cambria Math"/>
                                            </a:rPr>
                                          </m:ctrlPr>
                                        </m:sSubSupPr>
                                        <m:e>
                                          <m:r>
                                            <m:rPr>
                                              <m:sty m:val="p"/>
                                            </m:rPr>
                                            <a:rPr lang="en-US" sz="2400">
                                              <a:solidFill>
                                                <a:schemeClr val="bg1">
                                                  <a:lumMod val="65000"/>
                                                </a:schemeClr>
                                              </a:solidFill>
                                              <a:latin typeface="Cambria Math"/>
                                            </a:rPr>
                                            <m:t>Σ</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sub>
                                    <m:sup>
                                      <m:r>
                                        <a:rPr lang="en-US" sz="2400" i="1">
                                          <a:solidFill>
                                            <a:schemeClr val="bg1">
                                              <a:lumMod val="65000"/>
                                            </a:schemeClr>
                                          </a:solidFill>
                                          <a:latin typeface="Cambria Math"/>
                                        </a:rPr>
                                        <m:t>2</m:t>
                                      </m:r>
                                    </m:sup>
                                  </m:sSubSup>
                                </m:e>
                              </m:nary>
                            </m:e>
                          </m:func>
                        </m:e>
                      </m:func>
                    </m:oMath>
                  </m:oMathPara>
                </a14:m>
                <a:endParaRPr lang="fr-FR" sz="2400" dirty="0">
                  <a:solidFill>
                    <a:schemeClr val="bg1">
                      <a:lumMod val="6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04880" y="5335087"/>
                <a:ext cx="6734239" cy="1095108"/>
              </a:xfrm>
              <a:prstGeom prst="rect">
                <a:avLst/>
              </a:prstGeom>
              <a:blipFill rotWithShape="1">
                <a:blip r:embed="rId3"/>
                <a:stretch>
                  <a:fillRect/>
                </a:stretch>
              </a:blipFill>
              <a:ln w="28575">
                <a:noFill/>
              </a:ln>
            </p:spPr>
            <p:txBody>
              <a:bodyPr/>
              <a:lstStyle/>
              <a:p>
                <a:r>
                  <a:rPr lang="fr-FR">
                    <a:noFill/>
                  </a:rPr>
                  <a:t> </a:t>
                </a:r>
              </a:p>
            </p:txBody>
          </p:sp>
        </mc:Fallback>
      </mc:AlternateContent>
      <p:sp>
        <p:nvSpPr>
          <p:cNvPr id="2" name="Rounded Rectangle 1"/>
          <p:cNvSpPr/>
          <p:nvPr/>
        </p:nvSpPr>
        <p:spPr>
          <a:xfrm>
            <a:off x="5943600" y="5638800"/>
            <a:ext cx="1371600" cy="4572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9" name="TextBox 8"/>
          <p:cNvSpPr txBox="1"/>
          <p:nvPr/>
        </p:nvSpPr>
        <p:spPr>
          <a:xfrm>
            <a:off x="5025150" y="3657600"/>
            <a:ext cx="3208506" cy="646331"/>
          </a:xfrm>
          <a:prstGeom prst="rect">
            <a:avLst/>
          </a:prstGeom>
          <a:noFill/>
          <a:ln w="28575">
            <a:solidFill>
              <a:srgbClr val="00B050"/>
            </a:solidFill>
          </a:ln>
        </p:spPr>
        <p:txBody>
          <a:bodyPr wrap="none" rtlCol="0">
            <a:spAutoFit/>
          </a:bodyPr>
          <a:lstStyle/>
          <a:p>
            <a:pPr algn="ctr"/>
            <a:r>
              <a:rPr lang="en-US" dirty="0" smtClean="0"/>
              <a:t>Expansion of the transformation</a:t>
            </a:r>
            <a:br>
              <a:rPr lang="en-US" dirty="0" smtClean="0"/>
            </a:br>
            <a:r>
              <a:rPr lang="en-US" dirty="0" smtClean="0"/>
              <a:t>for the rigid case.</a:t>
            </a:r>
            <a:endParaRPr lang="en-US" dirty="0"/>
          </a:p>
        </p:txBody>
      </p:sp>
      <p:cxnSp>
        <p:nvCxnSpPr>
          <p:cNvPr id="10" name="Straight Arrow Connector 9"/>
          <p:cNvCxnSpPr>
            <a:stCxn id="9" idx="2"/>
            <a:endCxn id="2" idx="0"/>
          </p:cNvCxnSpPr>
          <p:nvPr/>
        </p:nvCxnSpPr>
        <p:spPr>
          <a:xfrm flipH="1">
            <a:off x="6629400" y="4303931"/>
            <a:ext cx="3" cy="133486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2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7" name="TextBox 6"/>
              <p:cNvSpPr txBox="1"/>
              <p:nvPr/>
            </p:nvSpPr>
            <p:spPr>
              <a:xfrm>
                <a:off x="1204880" y="5335087"/>
                <a:ext cx="6734239" cy="1095108"/>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lumMod val="65000"/>
                                </a:schemeClr>
                              </a:solidFill>
                              <a:latin typeface="Cambria Math"/>
                            </a:rPr>
                          </m:ctrlPr>
                        </m:sSupPr>
                        <m:e>
                          <m:d>
                            <m:dPr>
                              <m:begChr m:val="{"/>
                              <m:endChr m:val="}"/>
                              <m:ctrlPr>
                                <a:rPr lang="en-US" sz="2400" b="0" i="1" smtClean="0">
                                  <a:solidFill>
                                    <a:schemeClr val="bg1">
                                      <a:lumMod val="65000"/>
                                    </a:schemeClr>
                                  </a:solidFill>
                                  <a:latin typeface="Cambria Math"/>
                                </a:rPr>
                              </m:ctrlPr>
                            </m:dPr>
                            <m:e>
                              <m:r>
                                <a:rPr lang="en-US" sz="2400" b="1" i="0" smtClean="0">
                                  <a:solidFill>
                                    <a:schemeClr val="bg1">
                                      <a:lumMod val="65000"/>
                                    </a:schemeClr>
                                  </a:solidFill>
                                  <a:latin typeface="Cambria Math"/>
                                </a:rPr>
                                <m:t>𝐑</m:t>
                              </m:r>
                              <m:r>
                                <a:rPr lang="en-US" sz="2400" b="0" i="1" smtClean="0">
                                  <a:solidFill>
                                    <a:schemeClr val="bg1">
                                      <a:lumMod val="65000"/>
                                    </a:schemeClr>
                                  </a:solidFill>
                                  <a:latin typeface="Cambria Math"/>
                                </a:rPr>
                                <m:t>,</m:t>
                              </m:r>
                              <m:r>
                                <a:rPr lang="en-US" sz="2400" b="1" i="1" smtClean="0">
                                  <a:solidFill>
                                    <a:schemeClr val="bg1">
                                      <a:lumMod val="65000"/>
                                    </a:schemeClr>
                                  </a:solidFill>
                                  <a:latin typeface="Cambria Math"/>
                                </a:rPr>
                                <m:t>𝒕</m:t>
                              </m:r>
                            </m:e>
                          </m:d>
                        </m:e>
                        <m:sup>
                          <m:r>
                            <a:rPr lang="en-US" sz="2400" b="0" i="1" smtClean="0">
                              <a:solidFill>
                                <a:schemeClr val="bg1">
                                  <a:lumMod val="65000"/>
                                </a:schemeClr>
                              </a:solidFill>
                              <a:latin typeface="Cambria Math"/>
                            </a:rPr>
                            <m:t>𝑞</m:t>
                          </m:r>
                          <m:r>
                            <a:rPr lang="en-US" sz="2400" b="0" i="1" smtClean="0">
                              <a:solidFill>
                                <a:schemeClr val="bg1">
                                  <a:lumMod val="65000"/>
                                </a:schemeClr>
                              </a:solidFill>
                              <a:latin typeface="Cambria Math"/>
                            </a:rPr>
                            <m:t>+1</m:t>
                          </m:r>
                        </m:sup>
                      </m:sSup>
                      <m:r>
                        <a:rPr lang="en-US" sz="2400" b="0" i="1">
                          <a:solidFill>
                            <a:schemeClr val="bg1">
                              <a:lumMod val="65000"/>
                            </a:schemeClr>
                          </a:solidFill>
                          <a:latin typeface="Cambria Math"/>
                        </a:rPr>
                        <m:t>=</m:t>
                      </m:r>
                      <m:func>
                        <m:funcPr>
                          <m:ctrlPr>
                            <a:rPr lang="fr-FR" sz="2400" i="1">
                              <a:solidFill>
                                <a:schemeClr val="bg1">
                                  <a:lumMod val="65000"/>
                                </a:schemeClr>
                              </a:solidFill>
                              <a:latin typeface="Cambria Math"/>
                            </a:rPr>
                          </m:ctrlPr>
                        </m:funcPr>
                        <m:fName>
                          <m:r>
                            <m:rPr>
                              <m:sty m:val="p"/>
                            </m:rPr>
                            <a:rPr lang="en-US" sz="2400">
                              <a:solidFill>
                                <a:schemeClr val="bg1">
                                  <a:lumMod val="65000"/>
                                </a:schemeClr>
                              </a:solidFill>
                              <a:latin typeface="Cambria Math"/>
                            </a:rPr>
                            <m:t>arg</m:t>
                          </m:r>
                        </m:fName>
                        <m:e>
                          <m:func>
                            <m:funcPr>
                              <m:ctrlPr>
                                <a:rPr lang="fr-FR" sz="2400" i="1">
                                  <a:solidFill>
                                    <a:schemeClr val="bg1">
                                      <a:lumMod val="65000"/>
                                    </a:schemeClr>
                                  </a:solidFill>
                                  <a:latin typeface="Cambria Math"/>
                                </a:rPr>
                              </m:ctrlPr>
                            </m:funcPr>
                            <m:fName>
                              <m:limLow>
                                <m:limLowPr>
                                  <m:ctrlPr>
                                    <a:rPr lang="fr-FR" sz="2400" i="1">
                                      <a:solidFill>
                                        <a:schemeClr val="bg1">
                                          <a:lumMod val="65000"/>
                                        </a:schemeClr>
                                      </a:solidFill>
                                      <a:latin typeface="Cambria Math"/>
                                    </a:rPr>
                                  </m:ctrlPr>
                                </m:limLowPr>
                                <m:e>
                                  <m:r>
                                    <m:rPr>
                                      <m:sty m:val="p"/>
                                    </m:rPr>
                                    <a:rPr lang="en-US" sz="2400">
                                      <a:solidFill>
                                        <a:schemeClr val="bg1">
                                          <a:lumMod val="65000"/>
                                        </a:schemeClr>
                                      </a:solidFill>
                                      <a:latin typeface="Cambria Math"/>
                                    </a:rPr>
                                    <m:t>min</m:t>
                                  </m:r>
                                </m:e>
                                <m:lim>
                                  <m:r>
                                    <a:rPr lang="en-US" sz="2400" b="1" i="1">
                                      <a:solidFill>
                                        <a:schemeClr val="bg1">
                                          <a:lumMod val="65000"/>
                                        </a:schemeClr>
                                      </a:solidFill>
                                      <a:latin typeface="Cambria Math"/>
                                    </a:rPr>
                                    <m:t>𝐑</m:t>
                                  </m:r>
                                  <m:r>
                                    <a:rPr lang="en-US" sz="2400" b="1">
                                      <a:solidFill>
                                        <a:schemeClr val="bg1">
                                          <a:lumMod val="65000"/>
                                        </a:schemeClr>
                                      </a:solidFill>
                                      <a:latin typeface="Cambria Math"/>
                                    </a:rPr>
                                    <m:t>,</m:t>
                                  </m:r>
                                  <m:r>
                                    <a:rPr lang="en-US" sz="2400" b="1" i="1">
                                      <a:solidFill>
                                        <a:schemeClr val="bg1">
                                          <a:lumMod val="65000"/>
                                        </a:schemeClr>
                                      </a:solidFill>
                                      <a:latin typeface="Cambria Math"/>
                                    </a:rPr>
                                    <m:t>𝒕</m:t>
                                  </m:r>
                                </m:lim>
                              </m:limLow>
                            </m:fName>
                            <m:e>
                              <m:f>
                                <m:fPr>
                                  <m:ctrlPr>
                                    <a:rPr lang="fr-FR" sz="2400" i="1">
                                      <a:solidFill>
                                        <a:schemeClr val="bg1">
                                          <a:lumMod val="65000"/>
                                        </a:schemeClr>
                                      </a:solidFill>
                                      <a:latin typeface="Cambria Math"/>
                                    </a:rPr>
                                  </m:ctrlPr>
                                </m:fPr>
                                <m:num>
                                  <m:r>
                                    <a:rPr lang="en-US" sz="2400" i="1">
                                      <a:solidFill>
                                        <a:schemeClr val="bg1">
                                          <a:lumMod val="65000"/>
                                        </a:schemeClr>
                                      </a:solidFill>
                                      <a:latin typeface="Cambria Math"/>
                                    </a:rPr>
                                    <m:t>1</m:t>
                                  </m:r>
                                </m:num>
                                <m:den>
                                  <m:r>
                                    <a:rPr lang="en-US" sz="2400" i="1">
                                      <a:solidFill>
                                        <a:schemeClr val="bg1">
                                          <a:lumMod val="65000"/>
                                        </a:schemeClr>
                                      </a:solidFill>
                                      <a:latin typeface="Cambria Math"/>
                                    </a:rPr>
                                    <m:t>2</m:t>
                                  </m:r>
                                </m:den>
                              </m:f>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𝑖</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𝑛</m:t>
                                  </m:r>
                                </m:sup>
                                <m:e>
                                  <m:sSubSup>
                                    <m:sSubSupPr>
                                      <m:ctrlPr>
                                        <a:rPr lang="fr-FR" sz="2400" i="1" smtClean="0">
                                          <a:solidFill>
                                            <a:schemeClr val="bg1">
                                              <a:lumMod val="65000"/>
                                            </a:schemeClr>
                                          </a:solidFill>
                                          <a:latin typeface="Cambria Math"/>
                                        </a:rPr>
                                      </m:ctrlPr>
                                    </m:sSubSupPr>
                                    <m:e>
                                      <m:r>
                                        <a:rPr lang="en-US" sz="2400" i="1">
                                          <a:solidFill>
                                            <a:schemeClr val="bg1">
                                              <a:lumMod val="65000"/>
                                            </a:schemeClr>
                                          </a:solidFill>
                                          <a:latin typeface="Cambria Math"/>
                                        </a:rPr>
                                        <m:t>𝜆</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sSubSup>
                                    <m:sSubSupPr>
                                      <m:ctrlPr>
                                        <a:rPr lang="fr-FR" sz="2400" i="1">
                                          <a:solidFill>
                                            <a:schemeClr val="bg1">
                                              <a:lumMod val="65000"/>
                                            </a:schemeClr>
                                          </a:solidFill>
                                          <a:latin typeface="Cambria Math"/>
                                        </a:rPr>
                                      </m:ctrlPr>
                                    </m:sSubSupPr>
                                    <m:e>
                                      <m:d>
                                        <m:dPr>
                                          <m:begChr m:val="‖"/>
                                          <m:endChr m:val="‖"/>
                                          <m:ctrlPr>
                                            <a:rPr lang="fr-FR" sz="2400" i="1">
                                              <a:solidFill>
                                                <a:schemeClr val="bg1">
                                                  <a:lumMod val="65000"/>
                                                </a:schemeClr>
                                              </a:solidFill>
                                              <a:latin typeface="Cambria Math"/>
                                            </a:rPr>
                                          </m:ctrlPr>
                                        </m:dPr>
                                        <m:e>
                                          <m:sSubSup>
                                            <m:sSubSupPr>
                                              <m:ctrlPr>
                                                <a:rPr lang="fr-FR" sz="2400" i="1" smtClean="0">
                                                  <a:solidFill>
                                                    <a:schemeClr val="tx1"/>
                                                  </a:solidFill>
                                                  <a:latin typeface="Cambria Math"/>
                                                </a:rPr>
                                              </m:ctrlPr>
                                            </m:sSubSupPr>
                                            <m:e>
                                              <m:r>
                                                <a:rPr lang="en-US" sz="2400" b="1" i="1">
                                                  <a:solidFill>
                                                    <a:schemeClr val="tx1"/>
                                                  </a:solidFill>
                                                  <a:latin typeface="Cambria Math"/>
                                                </a:rPr>
                                                <m:t>𝑾</m:t>
                                              </m:r>
                                            </m:e>
                                            <m:sub>
                                              <m:r>
                                                <a:rPr lang="en-US" sz="2400" i="1">
                                                  <a:solidFill>
                                                    <a:schemeClr val="tx1"/>
                                                  </a:solidFill>
                                                  <a:latin typeface="Cambria Math"/>
                                                </a:rPr>
                                                <m:t>𝑖</m:t>
                                              </m:r>
                                            </m:sub>
                                            <m:sup>
                                              <m:r>
                                                <a:rPr lang="en-US" sz="2400" i="1">
                                                  <a:solidFill>
                                                    <a:schemeClr val="tx1"/>
                                                  </a:solidFill>
                                                  <a:latin typeface="Cambria Math"/>
                                                </a:rPr>
                                                <m:t>𝑞</m:t>
                                              </m:r>
                                            </m:sup>
                                          </m:sSubSup>
                                          <m:r>
                                            <a:rPr lang="en-US" sz="2400" b="1" i="1">
                                              <a:solidFill>
                                                <a:schemeClr val="bg1">
                                                  <a:lumMod val="65000"/>
                                                </a:schemeClr>
                                              </a:solidFill>
                                              <a:latin typeface="Cambria Math"/>
                                            </a:rPr>
                                            <m:t> −</m:t>
                                          </m:r>
                                          <m:sSup>
                                            <m:sSupPr>
                                              <m:ctrlPr>
                                                <a:rPr lang="en-US" sz="2400" b="1" i="1" smtClean="0">
                                                  <a:solidFill>
                                                    <a:schemeClr val="tx1"/>
                                                  </a:solidFill>
                                                  <a:latin typeface="Cambria Math"/>
                                                </a:rPr>
                                              </m:ctrlPr>
                                            </m:sSupPr>
                                            <m:e>
                                              <m:r>
                                                <a:rPr lang="en-US" sz="2400" b="1" i="1">
                                                  <a:solidFill>
                                                    <a:schemeClr val="tx1"/>
                                                  </a:solidFill>
                                                  <a:latin typeface="Cambria Math"/>
                                                </a:rPr>
                                                <m:t>𝐑</m:t>
                                              </m:r>
                                            </m:e>
                                            <m:sup>
                                              <m:r>
                                                <a:rPr lang="en-US" sz="2400" b="0" i="1" smtClean="0">
                                                  <a:solidFill>
                                                    <a:schemeClr val="tx1"/>
                                                  </a:solidFill>
                                                  <a:latin typeface="Cambria Math"/>
                                                </a:rPr>
                                                <m:t>𝑞</m:t>
                                              </m:r>
                                            </m:sup>
                                          </m:sSup>
                                          <m:sSub>
                                            <m:sSubPr>
                                              <m:ctrlPr>
                                                <a:rPr lang="fr-FR" sz="2400" i="1">
                                                  <a:solidFill>
                                                    <a:schemeClr val="tx1"/>
                                                  </a:solidFill>
                                                  <a:latin typeface="Cambria Math"/>
                                                </a:rPr>
                                              </m:ctrlPr>
                                            </m:sSubPr>
                                            <m:e>
                                              <m:r>
                                                <a:rPr lang="en-US" sz="2400" b="1" i="1">
                                                  <a:solidFill>
                                                    <a:schemeClr val="tx1"/>
                                                  </a:solidFill>
                                                  <a:latin typeface="Cambria Math"/>
                                                </a:rPr>
                                                <m:t>𝑿</m:t>
                                              </m:r>
                                            </m:e>
                                            <m:sub>
                                              <m:r>
                                                <a:rPr lang="en-US" sz="2400" i="1">
                                                  <a:solidFill>
                                                    <a:schemeClr val="tx1"/>
                                                  </a:solidFill>
                                                  <a:latin typeface="Cambria Math"/>
                                                </a:rPr>
                                                <m:t>𝑖</m:t>
                                              </m:r>
                                            </m:sub>
                                          </m:sSub>
                                          <m:r>
                                            <a:rPr lang="en-US" sz="2400" i="1">
                                              <a:solidFill>
                                                <a:schemeClr val="tx1"/>
                                              </a:solidFill>
                                              <a:latin typeface="Cambria Math"/>
                                            </a:rPr>
                                            <m:t>+</m:t>
                                          </m:r>
                                          <m:sSup>
                                            <m:sSupPr>
                                              <m:ctrlPr>
                                                <a:rPr lang="en-US" sz="2400" b="1" i="1" smtClean="0">
                                                  <a:solidFill>
                                                    <a:schemeClr val="tx1"/>
                                                  </a:solidFill>
                                                  <a:latin typeface="Cambria Math"/>
                                                </a:rPr>
                                              </m:ctrlPr>
                                            </m:sSupPr>
                                            <m:e>
                                              <m:r>
                                                <a:rPr lang="en-US" sz="2400" b="1" i="1">
                                                  <a:solidFill>
                                                    <a:schemeClr val="tx1"/>
                                                  </a:solidFill>
                                                  <a:latin typeface="Cambria Math"/>
                                                </a:rPr>
                                                <m:t>𝒕</m:t>
                                              </m:r>
                                            </m:e>
                                            <m:sup>
                                              <m:r>
                                                <a:rPr lang="en-US" sz="2400" b="0" i="1" smtClean="0">
                                                  <a:solidFill>
                                                    <a:schemeClr val="tx1"/>
                                                  </a:solidFill>
                                                  <a:latin typeface="Cambria Math"/>
                                                </a:rPr>
                                                <m:t>𝑞</m:t>
                                              </m:r>
                                            </m:sup>
                                          </m:sSup>
                                        </m:e>
                                      </m:d>
                                    </m:e>
                                    <m:sub>
                                      <m:sSubSup>
                                        <m:sSubSupPr>
                                          <m:ctrlPr>
                                            <a:rPr lang="fr-FR" sz="2400" i="1">
                                              <a:solidFill>
                                                <a:schemeClr val="bg1">
                                                  <a:lumMod val="65000"/>
                                                </a:schemeClr>
                                              </a:solidFill>
                                              <a:latin typeface="Cambria Math"/>
                                            </a:rPr>
                                          </m:ctrlPr>
                                        </m:sSubSupPr>
                                        <m:e>
                                          <m:r>
                                            <m:rPr>
                                              <m:sty m:val="p"/>
                                            </m:rPr>
                                            <a:rPr lang="en-US" sz="2400">
                                              <a:solidFill>
                                                <a:schemeClr val="bg1">
                                                  <a:lumMod val="65000"/>
                                                </a:schemeClr>
                                              </a:solidFill>
                                              <a:latin typeface="Cambria Math"/>
                                            </a:rPr>
                                            <m:t>Σ</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sub>
                                    <m:sup>
                                      <m:r>
                                        <a:rPr lang="en-US" sz="2400" i="1">
                                          <a:solidFill>
                                            <a:schemeClr val="bg1">
                                              <a:lumMod val="65000"/>
                                            </a:schemeClr>
                                          </a:solidFill>
                                          <a:latin typeface="Cambria Math"/>
                                        </a:rPr>
                                        <m:t>2</m:t>
                                      </m:r>
                                    </m:sup>
                                  </m:sSubSup>
                                </m:e>
                              </m:nary>
                            </m:e>
                          </m:func>
                        </m:e>
                      </m:func>
                    </m:oMath>
                  </m:oMathPara>
                </a14:m>
                <a:endParaRPr lang="fr-FR" sz="2400" dirty="0">
                  <a:solidFill>
                    <a:schemeClr val="bg1">
                      <a:lumMod val="6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04880" y="5335087"/>
                <a:ext cx="6734239" cy="1095108"/>
              </a:xfrm>
              <a:prstGeom prst="rect">
                <a:avLst/>
              </a:prstGeom>
              <a:blipFill rotWithShape="1">
                <a:blip r:embed="rId3"/>
                <a:stretch>
                  <a:fillRect/>
                </a:stretch>
              </a:blipFill>
              <a:ln w="28575">
                <a:noFill/>
              </a:ln>
            </p:spPr>
            <p:txBody>
              <a:bodyPr/>
              <a:lstStyle/>
              <a:p>
                <a:r>
                  <a:rPr lang="fr-FR">
                    <a:noFill/>
                  </a:rPr>
                  <a:t> </a:t>
                </a:r>
              </a:p>
            </p:txBody>
          </p:sp>
        </mc:Fallback>
      </mc:AlternateContent>
      <p:sp>
        <p:nvSpPr>
          <p:cNvPr id="12" name="Rounded Rectangle 11"/>
          <p:cNvSpPr/>
          <p:nvPr/>
        </p:nvSpPr>
        <p:spPr>
          <a:xfrm>
            <a:off x="5109988" y="5651500"/>
            <a:ext cx="528812" cy="457200"/>
          </a:xfrm>
          <a:prstGeom prst="roundRect">
            <a:avLst/>
          </a:prstGeom>
          <a:solidFill>
            <a:srgbClr val="00B0F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ed Rectangle 1"/>
          <p:cNvSpPr/>
          <p:nvPr/>
        </p:nvSpPr>
        <p:spPr>
          <a:xfrm>
            <a:off x="5943600" y="5638800"/>
            <a:ext cx="1371600" cy="4572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9" name="TextBox 8"/>
          <p:cNvSpPr txBox="1"/>
          <p:nvPr/>
        </p:nvSpPr>
        <p:spPr>
          <a:xfrm>
            <a:off x="5025150" y="3657600"/>
            <a:ext cx="3208506" cy="646331"/>
          </a:xfrm>
          <a:prstGeom prst="rect">
            <a:avLst/>
          </a:prstGeom>
          <a:noFill/>
          <a:ln w="28575">
            <a:solidFill>
              <a:srgbClr val="00B050"/>
            </a:solidFill>
          </a:ln>
        </p:spPr>
        <p:txBody>
          <a:bodyPr wrap="none" rtlCol="0">
            <a:spAutoFit/>
          </a:bodyPr>
          <a:lstStyle/>
          <a:p>
            <a:pPr algn="ctr"/>
            <a:r>
              <a:rPr lang="en-US" dirty="0" smtClean="0"/>
              <a:t>Expansion of the transformation</a:t>
            </a:r>
            <a:br>
              <a:rPr lang="en-US" dirty="0" smtClean="0"/>
            </a:br>
            <a:r>
              <a:rPr lang="en-US" dirty="0" smtClean="0"/>
              <a:t>for the rigid case.</a:t>
            </a:r>
            <a:endParaRPr lang="en-US" dirty="0"/>
          </a:p>
        </p:txBody>
      </p:sp>
      <p:cxnSp>
        <p:nvCxnSpPr>
          <p:cNvPr id="10" name="Straight Arrow Connector 9"/>
          <p:cNvCxnSpPr>
            <a:stCxn id="9" idx="2"/>
            <a:endCxn id="2" idx="0"/>
          </p:cNvCxnSpPr>
          <p:nvPr/>
        </p:nvCxnSpPr>
        <p:spPr>
          <a:xfrm flipH="1">
            <a:off x="6629400" y="4303931"/>
            <a:ext cx="3" cy="133486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590800" y="3264351"/>
                <a:ext cx="2250936" cy="1170833"/>
              </a:xfrm>
              <a:prstGeom prst="rect">
                <a:avLst/>
              </a:prstGeom>
              <a:noFill/>
              <a:ln w="28575">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limLow>
                        <m:limLowPr>
                          <m:ctrlPr>
                            <a:rPr lang="fr-FR" i="1" smtClean="0">
                              <a:latin typeface="Cambria Math"/>
                            </a:rPr>
                          </m:ctrlPr>
                        </m:limLowPr>
                        <m:e>
                          <m:sSub>
                            <m:sSubPr>
                              <m:ctrlPr>
                                <a:rPr lang="fr-FR" i="1">
                                  <a:latin typeface="Cambria Math"/>
                                </a:rPr>
                              </m:ctrlPr>
                            </m:sSubPr>
                            <m:e>
                              <m:r>
                                <a:rPr lang="en-US" b="1" i="1">
                                  <a:latin typeface="Cambria Math"/>
                                </a:rPr>
                                <m:t>𝑾</m:t>
                              </m:r>
                            </m:e>
                            <m:sub>
                              <m:r>
                                <a:rPr lang="en-US" i="1">
                                  <a:latin typeface="Cambria Math"/>
                                </a:rPr>
                                <m:t>𝑖</m:t>
                              </m:r>
                            </m:sub>
                          </m:sSub>
                          <m:r>
                            <a:rPr lang="en-US" i="1">
                              <a:latin typeface="Cambria Math"/>
                            </a:rPr>
                            <m:t>=</m:t>
                          </m:r>
                          <m:f>
                            <m:fPr>
                              <m:ctrlPr>
                                <a:rPr lang="fr-FR" i="1">
                                  <a:latin typeface="Cambria Math"/>
                                </a:rPr>
                              </m:ctrlPr>
                            </m:fPr>
                            <m:num>
                              <m:r>
                                <a:rPr lang="en-US" i="1">
                                  <a:latin typeface="Cambria Math"/>
                                </a:rPr>
                                <m:t>1</m:t>
                              </m:r>
                            </m:num>
                            <m:den>
                              <m:sSub>
                                <m:sSubPr>
                                  <m:ctrlPr>
                                    <a:rPr lang="fr-FR" i="1">
                                      <a:latin typeface="Cambria Math"/>
                                    </a:rPr>
                                  </m:ctrlPr>
                                </m:sSubPr>
                                <m:e>
                                  <m:r>
                                    <a:rPr lang="en-US" i="1">
                                      <a:latin typeface="Cambria Math"/>
                                    </a:rPr>
                                    <m:t>𝜆</m:t>
                                  </m:r>
                                </m:e>
                                <m:sub>
                                  <m:r>
                                    <a:rPr lang="en-US" i="1">
                                      <a:latin typeface="Cambria Math"/>
                                    </a:rPr>
                                    <m:t>𝑖</m:t>
                                  </m:r>
                                </m:sub>
                              </m:sSub>
                            </m:den>
                          </m:f>
                          <m:nary>
                            <m:naryPr>
                              <m:chr m:val="∑"/>
                              <m:ctrlPr>
                                <a:rPr lang="fr-FR" i="1">
                                  <a:latin typeface="Cambria Math"/>
                                </a:rPr>
                              </m:ctrlPr>
                            </m:naryPr>
                            <m:sub>
                              <m:r>
                                <a:rPr lang="en-US" i="1">
                                  <a:latin typeface="Cambria Math"/>
                                </a:rPr>
                                <m:t>𝑗</m:t>
                              </m:r>
                              <m:r>
                                <a:rPr lang="en-US" i="1">
                                  <a:latin typeface="Cambria Math"/>
                                </a:rPr>
                                <m:t>=1</m:t>
                              </m:r>
                            </m:sub>
                            <m:sup>
                              <m:r>
                                <a:rPr lang="en-US" i="1">
                                  <a:latin typeface="Cambria Math"/>
                                </a:rPr>
                                <m:t>𝑚</m:t>
                              </m:r>
                            </m:sup>
                            <m:e>
                              <m:sSub>
                                <m:sSubPr>
                                  <m:ctrlPr>
                                    <a:rPr lang="fr-FR" i="1">
                                      <a:latin typeface="Cambria Math"/>
                                    </a:rPr>
                                  </m:ctrlPr>
                                </m:sSubPr>
                                <m:e>
                                  <m:r>
                                    <a:rPr lang="en-US" i="1">
                                      <a:latin typeface="Cambria Math"/>
                                    </a:rPr>
                                    <m:t>𝛼</m:t>
                                  </m:r>
                                </m:e>
                                <m:sub>
                                  <m:r>
                                    <a:rPr lang="en-US" i="1">
                                      <a:latin typeface="Cambria Math"/>
                                    </a:rPr>
                                    <m:t>𝑗𝑖</m:t>
                                  </m:r>
                                </m:sub>
                              </m:sSub>
                              <m:sSub>
                                <m:sSubPr>
                                  <m:ctrlPr>
                                    <a:rPr lang="fr-FR" i="1">
                                      <a:latin typeface="Cambria Math"/>
                                    </a:rPr>
                                  </m:ctrlPr>
                                </m:sSubPr>
                                <m:e>
                                  <m:r>
                                    <a:rPr lang="en-US" b="1" i="1">
                                      <a:latin typeface="Cambria Math"/>
                                    </a:rPr>
                                    <m:t>𝒀</m:t>
                                  </m:r>
                                </m:e>
                                <m:sub>
                                  <m:r>
                                    <a:rPr lang="en-US" i="1">
                                      <a:latin typeface="Cambria Math"/>
                                    </a:rPr>
                                    <m:t>𝑗</m:t>
                                  </m:r>
                                </m:sub>
                              </m:sSub>
                            </m:e>
                          </m:nary>
                        </m:e>
                        <m:lim>
                          <m:eqArr>
                            <m:eqArrPr>
                              <m:ctrlPr>
                                <a:rPr lang="fr-FR" b="1" i="1">
                                  <a:latin typeface="Cambria Math"/>
                                </a:rPr>
                              </m:ctrlPr>
                            </m:eqArrPr>
                            <m:e>
                              <m:r>
                                <a:rPr lang="en-US" b="1" i="1">
                                  <a:latin typeface="Cambria Math"/>
                                </a:rPr>
                                <m:t> </m:t>
                              </m:r>
                            </m:e>
                            <m:e>
                              <m:r>
                                <a:rPr lang="en-US" b="1" i="1" smtClean="0">
                                  <a:latin typeface="Cambria Math"/>
                                </a:rPr>
                                <m:t> </m:t>
                              </m:r>
                            </m:e>
                            <m:e>
                              <m:r>
                                <a:rPr lang="en-US" b="1" i="1" smtClean="0">
                                  <a:latin typeface="Cambria Math"/>
                                </a:rPr>
                                <m:t> </m:t>
                              </m:r>
                            </m:e>
                            <m:e>
                              <m:r>
                                <a:rPr lang="en-US" b="1" i="1">
                                  <a:latin typeface="Cambria Math"/>
                                </a:rPr>
                                <m:t>𝐕𝐈𝐑𝐓𝐔𝐀𝐋</m:t>
                              </m:r>
                              <m:r>
                                <a:rPr lang="en-US" b="1">
                                  <a:latin typeface="Cambria Math"/>
                                </a:rPr>
                                <m:t> </m:t>
                              </m:r>
                              <m:r>
                                <a:rPr lang="en-US" b="1" i="1">
                                  <a:latin typeface="Cambria Math"/>
                                </a:rPr>
                                <m:t>𝐎𝐁𝐒𝐄𝐑𝐕𝐀𝐓𝐈𝐎𝐍𝐒</m:t>
                              </m:r>
                            </m:e>
                          </m:eqArr>
                        </m:lim>
                      </m:limLow>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590800" y="3264351"/>
                <a:ext cx="2250936" cy="1170833"/>
              </a:xfrm>
              <a:prstGeom prst="rect">
                <a:avLst/>
              </a:prstGeom>
              <a:blipFill rotWithShape="1">
                <a:blip r:embed="rId4"/>
                <a:stretch>
                  <a:fillRect/>
                </a:stretch>
              </a:blipFill>
              <a:ln w="28575">
                <a:solidFill>
                  <a:srgbClr val="0070C0"/>
                </a:solidFill>
              </a:ln>
            </p:spPr>
            <p:txBody>
              <a:bodyPr/>
              <a:lstStyle/>
              <a:p>
                <a:r>
                  <a:rPr lang="fr-FR">
                    <a:noFill/>
                  </a:rPr>
                  <a:t> </a:t>
                </a:r>
              </a:p>
            </p:txBody>
          </p:sp>
        </mc:Fallback>
      </mc:AlternateContent>
      <p:cxnSp>
        <p:nvCxnSpPr>
          <p:cNvPr id="17" name="Elbow Connector 16"/>
          <p:cNvCxnSpPr>
            <a:stCxn id="13" idx="2"/>
            <a:endCxn id="12" idx="0"/>
          </p:cNvCxnSpPr>
          <p:nvPr/>
        </p:nvCxnSpPr>
        <p:spPr>
          <a:xfrm rot="16200000" flipH="1">
            <a:off x="3937173" y="4214279"/>
            <a:ext cx="1216316" cy="165812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7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109988" y="5651500"/>
            <a:ext cx="528812" cy="457200"/>
          </a:xfrm>
          <a:prstGeom prst="roundRect">
            <a:avLst/>
          </a:prstGeom>
          <a:solidFill>
            <a:srgbClr val="00B0F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ed Rectangle 1"/>
          <p:cNvSpPr/>
          <p:nvPr/>
        </p:nvSpPr>
        <p:spPr>
          <a:xfrm>
            <a:off x="5943600" y="5638800"/>
            <a:ext cx="1371600" cy="4572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ounded Rectangle 17"/>
          <p:cNvSpPr/>
          <p:nvPr/>
        </p:nvSpPr>
        <p:spPr>
          <a:xfrm>
            <a:off x="4592165" y="5651500"/>
            <a:ext cx="437035" cy="4572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7" name="TextBox 6"/>
              <p:cNvSpPr txBox="1"/>
              <p:nvPr/>
            </p:nvSpPr>
            <p:spPr>
              <a:xfrm>
                <a:off x="1204880" y="5335087"/>
                <a:ext cx="6734239" cy="1095108"/>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bg1">
                                  <a:lumMod val="65000"/>
                                </a:schemeClr>
                              </a:solidFill>
                              <a:latin typeface="Cambria Math"/>
                            </a:rPr>
                          </m:ctrlPr>
                        </m:sSupPr>
                        <m:e>
                          <m:d>
                            <m:dPr>
                              <m:begChr m:val="{"/>
                              <m:endChr m:val="}"/>
                              <m:ctrlPr>
                                <a:rPr lang="en-US" sz="2400" b="0" i="1" smtClean="0">
                                  <a:solidFill>
                                    <a:schemeClr val="bg1">
                                      <a:lumMod val="65000"/>
                                    </a:schemeClr>
                                  </a:solidFill>
                                  <a:latin typeface="Cambria Math"/>
                                </a:rPr>
                              </m:ctrlPr>
                            </m:dPr>
                            <m:e>
                              <m:r>
                                <a:rPr lang="en-US" sz="2400" b="1" i="0" smtClean="0">
                                  <a:solidFill>
                                    <a:schemeClr val="bg1">
                                      <a:lumMod val="65000"/>
                                    </a:schemeClr>
                                  </a:solidFill>
                                  <a:latin typeface="Cambria Math"/>
                                </a:rPr>
                                <m:t>𝐑</m:t>
                              </m:r>
                              <m:r>
                                <a:rPr lang="en-US" sz="2400" b="0" i="1" smtClean="0">
                                  <a:solidFill>
                                    <a:schemeClr val="bg1">
                                      <a:lumMod val="65000"/>
                                    </a:schemeClr>
                                  </a:solidFill>
                                  <a:latin typeface="Cambria Math"/>
                                </a:rPr>
                                <m:t>,</m:t>
                              </m:r>
                              <m:r>
                                <a:rPr lang="en-US" sz="2400" b="1" i="1" smtClean="0">
                                  <a:solidFill>
                                    <a:schemeClr val="bg1">
                                      <a:lumMod val="65000"/>
                                    </a:schemeClr>
                                  </a:solidFill>
                                  <a:latin typeface="Cambria Math"/>
                                </a:rPr>
                                <m:t>𝒕</m:t>
                              </m:r>
                            </m:e>
                          </m:d>
                        </m:e>
                        <m:sup>
                          <m:r>
                            <a:rPr lang="en-US" sz="2400" b="0" i="1" smtClean="0">
                              <a:solidFill>
                                <a:schemeClr val="bg1">
                                  <a:lumMod val="65000"/>
                                </a:schemeClr>
                              </a:solidFill>
                              <a:latin typeface="Cambria Math"/>
                            </a:rPr>
                            <m:t>𝑞</m:t>
                          </m:r>
                          <m:r>
                            <a:rPr lang="en-US" sz="2400" b="0" i="1" smtClean="0">
                              <a:solidFill>
                                <a:schemeClr val="bg1">
                                  <a:lumMod val="65000"/>
                                </a:schemeClr>
                              </a:solidFill>
                              <a:latin typeface="Cambria Math"/>
                            </a:rPr>
                            <m:t>+1</m:t>
                          </m:r>
                        </m:sup>
                      </m:sSup>
                      <m:r>
                        <a:rPr lang="en-US" sz="2400" b="0" i="1">
                          <a:solidFill>
                            <a:schemeClr val="bg1">
                              <a:lumMod val="65000"/>
                            </a:schemeClr>
                          </a:solidFill>
                          <a:latin typeface="Cambria Math"/>
                        </a:rPr>
                        <m:t>=</m:t>
                      </m:r>
                      <m:func>
                        <m:funcPr>
                          <m:ctrlPr>
                            <a:rPr lang="fr-FR" sz="2400" i="1">
                              <a:solidFill>
                                <a:schemeClr val="bg1">
                                  <a:lumMod val="65000"/>
                                </a:schemeClr>
                              </a:solidFill>
                              <a:latin typeface="Cambria Math"/>
                            </a:rPr>
                          </m:ctrlPr>
                        </m:funcPr>
                        <m:fName>
                          <m:r>
                            <m:rPr>
                              <m:sty m:val="p"/>
                            </m:rPr>
                            <a:rPr lang="en-US" sz="2400">
                              <a:solidFill>
                                <a:schemeClr val="bg1">
                                  <a:lumMod val="65000"/>
                                </a:schemeClr>
                              </a:solidFill>
                              <a:latin typeface="Cambria Math"/>
                            </a:rPr>
                            <m:t>arg</m:t>
                          </m:r>
                        </m:fName>
                        <m:e>
                          <m:func>
                            <m:funcPr>
                              <m:ctrlPr>
                                <a:rPr lang="fr-FR" sz="2400" i="1">
                                  <a:solidFill>
                                    <a:schemeClr val="bg1">
                                      <a:lumMod val="65000"/>
                                    </a:schemeClr>
                                  </a:solidFill>
                                  <a:latin typeface="Cambria Math"/>
                                </a:rPr>
                              </m:ctrlPr>
                            </m:funcPr>
                            <m:fName>
                              <m:limLow>
                                <m:limLowPr>
                                  <m:ctrlPr>
                                    <a:rPr lang="fr-FR" sz="2400" i="1">
                                      <a:solidFill>
                                        <a:schemeClr val="bg1">
                                          <a:lumMod val="65000"/>
                                        </a:schemeClr>
                                      </a:solidFill>
                                      <a:latin typeface="Cambria Math"/>
                                    </a:rPr>
                                  </m:ctrlPr>
                                </m:limLowPr>
                                <m:e>
                                  <m:r>
                                    <m:rPr>
                                      <m:sty m:val="p"/>
                                    </m:rPr>
                                    <a:rPr lang="en-US" sz="2400">
                                      <a:solidFill>
                                        <a:schemeClr val="bg1">
                                          <a:lumMod val="65000"/>
                                        </a:schemeClr>
                                      </a:solidFill>
                                      <a:latin typeface="Cambria Math"/>
                                    </a:rPr>
                                    <m:t>min</m:t>
                                  </m:r>
                                </m:e>
                                <m:lim>
                                  <m:r>
                                    <a:rPr lang="en-US" sz="2400" b="1" i="1">
                                      <a:solidFill>
                                        <a:schemeClr val="bg1">
                                          <a:lumMod val="65000"/>
                                        </a:schemeClr>
                                      </a:solidFill>
                                      <a:latin typeface="Cambria Math"/>
                                    </a:rPr>
                                    <m:t>𝐑</m:t>
                                  </m:r>
                                  <m:r>
                                    <a:rPr lang="en-US" sz="2400" b="1">
                                      <a:solidFill>
                                        <a:schemeClr val="bg1">
                                          <a:lumMod val="65000"/>
                                        </a:schemeClr>
                                      </a:solidFill>
                                      <a:latin typeface="Cambria Math"/>
                                    </a:rPr>
                                    <m:t>,</m:t>
                                  </m:r>
                                  <m:r>
                                    <a:rPr lang="en-US" sz="2400" b="1" i="1">
                                      <a:solidFill>
                                        <a:schemeClr val="bg1">
                                          <a:lumMod val="65000"/>
                                        </a:schemeClr>
                                      </a:solidFill>
                                      <a:latin typeface="Cambria Math"/>
                                    </a:rPr>
                                    <m:t>𝒕</m:t>
                                  </m:r>
                                </m:lim>
                              </m:limLow>
                            </m:fName>
                            <m:e>
                              <m:f>
                                <m:fPr>
                                  <m:ctrlPr>
                                    <a:rPr lang="fr-FR" sz="2400" i="1">
                                      <a:solidFill>
                                        <a:schemeClr val="bg1">
                                          <a:lumMod val="65000"/>
                                        </a:schemeClr>
                                      </a:solidFill>
                                      <a:latin typeface="Cambria Math"/>
                                    </a:rPr>
                                  </m:ctrlPr>
                                </m:fPr>
                                <m:num>
                                  <m:r>
                                    <a:rPr lang="en-US" sz="2400" i="1">
                                      <a:solidFill>
                                        <a:schemeClr val="bg1">
                                          <a:lumMod val="65000"/>
                                        </a:schemeClr>
                                      </a:solidFill>
                                      <a:latin typeface="Cambria Math"/>
                                    </a:rPr>
                                    <m:t>1</m:t>
                                  </m:r>
                                </m:num>
                                <m:den>
                                  <m:r>
                                    <a:rPr lang="en-US" sz="2400" i="1">
                                      <a:solidFill>
                                        <a:schemeClr val="bg1">
                                          <a:lumMod val="65000"/>
                                        </a:schemeClr>
                                      </a:solidFill>
                                      <a:latin typeface="Cambria Math"/>
                                    </a:rPr>
                                    <m:t>2</m:t>
                                  </m:r>
                                </m:den>
                              </m:f>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𝑖</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𝑛</m:t>
                                  </m:r>
                                </m:sup>
                                <m:e>
                                  <m:sSubSup>
                                    <m:sSubSupPr>
                                      <m:ctrlPr>
                                        <a:rPr lang="fr-FR" sz="2400" i="1" smtClean="0">
                                          <a:solidFill>
                                            <a:schemeClr val="tx1"/>
                                          </a:solidFill>
                                          <a:latin typeface="Cambria Math"/>
                                        </a:rPr>
                                      </m:ctrlPr>
                                    </m:sSubSupPr>
                                    <m:e>
                                      <m:r>
                                        <a:rPr lang="en-US" sz="2400" i="1">
                                          <a:solidFill>
                                            <a:schemeClr val="tx1"/>
                                          </a:solidFill>
                                          <a:latin typeface="Cambria Math"/>
                                        </a:rPr>
                                        <m:t>𝜆</m:t>
                                      </m:r>
                                    </m:e>
                                    <m:sub>
                                      <m:r>
                                        <a:rPr lang="en-US" sz="2400" i="1">
                                          <a:solidFill>
                                            <a:schemeClr val="tx1"/>
                                          </a:solidFill>
                                          <a:latin typeface="Cambria Math"/>
                                        </a:rPr>
                                        <m:t>𝑖</m:t>
                                      </m:r>
                                    </m:sub>
                                    <m:sup>
                                      <m:r>
                                        <a:rPr lang="en-US" sz="2400" i="1">
                                          <a:solidFill>
                                            <a:schemeClr val="tx1"/>
                                          </a:solidFill>
                                          <a:latin typeface="Cambria Math"/>
                                        </a:rPr>
                                        <m:t>𝑞</m:t>
                                      </m:r>
                                    </m:sup>
                                  </m:sSubSup>
                                  <m:sSubSup>
                                    <m:sSubSupPr>
                                      <m:ctrlPr>
                                        <a:rPr lang="fr-FR" sz="2400" i="1">
                                          <a:solidFill>
                                            <a:schemeClr val="bg1">
                                              <a:lumMod val="65000"/>
                                            </a:schemeClr>
                                          </a:solidFill>
                                          <a:latin typeface="Cambria Math"/>
                                        </a:rPr>
                                      </m:ctrlPr>
                                    </m:sSubSupPr>
                                    <m:e>
                                      <m:d>
                                        <m:dPr>
                                          <m:begChr m:val="‖"/>
                                          <m:endChr m:val="‖"/>
                                          <m:ctrlPr>
                                            <a:rPr lang="fr-FR" sz="2400" i="1">
                                              <a:solidFill>
                                                <a:schemeClr val="bg1">
                                                  <a:lumMod val="65000"/>
                                                </a:schemeClr>
                                              </a:solidFill>
                                              <a:latin typeface="Cambria Math"/>
                                            </a:rPr>
                                          </m:ctrlPr>
                                        </m:dPr>
                                        <m:e>
                                          <m:sSubSup>
                                            <m:sSubSupPr>
                                              <m:ctrlPr>
                                                <a:rPr lang="fr-FR" sz="2400" i="1" smtClean="0">
                                                  <a:solidFill>
                                                    <a:schemeClr val="tx1"/>
                                                  </a:solidFill>
                                                  <a:latin typeface="Cambria Math"/>
                                                </a:rPr>
                                              </m:ctrlPr>
                                            </m:sSubSupPr>
                                            <m:e>
                                              <m:r>
                                                <a:rPr lang="en-US" sz="2400" b="1" i="1">
                                                  <a:solidFill>
                                                    <a:schemeClr val="tx1"/>
                                                  </a:solidFill>
                                                  <a:latin typeface="Cambria Math"/>
                                                </a:rPr>
                                                <m:t>𝑾</m:t>
                                              </m:r>
                                            </m:e>
                                            <m:sub>
                                              <m:r>
                                                <a:rPr lang="en-US" sz="2400" i="1">
                                                  <a:solidFill>
                                                    <a:schemeClr val="tx1"/>
                                                  </a:solidFill>
                                                  <a:latin typeface="Cambria Math"/>
                                                </a:rPr>
                                                <m:t>𝑖</m:t>
                                              </m:r>
                                            </m:sub>
                                            <m:sup>
                                              <m:r>
                                                <a:rPr lang="en-US" sz="2400" i="1">
                                                  <a:solidFill>
                                                    <a:schemeClr val="tx1"/>
                                                  </a:solidFill>
                                                  <a:latin typeface="Cambria Math"/>
                                                </a:rPr>
                                                <m:t>𝑞</m:t>
                                              </m:r>
                                            </m:sup>
                                          </m:sSubSup>
                                          <m:r>
                                            <a:rPr lang="en-US" sz="2400" b="1" i="1">
                                              <a:solidFill>
                                                <a:schemeClr val="bg1">
                                                  <a:lumMod val="65000"/>
                                                </a:schemeClr>
                                              </a:solidFill>
                                              <a:latin typeface="Cambria Math"/>
                                            </a:rPr>
                                            <m:t> −</m:t>
                                          </m:r>
                                          <m:sSup>
                                            <m:sSupPr>
                                              <m:ctrlPr>
                                                <a:rPr lang="en-US" sz="2400" b="1" i="1" smtClean="0">
                                                  <a:solidFill>
                                                    <a:schemeClr val="tx1"/>
                                                  </a:solidFill>
                                                  <a:latin typeface="Cambria Math"/>
                                                </a:rPr>
                                              </m:ctrlPr>
                                            </m:sSupPr>
                                            <m:e>
                                              <m:r>
                                                <a:rPr lang="en-US" sz="2400" b="1" i="1">
                                                  <a:solidFill>
                                                    <a:schemeClr val="tx1"/>
                                                  </a:solidFill>
                                                  <a:latin typeface="Cambria Math"/>
                                                </a:rPr>
                                                <m:t>𝐑</m:t>
                                              </m:r>
                                            </m:e>
                                            <m:sup>
                                              <m:r>
                                                <a:rPr lang="en-US" sz="2400" b="0" i="1" smtClean="0">
                                                  <a:solidFill>
                                                    <a:schemeClr val="tx1"/>
                                                  </a:solidFill>
                                                  <a:latin typeface="Cambria Math"/>
                                                </a:rPr>
                                                <m:t>𝑞</m:t>
                                              </m:r>
                                            </m:sup>
                                          </m:sSup>
                                          <m:sSub>
                                            <m:sSubPr>
                                              <m:ctrlPr>
                                                <a:rPr lang="fr-FR" sz="2400" i="1">
                                                  <a:solidFill>
                                                    <a:schemeClr val="tx1"/>
                                                  </a:solidFill>
                                                  <a:latin typeface="Cambria Math"/>
                                                </a:rPr>
                                              </m:ctrlPr>
                                            </m:sSubPr>
                                            <m:e>
                                              <m:r>
                                                <a:rPr lang="en-US" sz="2400" b="1" i="1">
                                                  <a:solidFill>
                                                    <a:schemeClr val="tx1"/>
                                                  </a:solidFill>
                                                  <a:latin typeface="Cambria Math"/>
                                                </a:rPr>
                                                <m:t>𝑿</m:t>
                                              </m:r>
                                            </m:e>
                                            <m:sub>
                                              <m:r>
                                                <a:rPr lang="en-US" sz="2400" i="1">
                                                  <a:solidFill>
                                                    <a:schemeClr val="tx1"/>
                                                  </a:solidFill>
                                                  <a:latin typeface="Cambria Math"/>
                                                </a:rPr>
                                                <m:t>𝑖</m:t>
                                              </m:r>
                                            </m:sub>
                                          </m:sSub>
                                          <m:r>
                                            <a:rPr lang="en-US" sz="2400" i="1">
                                              <a:solidFill>
                                                <a:schemeClr val="tx1"/>
                                              </a:solidFill>
                                              <a:latin typeface="Cambria Math"/>
                                            </a:rPr>
                                            <m:t>+</m:t>
                                          </m:r>
                                          <m:sSup>
                                            <m:sSupPr>
                                              <m:ctrlPr>
                                                <a:rPr lang="en-US" sz="2400" b="1" i="1" smtClean="0">
                                                  <a:solidFill>
                                                    <a:schemeClr val="tx1"/>
                                                  </a:solidFill>
                                                  <a:latin typeface="Cambria Math"/>
                                                </a:rPr>
                                              </m:ctrlPr>
                                            </m:sSupPr>
                                            <m:e>
                                              <m:r>
                                                <a:rPr lang="en-US" sz="2400" b="1" i="1">
                                                  <a:solidFill>
                                                    <a:schemeClr val="tx1"/>
                                                  </a:solidFill>
                                                  <a:latin typeface="Cambria Math"/>
                                                </a:rPr>
                                                <m:t>𝒕</m:t>
                                              </m:r>
                                            </m:e>
                                            <m:sup>
                                              <m:r>
                                                <a:rPr lang="en-US" sz="2400" b="0" i="1" smtClean="0">
                                                  <a:solidFill>
                                                    <a:schemeClr val="tx1"/>
                                                  </a:solidFill>
                                                  <a:latin typeface="Cambria Math"/>
                                                </a:rPr>
                                                <m:t>𝑞</m:t>
                                              </m:r>
                                            </m:sup>
                                          </m:sSup>
                                        </m:e>
                                      </m:d>
                                    </m:e>
                                    <m:sub>
                                      <m:sSubSup>
                                        <m:sSubSupPr>
                                          <m:ctrlPr>
                                            <a:rPr lang="fr-FR" sz="2400" i="1">
                                              <a:solidFill>
                                                <a:schemeClr val="bg1">
                                                  <a:lumMod val="65000"/>
                                                </a:schemeClr>
                                              </a:solidFill>
                                              <a:latin typeface="Cambria Math"/>
                                            </a:rPr>
                                          </m:ctrlPr>
                                        </m:sSubSupPr>
                                        <m:e>
                                          <m:r>
                                            <m:rPr>
                                              <m:sty m:val="p"/>
                                            </m:rPr>
                                            <a:rPr lang="en-US" sz="2400">
                                              <a:solidFill>
                                                <a:schemeClr val="bg1">
                                                  <a:lumMod val="65000"/>
                                                </a:schemeClr>
                                              </a:solidFill>
                                              <a:latin typeface="Cambria Math"/>
                                            </a:rPr>
                                            <m:t>Σ</m:t>
                                          </m:r>
                                        </m:e>
                                        <m:sub>
                                          <m:r>
                                            <a:rPr lang="en-US" sz="2400" i="1">
                                              <a:solidFill>
                                                <a:schemeClr val="bg1">
                                                  <a:lumMod val="65000"/>
                                                </a:schemeClr>
                                              </a:solidFill>
                                              <a:latin typeface="Cambria Math"/>
                                            </a:rPr>
                                            <m:t>𝑖</m:t>
                                          </m:r>
                                        </m:sub>
                                        <m:sup>
                                          <m:r>
                                            <a:rPr lang="en-US" sz="2400" i="1">
                                              <a:solidFill>
                                                <a:schemeClr val="bg1">
                                                  <a:lumMod val="65000"/>
                                                </a:schemeClr>
                                              </a:solidFill>
                                              <a:latin typeface="Cambria Math"/>
                                            </a:rPr>
                                            <m:t>𝑞</m:t>
                                          </m:r>
                                        </m:sup>
                                      </m:sSubSup>
                                    </m:sub>
                                    <m:sup>
                                      <m:r>
                                        <a:rPr lang="en-US" sz="2400" i="1">
                                          <a:solidFill>
                                            <a:schemeClr val="bg1">
                                              <a:lumMod val="65000"/>
                                            </a:schemeClr>
                                          </a:solidFill>
                                          <a:latin typeface="Cambria Math"/>
                                        </a:rPr>
                                        <m:t>2</m:t>
                                      </m:r>
                                    </m:sup>
                                  </m:sSubSup>
                                </m:e>
                              </m:nary>
                            </m:e>
                          </m:func>
                        </m:e>
                      </m:func>
                    </m:oMath>
                  </m:oMathPara>
                </a14:m>
                <a:endParaRPr lang="fr-FR" sz="2400" dirty="0">
                  <a:solidFill>
                    <a:schemeClr val="bg1">
                      <a:lumMod val="6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04880" y="5335087"/>
                <a:ext cx="6734239" cy="1095108"/>
              </a:xfrm>
              <a:prstGeom prst="rect">
                <a:avLst/>
              </a:prstGeom>
              <a:blipFill rotWithShape="1">
                <a:blip r:embed="rId3"/>
                <a:stretch>
                  <a:fillRect/>
                </a:stretch>
              </a:blipFill>
              <a:ln w="28575">
                <a:noFill/>
              </a:ln>
            </p:spPr>
            <p:txBody>
              <a:bodyPr/>
              <a:lstStyle/>
              <a:p>
                <a:r>
                  <a:rPr lang="fr-FR">
                    <a:noFill/>
                  </a:rPr>
                  <a:t> </a:t>
                </a:r>
              </a:p>
            </p:txBody>
          </p:sp>
        </mc:Fallback>
      </mc:AlternateContent>
      <p:sp>
        <p:nvSpPr>
          <p:cNvPr id="9" name="TextBox 8"/>
          <p:cNvSpPr txBox="1"/>
          <p:nvPr/>
        </p:nvSpPr>
        <p:spPr>
          <a:xfrm>
            <a:off x="5025150" y="3657600"/>
            <a:ext cx="3208506" cy="646331"/>
          </a:xfrm>
          <a:prstGeom prst="rect">
            <a:avLst/>
          </a:prstGeom>
          <a:noFill/>
          <a:ln w="28575">
            <a:solidFill>
              <a:srgbClr val="00B050"/>
            </a:solidFill>
          </a:ln>
        </p:spPr>
        <p:txBody>
          <a:bodyPr wrap="none" rtlCol="0">
            <a:spAutoFit/>
          </a:bodyPr>
          <a:lstStyle/>
          <a:p>
            <a:pPr algn="ctr"/>
            <a:r>
              <a:rPr lang="en-US" dirty="0" smtClean="0"/>
              <a:t>Expansion of the transformation</a:t>
            </a:r>
            <a:br>
              <a:rPr lang="en-US" dirty="0" smtClean="0"/>
            </a:br>
            <a:r>
              <a:rPr lang="en-US" dirty="0" smtClean="0"/>
              <a:t>for the rigid case.</a:t>
            </a:r>
            <a:endParaRPr lang="en-US" dirty="0"/>
          </a:p>
        </p:txBody>
      </p:sp>
      <p:cxnSp>
        <p:nvCxnSpPr>
          <p:cNvPr id="10" name="Straight Arrow Connector 9"/>
          <p:cNvCxnSpPr>
            <a:stCxn id="9" idx="2"/>
            <a:endCxn id="2" idx="0"/>
          </p:cNvCxnSpPr>
          <p:nvPr/>
        </p:nvCxnSpPr>
        <p:spPr>
          <a:xfrm flipH="1">
            <a:off x="6629400" y="4303931"/>
            <a:ext cx="3" cy="133486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590800" y="3264351"/>
                <a:ext cx="2250936" cy="1170833"/>
              </a:xfrm>
              <a:prstGeom prst="rect">
                <a:avLst/>
              </a:prstGeom>
              <a:noFill/>
              <a:ln w="28575">
                <a:solidFill>
                  <a:srgbClr val="0070C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limLow>
                        <m:limLowPr>
                          <m:ctrlPr>
                            <a:rPr lang="fr-FR" i="1" smtClean="0">
                              <a:latin typeface="Cambria Math"/>
                            </a:rPr>
                          </m:ctrlPr>
                        </m:limLowPr>
                        <m:e>
                          <m:sSub>
                            <m:sSubPr>
                              <m:ctrlPr>
                                <a:rPr lang="fr-FR" i="1">
                                  <a:latin typeface="Cambria Math"/>
                                </a:rPr>
                              </m:ctrlPr>
                            </m:sSubPr>
                            <m:e>
                              <m:r>
                                <a:rPr lang="en-US" b="1" i="1">
                                  <a:latin typeface="Cambria Math"/>
                                </a:rPr>
                                <m:t>𝑾</m:t>
                              </m:r>
                            </m:e>
                            <m:sub>
                              <m:r>
                                <a:rPr lang="en-US" i="1">
                                  <a:latin typeface="Cambria Math"/>
                                </a:rPr>
                                <m:t>𝑖</m:t>
                              </m:r>
                            </m:sub>
                          </m:sSub>
                          <m:r>
                            <a:rPr lang="en-US" i="1">
                              <a:latin typeface="Cambria Math"/>
                            </a:rPr>
                            <m:t>=</m:t>
                          </m:r>
                          <m:f>
                            <m:fPr>
                              <m:ctrlPr>
                                <a:rPr lang="fr-FR" i="1">
                                  <a:latin typeface="Cambria Math"/>
                                </a:rPr>
                              </m:ctrlPr>
                            </m:fPr>
                            <m:num>
                              <m:r>
                                <a:rPr lang="en-US" i="1">
                                  <a:latin typeface="Cambria Math"/>
                                </a:rPr>
                                <m:t>1</m:t>
                              </m:r>
                            </m:num>
                            <m:den>
                              <m:sSub>
                                <m:sSubPr>
                                  <m:ctrlPr>
                                    <a:rPr lang="fr-FR" i="1">
                                      <a:latin typeface="Cambria Math"/>
                                    </a:rPr>
                                  </m:ctrlPr>
                                </m:sSubPr>
                                <m:e>
                                  <m:r>
                                    <a:rPr lang="en-US" i="1">
                                      <a:latin typeface="Cambria Math"/>
                                    </a:rPr>
                                    <m:t>𝜆</m:t>
                                  </m:r>
                                </m:e>
                                <m:sub>
                                  <m:r>
                                    <a:rPr lang="en-US" i="1">
                                      <a:latin typeface="Cambria Math"/>
                                    </a:rPr>
                                    <m:t>𝑖</m:t>
                                  </m:r>
                                </m:sub>
                              </m:sSub>
                            </m:den>
                          </m:f>
                          <m:nary>
                            <m:naryPr>
                              <m:chr m:val="∑"/>
                              <m:ctrlPr>
                                <a:rPr lang="fr-FR" i="1">
                                  <a:latin typeface="Cambria Math"/>
                                </a:rPr>
                              </m:ctrlPr>
                            </m:naryPr>
                            <m:sub>
                              <m:r>
                                <a:rPr lang="en-US" i="1">
                                  <a:latin typeface="Cambria Math"/>
                                </a:rPr>
                                <m:t>𝑗</m:t>
                              </m:r>
                              <m:r>
                                <a:rPr lang="en-US" i="1">
                                  <a:latin typeface="Cambria Math"/>
                                </a:rPr>
                                <m:t>=1</m:t>
                              </m:r>
                            </m:sub>
                            <m:sup>
                              <m:r>
                                <a:rPr lang="en-US" i="1">
                                  <a:latin typeface="Cambria Math"/>
                                </a:rPr>
                                <m:t>𝑚</m:t>
                              </m:r>
                            </m:sup>
                            <m:e>
                              <m:sSub>
                                <m:sSubPr>
                                  <m:ctrlPr>
                                    <a:rPr lang="fr-FR" i="1">
                                      <a:latin typeface="Cambria Math"/>
                                    </a:rPr>
                                  </m:ctrlPr>
                                </m:sSubPr>
                                <m:e>
                                  <m:r>
                                    <a:rPr lang="en-US" i="1">
                                      <a:latin typeface="Cambria Math"/>
                                    </a:rPr>
                                    <m:t>𝛼</m:t>
                                  </m:r>
                                </m:e>
                                <m:sub>
                                  <m:r>
                                    <a:rPr lang="en-US" i="1">
                                      <a:latin typeface="Cambria Math"/>
                                    </a:rPr>
                                    <m:t>𝑗𝑖</m:t>
                                  </m:r>
                                </m:sub>
                              </m:sSub>
                              <m:sSub>
                                <m:sSubPr>
                                  <m:ctrlPr>
                                    <a:rPr lang="fr-FR" i="1">
                                      <a:latin typeface="Cambria Math"/>
                                    </a:rPr>
                                  </m:ctrlPr>
                                </m:sSubPr>
                                <m:e>
                                  <m:r>
                                    <a:rPr lang="en-US" b="1" i="1">
                                      <a:latin typeface="Cambria Math"/>
                                    </a:rPr>
                                    <m:t>𝒀</m:t>
                                  </m:r>
                                </m:e>
                                <m:sub>
                                  <m:r>
                                    <a:rPr lang="en-US" i="1">
                                      <a:latin typeface="Cambria Math"/>
                                    </a:rPr>
                                    <m:t>𝑗</m:t>
                                  </m:r>
                                </m:sub>
                              </m:sSub>
                            </m:e>
                          </m:nary>
                        </m:e>
                        <m:lim>
                          <m:eqArr>
                            <m:eqArrPr>
                              <m:ctrlPr>
                                <a:rPr lang="fr-FR" b="1" i="1">
                                  <a:latin typeface="Cambria Math"/>
                                </a:rPr>
                              </m:ctrlPr>
                            </m:eqArrPr>
                            <m:e>
                              <m:r>
                                <a:rPr lang="en-US" b="1" i="1">
                                  <a:latin typeface="Cambria Math"/>
                                </a:rPr>
                                <m:t> </m:t>
                              </m:r>
                            </m:e>
                            <m:e>
                              <m:r>
                                <a:rPr lang="en-US" b="1" i="1" smtClean="0">
                                  <a:latin typeface="Cambria Math"/>
                                </a:rPr>
                                <m:t> </m:t>
                              </m:r>
                            </m:e>
                            <m:e>
                              <m:r>
                                <a:rPr lang="en-US" b="1" i="1" smtClean="0">
                                  <a:latin typeface="Cambria Math"/>
                                </a:rPr>
                                <m:t> </m:t>
                              </m:r>
                            </m:e>
                            <m:e>
                              <m:r>
                                <a:rPr lang="en-US" b="1" i="1">
                                  <a:latin typeface="Cambria Math"/>
                                </a:rPr>
                                <m:t>𝐕𝐈𝐑𝐓𝐔𝐀𝐋</m:t>
                              </m:r>
                              <m:r>
                                <a:rPr lang="en-US" b="1">
                                  <a:latin typeface="Cambria Math"/>
                                </a:rPr>
                                <m:t> </m:t>
                              </m:r>
                              <m:r>
                                <a:rPr lang="en-US" b="1" i="1">
                                  <a:latin typeface="Cambria Math"/>
                                </a:rPr>
                                <m:t>𝐎𝐁𝐒𝐄𝐑𝐕𝐀𝐓𝐈𝐎𝐍𝐒</m:t>
                              </m:r>
                            </m:e>
                          </m:eqArr>
                        </m:lim>
                      </m:limLow>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590800" y="3264351"/>
                <a:ext cx="2250936" cy="1170833"/>
              </a:xfrm>
              <a:prstGeom prst="rect">
                <a:avLst/>
              </a:prstGeom>
              <a:blipFill rotWithShape="1">
                <a:blip r:embed="rId4"/>
                <a:stretch>
                  <a:fillRect/>
                </a:stretch>
              </a:blipFill>
              <a:ln w="28575">
                <a:solidFill>
                  <a:srgbClr val="0070C0"/>
                </a:solidFill>
              </a:ln>
            </p:spPr>
            <p:txBody>
              <a:bodyPr/>
              <a:lstStyle/>
              <a:p>
                <a:r>
                  <a:rPr lang="fr-FR">
                    <a:noFill/>
                  </a:rPr>
                  <a:t> </a:t>
                </a:r>
              </a:p>
            </p:txBody>
          </p:sp>
        </mc:Fallback>
      </mc:AlternateContent>
      <p:cxnSp>
        <p:nvCxnSpPr>
          <p:cNvPr id="17" name="Elbow Connector 16"/>
          <p:cNvCxnSpPr>
            <a:stCxn id="13" idx="2"/>
            <a:endCxn id="12" idx="0"/>
          </p:cNvCxnSpPr>
          <p:nvPr/>
        </p:nvCxnSpPr>
        <p:spPr>
          <a:xfrm rot="16200000" flipH="1">
            <a:off x="3937173" y="4214279"/>
            <a:ext cx="1216316" cy="1658126"/>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 Box 2"/>
              <p:cNvSpPr txBox="1">
                <a:spLocks noChangeArrowheads="1"/>
              </p:cNvSpPr>
              <p:nvPr/>
            </p:nvSpPr>
            <p:spPr bwMode="auto">
              <a:xfrm>
                <a:off x="533400" y="4191000"/>
                <a:ext cx="1783542" cy="1269845"/>
              </a:xfrm>
              <a:prstGeom prst="rect">
                <a:avLst/>
              </a:prstGeom>
              <a:solidFill>
                <a:srgbClr val="FFFFFF"/>
              </a:solidFill>
              <a:ln w="28575">
                <a:solidFill>
                  <a:srgbClr val="FF0000"/>
                </a:solidFill>
                <a:miter lim="800000"/>
                <a:headEnd/>
                <a:tailEnd/>
              </a:ln>
            </p:spPr>
            <p:txBody>
              <a:bodyPr rot="0" vert="horz" wrap="square" lIns="91440" tIns="45720" rIns="91440" bIns="45720" anchor="ctr" anchorCtr="0">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limLow>
                        <m:limLowPr>
                          <m:ctrlPr>
                            <a:rPr lang="fr-FR" i="1" smtClean="0">
                              <a:effectLst/>
                              <a:latin typeface="Cambria Math"/>
                              <a:ea typeface="Times New Roman"/>
                              <a:cs typeface="Times New Roman"/>
                            </a:rPr>
                          </m:ctrlPr>
                        </m:limLowPr>
                        <m:e>
                          <m:sSub>
                            <m:sSubPr>
                              <m:ctrlPr>
                                <a:rPr lang="fr-FR" i="1">
                                  <a:effectLst/>
                                  <a:latin typeface="Cambria Math"/>
                                  <a:ea typeface="Times New Roman"/>
                                  <a:cs typeface="Times New Roman"/>
                                </a:rPr>
                              </m:ctrlPr>
                            </m:sSubPr>
                            <m:e>
                              <m:r>
                                <a:rPr lang="en-US" i="1">
                                  <a:effectLst/>
                                  <a:latin typeface="Cambria Math"/>
                                  <a:ea typeface="Times New Roman"/>
                                  <a:cs typeface="Times New Roman"/>
                                </a:rPr>
                                <m:t>𝜆</m:t>
                              </m:r>
                            </m:e>
                            <m:sub>
                              <m:r>
                                <a:rPr lang="en-US" i="1">
                                  <a:effectLst/>
                                  <a:latin typeface="Cambria Math"/>
                                  <a:ea typeface="Times New Roman"/>
                                  <a:cs typeface="Times New Roman"/>
                                </a:rPr>
                                <m:t>𝑖</m:t>
                              </m:r>
                            </m:sub>
                          </m:sSub>
                          <m:r>
                            <a:rPr lang="en-US" i="1">
                              <a:effectLst/>
                              <a:latin typeface="Cambria Math"/>
                              <a:ea typeface="Times New Roman"/>
                              <a:cs typeface="Times New Roman"/>
                            </a:rPr>
                            <m:t>=</m:t>
                          </m:r>
                          <m:nary>
                            <m:naryPr>
                              <m:chr m:val="∑"/>
                              <m:ctrlPr>
                                <a:rPr lang="fr-FR" i="1">
                                  <a:effectLst/>
                                  <a:latin typeface="Cambria Math"/>
                                  <a:ea typeface="Times New Roman"/>
                                  <a:cs typeface="Times New Roman"/>
                                </a:rPr>
                              </m:ctrlPr>
                            </m:naryPr>
                            <m:sub>
                              <m:r>
                                <a:rPr lang="en-US" i="1">
                                  <a:effectLst/>
                                  <a:latin typeface="Cambria Math"/>
                                  <a:ea typeface="Times New Roman"/>
                                  <a:cs typeface="Times New Roman"/>
                                </a:rPr>
                                <m:t>𝑗</m:t>
                              </m:r>
                              <m:r>
                                <a:rPr lang="en-US" i="1">
                                  <a:effectLst/>
                                  <a:latin typeface="Cambria Math"/>
                                  <a:ea typeface="Times New Roman"/>
                                  <a:cs typeface="Times New Roman"/>
                                </a:rPr>
                                <m:t>=1</m:t>
                              </m:r>
                            </m:sub>
                            <m:sup>
                              <m:r>
                                <a:rPr lang="en-US" i="1">
                                  <a:effectLst/>
                                  <a:latin typeface="Cambria Math"/>
                                  <a:ea typeface="Times New Roman"/>
                                  <a:cs typeface="Times New Roman"/>
                                </a:rPr>
                                <m:t>𝑚</m:t>
                              </m:r>
                            </m:sup>
                            <m:e>
                              <m:sSub>
                                <m:sSubPr>
                                  <m:ctrlPr>
                                    <a:rPr lang="fr-FR" i="1">
                                      <a:effectLst/>
                                      <a:latin typeface="Cambria Math"/>
                                      <a:ea typeface="Times New Roman"/>
                                      <a:cs typeface="Times New Roman"/>
                                    </a:rPr>
                                  </m:ctrlPr>
                                </m:sSubPr>
                                <m:e>
                                  <m:r>
                                    <a:rPr lang="en-US" i="1">
                                      <a:effectLst/>
                                      <a:latin typeface="Cambria Math"/>
                                      <a:ea typeface="Times New Roman"/>
                                      <a:cs typeface="Times New Roman"/>
                                    </a:rPr>
                                    <m:t>𝛼</m:t>
                                  </m:r>
                                </m:e>
                                <m:sub>
                                  <m:r>
                                    <a:rPr lang="en-US" i="1">
                                      <a:effectLst/>
                                      <a:latin typeface="Cambria Math"/>
                                      <a:ea typeface="Times New Roman"/>
                                      <a:cs typeface="Times New Roman"/>
                                    </a:rPr>
                                    <m:t>𝑗𝑖</m:t>
                                  </m:r>
                                </m:sub>
                              </m:sSub>
                            </m:e>
                          </m:nary>
                        </m:e>
                        <m:lim>
                          <m:eqArr>
                            <m:eqArrPr>
                              <m:ctrlPr>
                                <a:rPr lang="fr-FR" b="1" i="1">
                                  <a:effectLst/>
                                  <a:latin typeface="Cambria Math"/>
                                  <a:ea typeface="Times New Roman"/>
                                  <a:cs typeface="Times New Roman"/>
                                </a:rPr>
                              </m:ctrlPr>
                            </m:eqArrPr>
                            <m:e>
                              <m:r>
                                <a:rPr lang="en-US" b="1" i="1">
                                  <a:effectLst/>
                                  <a:latin typeface="Cambria Math"/>
                                  <a:ea typeface="Times New Roman"/>
                                  <a:cs typeface="Times New Roman"/>
                                </a:rPr>
                                <m:t> </m:t>
                              </m:r>
                            </m:e>
                            <m:e>
                              <m:r>
                                <a:rPr lang="en-US" b="1" i="1" smtClean="0">
                                  <a:effectLst/>
                                  <a:latin typeface="Cambria Math"/>
                                  <a:ea typeface="Times New Roman"/>
                                  <a:cs typeface="Times New Roman"/>
                                </a:rPr>
                                <m:t> </m:t>
                              </m:r>
                            </m:e>
                            <m:e>
                              <m:r>
                                <a:rPr lang="en-US" b="1" i="1" smtClean="0">
                                  <a:effectLst/>
                                  <a:latin typeface="Cambria Math"/>
                                  <a:ea typeface="Times New Roman"/>
                                  <a:cs typeface="Times New Roman"/>
                                </a:rPr>
                                <m:t> </m:t>
                              </m:r>
                            </m:e>
                            <m:e>
                              <m:r>
                                <a:rPr lang="en-US" b="1" i="1">
                                  <a:effectLst/>
                                  <a:latin typeface="Cambria Math"/>
                                  <a:ea typeface="Times New Roman"/>
                                  <a:cs typeface="Times New Roman"/>
                                </a:rPr>
                                <m:t>𝐕𝐈𝐑𝐓𝐔𝐀𝐋</m:t>
                              </m:r>
                              <m:r>
                                <a:rPr lang="en-US" b="1">
                                  <a:effectLst/>
                                  <a:latin typeface="Cambria Math"/>
                                  <a:ea typeface="Times New Roman"/>
                                  <a:cs typeface="Times New Roman"/>
                                </a:rPr>
                                <m:t> </m:t>
                              </m:r>
                              <m:r>
                                <a:rPr lang="en-US" b="1" i="1">
                                  <a:effectLst/>
                                  <a:latin typeface="Cambria Math"/>
                                  <a:ea typeface="Times New Roman"/>
                                  <a:cs typeface="Times New Roman"/>
                                </a:rPr>
                                <m:t>𝐖𝐄𝐈𝐆𝐇𝐓𝐒</m:t>
                              </m:r>
                            </m:e>
                          </m:eqArr>
                        </m:lim>
                      </m:limLow>
                    </m:oMath>
                  </m:oMathPara>
                </a14:m>
                <a:endParaRPr lang="fr-FR" dirty="0">
                  <a:effectLst/>
                  <a:latin typeface="Calibri"/>
                  <a:ea typeface="Times New Roman"/>
                  <a:cs typeface="Times New Roman"/>
                </a:endParaRPr>
              </a:p>
            </p:txBody>
          </p:sp>
        </mc:Choice>
        <mc:Fallback xmlns="">
          <p:sp>
            <p:nvSpPr>
              <p:cNvPr id="19" name="Text Box 2"/>
              <p:cNvSpPr txBox="1">
                <a:spLocks noRot="1" noChangeAspect="1" noMove="1" noResize="1" noEditPoints="1" noAdjustHandles="1" noChangeArrowheads="1" noChangeShapeType="1" noTextEdit="1"/>
              </p:cNvSpPr>
              <p:nvPr/>
            </p:nvSpPr>
            <p:spPr bwMode="auto">
              <a:xfrm>
                <a:off x="533400" y="4191000"/>
                <a:ext cx="1783542" cy="1269845"/>
              </a:xfrm>
              <a:prstGeom prst="rect">
                <a:avLst/>
              </a:prstGeom>
              <a:blipFill rotWithShape="1">
                <a:blip r:embed="rId5"/>
                <a:stretch>
                  <a:fillRect/>
                </a:stretch>
              </a:blipFill>
              <a:ln w="28575">
                <a:solidFill>
                  <a:srgbClr val="FF0000"/>
                </a:solidFill>
                <a:miter lim="800000"/>
                <a:headEnd/>
                <a:tailEnd/>
              </a:ln>
            </p:spPr>
            <p:txBody>
              <a:bodyPr/>
              <a:lstStyle/>
              <a:p>
                <a:r>
                  <a:rPr lang="fr-FR">
                    <a:noFill/>
                  </a:rPr>
                  <a:t> </a:t>
                </a:r>
              </a:p>
            </p:txBody>
          </p:sp>
        </mc:Fallback>
      </mc:AlternateContent>
      <p:cxnSp>
        <p:nvCxnSpPr>
          <p:cNvPr id="21" name="Elbow Connector 20"/>
          <p:cNvCxnSpPr>
            <a:endCxn id="18" idx="1"/>
          </p:cNvCxnSpPr>
          <p:nvPr/>
        </p:nvCxnSpPr>
        <p:spPr>
          <a:xfrm>
            <a:off x="2316942" y="4825922"/>
            <a:ext cx="2275223" cy="105417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4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7" name="TextBox 6"/>
              <p:cNvSpPr txBox="1"/>
              <p:nvPr/>
            </p:nvSpPr>
            <p:spPr>
              <a:xfrm>
                <a:off x="1204880" y="2842175"/>
                <a:ext cx="6734239" cy="1171025"/>
              </a:xfrm>
              <a:prstGeom prst="rect">
                <a:avLst/>
              </a:prstGeom>
              <a:noFill/>
              <a:ln w="285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d>
                            <m:dPr>
                              <m:begChr m:val="{"/>
                              <m:endChr m:val="}"/>
                              <m:ctrlPr>
                                <a:rPr lang="en-US" sz="2400" b="0" i="1" smtClean="0">
                                  <a:latin typeface="Cambria Math"/>
                                </a:rPr>
                              </m:ctrlPr>
                            </m:dPr>
                            <m:e>
                              <m:r>
                                <a:rPr lang="en-US" sz="2400" b="1" i="0" smtClean="0">
                                  <a:latin typeface="Cambria Math"/>
                                </a:rPr>
                                <m:t>𝐑</m:t>
                              </m:r>
                              <m:r>
                                <a:rPr lang="en-US" sz="2400" b="0" i="1" smtClean="0">
                                  <a:latin typeface="Cambria Math"/>
                                </a:rPr>
                                <m:t>,</m:t>
                              </m:r>
                              <m:r>
                                <a:rPr lang="en-US" sz="2400" b="1" i="1" smtClean="0">
                                  <a:latin typeface="Cambria Math"/>
                                </a:rPr>
                                <m:t>𝒕</m:t>
                              </m:r>
                            </m:e>
                          </m:d>
                        </m:e>
                        <m:sup>
                          <m:r>
                            <a:rPr lang="en-US" sz="2400" b="0" i="1" smtClean="0">
                              <a:latin typeface="Cambria Math"/>
                            </a:rPr>
                            <m:t>𝑞</m:t>
                          </m:r>
                          <m:r>
                            <a:rPr lang="en-US" sz="2400" b="0" i="1" smtClean="0">
                              <a:latin typeface="Cambria Math"/>
                            </a:rPr>
                            <m:t>+1</m:t>
                          </m:r>
                        </m:sup>
                      </m:sSup>
                      <m:r>
                        <a:rPr lang="en-US" sz="2400" b="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𝐑</m:t>
                                  </m:r>
                                  <m:r>
                                    <a:rPr lang="en-US" sz="2400" b="1">
                                      <a:latin typeface="Cambria Math"/>
                                    </a:rPr>
                                    <m:t>,</m:t>
                                  </m:r>
                                  <m:r>
                                    <a:rPr lang="en-US" sz="2400" b="1" i="1">
                                      <a:latin typeface="Cambria Math"/>
                                    </a:rPr>
                                    <m:t>𝒕</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Sup>
                                    <m:sSubSupPr>
                                      <m:ctrlPr>
                                        <a:rPr lang="fr-FR" sz="2400" i="1">
                                          <a:latin typeface="Cambria Math"/>
                                        </a:rPr>
                                      </m:ctrlPr>
                                    </m:sSubSupPr>
                                    <m:e>
                                      <m:r>
                                        <a:rPr lang="en-US" sz="2400" i="1">
                                          <a:latin typeface="Cambria Math"/>
                                        </a:rPr>
                                        <m:t>𝜆</m:t>
                                      </m:r>
                                    </m:e>
                                    <m:sub>
                                      <m:r>
                                        <a:rPr lang="en-US" sz="2400" i="1">
                                          <a:latin typeface="Cambria Math"/>
                                        </a:rPr>
                                        <m:t>𝑖</m:t>
                                      </m:r>
                                    </m:sub>
                                    <m:sup>
                                      <m:r>
                                        <a:rPr lang="en-US" sz="2400" i="1">
                                          <a:latin typeface="Cambria Math"/>
                                        </a:rPr>
                                        <m:t>𝑞</m:t>
                                      </m:r>
                                    </m:sup>
                                  </m:sSubSup>
                                  <m:sSubSup>
                                    <m:sSubSupPr>
                                      <m:ctrlPr>
                                        <a:rPr lang="fr-FR" sz="2400" i="1">
                                          <a:latin typeface="Cambria Math"/>
                                        </a:rPr>
                                      </m:ctrlPr>
                                    </m:sSubSupPr>
                                    <m:e>
                                      <m:d>
                                        <m:dPr>
                                          <m:begChr m:val="‖"/>
                                          <m:endChr m:val="‖"/>
                                          <m:ctrlPr>
                                            <a:rPr lang="fr-FR" sz="2400" i="1">
                                              <a:latin typeface="Cambria Math"/>
                                            </a:rPr>
                                          </m:ctrlPr>
                                        </m:dPr>
                                        <m:e>
                                          <m:sSubSup>
                                            <m:sSubSupPr>
                                              <m:ctrlPr>
                                                <a:rPr lang="fr-FR" sz="2400" i="1">
                                                  <a:latin typeface="Cambria Math"/>
                                                </a:rPr>
                                              </m:ctrlPr>
                                            </m:sSubSupPr>
                                            <m:e>
                                              <m:r>
                                                <a:rPr lang="en-US" sz="2400" b="1" i="1">
                                                  <a:latin typeface="Cambria Math"/>
                                                </a:rPr>
                                                <m:t>𝑾</m:t>
                                              </m:r>
                                            </m:e>
                                            <m:sub>
                                              <m:r>
                                                <a:rPr lang="en-US" sz="2400" i="1">
                                                  <a:latin typeface="Cambria Math"/>
                                                </a:rPr>
                                                <m:t>𝑖</m:t>
                                              </m:r>
                                            </m:sub>
                                            <m:sup>
                                              <m:r>
                                                <a:rPr lang="en-US" sz="2400" i="1">
                                                  <a:latin typeface="Cambria Math"/>
                                                </a:rPr>
                                                <m:t>𝑞</m:t>
                                              </m:r>
                                            </m:sup>
                                          </m:sSubSup>
                                          <m:r>
                                            <a:rPr lang="en-US" sz="2400" b="1" i="1">
                                              <a:latin typeface="Cambria Math"/>
                                            </a:rPr>
                                            <m:t> −</m:t>
                                          </m:r>
                                          <m:sSup>
                                            <m:sSupPr>
                                              <m:ctrlPr>
                                                <a:rPr lang="en-US" sz="2400" b="1" i="1" smtClean="0">
                                                  <a:latin typeface="Cambria Math"/>
                                                </a:rPr>
                                              </m:ctrlPr>
                                            </m:sSupPr>
                                            <m:e>
                                              <m:r>
                                                <a:rPr lang="en-US" sz="2400" b="1" i="1">
                                                  <a:latin typeface="Cambria Math"/>
                                                </a:rPr>
                                                <m:t>𝐑</m:t>
                                              </m:r>
                                            </m:e>
                                            <m:sup>
                                              <m:r>
                                                <a:rPr lang="en-US" sz="2400" b="0" i="1" smtClean="0">
                                                  <a:latin typeface="Cambria Math"/>
                                                </a:rPr>
                                                <m:t>𝑞</m:t>
                                              </m:r>
                                            </m:sup>
                                          </m:sSup>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sSup>
                                            <m:sSupPr>
                                              <m:ctrlPr>
                                                <a:rPr lang="en-US" sz="2400" b="1" i="1" smtClean="0">
                                                  <a:latin typeface="Cambria Math"/>
                                                </a:rPr>
                                              </m:ctrlPr>
                                            </m:sSupPr>
                                            <m:e>
                                              <m:r>
                                                <a:rPr lang="en-US" sz="2400" b="1" i="1">
                                                  <a:latin typeface="Cambria Math"/>
                                                </a:rPr>
                                                <m:t>𝒕</m:t>
                                              </m:r>
                                            </m:e>
                                            <m:sup>
                                              <m:r>
                                                <a:rPr lang="en-US" sz="2400" b="0" i="1" smtClean="0">
                                                  <a:latin typeface="Cambria Math"/>
                                                </a:rPr>
                                                <m:t>𝑞</m:t>
                                              </m:r>
                                            </m:sup>
                                          </m:sSup>
                                        </m:e>
                                      </m:d>
                                    </m:e>
                                    <m:sub>
                                      <m:sSubSup>
                                        <m:sSubSupPr>
                                          <m:ctrlPr>
                                            <a:rPr lang="fr-FR" sz="2400" i="1">
                                              <a:latin typeface="Cambria Math"/>
                                            </a:rPr>
                                          </m:ctrlPr>
                                        </m:sSubSupPr>
                                        <m:e>
                                          <m:r>
                                            <m:rPr>
                                              <m:sty m:val="p"/>
                                            </m:rPr>
                                            <a:rPr lang="en-US" sz="2400">
                                              <a:latin typeface="Cambria Math"/>
                                            </a:rPr>
                                            <m:t>Σ</m:t>
                                          </m:r>
                                        </m:e>
                                        <m:sub>
                                          <m:r>
                                            <a:rPr lang="en-US" sz="2400" i="1">
                                              <a:latin typeface="Cambria Math"/>
                                            </a:rPr>
                                            <m:t>𝑖</m:t>
                                          </m:r>
                                        </m:sub>
                                        <m:sup>
                                          <m:r>
                                            <a:rPr lang="en-US" sz="2400" i="1">
                                              <a:latin typeface="Cambria Math"/>
                                            </a:rPr>
                                            <m:t>𝑞</m:t>
                                          </m:r>
                                        </m:sup>
                                      </m:sSubSup>
                                    </m:sub>
                                    <m:sup>
                                      <m:r>
                                        <a:rPr lang="en-US" sz="2400" i="1">
                                          <a:latin typeface="Cambria Math"/>
                                        </a:rPr>
                                        <m:t>2</m:t>
                                      </m:r>
                                    </m:sup>
                                  </m:sSubSup>
                                </m:e>
                              </m:nary>
                            </m:e>
                          </m:func>
                        </m:e>
                      </m:func>
                    </m:oMath>
                  </m:oMathPara>
                </a14:m>
                <a:endParaRPr lang="fr-F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204880" y="2842175"/>
                <a:ext cx="6734239" cy="1171025"/>
              </a:xfrm>
              <a:prstGeom prst="rect">
                <a:avLst/>
              </a:prstGeom>
              <a:blipFill rotWithShape="1">
                <a:blip r:embed="rId3"/>
                <a:stretch>
                  <a:fillRect/>
                </a:stretch>
              </a:blipFill>
              <a:ln w="28575">
                <a:solidFill>
                  <a:schemeClr val="tx1"/>
                </a:solidFill>
              </a:ln>
            </p:spPr>
            <p:txBody>
              <a:bodyPr/>
              <a:lstStyle/>
              <a:p>
                <a:r>
                  <a:rPr lang="fr-FR">
                    <a:noFill/>
                  </a:rPr>
                  <a:t> </a:t>
                </a:r>
              </a:p>
            </p:txBody>
          </p:sp>
        </mc:Fallback>
      </mc:AlternateContent>
      <p:sp>
        <p:nvSpPr>
          <p:cNvPr id="9" name="TextBox 8"/>
          <p:cNvSpPr txBox="1"/>
          <p:nvPr/>
        </p:nvSpPr>
        <p:spPr>
          <a:xfrm>
            <a:off x="3111440" y="4042680"/>
            <a:ext cx="2921121" cy="369332"/>
          </a:xfrm>
          <a:prstGeom prst="rect">
            <a:avLst/>
          </a:prstGeom>
          <a:noFill/>
        </p:spPr>
        <p:txBody>
          <a:bodyPr wrap="none" rtlCol="0">
            <a:spAutoFit/>
          </a:bodyPr>
          <a:lstStyle/>
          <a:p>
            <a:pPr algn="ctr"/>
            <a:r>
              <a:rPr lang="en-US" b="1" dirty="0" smtClean="0"/>
              <a:t>MLE </a:t>
            </a:r>
            <a:r>
              <a:rPr lang="en-US" b="1" dirty="0" smtClean="0"/>
              <a:t>for updated parameters</a:t>
            </a:r>
            <a:endParaRPr lang="fr-FR" b="1" dirty="0"/>
          </a:p>
        </p:txBody>
      </p:sp>
    </p:spTree>
    <p:extLst>
      <p:ext uri="{BB962C8B-B14F-4D97-AF65-F5344CB8AC3E}">
        <p14:creationId xmlns:p14="http://schemas.microsoft.com/office/powerpoint/2010/main" val="652232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AlternateContent xmlns:mc="http://schemas.openxmlformats.org/markup-compatibility/2006" xmlns:a14="http://schemas.microsoft.com/office/drawing/2010/main">
        <mc:Choice Requires="a14">
          <p:sp>
            <p:nvSpPr>
              <p:cNvPr id="7" name="TextBox 6"/>
              <p:cNvSpPr txBox="1"/>
              <p:nvPr/>
            </p:nvSpPr>
            <p:spPr>
              <a:xfrm>
                <a:off x="1204880" y="2843784"/>
                <a:ext cx="6734239" cy="1170432"/>
              </a:xfrm>
              <a:prstGeom prst="rect">
                <a:avLst/>
              </a:prstGeom>
              <a:noFill/>
              <a:ln w="285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1" i="0" smtClean="0">
                              <a:latin typeface="Cambria Math"/>
                            </a:rPr>
                            <m:t>𝚯</m:t>
                          </m:r>
                        </m:e>
                        <m:sup>
                          <m:r>
                            <a:rPr lang="en-US" sz="2400" b="0" i="1" smtClean="0">
                              <a:latin typeface="Cambria Math"/>
                            </a:rPr>
                            <m:t>∗</m:t>
                          </m:r>
                        </m:sup>
                      </m:sSup>
                      <m:r>
                        <a:rPr lang="en-US" sz="2400" b="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𝐑</m:t>
                                  </m:r>
                                  <m:r>
                                    <a:rPr lang="en-US" sz="2400" b="1">
                                      <a:latin typeface="Cambria Math"/>
                                    </a:rPr>
                                    <m:t>,</m:t>
                                  </m:r>
                                  <m:r>
                                    <a:rPr lang="en-US" sz="2400" b="1" i="1">
                                      <a:latin typeface="Cambria Math"/>
                                    </a:rPr>
                                    <m:t>𝒕</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
                                    <m:sSubPr>
                                      <m:ctrlPr>
                                        <a:rPr lang="fr-FR" sz="2400" i="1">
                                          <a:latin typeface="Cambria Math"/>
                                        </a:rPr>
                                      </m:ctrlPr>
                                    </m:sSubPr>
                                    <m:e>
                                      <m:r>
                                        <a:rPr lang="en-US" sz="2400" i="1">
                                          <a:latin typeface="Cambria Math"/>
                                        </a:rPr>
                                        <m:t>𝜆</m:t>
                                      </m:r>
                                    </m:e>
                                    <m:sub>
                                      <m:r>
                                        <a:rPr lang="en-US" sz="2400" i="1">
                                          <a:latin typeface="Cambria Math"/>
                                        </a:rPr>
                                        <m:t>𝑖</m:t>
                                      </m:r>
                                    </m:sub>
                                  </m:sSub>
                                  <m:sSubSup>
                                    <m:sSubSupPr>
                                      <m:ctrlPr>
                                        <a:rPr lang="fr-FR" sz="2400" i="1">
                                          <a:latin typeface="Cambria Math"/>
                                        </a:rPr>
                                      </m:ctrlPr>
                                    </m:sSubSupPr>
                                    <m:e>
                                      <m:d>
                                        <m:dPr>
                                          <m:begChr m:val="‖"/>
                                          <m:endChr m:val="‖"/>
                                          <m:ctrlPr>
                                            <a:rPr lang="fr-FR" sz="2400" i="1">
                                              <a:latin typeface="Cambria Math"/>
                                            </a:rPr>
                                          </m:ctrlPr>
                                        </m:dPr>
                                        <m:e>
                                          <m:sSub>
                                            <m:sSubPr>
                                              <m:ctrlPr>
                                                <a:rPr lang="fr-FR" sz="2400" b="1" i="1">
                                                  <a:latin typeface="Cambria Math"/>
                                                </a:rPr>
                                              </m:ctrlPr>
                                            </m:sSubPr>
                                            <m:e>
                                              <m:r>
                                                <a:rPr lang="en-US" sz="2400" b="1" i="1">
                                                  <a:latin typeface="Cambria Math"/>
                                                </a:rPr>
                                                <m:t>𝑾</m:t>
                                              </m:r>
                                            </m:e>
                                            <m:sub>
                                              <m:r>
                                                <a:rPr lang="en-US" sz="2400" i="1">
                                                  <a:latin typeface="Cambria Math"/>
                                                </a:rPr>
                                                <m:t>𝑖</m:t>
                                              </m:r>
                                            </m:sub>
                                          </m:sSub>
                                          <m:r>
                                            <a:rPr lang="en-US" sz="2400" b="1" i="1">
                                              <a:latin typeface="Cambria Math"/>
                                            </a:rPr>
                                            <m:t> −</m:t>
                                          </m:r>
                                          <m:r>
                                            <a:rPr lang="en-US" sz="2400" b="1" i="1">
                                              <a:latin typeface="Cambria Math"/>
                                            </a:rPr>
                                            <m:t>𝐑</m:t>
                                          </m:r>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r>
                                            <a:rPr lang="en-US" sz="2400" b="1" i="1">
                                              <a:latin typeface="Cambria Math"/>
                                            </a:rPr>
                                            <m:t>𝒕</m:t>
                                          </m:r>
                                        </m:e>
                                      </m:d>
                                    </m:e>
                                    <m:sub>
                                      <m:sSub>
                                        <m:sSubPr>
                                          <m:ctrlPr>
                                            <a:rPr lang="fr-FR" sz="2400" i="1">
                                              <a:latin typeface="Cambria Math"/>
                                            </a:rPr>
                                          </m:ctrlPr>
                                        </m:sSubPr>
                                        <m:e>
                                          <m:r>
                                            <m:rPr>
                                              <m:sty m:val="p"/>
                                            </m:rPr>
                                            <a:rPr lang="en-US" sz="2400">
                                              <a:latin typeface="Cambria Math"/>
                                            </a:rPr>
                                            <m:t>Σ</m:t>
                                          </m:r>
                                        </m:e>
                                        <m:sub>
                                          <m:r>
                                            <a:rPr lang="en-US" sz="2400" i="1">
                                              <a:latin typeface="Cambria Math"/>
                                            </a:rPr>
                                            <m:t>𝑖</m:t>
                                          </m:r>
                                        </m:sub>
                                      </m:sSub>
                                    </m:sub>
                                    <m:sup>
                                      <m:r>
                                        <a:rPr lang="en-US" sz="2400" i="1">
                                          <a:latin typeface="Cambria Math"/>
                                        </a:rPr>
                                        <m:t>2</m:t>
                                      </m:r>
                                    </m:sup>
                                  </m:sSubSup>
                                </m:e>
                              </m:nary>
                            </m:e>
                          </m:func>
                        </m:e>
                      </m:func>
                    </m:oMath>
                  </m:oMathPara>
                </a14:m>
                <a:endParaRPr lang="fr-F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204880" y="2843784"/>
                <a:ext cx="6734239" cy="1170432"/>
              </a:xfrm>
              <a:prstGeom prst="rect">
                <a:avLst/>
              </a:prstGeom>
              <a:blipFill rotWithShape="1">
                <a:blip r:embed="rId3"/>
                <a:stretch>
                  <a:fillRect/>
                </a:stretch>
              </a:blipFill>
              <a:ln w="28575">
                <a:solidFill>
                  <a:schemeClr val="tx1"/>
                </a:solidFill>
              </a:ln>
            </p:spPr>
            <p:txBody>
              <a:bodyPr/>
              <a:lstStyle/>
              <a:p>
                <a:r>
                  <a:rPr lang="fr-FR">
                    <a:noFill/>
                  </a:rPr>
                  <a:t> </a:t>
                </a:r>
              </a:p>
            </p:txBody>
          </p:sp>
        </mc:Fallback>
      </mc:AlternateContent>
      <p:sp>
        <p:nvSpPr>
          <p:cNvPr id="6" name="TextBox 5"/>
          <p:cNvSpPr txBox="1"/>
          <p:nvPr/>
        </p:nvSpPr>
        <p:spPr>
          <a:xfrm>
            <a:off x="3111440" y="4042680"/>
            <a:ext cx="2921121" cy="369332"/>
          </a:xfrm>
          <a:prstGeom prst="rect">
            <a:avLst/>
          </a:prstGeom>
          <a:noFill/>
        </p:spPr>
        <p:txBody>
          <a:bodyPr wrap="none" rtlCol="0">
            <a:spAutoFit/>
          </a:bodyPr>
          <a:lstStyle/>
          <a:p>
            <a:pPr algn="ctr"/>
            <a:r>
              <a:rPr lang="en-US" b="1" dirty="0" smtClean="0"/>
              <a:t>MLE </a:t>
            </a:r>
            <a:r>
              <a:rPr lang="en-US" b="1" dirty="0" smtClean="0"/>
              <a:t>for updated parameters</a:t>
            </a:r>
            <a:endParaRPr lang="fr-FR" b="1" dirty="0"/>
          </a:p>
        </p:txBody>
      </p:sp>
    </p:spTree>
    <p:extLst>
      <p:ext uri="{BB962C8B-B14F-4D97-AF65-F5344CB8AC3E}">
        <p14:creationId xmlns:p14="http://schemas.microsoft.com/office/powerpoint/2010/main" val="143700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2365566" y="4988753"/>
            <a:ext cx="1833403" cy="1208162"/>
            <a:chOff x="2365566" y="4988753"/>
            <a:chExt cx="1833403" cy="1208162"/>
          </a:xfrm>
        </p:grpSpPr>
        <p:cxnSp>
          <p:nvCxnSpPr>
            <p:cNvPr id="34" name="Elbow Connector 33"/>
            <p:cNvCxnSpPr>
              <a:endCxn id="15" idx="1"/>
            </p:cNvCxnSpPr>
            <p:nvPr/>
          </p:nvCxnSpPr>
          <p:spPr>
            <a:xfrm rot="5400000">
              <a:off x="3588538" y="5586484"/>
              <a:ext cx="1208162" cy="12700"/>
            </a:xfrm>
            <a:prstGeom prst="bentConnector4">
              <a:avLst>
                <a:gd name="adj1" fmla="val -649"/>
                <a:gd name="adj2" fmla="val 664285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2365566" y="5257800"/>
                  <a:ext cx="997837" cy="646331"/>
                </a:xfrm>
                <a:prstGeom prst="rect">
                  <a:avLst/>
                </a:prstGeom>
                <a:noFill/>
              </p:spPr>
              <p:txBody>
                <a:bodyPr wrap="none" rtlCol="0">
                  <a:spAutoFit/>
                </a:bodyPr>
                <a:lstStyle/>
                <a:p>
                  <a:pPr/>
                  <a:r>
                    <a:rPr lang="en-US" dirty="0"/>
                    <a:t>s</a:t>
                  </a:r>
                  <a:r>
                    <a:rPr lang="en-US" dirty="0" smtClean="0"/>
                    <a:t>ub. into</a:t>
                  </a:r>
                  <a:br>
                    <a:rPr lang="en-US" dirty="0" smtClean="0"/>
                  </a:b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b="1">
                                <a:latin typeface="Cambria Math"/>
                              </a:rPr>
                              <m:t>𝚯</m:t>
                            </m:r>
                          </m:e>
                          <m:sup>
                            <m:r>
                              <a:rPr lang="en-US" i="1">
                                <a:latin typeface="Cambria Math"/>
                              </a:rPr>
                              <m:t>∗</m:t>
                            </m:r>
                          </m:sup>
                        </m:sSup>
                      </m:oMath>
                    </m:oMathPara>
                  </a14:m>
                  <a:endParaRPr lang="fr-FR"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365566" y="5257800"/>
                  <a:ext cx="997837" cy="646331"/>
                </a:xfrm>
                <a:prstGeom prst="rect">
                  <a:avLst/>
                </a:prstGeom>
                <a:blipFill rotWithShape="1">
                  <a:blip r:embed="rId3"/>
                  <a:stretch>
                    <a:fillRect l="-4878" t="-4717" r="-5488"/>
                  </a:stretch>
                </a:blipFill>
              </p:spPr>
              <p:txBody>
                <a:bodyPr/>
                <a:lstStyle/>
                <a:p>
                  <a:r>
                    <a:rPr lang="fr-FR">
                      <a:noFill/>
                    </a:rPr>
                    <a:t> </a:t>
                  </a:r>
                </a:p>
              </p:txBody>
            </p:sp>
          </mc:Fallback>
        </mc:AlternateContent>
      </p:gr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A</a:t>
            </a:r>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7" name="TextBox 6"/>
              <p:cNvSpPr txBox="1"/>
              <p:nvPr/>
            </p:nvSpPr>
            <p:spPr>
              <a:xfrm>
                <a:off x="1204880" y="2843784"/>
                <a:ext cx="6734239" cy="1170432"/>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1" i="0" smtClean="0">
                              <a:latin typeface="Cambria Math"/>
                            </a:rPr>
                            <m:t>𝚯</m:t>
                          </m:r>
                        </m:e>
                        <m:sup>
                          <m:r>
                            <a:rPr lang="en-US" sz="2400" b="0" i="1" smtClean="0">
                              <a:latin typeface="Cambria Math"/>
                            </a:rPr>
                            <m:t>∗</m:t>
                          </m:r>
                        </m:sup>
                      </m:sSup>
                      <m:r>
                        <a:rPr lang="en-US" sz="2400" b="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𝐑</m:t>
                                  </m:r>
                                  <m:r>
                                    <a:rPr lang="en-US" sz="2400" b="1">
                                      <a:latin typeface="Cambria Math"/>
                                    </a:rPr>
                                    <m:t>,</m:t>
                                  </m:r>
                                  <m:r>
                                    <a:rPr lang="en-US" sz="2400" b="1" i="1">
                                      <a:latin typeface="Cambria Math"/>
                                    </a:rPr>
                                    <m:t>𝒕</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
                                    <m:sSubPr>
                                      <m:ctrlPr>
                                        <a:rPr lang="fr-FR" sz="2400" i="1">
                                          <a:latin typeface="Cambria Math"/>
                                        </a:rPr>
                                      </m:ctrlPr>
                                    </m:sSubPr>
                                    <m:e>
                                      <m:r>
                                        <a:rPr lang="en-US" sz="2400" i="1">
                                          <a:latin typeface="Cambria Math"/>
                                        </a:rPr>
                                        <m:t>𝜆</m:t>
                                      </m:r>
                                    </m:e>
                                    <m:sub>
                                      <m:r>
                                        <a:rPr lang="en-US" sz="2400" i="1">
                                          <a:latin typeface="Cambria Math"/>
                                        </a:rPr>
                                        <m:t>𝑖</m:t>
                                      </m:r>
                                    </m:sub>
                                  </m:sSub>
                                  <m:sSubSup>
                                    <m:sSubSupPr>
                                      <m:ctrlPr>
                                        <a:rPr lang="fr-FR" sz="2400" i="1">
                                          <a:latin typeface="Cambria Math"/>
                                        </a:rPr>
                                      </m:ctrlPr>
                                    </m:sSubSupPr>
                                    <m:e>
                                      <m:d>
                                        <m:dPr>
                                          <m:begChr m:val="‖"/>
                                          <m:endChr m:val="‖"/>
                                          <m:ctrlPr>
                                            <a:rPr lang="fr-FR" sz="2400" i="1">
                                              <a:latin typeface="Cambria Math"/>
                                            </a:rPr>
                                          </m:ctrlPr>
                                        </m:dPr>
                                        <m:e>
                                          <m:sSub>
                                            <m:sSubPr>
                                              <m:ctrlPr>
                                                <a:rPr lang="fr-FR" sz="2400" b="1" i="1">
                                                  <a:latin typeface="Cambria Math"/>
                                                </a:rPr>
                                              </m:ctrlPr>
                                            </m:sSubPr>
                                            <m:e>
                                              <m:r>
                                                <a:rPr lang="en-US" sz="2400" b="1" i="1">
                                                  <a:latin typeface="Cambria Math"/>
                                                </a:rPr>
                                                <m:t>𝑾</m:t>
                                              </m:r>
                                            </m:e>
                                            <m:sub>
                                              <m:r>
                                                <a:rPr lang="en-US" sz="2400" i="1">
                                                  <a:latin typeface="Cambria Math"/>
                                                </a:rPr>
                                                <m:t>𝑖</m:t>
                                              </m:r>
                                            </m:sub>
                                          </m:sSub>
                                          <m:r>
                                            <a:rPr lang="en-US" sz="2400" b="1" i="1">
                                              <a:latin typeface="Cambria Math"/>
                                            </a:rPr>
                                            <m:t> −</m:t>
                                          </m:r>
                                          <m:r>
                                            <a:rPr lang="en-US" sz="2400" b="1" i="1">
                                              <a:latin typeface="Cambria Math"/>
                                            </a:rPr>
                                            <m:t>𝐑</m:t>
                                          </m:r>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r>
                                            <a:rPr lang="en-US" sz="2400" b="1" i="1">
                                              <a:latin typeface="Cambria Math"/>
                                            </a:rPr>
                                            <m:t>𝒕</m:t>
                                          </m:r>
                                        </m:e>
                                      </m:d>
                                    </m:e>
                                    <m:sub>
                                      <m:sSub>
                                        <m:sSubPr>
                                          <m:ctrlPr>
                                            <a:rPr lang="fr-FR" sz="2400" i="1">
                                              <a:latin typeface="Cambria Math"/>
                                            </a:rPr>
                                          </m:ctrlPr>
                                        </m:sSubPr>
                                        <m:e>
                                          <m:r>
                                            <m:rPr>
                                              <m:sty m:val="p"/>
                                            </m:rPr>
                                            <a:rPr lang="en-US" sz="2400">
                                              <a:latin typeface="Cambria Math"/>
                                            </a:rPr>
                                            <m:t>Σ</m:t>
                                          </m:r>
                                        </m:e>
                                        <m:sub>
                                          <m:r>
                                            <a:rPr lang="en-US" sz="2400" i="1">
                                              <a:latin typeface="Cambria Math"/>
                                            </a:rPr>
                                            <m:t>𝑖</m:t>
                                          </m:r>
                                        </m:sub>
                                      </m:sSub>
                                    </m:sub>
                                    <m:sup>
                                      <m:r>
                                        <a:rPr lang="en-US" sz="2400" i="1">
                                          <a:latin typeface="Cambria Math"/>
                                        </a:rPr>
                                        <m:t>2</m:t>
                                      </m:r>
                                    </m:sup>
                                  </m:sSubSup>
                                </m:e>
                              </m:nary>
                            </m:e>
                          </m:func>
                        </m:e>
                      </m:func>
                    </m:oMath>
                  </m:oMathPara>
                </a14:m>
                <a:endParaRPr lang="fr-F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204880" y="2843784"/>
                <a:ext cx="6734239" cy="1170432"/>
              </a:xfrm>
              <a:prstGeom prst="rect">
                <a:avLst/>
              </a:prstGeom>
              <a:blipFill rotWithShape="1">
                <a:blip r:embed="rId4"/>
                <a:stretch>
                  <a:fillRect/>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04879" y="4260732"/>
                <a:ext cx="1338187" cy="797013"/>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sSup>
                            <m:sSupPr>
                              <m:ctrlPr>
                                <a:rPr lang="en-US" sz="2400" i="1" smtClean="0">
                                  <a:latin typeface="Cambria Math"/>
                                </a:rPr>
                              </m:ctrlPr>
                            </m:sSupPr>
                            <m:e>
                              <m:r>
                                <a:rPr lang="en-US" sz="2400" b="0" i="1" smtClean="0">
                                  <a:latin typeface="Cambria Math"/>
                                </a:rPr>
                                <m:t>𝜕</m:t>
                              </m:r>
                              <m:r>
                                <a:rPr lang="en-US" sz="2400" b="1">
                                  <a:latin typeface="Cambria Math"/>
                                </a:rPr>
                                <m:t>𝚯</m:t>
                              </m:r>
                            </m:e>
                            <m:sup>
                              <m:r>
                                <a:rPr lang="en-US" sz="2400" i="1">
                                  <a:latin typeface="Cambria Math"/>
                                </a:rPr>
                                <m:t>∗</m:t>
                              </m:r>
                            </m:sup>
                          </m:sSup>
                        </m:num>
                        <m:den>
                          <m:r>
                            <a:rPr lang="en-US" sz="2400" b="0" i="1" smtClean="0">
                              <a:latin typeface="Cambria Math"/>
                            </a:rPr>
                            <m:t>𝜕</m:t>
                          </m:r>
                          <m:r>
                            <a:rPr lang="en-US" sz="2400" b="1" i="1" smtClean="0">
                              <a:latin typeface="Cambria Math"/>
                            </a:rPr>
                            <m:t>𝒕</m:t>
                          </m:r>
                        </m:den>
                      </m:f>
                      <m:r>
                        <a:rPr lang="en-US" sz="2400" b="0" i="1" smtClean="0">
                          <a:latin typeface="Cambria Math"/>
                        </a:rPr>
                        <m:t>=0</m:t>
                      </m:r>
                    </m:oMath>
                  </m:oMathPara>
                </a14:m>
                <a:endParaRPr lang="fr-FR" sz="2400" dirty="0"/>
              </a:p>
            </p:txBody>
          </p:sp>
        </mc:Choice>
        <mc:Fallback xmlns="">
          <p:sp>
            <p:nvSpPr>
              <p:cNvPr id="2" name="Rectangle 1"/>
              <p:cNvSpPr>
                <a:spLocks noRot="1" noChangeAspect="1" noMove="1" noResize="1" noEditPoints="1" noAdjustHandles="1" noChangeArrowheads="1" noChangeShapeType="1" noTextEdit="1"/>
              </p:cNvSpPr>
              <p:nvPr/>
            </p:nvSpPr>
            <p:spPr>
              <a:xfrm>
                <a:off x="1204879" y="4260732"/>
                <a:ext cx="1338187" cy="797013"/>
              </a:xfrm>
              <a:prstGeom prst="rect">
                <a:avLst/>
              </a:prstGeom>
              <a:blipFill rotWithShape="1">
                <a:blip r:embed="rId5"/>
                <a:stretch>
                  <a:fillRect/>
                </a:stretch>
              </a:blipFill>
              <a:ln w="28575">
                <a:solidFill>
                  <a:schemeClr val="tx1"/>
                </a:solidFill>
              </a:ln>
            </p:spPr>
            <p:txBody>
              <a:bodyPr/>
              <a:lstStyle/>
              <a:p>
                <a:r>
                  <a:rPr lang="fr-FR">
                    <a:noFill/>
                  </a:rPr>
                  <a:t> </a:t>
                </a:r>
              </a:p>
            </p:txBody>
          </p:sp>
        </mc:Fallback>
      </mc:AlternateContent>
      <p:grpSp>
        <p:nvGrpSpPr>
          <p:cNvPr id="31" name="Group 30"/>
          <p:cNvGrpSpPr/>
          <p:nvPr/>
        </p:nvGrpSpPr>
        <p:grpSpPr>
          <a:xfrm>
            <a:off x="2543066" y="4336072"/>
            <a:ext cx="1647934" cy="646331"/>
            <a:chOff x="2543066" y="4336072"/>
            <a:chExt cx="1647934" cy="646331"/>
          </a:xfrm>
        </p:grpSpPr>
        <mc:AlternateContent xmlns:mc="http://schemas.openxmlformats.org/markup-compatibility/2006" xmlns:a14="http://schemas.microsoft.com/office/drawing/2010/main">
          <mc:Choice Requires="a14">
            <p:sp>
              <p:nvSpPr>
                <p:cNvPr id="6" name="TextBox 5"/>
                <p:cNvSpPr txBox="1"/>
                <p:nvPr/>
              </p:nvSpPr>
              <p:spPr>
                <a:xfrm>
                  <a:off x="2873500" y="4336072"/>
                  <a:ext cx="987065" cy="646331"/>
                </a:xfrm>
                <a:prstGeom prst="rect">
                  <a:avLst/>
                </a:prstGeom>
                <a:noFill/>
              </p:spPr>
              <p:txBody>
                <a:bodyPr wrap="none" rtlCol="0">
                  <a:spAutoFit/>
                </a:bodyPr>
                <a:lstStyle/>
                <a:p>
                  <a:pPr/>
                  <a:r>
                    <a:rPr lang="en-US" dirty="0"/>
                    <a:t>s</a:t>
                  </a:r>
                  <a:r>
                    <a:rPr lang="en-US" dirty="0" smtClean="0"/>
                    <a:t>olve for</a:t>
                  </a:r>
                  <a:br>
                    <a:rPr lang="en-US" dirty="0" smtClean="0"/>
                  </a:b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𝒕</m:t>
                            </m:r>
                          </m:e>
                          <m:sup>
                            <m:r>
                              <a:rPr lang="en-US" b="1" i="1" smtClean="0">
                                <a:latin typeface="Cambria Math"/>
                              </a:rPr>
                              <m:t>∗</m:t>
                            </m:r>
                          </m:sup>
                        </m:sSup>
                      </m:oMath>
                    </m:oMathPara>
                  </a14:m>
                  <a:endParaRPr lang="fr-FR" b="1" dirty="0"/>
                </a:p>
              </p:txBody>
            </p:sp>
          </mc:Choice>
          <mc:Fallback xmlns="">
            <p:sp>
              <p:nvSpPr>
                <p:cNvPr id="6" name="TextBox 5"/>
                <p:cNvSpPr txBox="1">
                  <a:spLocks noRot="1" noChangeAspect="1" noMove="1" noResize="1" noEditPoints="1" noAdjustHandles="1" noChangeArrowheads="1" noChangeShapeType="1" noTextEdit="1"/>
                </p:cNvSpPr>
                <p:nvPr/>
              </p:nvSpPr>
              <p:spPr>
                <a:xfrm>
                  <a:off x="2873500" y="4336072"/>
                  <a:ext cx="987065" cy="646331"/>
                </a:xfrm>
                <a:prstGeom prst="rect">
                  <a:avLst/>
                </a:prstGeom>
                <a:blipFill rotWithShape="1">
                  <a:blip r:embed="rId6"/>
                  <a:stretch>
                    <a:fillRect l="-4938" t="-4717" r="-4938"/>
                  </a:stretch>
                </a:blipFill>
              </p:spPr>
              <p:txBody>
                <a:bodyPr/>
                <a:lstStyle/>
                <a:p>
                  <a:r>
                    <a:rPr lang="fr-FR">
                      <a:noFill/>
                    </a:rPr>
                    <a:t> </a:t>
                  </a:r>
                </a:p>
              </p:txBody>
            </p:sp>
          </mc:Fallback>
        </mc:AlternateContent>
        <p:cxnSp>
          <p:nvCxnSpPr>
            <p:cNvPr id="4" name="Straight Arrow Connector 3"/>
            <p:cNvCxnSpPr>
              <a:stCxn id="2" idx="3"/>
            </p:cNvCxnSpPr>
            <p:nvPr/>
          </p:nvCxnSpPr>
          <p:spPr>
            <a:xfrm flipV="1">
              <a:off x="2543066" y="4659237"/>
              <a:ext cx="1647934"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Rectangle 9"/>
              <p:cNvSpPr/>
              <p:nvPr/>
            </p:nvSpPr>
            <p:spPr>
              <a:xfrm>
                <a:off x="4191000" y="4060677"/>
                <a:ext cx="4191339" cy="1197123"/>
              </a:xfrm>
              <a:prstGeom prst="rect">
                <a:avLst/>
              </a:prstGeom>
              <a:ln w="28575">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fr-FR" i="1" smtClean="0">
                              <a:latin typeface="Cambria Math"/>
                            </a:rPr>
                          </m:ctrlPr>
                        </m:limLowPr>
                        <m:e>
                          <m:sSup>
                            <m:sSupPr>
                              <m:ctrlPr>
                                <a:rPr lang="fr-FR" b="1" i="1">
                                  <a:latin typeface="Cambria Math"/>
                                </a:rPr>
                              </m:ctrlPr>
                            </m:sSupPr>
                            <m:e>
                              <m:r>
                                <a:rPr lang="en-US" b="1" i="1">
                                  <a:latin typeface="Cambria Math"/>
                                </a:rPr>
                                <m:t>𝒕</m:t>
                              </m:r>
                            </m:e>
                            <m:sup>
                              <m:r>
                                <a:rPr lang="en-US" b="1" i="1">
                                  <a:latin typeface="Cambria Math"/>
                                </a:rPr>
                                <m:t>∗</m:t>
                              </m:r>
                            </m:sup>
                          </m:sSup>
                          <m:r>
                            <a:rPr lang="en-US" b="1" i="1">
                              <a:latin typeface="Cambria Math"/>
                            </a:rPr>
                            <m:t>=</m:t>
                          </m:r>
                          <m:sSup>
                            <m:sSupPr>
                              <m:ctrlPr>
                                <a:rPr lang="fr-FR" i="1">
                                  <a:latin typeface="Cambria Math"/>
                                </a:rPr>
                              </m:ctrlPr>
                            </m:sSupPr>
                            <m:e>
                              <m:d>
                                <m:dPr>
                                  <m:ctrlPr>
                                    <a:rPr lang="fr-FR" i="1">
                                      <a:latin typeface="Cambria Math"/>
                                    </a:rPr>
                                  </m:ctrlPr>
                                </m:dPr>
                                <m:e>
                                  <m:nary>
                                    <m:naryPr>
                                      <m:chr m:val="∑"/>
                                      <m:ctrlPr>
                                        <a:rPr lang="fr-FR" i="1">
                                          <a:latin typeface="Cambria Math"/>
                                        </a:rPr>
                                      </m:ctrlPr>
                                    </m:naryPr>
                                    <m:sub>
                                      <m:r>
                                        <a:rPr lang="en-US" i="1">
                                          <a:latin typeface="Cambria Math"/>
                                        </a:rPr>
                                        <m:t>𝑖</m:t>
                                      </m:r>
                                      <m:r>
                                        <a:rPr lang="en-US" i="1">
                                          <a:latin typeface="Cambria Math"/>
                                        </a:rPr>
                                        <m:t>=1</m:t>
                                      </m:r>
                                    </m:sub>
                                    <m:sup>
                                      <m:r>
                                        <a:rPr lang="en-US" i="1">
                                          <a:latin typeface="Cambria Math"/>
                                        </a:rPr>
                                        <m:t>𝑛</m:t>
                                      </m:r>
                                    </m:sup>
                                    <m:e>
                                      <m:sSub>
                                        <m:sSubPr>
                                          <m:ctrlPr>
                                            <a:rPr lang="fr-FR" i="1">
                                              <a:latin typeface="Cambria Math"/>
                                            </a:rPr>
                                          </m:ctrlPr>
                                        </m:sSubPr>
                                        <m:e>
                                          <m:r>
                                            <a:rPr lang="en-US" i="1">
                                              <a:latin typeface="Cambria Math"/>
                                            </a:rPr>
                                            <m:t>𝜆</m:t>
                                          </m:r>
                                        </m:e>
                                        <m:sub>
                                          <m:r>
                                            <a:rPr lang="en-US" i="1">
                                              <a:latin typeface="Cambria Math"/>
                                            </a:rPr>
                                            <m:t>𝑖</m:t>
                                          </m:r>
                                        </m:sub>
                                      </m:sSub>
                                      <m:sSubSup>
                                        <m:sSubSupPr>
                                          <m:ctrlPr>
                                            <a:rPr lang="fr-FR" i="1">
                                              <a:latin typeface="Cambria Math"/>
                                            </a:rPr>
                                          </m:ctrlPr>
                                        </m:sSubSupPr>
                                        <m:e>
                                          <m:r>
                                            <a:rPr lang="en-US" b="1" i="1">
                                              <a:latin typeface="Cambria Math"/>
                                            </a:rPr>
                                            <m:t>𝚺</m:t>
                                          </m:r>
                                        </m:e>
                                        <m:sub>
                                          <m:r>
                                            <a:rPr lang="en-US" i="1">
                                              <a:latin typeface="Cambria Math"/>
                                            </a:rPr>
                                            <m:t>𝑖</m:t>
                                          </m:r>
                                        </m:sub>
                                        <m:sup>
                                          <m:r>
                                            <a:rPr lang="en-US" i="1">
                                              <a:latin typeface="Cambria Math"/>
                                            </a:rPr>
                                            <m:t>−1</m:t>
                                          </m:r>
                                        </m:sup>
                                      </m:sSubSup>
                                    </m:e>
                                  </m:nary>
                                </m:e>
                              </m:d>
                            </m:e>
                            <m:sup>
                              <m:r>
                                <a:rPr lang="en-US" i="1">
                                  <a:latin typeface="Cambria Math"/>
                                </a:rPr>
                                <m:t>−1</m:t>
                              </m:r>
                            </m:sup>
                          </m:sSup>
                          <m:nary>
                            <m:naryPr>
                              <m:chr m:val="∑"/>
                              <m:ctrlPr>
                                <a:rPr lang="fr-FR" i="1">
                                  <a:latin typeface="Cambria Math"/>
                                </a:rPr>
                              </m:ctrlPr>
                            </m:naryPr>
                            <m:sub>
                              <m:r>
                                <a:rPr lang="en-US" i="1">
                                  <a:latin typeface="Cambria Math"/>
                                </a:rPr>
                                <m:t>𝑖</m:t>
                              </m:r>
                              <m:r>
                                <a:rPr lang="en-US" i="1">
                                  <a:latin typeface="Cambria Math"/>
                                </a:rPr>
                                <m:t>=1</m:t>
                              </m:r>
                            </m:sub>
                            <m:sup>
                              <m:r>
                                <a:rPr lang="en-US" i="1">
                                  <a:latin typeface="Cambria Math"/>
                                </a:rPr>
                                <m:t>𝑛</m:t>
                              </m:r>
                            </m:sup>
                            <m:e>
                              <m:sSub>
                                <m:sSubPr>
                                  <m:ctrlPr>
                                    <a:rPr lang="fr-FR" i="1">
                                      <a:latin typeface="Cambria Math"/>
                                    </a:rPr>
                                  </m:ctrlPr>
                                </m:sSubPr>
                                <m:e>
                                  <m:r>
                                    <a:rPr lang="en-US" i="1">
                                      <a:latin typeface="Cambria Math"/>
                                    </a:rPr>
                                    <m:t>𝜆</m:t>
                                  </m:r>
                                </m:e>
                                <m:sub>
                                  <m:r>
                                    <a:rPr lang="en-US" i="1">
                                      <a:latin typeface="Cambria Math"/>
                                    </a:rPr>
                                    <m:t>𝑖</m:t>
                                  </m:r>
                                </m:sub>
                              </m:sSub>
                              <m:sSubSup>
                                <m:sSubSupPr>
                                  <m:ctrlPr>
                                    <a:rPr lang="fr-FR" i="1">
                                      <a:latin typeface="Cambria Math"/>
                                    </a:rPr>
                                  </m:ctrlPr>
                                </m:sSubSupPr>
                                <m:e>
                                  <m:r>
                                    <a:rPr lang="en-US" b="1" i="1">
                                      <a:latin typeface="Cambria Math"/>
                                    </a:rPr>
                                    <m:t>𝚺</m:t>
                                  </m:r>
                                </m:e>
                                <m:sub>
                                  <m:r>
                                    <a:rPr lang="en-US" i="1">
                                      <a:latin typeface="Cambria Math"/>
                                    </a:rPr>
                                    <m:t>𝑖</m:t>
                                  </m:r>
                                </m:sub>
                                <m:sup>
                                  <m:r>
                                    <a:rPr lang="en-US" i="1">
                                      <a:latin typeface="Cambria Math"/>
                                    </a:rPr>
                                    <m:t>−1</m:t>
                                  </m:r>
                                </m:sup>
                              </m:sSubSup>
                              <m:d>
                                <m:dPr>
                                  <m:ctrlPr>
                                    <a:rPr lang="fr-FR" i="1">
                                      <a:latin typeface="Cambria Math"/>
                                    </a:rPr>
                                  </m:ctrlPr>
                                </m:dPr>
                                <m:e>
                                  <m:sSub>
                                    <m:sSubPr>
                                      <m:ctrlPr>
                                        <a:rPr lang="fr-FR" i="1">
                                          <a:latin typeface="Cambria Math"/>
                                        </a:rPr>
                                      </m:ctrlPr>
                                    </m:sSubPr>
                                    <m:e>
                                      <m:r>
                                        <a:rPr lang="en-US" b="1" i="1">
                                          <a:latin typeface="Cambria Math"/>
                                        </a:rPr>
                                        <m:t>𝑾</m:t>
                                      </m:r>
                                    </m:e>
                                    <m:sub>
                                      <m:r>
                                        <a:rPr lang="en-US" i="1">
                                          <a:latin typeface="Cambria Math"/>
                                        </a:rPr>
                                        <m:t>𝑖</m:t>
                                      </m:r>
                                    </m:sub>
                                  </m:sSub>
                                  <m:r>
                                    <a:rPr lang="en-US" i="1">
                                      <a:latin typeface="Cambria Math"/>
                                    </a:rPr>
                                    <m:t>−</m:t>
                                  </m:r>
                                  <m:r>
                                    <a:rPr lang="en-US" b="1" i="1">
                                      <a:latin typeface="Cambria Math"/>
                                    </a:rPr>
                                    <m:t>𝐑</m:t>
                                  </m:r>
                                  <m:sSub>
                                    <m:sSubPr>
                                      <m:ctrlPr>
                                        <a:rPr lang="fr-FR" i="1">
                                          <a:latin typeface="Cambria Math"/>
                                        </a:rPr>
                                      </m:ctrlPr>
                                    </m:sSubPr>
                                    <m:e>
                                      <m:r>
                                        <a:rPr lang="en-US" b="1" i="1">
                                          <a:latin typeface="Cambria Math"/>
                                        </a:rPr>
                                        <m:t>𝑿</m:t>
                                      </m:r>
                                    </m:e>
                                    <m:sub>
                                      <m:r>
                                        <a:rPr lang="en-US" i="1">
                                          <a:latin typeface="Cambria Math"/>
                                        </a:rPr>
                                        <m:t>𝑖</m:t>
                                      </m:r>
                                    </m:sub>
                                  </m:sSub>
                                </m:e>
                              </m:d>
                            </m:e>
                          </m:nary>
                        </m:e>
                        <m:lim>
                          <m:eqArr>
                            <m:eqArrPr>
                              <m:ctrlPr>
                                <a:rPr lang="fr-FR" b="1" i="1">
                                  <a:latin typeface="Cambria Math"/>
                                </a:rPr>
                              </m:ctrlPr>
                            </m:eqArrPr>
                            <m:e>
                              <m:r>
                                <a:rPr lang="en-US" b="1" i="1">
                                  <a:latin typeface="Cambria Math"/>
                                </a:rPr>
                                <m:t> </m:t>
                              </m:r>
                            </m:e>
                            <m:e>
                              <m:r>
                                <a:rPr lang="en-US" b="1" i="1" smtClean="0">
                                  <a:latin typeface="Cambria Math"/>
                                </a:rPr>
                                <m:t> </m:t>
                              </m:r>
                            </m:e>
                            <m:e>
                              <m:r>
                                <a:rPr lang="en-US" b="1" i="1" smtClean="0">
                                  <a:latin typeface="Cambria Math"/>
                                </a:rPr>
                                <m:t> </m:t>
                              </m:r>
                            </m:e>
                            <m:e>
                              <m:r>
                                <a:rPr lang="en-US" b="1" i="1">
                                  <a:latin typeface="Cambria Math"/>
                                </a:rPr>
                                <m:t>𝐔𝐏𝐃𝐀𝐓𝐄𝐃</m:t>
                              </m:r>
                              <m:r>
                                <a:rPr lang="en-US" b="1">
                                  <a:latin typeface="Cambria Math"/>
                                </a:rPr>
                                <m:t> </m:t>
                              </m:r>
                              <m:r>
                                <a:rPr lang="en-US" b="1" i="1">
                                  <a:latin typeface="Cambria Math"/>
                                </a:rPr>
                                <m:t>𝐓𝐑𝐀𝐍𝐒𝐋𝐀𝐓𝐈𝐎𝐍</m:t>
                              </m:r>
                              <m:r>
                                <a:rPr lang="en-US" b="1">
                                  <a:latin typeface="Cambria Math"/>
                                </a:rPr>
                                <m:t> </m:t>
                              </m:r>
                              <m:r>
                                <a:rPr lang="en-US" b="1" i="1">
                                  <a:latin typeface="Cambria Math"/>
                                </a:rPr>
                                <m:t>𝐂𝐎𝐌𝐏𝐎𝐍𝐄𝐍𝐓</m:t>
                              </m:r>
                            </m:e>
                          </m:eqArr>
                        </m:lim>
                      </m:limLow>
                    </m:oMath>
                  </m:oMathPara>
                </a14:m>
                <a:endParaRPr lang="fr-FR" dirty="0"/>
              </a:p>
            </p:txBody>
          </p:sp>
        </mc:Choice>
        <mc:Fallback xmlns="">
          <p:sp>
            <p:nvSpPr>
              <p:cNvPr id="10" name="Rectangle 9"/>
              <p:cNvSpPr>
                <a:spLocks noRot="1" noChangeAspect="1" noMove="1" noResize="1" noEditPoints="1" noAdjustHandles="1" noChangeArrowheads="1" noChangeShapeType="1" noTextEdit="1"/>
              </p:cNvSpPr>
              <p:nvPr/>
            </p:nvSpPr>
            <p:spPr>
              <a:xfrm>
                <a:off x="4191000" y="4060677"/>
                <a:ext cx="4191339" cy="1197123"/>
              </a:xfrm>
              <a:prstGeom prst="rect">
                <a:avLst/>
              </a:prstGeom>
              <a:blipFill rotWithShape="1">
                <a:blip r:embed="rId7"/>
                <a:stretch>
                  <a:fillRect/>
                </a:stretch>
              </a:blipFill>
              <a:ln w="28575">
                <a:solidFill>
                  <a:srgbClr val="0070C0"/>
                </a:solidFill>
              </a:ln>
            </p:spPr>
            <p:txBody>
              <a:bodyPr/>
              <a:lstStyle/>
              <a:p>
                <a:r>
                  <a:rPr lang="fr-FR">
                    <a:noFill/>
                  </a:rPr>
                  <a:t> </a:t>
                </a:r>
              </a:p>
            </p:txBody>
          </p:sp>
        </mc:Fallback>
      </mc:AlternateContent>
      <p:sp>
        <p:nvSpPr>
          <p:cNvPr id="15" name="Rectangle 14"/>
          <p:cNvSpPr/>
          <p:nvPr/>
        </p:nvSpPr>
        <p:spPr>
          <a:xfrm>
            <a:off x="4192619" y="5605349"/>
            <a:ext cx="4191339" cy="1170432"/>
          </a:xfrm>
          <a:prstGeom prst="rect">
            <a:avLst/>
          </a:prstGeom>
          <a:ln w="28575">
            <a:solidFill>
              <a:srgbClr val="0070C0"/>
            </a:solidFill>
          </a:ln>
        </p:spPr>
        <p:txBody>
          <a:bodyPr wrap="square" anchor="ctr">
            <a:spAutoFit/>
          </a:bodyPr>
          <a:lstStyle/>
          <a:p>
            <a:pPr algn="ctr"/>
            <a:r>
              <a:rPr lang="en-US" b="1" dirty="0" smtClean="0"/>
              <a:t>Too large for this slide.</a:t>
            </a:r>
            <a:endParaRPr lang="fr-FR" b="1" dirty="0"/>
          </a:p>
        </p:txBody>
      </p:sp>
    </p:spTree>
    <p:extLst>
      <p:ext uri="{BB962C8B-B14F-4D97-AF65-F5344CB8AC3E}">
        <p14:creationId xmlns:p14="http://schemas.microsoft.com/office/powerpoint/2010/main" val="48471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B</a:t>
            </a:r>
          </a:p>
          <a:p>
            <a:pPr marL="457200" lvl="1" indent="0">
              <a:buNone/>
            </a:pPr>
            <a:endParaRPr lang="en-US" dirty="0" smtClean="0"/>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9" name="TextBox 8"/>
              <p:cNvSpPr txBox="1"/>
              <p:nvPr/>
            </p:nvSpPr>
            <p:spPr>
              <a:xfrm>
                <a:off x="1204880" y="3124200"/>
                <a:ext cx="6734239" cy="1170432"/>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fr-FR" sz="2400" i="1">
                              <a:latin typeface="Cambria Math"/>
                            </a:rPr>
                          </m:ctrlPr>
                        </m:sSupPr>
                        <m:e>
                          <m:r>
                            <a:rPr lang="en-US" sz="2400" b="1" i="1">
                              <a:latin typeface="Cambria Math"/>
                            </a:rPr>
                            <m:t>𝚯</m:t>
                          </m:r>
                        </m:e>
                        <m:sup>
                          <m:r>
                            <a:rPr lang="en-US" sz="2400" i="1">
                              <a:latin typeface="Cambria Math"/>
                            </a:rPr>
                            <m:t>𝑞</m:t>
                          </m:r>
                          <m:r>
                            <a:rPr lang="en-US" sz="2400" i="1">
                              <a:latin typeface="Cambria Math"/>
                            </a:rPr>
                            <m:t>+1</m:t>
                          </m:r>
                        </m:sup>
                      </m:sSup>
                      <m:r>
                        <a:rPr lang="en-US" sz="2400" i="1">
                          <a:latin typeface="Cambria Math"/>
                        </a:rPr>
                        <m:t>=</m:t>
                      </m:r>
                      <m:func>
                        <m:funcPr>
                          <m:ctrlPr>
                            <a:rPr lang="fr-FR" sz="2400" i="1">
                              <a:latin typeface="Cambria Math"/>
                            </a:rPr>
                          </m:ctrlPr>
                        </m:funcPr>
                        <m:fName>
                          <m:r>
                            <m:rPr>
                              <m:sty m:val="p"/>
                            </m:rPr>
                            <a:rPr lang="en-US" sz="2400">
                              <a:latin typeface="Cambria Math"/>
                            </a:rPr>
                            <m:t>arg</m:t>
                          </m:r>
                        </m:fName>
                        <m:e>
                          <m:func>
                            <m:funcPr>
                              <m:ctrlPr>
                                <a:rPr lang="fr-FR" sz="2400" i="1">
                                  <a:latin typeface="Cambria Math"/>
                                </a:rPr>
                              </m:ctrlPr>
                            </m:funcPr>
                            <m:fName>
                              <m:limLow>
                                <m:limLowPr>
                                  <m:ctrlPr>
                                    <a:rPr lang="fr-FR" sz="2400" i="1">
                                      <a:latin typeface="Cambria Math"/>
                                    </a:rPr>
                                  </m:ctrlPr>
                                </m:limLowPr>
                                <m:e>
                                  <m:r>
                                    <m:rPr>
                                      <m:sty m:val="p"/>
                                    </m:rPr>
                                    <a:rPr lang="en-US" sz="2400">
                                      <a:latin typeface="Cambria Math"/>
                                    </a:rPr>
                                    <m:t>min</m:t>
                                  </m:r>
                                </m:e>
                                <m:lim>
                                  <m:r>
                                    <a:rPr lang="en-US" sz="2400" b="1" i="1">
                                      <a:latin typeface="Cambria Math"/>
                                    </a:rPr>
                                    <m:t>𝚯</m:t>
                                  </m:r>
                                </m:lim>
                              </m:limLow>
                            </m:fName>
                            <m:e>
                              <m:f>
                                <m:fPr>
                                  <m:ctrlPr>
                                    <a:rPr lang="fr-FR" sz="2400" i="1">
                                      <a:latin typeface="Cambria Math"/>
                                    </a:rPr>
                                  </m:ctrlPr>
                                </m:fPr>
                                <m:num>
                                  <m:r>
                                    <a:rPr lang="en-US" sz="2400" i="1">
                                      <a:latin typeface="Cambria Math"/>
                                    </a:rPr>
                                    <m:t>1</m:t>
                                  </m:r>
                                </m:num>
                                <m:den>
                                  <m:r>
                                    <a:rPr lang="en-US" sz="2400" i="1">
                                      <a:latin typeface="Cambria Math"/>
                                    </a:rPr>
                                    <m:t>2</m:t>
                                  </m:r>
                                </m:den>
                              </m:f>
                              <m:nary>
                                <m:naryPr>
                                  <m:chr m:val="∑"/>
                                  <m:limLoc m:val="undOvr"/>
                                  <m:ctrlPr>
                                    <a:rPr lang="fr-FR" sz="2400" i="1">
                                      <a:latin typeface="Cambria Math"/>
                                    </a:rPr>
                                  </m:ctrlPr>
                                </m:naryPr>
                                <m:sub>
                                  <m:r>
                                    <a:rPr lang="en-US" sz="2400" i="1">
                                      <a:latin typeface="Cambria Math"/>
                                    </a:rPr>
                                    <m:t>𝑗</m:t>
                                  </m:r>
                                  <m:r>
                                    <a:rPr lang="en-US" sz="2400" i="1">
                                      <a:latin typeface="Cambria Math"/>
                                    </a:rPr>
                                    <m:t>=1</m:t>
                                  </m:r>
                                </m:sub>
                                <m:sup>
                                  <m:r>
                                    <a:rPr lang="en-US" sz="2400" i="1">
                                      <a:latin typeface="Cambria Math"/>
                                    </a:rPr>
                                    <m:t>𝑚</m:t>
                                  </m:r>
                                </m:sup>
                                <m:e>
                                  <m:nary>
                                    <m:naryPr>
                                      <m:chr m:val="∑"/>
                                      <m:limLoc m:val="undOvr"/>
                                      <m:ctrlPr>
                                        <a:rPr lang="fr-FR" sz="2400" i="1">
                                          <a:latin typeface="Cambria Math"/>
                                        </a:rPr>
                                      </m:ctrlPr>
                                    </m:naryPr>
                                    <m:sub>
                                      <m:r>
                                        <a:rPr lang="en-US" sz="2400" i="1">
                                          <a:latin typeface="Cambria Math"/>
                                        </a:rPr>
                                        <m:t>𝑖</m:t>
                                      </m:r>
                                      <m:r>
                                        <a:rPr lang="en-US" sz="2400" i="1">
                                          <a:latin typeface="Cambria Math"/>
                                        </a:rPr>
                                        <m:t>=1</m:t>
                                      </m:r>
                                    </m:sub>
                                    <m:sup>
                                      <m:r>
                                        <a:rPr lang="en-US" sz="2400" i="1">
                                          <a:latin typeface="Cambria Math"/>
                                        </a:rPr>
                                        <m:t>𝑛</m:t>
                                      </m:r>
                                    </m:sup>
                                    <m:e>
                                      <m:sSubSup>
                                        <m:sSubSupPr>
                                          <m:ctrlPr>
                                            <a:rPr lang="fr-FR" sz="2400" i="1">
                                              <a:latin typeface="Cambria Math"/>
                                            </a:rPr>
                                          </m:ctrlPr>
                                        </m:sSubSupPr>
                                        <m:e>
                                          <m:r>
                                            <a:rPr lang="en-US" sz="2400" i="1">
                                              <a:latin typeface="Cambria Math"/>
                                            </a:rPr>
                                            <m:t>𝛼</m:t>
                                          </m:r>
                                        </m:e>
                                        <m:sub>
                                          <m:r>
                                            <a:rPr lang="en-US" sz="2400" i="1">
                                              <a:latin typeface="Cambria Math"/>
                                            </a:rPr>
                                            <m:t>𝑗𝑖</m:t>
                                          </m:r>
                                        </m:sub>
                                        <m:sup>
                                          <m:r>
                                            <a:rPr lang="en-US" sz="2400" i="1">
                                              <a:latin typeface="Cambria Math"/>
                                            </a:rPr>
                                            <m:t>𝑞</m:t>
                                          </m:r>
                                        </m:sup>
                                      </m:sSubSup>
                                      <m:sSubSup>
                                        <m:sSubSupPr>
                                          <m:ctrlPr>
                                            <a:rPr lang="fr-FR" sz="2400" i="1">
                                              <a:latin typeface="Cambria Math"/>
                                            </a:rPr>
                                          </m:ctrlPr>
                                        </m:sSubSupPr>
                                        <m:e>
                                          <m:d>
                                            <m:dPr>
                                              <m:begChr m:val="‖"/>
                                              <m:endChr m:val="‖"/>
                                              <m:ctrlPr>
                                                <a:rPr lang="fr-FR" sz="2400" i="1">
                                                  <a:latin typeface="Cambria Math"/>
                                                </a:rPr>
                                              </m:ctrlPr>
                                            </m:dPr>
                                            <m:e>
                                              <m:sSub>
                                                <m:sSubPr>
                                                  <m:ctrlPr>
                                                    <a:rPr lang="fr-FR" sz="2400" i="1">
                                                      <a:latin typeface="Cambria Math"/>
                                                    </a:rPr>
                                                  </m:ctrlPr>
                                                </m:sSubPr>
                                                <m:e>
                                                  <m:r>
                                                    <a:rPr lang="en-US" sz="2400" b="1" i="1">
                                                      <a:latin typeface="Cambria Math"/>
                                                    </a:rPr>
                                                    <m:t>𝒀</m:t>
                                                  </m:r>
                                                </m:e>
                                                <m:sub>
                                                  <m:r>
                                                    <a:rPr lang="en-US" sz="2400" i="1">
                                                      <a:latin typeface="Cambria Math"/>
                                                    </a:rPr>
                                                    <m:t>𝑗</m:t>
                                                  </m:r>
                                                </m:sub>
                                              </m:sSub>
                                              <m:r>
                                                <a:rPr lang="en-US" sz="2400" b="1" i="1">
                                                  <a:latin typeface="Cambria Math"/>
                                                </a:rPr>
                                                <m:t> −</m:t>
                                              </m:r>
                                              <m:r>
                                                <a:rPr lang="en-US" sz="2400" b="1" i="1">
                                                  <a:latin typeface="Cambria Math"/>
                                                </a:rPr>
                                                <m:t>𝝁</m:t>
                                              </m:r>
                                              <m:d>
                                                <m:dPr>
                                                  <m:ctrlPr>
                                                    <a:rPr lang="fr-FR" sz="2400" b="1" i="1">
                                                      <a:latin typeface="Cambria Math"/>
                                                    </a:rPr>
                                                  </m:ctrlPr>
                                                </m:dPr>
                                                <m:e>
                                                  <m:sSub>
                                                    <m:sSubPr>
                                                      <m:ctrlPr>
                                                        <a:rPr lang="fr-FR" sz="2400" i="1">
                                                          <a:latin typeface="Cambria Math"/>
                                                        </a:rPr>
                                                      </m:ctrlPr>
                                                    </m:sSubPr>
                                                    <m:e>
                                                      <m:r>
                                                        <a:rPr lang="en-US" sz="2400" b="1" i="1">
                                                          <a:latin typeface="Cambria Math"/>
                                                        </a:rPr>
                                                        <m:t>𝑿</m:t>
                                                      </m:r>
                                                    </m:e>
                                                    <m:sub>
                                                      <m:r>
                                                        <a:rPr lang="en-US" sz="2400" i="1">
                                                          <a:latin typeface="Cambria Math"/>
                                                        </a:rPr>
                                                        <m:t>𝑖</m:t>
                                                      </m:r>
                                                    </m:sub>
                                                  </m:sSub>
                                                  <m:r>
                                                    <a:rPr lang="en-US" sz="2400" i="1">
                                                      <a:latin typeface="Cambria Math"/>
                                                    </a:rPr>
                                                    <m:t>;</m:t>
                                                  </m:r>
                                                  <m:r>
                                                    <a:rPr lang="en-US" sz="2400" b="1" i="1">
                                                      <a:latin typeface="Cambria Math"/>
                                                    </a:rPr>
                                                    <m:t>𝚯</m:t>
                                                  </m:r>
                                                </m:e>
                                              </m:d>
                                            </m:e>
                                          </m:d>
                                        </m:e>
                                        <m:sub>
                                          <m:sSubSup>
                                            <m:sSubSupPr>
                                              <m:ctrlPr>
                                                <a:rPr lang="fr-FR" sz="2400" i="1">
                                                  <a:latin typeface="Cambria Math"/>
                                                </a:rPr>
                                              </m:ctrlPr>
                                            </m:sSubSupPr>
                                            <m:e>
                                              <m:r>
                                                <m:rPr>
                                                  <m:sty m:val="p"/>
                                                </m:rPr>
                                                <a:rPr lang="en-US" sz="2400">
                                                  <a:latin typeface="Cambria Math"/>
                                                </a:rPr>
                                                <m:t>Σ</m:t>
                                              </m:r>
                                            </m:e>
                                            <m:sub>
                                              <m:r>
                                                <a:rPr lang="en-US" sz="2400" i="1">
                                                  <a:latin typeface="Cambria Math"/>
                                                </a:rPr>
                                                <m:t>𝑖</m:t>
                                              </m:r>
                                            </m:sub>
                                            <m:sup>
                                              <m:r>
                                                <a:rPr lang="en-US" sz="2400" i="1">
                                                  <a:latin typeface="Cambria Math"/>
                                                </a:rPr>
                                                <m:t>𝑞</m:t>
                                              </m:r>
                                            </m:sup>
                                          </m:sSubSup>
                                        </m:sub>
                                        <m:sup>
                                          <m:r>
                                            <a:rPr lang="en-US" sz="2400" i="1">
                                              <a:latin typeface="Cambria Math"/>
                                            </a:rPr>
                                            <m:t>2</m:t>
                                          </m:r>
                                        </m:sup>
                                      </m:sSubSup>
                                    </m:e>
                                  </m:nary>
                                </m:e>
                              </m:nary>
                            </m:e>
                          </m:func>
                        </m:e>
                      </m:func>
                    </m:oMath>
                  </m:oMathPara>
                </a14:m>
                <a:endParaRPr lang="fr-FR"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204880" y="3124200"/>
                <a:ext cx="6734239" cy="1170432"/>
              </a:xfrm>
              <a:prstGeom prst="rect">
                <a:avLst/>
              </a:prstGeom>
              <a:blipFill rotWithShape="1">
                <a:blip r:embed="rId3"/>
                <a:stretch>
                  <a:fillRect/>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2131" y="4670245"/>
                <a:ext cx="1663982" cy="895117"/>
              </a:xfrm>
              <a:prstGeom prst="rect">
                <a:avLst/>
              </a:prstGeom>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sSup>
                            <m:sSupPr>
                              <m:ctrlPr>
                                <a:rPr lang="en-US" sz="2400" i="1" smtClean="0">
                                  <a:latin typeface="Cambria Math"/>
                                </a:rPr>
                              </m:ctrlPr>
                            </m:sSupPr>
                            <m:e>
                              <m:r>
                                <a:rPr lang="en-US" sz="2400" b="0" i="1" smtClean="0">
                                  <a:latin typeface="Cambria Math"/>
                                </a:rPr>
                                <m:t>𝜕</m:t>
                              </m:r>
                              <m:r>
                                <a:rPr lang="en-US" sz="2400" b="1">
                                  <a:latin typeface="Cambria Math"/>
                                </a:rPr>
                                <m:t>𝚯</m:t>
                              </m:r>
                            </m:e>
                            <m:sup>
                              <m:r>
                                <a:rPr lang="en-US" sz="2400" i="1">
                                  <a:latin typeface="Cambria Math"/>
                                </a:rPr>
                                <m:t>𝑞</m:t>
                              </m:r>
                              <m:r>
                                <a:rPr lang="en-US" sz="2400" i="1">
                                  <a:latin typeface="Cambria Math"/>
                                </a:rPr>
                                <m:t>+1</m:t>
                              </m:r>
                            </m:sup>
                          </m:sSup>
                        </m:num>
                        <m:den>
                          <m:r>
                            <a:rPr lang="en-US" sz="2400" b="0" i="1" smtClean="0">
                              <a:latin typeface="Cambria Math"/>
                            </a:rPr>
                            <m:t>𝜕</m:t>
                          </m:r>
                          <m:sSub>
                            <m:sSubPr>
                              <m:ctrlPr>
                                <a:rPr lang="en-US" sz="2400" b="0" i="1" smtClean="0">
                                  <a:latin typeface="Cambria Math"/>
                                </a:rPr>
                              </m:ctrlPr>
                            </m:sSubPr>
                            <m:e>
                              <m:r>
                                <a:rPr lang="en-US" sz="2400" b="1" i="0" smtClean="0">
                                  <a:latin typeface="Cambria Math"/>
                                </a:rPr>
                                <m:t>𝚺</m:t>
                              </m:r>
                            </m:e>
                            <m:sub>
                              <m:r>
                                <a:rPr lang="en-US" sz="2400" b="0" i="1" smtClean="0">
                                  <a:latin typeface="Cambria Math"/>
                                </a:rPr>
                                <m:t>𝑖</m:t>
                              </m:r>
                            </m:sub>
                          </m:sSub>
                        </m:den>
                      </m:f>
                      <m:r>
                        <a:rPr lang="en-US" sz="2400" b="0" i="1" smtClean="0">
                          <a:latin typeface="Cambria Math"/>
                        </a:rPr>
                        <m:t>=0</m:t>
                      </m:r>
                    </m:oMath>
                  </m:oMathPara>
                </a14:m>
                <a:endParaRPr lang="fr-FR" sz="2400" dirty="0"/>
              </a:p>
            </p:txBody>
          </p:sp>
        </mc:Choice>
        <mc:Fallback xmlns="">
          <p:sp>
            <p:nvSpPr>
              <p:cNvPr id="10" name="Rectangle 9"/>
              <p:cNvSpPr>
                <a:spLocks noRot="1" noChangeAspect="1" noMove="1" noResize="1" noEditPoints="1" noAdjustHandles="1" noChangeArrowheads="1" noChangeShapeType="1" noTextEdit="1"/>
              </p:cNvSpPr>
              <p:nvPr/>
            </p:nvSpPr>
            <p:spPr>
              <a:xfrm>
                <a:off x="222131" y="4670245"/>
                <a:ext cx="1663982" cy="895117"/>
              </a:xfrm>
              <a:prstGeom prst="rect">
                <a:avLst/>
              </a:prstGeom>
              <a:blipFill rotWithShape="1">
                <a:blip r:embed="rId4"/>
                <a:stretch>
                  <a:fillRect/>
                </a:stretch>
              </a:blipFill>
              <a:ln w="28575">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744585" y="5410200"/>
                <a:ext cx="5713615" cy="1194045"/>
              </a:xfrm>
              <a:prstGeom prst="rect">
                <a:avLst/>
              </a:prstGeom>
              <a:ln w="28575">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fr-FR" i="1" smtClean="0">
                              <a:latin typeface="Cambria Math"/>
                            </a:rPr>
                          </m:ctrlPr>
                        </m:limLowPr>
                        <m:e>
                          <m:sSubSup>
                            <m:sSubSupPr>
                              <m:ctrlPr>
                                <a:rPr lang="fr-FR" i="1">
                                  <a:latin typeface="Cambria Math"/>
                                </a:rPr>
                              </m:ctrlPr>
                            </m:sSubSupPr>
                            <m:e>
                              <m:r>
                                <a:rPr lang="fr-FR" b="1" i="1">
                                  <a:latin typeface="Cambria Math"/>
                                </a:rPr>
                                <m:t>𝚺</m:t>
                              </m:r>
                            </m:e>
                            <m:sub>
                              <m:r>
                                <a:rPr lang="fr-FR" i="1">
                                  <a:latin typeface="Cambria Math"/>
                                </a:rPr>
                                <m:t>𝑖</m:t>
                              </m:r>
                            </m:sub>
                            <m:sup>
                              <m:r>
                                <a:rPr lang="fr-FR" i="1">
                                  <a:latin typeface="Cambria Math"/>
                                </a:rPr>
                                <m:t>𝑞</m:t>
                              </m:r>
                              <m:r>
                                <a:rPr lang="fr-FR" i="1">
                                  <a:latin typeface="Cambria Math"/>
                                </a:rPr>
                                <m:t>+1</m:t>
                              </m:r>
                            </m:sup>
                          </m:sSubSup>
                          <m:r>
                            <a:rPr lang="fr-FR" i="1">
                              <a:latin typeface="Cambria Math"/>
                            </a:rPr>
                            <m:t>=</m:t>
                          </m:r>
                          <m:f>
                            <m:fPr>
                              <m:ctrlPr>
                                <a:rPr lang="fr-FR" i="1">
                                  <a:latin typeface="Cambria Math"/>
                                </a:rPr>
                              </m:ctrlPr>
                            </m:fPr>
                            <m:num>
                              <m:nary>
                                <m:naryPr>
                                  <m:chr m:val="∑"/>
                                  <m:ctrlPr>
                                    <a:rPr lang="fr-FR" i="1">
                                      <a:latin typeface="Cambria Math"/>
                                    </a:rPr>
                                  </m:ctrlPr>
                                </m:naryPr>
                                <m:sub>
                                  <m:r>
                                    <a:rPr lang="fr-FR" i="1">
                                      <a:latin typeface="Cambria Math"/>
                                    </a:rPr>
                                    <m:t>𝑗</m:t>
                                  </m:r>
                                  <m:r>
                                    <a:rPr lang="fr-FR" i="1">
                                      <a:latin typeface="Cambria Math"/>
                                    </a:rPr>
                                    <m:t>=1</m:t>
                                  </m:r>
                                </m:sub>
                                <m:sup>
                                  <m:r>
                                    <a:rPr lang="fr-FR" i="1">
                                      <a:latin typeface="Cambria Math"/>
                                    </a:rPr>
                                    <m:t>𝑚</m:t>
                                  </m:r>
                                </m:sup>
                                <m:e>
                                  <m:sSubSup>
                                    <m:sSubSupPr>
                                      <m:ctrlPr>
                                        <a:rPr lang="fr-FR" i="1">
                                          <a:latin typeface="Cambria Math"/>
                                        </a:rPr>
                                      </m:ctrlPr>
                                    </m:sSubSupPr>
                                    <m:e>
                                      <m:r>
                                        <a:rPr lang="fr-FR" i="1">
                                          <a:latin typeface="Cambria Math"/>
                                        </a:rPr>
                                        <m:t>𝛼</m:t>
                                      </m:r>
                                    </m:e>
                                    <m:sub>
                                      <m:r>
                                        <a:rPr lang="fr-FR" i="1">
                                          <a:latin typeface="Cambria Math"/>
                                        </a:rPr>
                                        <m:t>𝑗𝑖</m:t>
                                      </m:r>
                                    </m:sub>
                                    <m:sup>
                                      <m:r>
                                        <a:rPr lang="fr-FR" i="1">
                                          <a:latin typeface="Cambria Math"/>
                                        </a:rPr>
                                        <m:t>𝑞</m:t>
                                      </m:r>
                                    </m:sup>
                                  </m:sSubSup>
                                </m:e>
                              </m:nary>
                              <m:d>
                                <m:dPr>
                                  <m:ctrlPr>
                                    <a:rPr lang="fr-FR" i="1">
                                      <a:latin typeface="Cambria Math"/>
                                    </a:rPr>
                                  </m:ctrlPr>
                                </m:dPr>
                                <m:e>
                                  <m:sSub>
                                    <m:sSubPr>
                                      <m:ctrlPr>
                                        <a:rPr lang="fr-FR" i="1">
                                          <a:latin typeface="Cambria Math"/>
                                        </a:rPr>
                                      </m:ctrlPr>
                                    </m:sSubPr>
                                    <m:e>
                                      <m:r>
                                        <a:rPr lang="en-US" b="1" i="1">
                                          <a:latin typeface="Cambria Math"/>
                                        </a:rPr>
                                        <m:t>𝒀</m:t>
                                      </m:r>
                                    </m:e>
                                    <m:sub>
                                      <m:r>
                                        <a:rPr lang="en-US" i="1">
                                          <a:latin typeface="Cambria Math"/>
                                        </a:rPr>
                                        <m:t>𝑗</m:t>
                                      </m:r>
                                    </m:sub>
                                  </m:sSub>
                                  <m:r>
                                    <a:rPr lang="en-US" b="1" i="1">
                                      <a:latin typeface="Cambria Math"/>
                                    </a:rPr>
                                    <m:t> −</m:t>
                                  </m:r>
                                  <m:r>
                                    <a:rPr lang="en-US" b="1" i="1">
                                      <a:latin typeface="Cambria Math"/>
                                    </a:rPr>
                                    <m:t>𝝁</m:t>
                                  </m:r>
                                  <m:d>
                                    <m:dPr>
                                      <m:ctrlPr>
                                        <a:rPr lang="fr-FR" b="1" i="1">
                                          <a:latin typeface="Cambria Math"/>
                                        </a:rPr>
                                      </m:ctrlPr>
                                    </m:dPr>
                                    <m:e>
                                      <m:sSub>
                                        <m:sSubPr>
                                          <m:ctrlPr>
                                            <a:rPr lang="fr-FR" i="1">
                                              <a:latin typeface="Cambria Math"/>
                                            </a:rPr>
                                          </m:ctrlPr>
                                        </m:sSubPr>
                                        <m:e>
                                          <m:r>
                                            <a:rPr lang="en-US" b="1" i="1">
                                              <a:latin typeface="Cambria Math"/>
                                            </a:rPr>
                                            <m:t>𝑿</m:t>
                                          </m:r>
                                        </m:e>
                                        <m:sub>
                                          <m:r>
                                            <a:rPr lang="en-US" i="1">
                                              <a:latin typeface="Cambria Math"/>
                                            </a:rPr>
                                            <m:t>𝑖</m:t>
                                          </m:r>
                                        </m:sub>
                                      </m:sSub>
                                      <m:r>
                                        <a:rPr lang="en-US" i="1">
                                          <a:latin typeface="Cambria Math"/>
                                        </a:rPr>
                                        <m:t>;</m:t>
                                      </m:r>
                                      <m:sSup>
                                        <m:sSupPr>
                                          <m:ctrlPr>
                                            <a:rPr lang="fr-FR" b="1" i="1">
                                              <a:latin typeface="Cambria Math"/>
                                            </a:rPr>
                                          </m:ctrlPr>
                                        </m:sSupPr>
                                        <m:e>
                                          <m:r>
                                            <a:rPr lang="en-US" b="1" i="1">
                                              <a:latin typeface="Cambria Math"/>
                                            </a:rPr>
                                            <m:t>𝚯</m:t>
                                          </m:r>
                                        </m:e>
                                        <m:sup>
                                          <m:r>
                                            <a:rPr lang="en-US" i="1">
                                              <a:latin typeface="Cambria Math"/>
                                            </a:rPr>
                                            <m:t>𝑞</m:t>
                                          </m:r>
                                          <m:r>
                                            <a:rPr lang="en-US" i="1">
                                              <a:latin typeface="Cambria Math"/>
                                            </a:rPr>
                                            <m:t>+1</m:t>
                                          </m:r>
                                        </m:sup>
                                      </m:sSup>
                                    </m:e>
                                  </m:d>
                                </m:e>
                              </m:d>
                              <m:sSup>
                                <m:sSupPr>
                                  <m:ctrlPr>
                                    <a:rPr lang="fr-FR" i="1">
                                      <a:latin typeface="Cambria Math"/>
                                    </a:rPr>
                                  </m:ctrlPr>
                                </m:sSupPr>
                                <m:e>
                                  <m:d>
                                    <m:dPr>
                                      <m:ctrlPr>
                                        <a:rPr lang="fr-FR" i="1">
                                          <a:latin typeface="Cambria Math"/>
                                        </a:rPr>
                                      </m:ctrlPr>
                                    </m:dPr>
                                    <m:e>
                                      <m:sSub>
                                        <m:sSubPr>
                                          <m:ctrlPr>
                                            <a:rPr lang="fr-FR" i="1">
                                              <a:latin typeface="Cambria Math"/>
                                            </a:rPr>
                                          </m:ctrlPr>
                                        </m:sSubPr>
                                        <m:e>
                                          <m:r>
                                            <a:rPr lang="en-US" b="1" i="1">
                                              <a:latin typeface="Cambria Math"/>
                                            </a:rPr>
                                            <m:t>𝒀</m:t>
                                          </m:r>
                                        </m:e>
                                        <m:sub>
                                          <m:r>
                                            <a:rPr lang="en-US" i="1">
                                              <a:latin typeface="Cambria Math"/>
                                            </a:rPr>
                                            <m:t>𝑗</m:t>
                                          </m:r>
                                        </m:sub>
                                      </m:sSub>
                                      <m:r>
                                        <a:rPr lang="en-US" b="1" i="1">
                                          <a:latin typeface="Cambria Math"/>
                                        </a:rPr>
                                        <m:t> −</m:t>
                                      </m:r>
                                      <m:r>
                                        <a:rPr lang="en-US" b="1" i="1">
                                          <a:latin typeface="Cambria Math"/>
                                        </a:rPr>
                                        <m:t>𝝁</m:t>
                                      </m:r>
                                      <m:d>
                                        <m:dPr>
                                          <m:ctrlPr>
                                            <a:rPr lang="fr-FR" b="1" i="1">
                                              <a:latin typeface="Cambria Math"/>
                                            </a:rPr>
                                          </m:ctrlPr>
                                        </m:dPr>
                                        <m:e>
                                          <m:sSub>
                                            <m:sSubPr>
                                              <m:ctrlPr>
                                                <a:rPr lang="fr-FR" i="1">
                                                  <a:latin typeface="Cambria Math"/>
                                                </a:rPr>
                                              </m:ctrlPr>
                                            </m:sSubPr>
                                            <m:e>
                                              <m:r>
                                                <a:rPr lang="en-US" b="1" i="1">
                                                  <a:latin typeface="Cambria Math"/>
                                                </a:rPr>
                                                <m:t>𝑿</m:t>
                                              </m:r>
                                            </m:e>
                                            <m:sub>
                                              <m:r>
                                                <a:rPr lang="en-US" i="1">
                                                  <a:latin typeface="Cambria Math"/>
                                                </a:rPr>
                                                <m:t>𝑖</m:t>
                                              </m:r>
                                            </m:sub>
                                          </m:sSub>
                                          <m:r>
                                            <a:rPr lang="en-US" i="1">
                                              <a:latin typeface="Cambria Math"/>
                                            </a:rPr>
                                            <m:t>;</m:t>
                                          </m:r>
                                          <m:sSup>
                                            <m:sSupPr>
                                              <m:ctrlPr>
                                                <a:rPr lang="fr-FR" b="1" i="1">
                                                  <a:latin typeface="Cambria Math"/>
                                                </a:rPr>
                                              </m:ctrlPr>
                                            </m:sSupPr>
                                            <m:e>
                                              <m:r>
                                                <a:rPr lang="en-US" b="1" i="1">
                                                  <a:latin typeface="Cambria Math"/>
                                                </a:rPr>
                                                <m:t>𝚯</m:t>
                                              </m:r>
                                            </m:e>
                                            <m:sup>
                                              <m:r>
                                                <a:rPr lang="en-US" i="1">
                                                  <a:latin typeface="Cambria Math"/>
                                                </a:rPr>
                                                <m:t>𝑞</m:t>
                                              </m:r>
                                              <m:r>
                                                <a:rPr lang="en-US" i="1">
                                                  <a:latin typeface="Cambria Math"/>
                                                </a:rPr>
                                                <m:t>+1</m:t>
                                              </m:r>
                                            </m:sup>
                                          </m:sSup>
                                        </m:e>
                                      </m:d>
                                    </m:e>
                                  </m:d>
                                </m:e>
                                <m:sup>
                                  <m:r>
                                    <m:rPr>
                                      <m:sty m:val="p"/>
                                    </m:rPr>
                                    <a:rPr lang="fr-FR">
                                      <a:latin typeface="Cambria Math"/>
                                    </a:rPr>
                                    <m:t>T</m:t>
                                  </m:r>
                                </m:sup>
                              </m:sSup>
                            </m:num>
                            <m:den>
                              <m:nary>
                                <m:naryPr>
                                  <m:chr m:val="∑"/>
                                  <m:ctrlPr>
                                    <a:rPr lang="fr-FR" i="1">
                                      <a:latin typeface="Cambria Math"/>
                                    </a:rPr>
                                  </m:ctrlPr>
                                </m:naryPr>
                                <m:sub>
                                  <m:r>
                                    <a:rPr lang="fr-FR" i="1">
                                      <a:latin typeface="Cambria Math"/>
                                    </a:rPr>
                                    <m:t>𝑗</m:t>
                                  </m:r>
                                  <m:r>
                                    <a:rPr lang="fr-FR" i="1">
                                      <a:latin typeface="Cambria Math"/>
                                    </a:rPr>
                                    <m:t>=1</m:t>
                                  </m:r>
                                </m:sub>
                                <m:sup>
                                  <m:r>
                                    <a:rPr lang="fr-FR" i="1">
                                      <a:latin typeface="Cambria Math"/>
                                    </a:rPr>
                                    <m:t>𝑚</m:t>
                                  </m:r>
                                </m:sup>
                                <m:e>
                                  <m:sSubSup>
                                    <m:sSubSupPr>
                                      <m:ctrlPr>
                                        <a:rPr lang="fr-FR" i="1">
                                          <a:latin typeface="Cambria Math"/>
                                        </a:rPr>
                                      </m:ctrlPr>
                                    </m:sSubSupPr>
                                    <m:e>
                                      <m:r>
                                        <a:rPr lang="fr-FR" i="1">
                                          <a:latin typeface="Cambria Math"/>
                                        </a:rPr>
                                        <m:t>𝛼</m:t>
                                      </m:r>
                                    </m:e>
                                    <m:sub>
                                      <m:r>
                                        <a:rPr lang="fr-FR" i="1">
                                          <a:latin typeface="Cambria Math"/>
                                        </a:rPr>
                                        <m:t>𝑗𝑖</m:t>
                                      </m:r>
                                    </m:sub>
                                    <m:sup>
                                      <m:r>
                                        <a:rPr lang="fr-FR" i="1">
                                          <a:latin typeface="Cambria Math"/>
                                        </a:rPr>
                                        <m:t>𝑞</m:t>
                                      </m:r>
                                    </m:sup>
                                  </m:sSubSup>
                                </m:e>
                              </m:nary>
                            </m:den>
                          </m:f>
                        </m:e>
                        <m:lim>
                          <m:eqArr>
                            <m:eqArrPr>
                              <m:ctrlPr>
                                <a:rPr lang="fr-FR" b="1" i="1">
                                  <a:latin typeface="Cambria Math"/>
                                </a:rPr>
                              </m:ctrlPr>
                            </m:eqArrPr>
                            <m:e>
                              <m:r>
                                <a:rPr lang="fr-FR" b="1" i="1">
                                  <a:latin typeface="Cambria Math"/>
                                </a:rPr>
                                <m:t> </m:t>
                              </m:r>
                            </m:e>
                            <m:e>
                              <m:r>
                                <a:rPr lang="en-US" b="1" i="1" smtClean="0">
                                  <a:latin typeface="Cambria Math"/>
                                </a:rPr>
                                <m:t> </m:t>
                              </m:r>
                            </m:e>
                            <m:e>
                              <m:r>
                                <a:rPr lang="en-US" b="1" i="1" smtClean="0">
                                  <a:latin typeface="Cambria Math"/>
                                </a:rPr>
                                <m:t> </m:t>
                              </m:r>
                            </m:e>
                            <m:e>
                              <m:r>
                                <a:rPr lang="fr-FR" b="1" i="1">
                                  <a:latin typeface="Cambria Math"/>
                                </a:rPr>
                                <m:t>𝐄𝐗𝐏𝐑𝐄𝐒𝐒𝐈𝐎𝐍</m:t>
                              </m:r>
                              <m:r>
                                <a:rPr lang="fr-FR" b="1">
                                  <a:latin typeface="Cambria Math"/>
                                </a:rPr>
                                <m:t> </m:t>
                              </m:r>
                              <m:r>
                                <a:rPr lang="fr-FR" b="1" i="1">
                                  <a:latin typeface="Cambria Math"/>
                                </a:rPr>
                                <m:t>𝐓𝐎</m:t>
                              </m:r>
                              <m:r>
                                <a:rPr lang="fr-FR" b="1">
                                  <a:latin typeface="Cambria Math"/>
                                </a:rPr>
                                <m:t> </m:t>
                              </m:r>
                              <m:r>
                                <a:rPr lang="fr-FR" b="1" i="1">
                                  <a:latin typeface="Cambria Math"/>
                                </a:rPr>
                                <m:t>𝐎𝐁𝐓𝐀𝐈𝐍</m:t>
                              </m:r>
                              <m:r>
                                <a:rPr lang="fr-FR" b="1">
                                  <a:latin typeface="Cambria Math"/>
                                </a:rPr>
                                <m:t> </m:t>
                              </m:r>
                              <m:r>
                                <a:rPr lang="fr-FR" b="1" i="1">
                                  <a:latin typeface="Cambria Math"/>
                                </a:rPr>
                                <m:t>𝐂𝐎𝐕𝐀𝐑𝐈𝐀𝐍𝐂𝐄𝐒</m:t>
                              </m:r>
                            </m:e>
                          </m:eqArr>
                        </m:lim>
                      </m:limLow>
                    </m:oMath>
                  </m:oMathPara>
                </a14:m>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2744585" y="5410200"/>
                <a:ext cx="5713615" cy="1194045"/>
              </a:xfrm>
              <a:prstGeom prst="rect">
                <a:avLst/>
              </a:prstGeom>
              <a:blipFill rotWithShape="1">
                <a:blip r:embed="rId5"/>
                <a:stretch>
                  <a:fillRect/>
                </a:stretch>
              </a:blipFill>
              <a:ln w="28575">
                <a:solidFill>
                  <a:srgbClr val="0070C0"/>
                </a:solidFill>
              </a:ln>
            </p:spPr>
            <p:txBody>
              <a:bodyPr/>
              <a:lstStyle/>
              <a:p>
                <a:r>
                  <a:rPr lang="fr-FR">
                    <a:noFill/>
                  </a:rPr>
                  <a:t> </a:t>
                </a:r>
              </a:p>
            </p:txBody>
          </p:sp>
        </mc:Fallback>
      </mc:AlternateContent>
      <p:grpSp>
        <p:nvGrpSpPr>
          <p:cNvPr id="7" name="Group 6"/>
          <p:cNvGrpSpPr/>
          <p:nvPr/>
        </p:nvGrpSpPr>
        <p:grpSpPr>
          <a:xfrm>
            <a:off x="1886113" y="4699000"/>
            <a:ext cx="3715280" cy="711200"/>
            <a:chOff x="1886113" y="4699000"/>
            <a:chExt cx="3715280" cy="711200"/>
          </a:xfrm>
        </p:grpSpPr>
        <mc:AlternateContent xmlns:mc="http://schemas.openxmlformats.org/markup-compatibility/2006" xmlns:a14="http://schemas.microsoft.com/office/drawing/2010/main">
          <mc:Choice Requires="a14">
            <p:sp>
              <p:nvSpPr>
                <p:cNvPr id="13" name="TextBox 12"/>
                <p:cNvSpPr txBox="1"/>
                <p:nvPr/>
              </p:nvSpPr>
              <p:spPr>
                <a:xfrm>
                  <a:off x="3048000" y="4699000"/>
                  <a:ext cx="1515543" cy="701154"/>
                </a:xfrm>
                <a:prstGeom prst="rect">
                  <a:avLst/>
                </a:prstGeom>
                <a:noFill/>
              </p:spPr>
              <p:txBody>
                <a:bodyPr wrap="none" rtlCol="0">
                  <a:spAutoFit/>
                </a:bodyPr>
                <a:lstStyle/>
                <a:p>
                  <a:r>
                    <a:rPr lang="en-US" dirty="0" smtClean="0"/>
                    <a:t>solve for </a:t>
                  </a:r>
                  <a14:m>
                    <m:oMath xmlns:m="http://schemas.openxmlformats.org/officeDocument/2006/math">
                      <m:sSubSup>
                        <m:sSubSupPr>
                          <m:ctrlPr>
                            <a:rPr lang="en-US" i="1">
                              <a:latin typeface="Cambria Math"/>
                            </a:rPr>
                          </m:ctrlPr>
                        </m:sSubSupPr>
                        <m:e>
                          <m:r>
                            <a:rPr lang="en-US" b="1">
                              <a:latin typeface="Cambria Math"/>
                            </a:rPr>
                            <m:t>𝚺</m:t>
                          </m:r>
                        </m:e>
                        <m:sub>
                          <m:r>
                            <a:rPr lang="en-US" i="1">
                              <a:latin typeface="Cambria Math"/>
                            </a:rPr>
                            <m:t>𝑖</m:t>
                          </m:r>
                        </m:sub>
                        <m:sup>
                          <m:r>
                            <a:rPr lang="fr-FR" i="1">
                              <a:latin typeface="Cambria Math"/>
                            </a:rPr>
                            <m:t>𝑞</m:t>
                          </m:r>
                          <m:r>
                            <a:rPr lang="fr-FR" i="1">
                              <a:latin typeface="Cambria Math"/>
                            </a:rPr>
                            <m:t>+1</m:t>
                          </m:r>
                        </m:sup>
                      </m:sSubSup>
                    </m:oMath>
                  </a14:m>
                  <a:r>
                    <a:rPr lang="en-US" dirty="0" smtClean="0"/>
                    <a:t/>
                  </a:r>
                  <a:br>
                    <a:rPr lang="en-US" dirty="0" smtClean="0"/>
                  </a:br>
                  <a:endParaRPr lang="fr-FR"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3048000" y="4699000"/>
                  <a:ext cx="1515543" cy="701154"/>
                </a:xfrm>
                <a:prstGeom prst="rect">
                  <a:avLst/>
                </a:prstGeom>
                <a:blipFill rotWithShape="1">
                  <a:blip r:embed="rId6"/>
                  <a:stretch>
                    <a:fillRect l="-3213"/>
                  </a:stretch>
                </a:blipFill>
              </p:spPr>
              <p:txBody>
                <a:bodyPr/>
                <a:lstStyle/>
                <a:p>
                  <a:r>
                    <a:rPr lang="fr-FR">
                      <a:noFill/>
                    </a:rPr>
                    <a:t> </a:t>
                  </a:r>
                </a:p>
              </p:txBody>
            </p:sp>
          </mc:Fallback>
        </mc:AlternateContent>
        <p:cxnSp>
          <p:nvCxnSpPr>
            <p:cNvPr id="3" name="Elbow Connector 2"/>
            <p:cNvCxnSpPr>
              <a:stCxn id="10" idx="3"/>
              <a:endCxn id="15" idx="0"/>
            </p:cNvCxnSpPr>
            <p:nvPr/>
          </p:nvCxnSpPr>
          <p:spPr>
            <a:xfrm>
              <a:off x="1886113" y="5117804"/>
              <a:ext cx="3715280" cy="29239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576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14"/>
              <p:cNvSpPr/>
              <p:nvPr/>
            </p:nvSpPr>
            <p:spPr>
              <a:xfrm>
                <a:off x="2744585" y="5410200"/>
                <a:ext cx="5713615" cy="1194045"/>
              </a:xfrm>
              <a:prstGeom prst="rect">
                <a:avLst/>
              </a:prstGeom>
              <a:ln w="28575">
                <a:solidFill>
                  <a:schemeClr val="bg1">
                    <a:lumMod val="6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fr-FR" i="1" smtClean="0">
                              <a:solidFill>
                                <a:schemeClr val="bg1">
                                  <a:lumMod val="65000"/>
                                </a:schemeClr>
                              </a:solidFill>
                              <a:latin typeface="Cambria Math"/>
                            </a:rPr>
                          </m:ctrlPr>
                        </m:limLowPr>
                        <m:e>
                          <m:sSubSup>
                            <m:sSubSupPr>
                              <m:ctrlPr>
                                <a:rPr lang="fr-FR" i="1">
                                  <a:solidFill>
                                    <a:schemeClr val="bg1">
                                      <a:lumMod val="65000"/>
                                    </a:schemeClr>
                                  </a:solidFill>
                                  <a:latin typeface="Cambria Math"/>
                                </a:rPr>
                              </m:ctrlPr>
                            </m:sSubSupPr>
                            <m:e>
                              <m:r>
                                <a:rPr lang="fr-FR" b="1" i="1">
                                  <a:solidFill>
                                    <a:schemeClr val="bg1">
                                      <a:lumMod val="65000"/>
                                    </a:schemeClr>
                                  </a:solidFill>
                                  <a:latin typeface="Cambria Math"/>
                                </a:rPr>
                                <m:t>𝚺</m:t>
                              </m:r>
                            </m:e>
                            <m:sub>
                              <m:r>
                                <a:rPr lang="fr-FR" i="1">
                                  <a:solidFill>
                                    <a:schemeClr val="bg1">
                                      <a:lumMod val="65000"/>
                                    </a:schemeClr>
                                  </a:solidFill>
                                  <a:latin typeface="Cambria Math"/>
                                </a:rPr>
                                <m:t>𝑖</m:t>
                              </m:r>
                            </m:sub>
                            <m:sup>
                              <m:r>
                                <a:rPr lang="fr-FR" i="1">
                                  <a:solidFill>
                                    <a:schemeClr val="bg1">
                                      <a:lumMod val="65000"/>
                                    </a:schemeClr>
                                  </a:solidFill>
                                  <a:latin typeface="Cambria Math"/>
                                </a:rPr>
                                <m:t>𝑞</m:t>
                              </m:r>
                              <m:r>
                                <a:rPr lang="fr-FR" i="1">
                                  <a:solidFill>
                                    <a:schemeClr val="bg1">
                                      <a:lumMod val="65000"/>
                                    </a:schemeClr>
                                  </a:solidFill>
                                  <a:latin typeface="Cambria Math"/>
                                </a:rPr>
                                <m:t>+1</m:t>
                              </m:r>
                            </m:sup>
                          </m:sSubSup>
                          <m:r>
                            <a:rPr lang="fr-FR" i="1">
                              <a:solidFill>
                                <a:schemeClr val="bg1">
                                  <a:lumMod val="65000"/>
                                </a:schemeClr>
                              </a:solidFill>
                              <a:latin typeface="Cambria Math"/>
                            </a:rPr>
                            <m:t>=</m:t>
                          </m:r>
                          <m:f>
                            <m:fPr>
                              <m:ctrlPr>
                                <a:rPr lang="fr-FR" i="1">
                                  <a:solidFill>
                                    <a:schemeClr val="bg1">
                                      <a:lumMod val="65000"/>
                                    </a:schemeClr>
                                  </a:solidFill>
                                  <a:latin typeface="Cambria Math"/>
                                </a:rPr>
                              </m:ctrlPr>
                            </m:fPr>
                            <m:num>
                              <m:nary>
                                <m:naryPr>
                                  <m:chr m:val="∑"/>
                                  <m:ctrlPr>
                                    <a:rPr lang="fr-FR" i="1">
                                      <a:solidFill>
                                        <a:schemeClr val="bg1">
                                          <a:lumMod val="65000"/>
                                        </a:schemeClr>
                                      </a:solidFill>
                                      <a:latin typeface="Cambria Math"/>
                                    </a:rPr>
                                  </m:ctrlPr>
                                </m:naryPr>
                                <m:sub>
                                  <m:r>
                                    <a:rPr lang="fr-FR" i="1">
                                      <a:solidFill>
                                        <a:schemeClr val="bg1">
                                          <a:lumMod val="65000"/>
                                        </a:schemeClr>
                                      </a:solidFill>
                                      <a:latin typeface="Cambria Math"/>
                                    </a:rPr>
                                    <m:t>𝑗</m:t>
                                  </m:r>
                                  <m:r>
                                    <a:rPr lang="fr-FR" i="1">
                                      <a:solidFill>
                                        <a:schemeClr val="bg1">
                                          <a:lumMod val="65000"/>
                                        </a:schemeClr>
                                      </a:solidFill>
                                      <a:latin typeface="Cambria Math"/>
                                    </a:rPr>
                                    <m:t>=1</m:t>
                                  </m:r>
                                </m:sub>
                                <m:sup>
                                  <m:r>
                                    <a:rPr lang="fr-FR" i="1">
                                      <a:solidFill>
                                        <a:schemeClr val="bg1">
                                          <a:lumMod val="65000"/>
                                        </a:schemeClr>
                                      </a:solidFill>
                                      <a:latin typeface="Cambria Math"/>
                                    </a:rPr>
                                    <m:t>𝑚</m:t>
                                  </m:r>
                                </m:sup>
                                <m:e>
                                  <m:sSubSup>
                                    <m:sSubSupPr>
                                      <m:ctrlPr>
                                        <a:rPr lang="fr-FR" i="1">
                                          <a:solidFill>
                                            <a:schemeClr val="bg1">
                                              <a:lumMod val="65000"/>
                                            </a:schemeClr>
                                          </a:solidFill>
                                          <a:latin typeface="Cambria Math"/>
                                        </a:rPr>
                                      </m:ctrlPr>
                                    </m:sSubSupPr>
                                    <m:e>
                                      <m:r>
                                        <a:rPr lang="fr-FR" i="1">
                                          <a:solidFill>
                                            <a:schemeClr val="bg1">
                                              <a:lumMod val="65000"/>
                                            </a:schemeClr>
                                          </a:solidFill>
                                          <a:latin typeface="Cambria Math"/>
                                        </a:rPr>
                                        <m:t>𝛼</m:t>
                                      </m:r>
                                    </m:e>
                                    <m:sub>
                                      <m:r>
                                        <a:rPr lang="fr-FR" i="1">
                                          <a:solidFill>
                                            <a:schemeClr val="bg1">
                                              <a:lumMod val="65000"/>
                                            </a:schemeClr>
                                          </a:solidFill>
                                          <a:latin typeface="Cambria Math"/>
                                        </a:rPr>
                                        <m:t>𝑗𝑖</m:t>
                                      </m:r>
                                    </m:sub>
                                    <m:sup>
                                      <m:r>
                                        <a:rPr lang="fr-FR" i="1">
                                          <a:solidFill>
                                            <a:schemeClr val="bg1">
                                              <a:lumMod val="65000"/>
                                            </a:schemeClr>
                                          </a:solidFill>
                                          <a:latin typeface="Cambria Math"/>
                                        </a:rPr>
                                        <m:t>𝑞</m:t>
                                      </m:r>
                                    </m:sup>
                                  </m:sSubSup>
                                </m:e>
                              </m:nary>
                              <m:d>
                                <m:dPr>
                                  <m:ctrlPr>
                                    <a:rPr lang="fr-FR" i="1" smtClean="0">
                                      <a:solidFill>
                                        <a:schemeClr val="tx1"/>
                                      </a:solidFill>
                                      <a:latin typeface="Cambria Math"/>
                                    </a:rPr>
                                  </m:ctrlPr>
                                </m:dPr>
                                <m:e>
                                  <m:sSub>
                                    <m:sSubPr>
                                      <m:ctrlPr>
                                        <a:rPr lang="fr-FR" i="1">
                                          <a:solidFill>
                                            <a:schemeClr val="tx1"/>
                                          </a:solidFill>
                                          <a:latin typeface="Cambria Math"/>
                                        </a:rPr>
                                      </m:ctrlPr>
                                    </m:sSubPr>
                                    <m:e>
                                      <m:r>
                                        <a:rPr lang="en-US" b="1" i="1">
                                          <a:solidFill>
                                            <a:schemeClr val="tx1"/>
                                          </a:solidFill>
                                          <a:latin typeface="Cambria Math"/>
                                        </a:rPr>
                                        <m:t>𝒀</m:t>
                                      </m:r>
                                    </m:e>
                                    <m:sub>
                                      <m:r>
                                        <a:rPr lang="en-US" i="1">
                                          <a:solidFill>
                                            <a:schemeClr val="tx1"/>
                                          </a:solidFill>
                                          <a:latin typeface="Cambria Math"/>
                                        </a:rPr>
                                        <m:t>𝑗</m:t>
                                      </m:r>
                                    </m:sub>
                                  </m:sSub>
                                  <m:r>
                                    <a:rPr lang="en-US" b="1" i="1">
                                      <a:solidFill>
                                        <a:schemeClr val="tx1"/>
                                      </a:solidFill>
                                      <a:latin typeface="Cambria Math"/>
                                    </a:rPr>
                                    <m:t> −</m:t>
                                  </m:r>
                                  <m:r>
                                    <a:rPr lang="en-US" b="1" i="1">
                                      <a:solidFill>
                                        <a:schemeClr val="tx1"/>
                                      </a:solidFill>
                                      <a:latin typeface="Cambria Math"/>
                                    </a:rPr>
                                    <m:t>𝝁</m:t>
                                  </m:r>
                                  <m:d>
                                    <m:dPr>
                                      <m:ctrlPr>
                                        <a:rPr lang="fr-FR" b="1" i="1">
                                          <a:solidFill>
                                            <a:schemeClr val="tx1"/>
                                          </a:solidFill>
                                          <a:latin typeface="Cambria Math"/>
                                        </a:rPr>
                                      </m:ctrlPr>
                                    </m:dPr>
                                    <m:e>
                                      <m:sSub>
                                        <m:sSubPr>
                                          <m:ctrlPr>
                                            <a:rPr lang="fr-FR" i="1">
                                              <a:solidFill>
                                                <a:schemeClr val="tx1"/>
                                              </a:solidFill>
                                              <a:latin typeface="Cambria Math"/>
                                            </a:rPr>
                                          </m:ctrlPr>
                                        </m:sSubPr>
                                        <m:e>
                                          <m:r>
                                            <a:rPr lang="en-US" b="1" i="1">
                                              <a:solidFill>
                                                <a:schemeClr val="tx1"/>
                                              </a:solidFill>
                                              <a:latin typeface="Cambria Math"/>
                                            </a:rPr>
                                            <m:t>𝑿</m:t>
                                          </m:r>
                                        </m:e>
                                        <m:sub>
                                          <m:r>
                                            <a:rPr lang="en-US" i="1">
                                              <a:solidFill>
                                                <a:schemeClr val="tx1"/>
                                              </a:solidFill>
                                              <a:latin typeface="Cambria Math"/>
                                            </a:rPr>
                                            <m:t>𝑖</m:t>
                                          </m:r>
                                        </m:sub>
                                      </m:sSub>
                                      <m:r>
                                        <a:rPr lang="en-US" i="1">
                                          <a:solidFill>
                                            <a:schemeClr val="tx1"/>
                                          </a:solidFill>
                                          <a:latin typeface="Cambria Math"/>
                                        </a:rPr>
                                        <m:t>;</m:t>
                                      </m:r>
                                      <m:sSup>
                                        <m:sSupPr>
                                          <m:ctrlPr>
                                            <a:rPr lang="fr-FR" b="1" i="1">
                                              <a:solidFill>
                                                <a:schemeClr val="tx1"/>
                                              </a:solidFill>
                                              <a:latin typeface="Cambria Math"/>
                                            </a:rPr>
                                          </m:ctrlPr>
                                        </m:sSupPr>
                                        <m:e>
                                          <m:r>
                                            <a:rPr lang="en-US" b="1" i="1">
                                              <a:solidFill>
                                                <a:schemeClr val="tx1"/>
                                              </a:solidFill>
                                              <a:latin typeface="Cambria Math"/>
                                            </a:rPr>
                                            <m:t>𝚯</m:t>
                                          </m:r>
                                        </m:e>
                                        <m:sup>
                                          <m:r>
                                            <a:rPr lang="en-US" i="1">
                                              <a:solidFill>
                                                <a:schemeClr val="tx1"/>
                                              </a:solidFill>
                                              <a:latin typeface="Cambria Math"/>
                                            </a:rPr>
                                            <m:t>𝑞</m:t>
                                          </m:r>
                                          <m:r>
                                            <a:rPr lang="en-US" i="1">
                                              <a:solidFill>
                                                <a:schemeClr val="tx1"/>
                                              </a:solidFill>
                                              <a:latin typeface="Cambria Math"/>
                                            </a:rPr>
                                            <m:t>+1</m:t>
                                          </m:r>
                                        </m:sup>
                                      </m:sSup>
                                    </m:e>
                                  </m:d>
                                </m:e>
                              </m:d>
                              <m:sSup>
                                <m:sSupPr>
                                  <m:ctrlPr>
                                    <a:rPr lang="fr-FR" i="1">
                                      <a:solidFill>
                                        <a:schemeClr val="tx1"/>
                                      </a:solidFill>
                                      <a:latin typeface="Cambria Math"/>
                                    </a:rPr>
                                  </m:ctrlPr>
                                </m:sSupPr>
                                <m:e>
                                  <m:d>
                                    <m:dPr>
                                      <m:ctrlPr>
                                        <a:rPr lang="fr-FR" i="1">
                                          <a:solidFill>
                                            <a:schemeClr val="tx1"/>
                                          </a:solidFill>
                                          <a:latin typeface="Cambria Math"/>
                                        </a:rPr>
                                      </m:ctrlPr>
                                    </m:dPr>
                                    <m:e>
                                      <m:sSub>
                                        <m:sSubPr>
                                          <m:ctrlPr>
                                            <a:rPr lang="fr-FR" i="1">
                                              <a:solidFill>
                                                <a:schemeClr val="tx1"/>
                                              </a:solidFill>
                                              <a:latin typeface="Cambria Math"/>
                                            </a:rPr>
                                          </m:ctrlPr>
                                        </m:sSubPr>
                                        <m:e>
                                          <m:r>
                                            <a:rPr lang="en-US" b="1" i="1">
                                              <a:solidFill>
                                                <a:schemeClr val="tx1"/>
                                              </a:solidFill>
                                              <a:latin typeface="Cambria Math"/>
                                            </a:rPr>
                                            <m:t>𝒀</m:t>
                                          </m:r>
                                        </m:e>
                                        <m:sub>
                                          <m:r>
                                            <a:rPr lang="en-US" i="1">
                                              <a:solidFill>
                                                <a:schemeClr val="tx1"/>
                                              </a:solidFill>
                                              <a:latin typeface="Cambria Math"/>
                                            </a:rPr>
                                            <m:t>𝑗</m:t>
                                          </m:r>
                                        </m:sub>
                                      </m:sSub>
                                      <m:r>
                                        <a:rPr lang="en-US" b="1" i="1">
                                          <a:solidFill>
                                            <a:schemeClr val="tx1"/>
                                          </a:solidFill>
                                          <a:latin typeface="Cambria Math"/>
                                        </a:rPr>
                                        <m:t> −</m:t>
                                      </m:r>
                                      <m:r>
                                        <a:rPr lang="en-US" b="1" i="1">
                                          <a:solidFill>
                                            <a:schemeClr val="tx1"/>
                                          </a:solidFill>
                                          <a:latin typeface="Cambria Math"/>
                                        </a:rPr>
                                        <m:t>𝝁</m:t>
                                      </m:r>
                                      <m:d>
                                        <m:dPr>
                                          <m:ctrlPr>
                                            <a:rPr lang="fr-FR" b="1" i="1">
                                              <a:solidFill>
                                                <a:schemeClr val="tx1"/>
                                              </a:solidFill>
                                              <a:latin typeface="Cambria Math"/>
                                            </a:rPr>
                                          </m:ctrlPr>
                                        </m:dPr>
                                        <m:e>
                                          <m:sSub>
                                            <m:sSubPr>
                                              <m:ctrlPr>
                                                <a:rPr lang="fr-FR" i="1">
                                                  <a:solidFill>
                                                    <a:schemeClr val="tx1"/>
                                                  </a:solidFill>
                                                  <a:latin typeface="Cambria Math"/>
                                                </a:rPr>
                                              </m:ctrlPr>
                                            </m:sSubPr>
                                            <m:e>
                                              <m:r>
                                                <a:rPr lang="en-US" b="1" i="1">
                                                  <a:solidFill>
                                                    <a:schemeClr val="tx1"/>
                                                  </a:solidFill>
                                                  <a:latin typeface="Cambria Math"/>
                                                </a:rPr>
                                                <m:t>𝑿</m:t>
                                              </m:r>
                                            </m:e>
                                            <m:sub>
                                              <m:r>
                                                <a:rPr lang="en-US" i="1">
                                                  <a:solidFill>
                                                    <a:schemeClr val="tx1"/>
                                                  </a:solidFill>
                                                  <a:latin typeface="Cambria Math"/>
                                                </a:rPr>
                                                <m:t>𝑖</m:t>
                                              </m:r>
                                            </m:sub>
                                          </m:sSub>
                                          <m:r>
                                            <a:rPr lang="en-US" i="1">
                                              <a:solidFill>
                                                <a:schemeClr val="tx1"/>
                                              </a:solidFill>
                                              <a:latin typeface="Cambria Math"/>
                                            </a:rPr>
                                            <m:t>;</m:t>
                                          </m:r>
                                          <m:sSup>
                                            <m:sSupPr>
                                              <m:ctrlPr>
                                                <a:rPr lang="fr-FR" b="1" i="1">
                                                  <a:solidFill>
                                                    <a:schemeClr val="tx1"/>
                                                  </a:solidFill>
                                                  <a:latin typeface="Cambria Math"/>
                                                </a:rPr>
                                              </m:ctrlPr>
                                            </m:sSupPr>
                                            <m:e>
                                              <m:r>
                                                <a:rPr lang="en-US" b="1" i="1">
                                                  <a:solidFill>
                                                    <a:schemeClr val="tx1"/>
                                                  </a:solidFill>
                                                  <a:latin typeface="Cambria Math"/>
                                                </a:rPr>
                                                <m:t>𝚯</m:t>
                                              </m:r>
                                            </m:e>
                                            <m:sup>
                                              <m:r>
                                                <a:rPr lang="en-US" i="1">
                                                  <a:solidFill>
                                                    <a:schemeClr val="tx1"/>
                                                  </a:solidFill>
                                                  <a:latin typeface="Cambria Math"/>
                                                </a:rPr>
                                                <m:t>𝑞</m:t>
                                              </m:r>
                                              <m:r>
                                                <a:rPr lang="en-US" i="1">
                                                  <a:solidFill>
                                                    <a:schemeClr val="tx1"/>
                                                  </a:solidFill>
                                                  <a:latin typeface="Cambria Math"/>
                                                </a:rPr>
                                                <m:t>+1</m:t>
                                              </m:r>
                                            </m:sup>
                                          </m:sSup>
                                        </m:e>
                                      </m:d>
                                    </m:e>
                                  </m:d>
                                </m:e>
                                <m:sup>
                                  <m:r>
                                    <m:rPr>
                                      <m:sty m:val="p"/>
                                    </m:rPr>
                                    <a:rPr lang="fr-FR">
                                      <a:solidFill>
                                        <a:schemeClr val="tx1"/>
                                      </a:solidFill>
                                      <a:latin typeface="Cambria Math"/>
                                    </a:rPr>
                                    <m:t>T</m:t>
                                  </m:r>
                                </m:sup>
                              </m:sSup>
                            </m:num>
                            <m:den>
                              <m:nary>
                                <m:naryPr>
                                  <m:chr m:val="∑"/>
                                  <m:ctrlPr>
                                    <a:rPr lang="fr-FR" i="1">
                                      <a:solidFill>
                                        <a:schemeClr val="bg1">
                                          <a:lumMod val="65000"/>
                                        </a:schemeClr>
                                      </a:solidFill>
                                      <a:latin typeface="Cambria Math"/>
                                    </a:rPr>
                                  </m:ctrlPr>
                                </m:naryPr>
                                <m:sub>
                                  <m:r>
                                    <a:rPr lang="fr-FR" i="1">
                                      <a:solidFill>
                                        <a:schemeClr val="bg1">
                                          <a:lumMod val="65000"/>
                                        </a:schemeClr>
                                      </a:solidFill>
                                      <a:latin typeface="Cambria Math"/>
                                    </a:rPr>
                                    <m:t>𝑗</m:t>
                                  </m:r>
                                  <m:r>
                                    <a:rPr lang="fr-FR" i="1">
                                      <a:solidFill>
                                        <a:schemeClr val="bg1">
                                          <a:lumMod val="65000"/>
                                        </a:schemeClr>
                                      </a:solidFill>
                                      <a:latin typeface="Cambria Math"/>
                                    </a:rPr>
                                    <m:t>=1</m:t>
                                  </m:r>
                                </m:sub>
                                <m:sup>
                                  <m:r>
                                    <a:rPr lang="fr-FR" i="1">
                                      <a:solidFill>
                                        <a:schemeClr val="bg1">
                                          <a:lumMod val="65000"/>
                                        </a:schemeClr>
                                      </a:solidFill>
                                      <a:latin typeface="Cambria Math"/>
                                    </a:rPr>
                                    <m:t>𝑚</m:t>
                                  </m:r>
                                </m:sup>
                                <m:e>
                                  <m:sSubSup>
                                    <m:sSubSupPr>
                                      <m:ctrlPr>
                                        <a:rPr lang="fr-FR" i="1">
                                          <a:solidFill>
                                            <a:schemeClr val="bg1">
                                              <a:lumMod val="65000"/>
                                            </a:schemeClr>
                                          </a:solidFill>
                                          <a:latin typeface="Cambria Math"/>
                                        </a:rPr>
                                      </m:ctrlPr>
                                    </m:sSubSupPr>
                                    <m:e>
                                      <m:r>
                                        <a:rPr lang="fr-FR" i="1">
                                          <a:solidFill>
                                            <a:schemeClr val="bg1">
                                              <a:lumMod val="65000"/>
                                            </a:schemeClr>
                                          </a:solidFill>
                                          <a:latin typeface="Cambria Math"/>
                                        </a:rPr>
                                        <m:t>𝛼</m:t>
                                      </m:r>
                                    </m:e>
                                    <m:sub>
                                      <m:r>
                                        <a:rPr lang="fr-FR" i="1">
                                          <a:solidFill>
                                            <a:schemeClr val="bg1">
                                              <a:lumMod val="65000"/>
                                            </a:schemeClr>
                                          </a:solidFill>
                                          <a:latin typeface="Cambria Math"/>
                                        </a:rPr>
                                        <m:t>𝑗𝑖</m:t>
                                      </m:r>
                                    </m:sub>
                                    <m:sup>
                                      <m:r>
                                        <a:rPr lang="fr-FR" i="1">
                                          <a:solidFill>
                                            <a:schemeClr val="bg1">
                                              <a:lumMod val="65000"/>
                                            </a:schemeClr>
                                          </a:solidFill>
                                          <a:latin typeface="Cambria Math"/>
                                        </a:rPr>
                                        <m:t>𝑞</m:t>
                                      </m:r>
                                    </m:sup>
                                  </m:sSubSup>
                                </m:e>
                              </m:nary>
                            </m:den>
                          </m:f>
                        </m:e>
                        <m:lim>
                          <m:eqArr>
                            <m:eqArrPr>
                              <m:ctrlPr>
                                <a:rPr lang="fr-FR" b="1" i="1">
                                  <a:solidFill>
                                    <a:schemeClr val="bg1">
                                      <a:lumMod val="65000"/>
                                    </a:schemeClr>
                                  </a:solidFill>
                                  <a:latin typeface="Cambria Math"/>
                                </a:rPr>
                              </m:ctrlPr>
                            </m:eqArrPr>
                            <m:e>
                              <m:r>
                                <a:rPr lang="fr-FR" b="1" i="1">
                                  <a:solidFill>
                                    <a:schemeClr val="bg1">
                                      <a:lumMod val="65000"/>
                                    </a:schemeClr>
                                  </a:solidFill>
                                  <a:latin typeface="Cambria Math"/>
                                </a:rPr>
                                <m:t> </m:t>
                              </m:r>
                            </m:e>
                            <m:e>
                              <m:r>
                                <a:rPr lang="en-US" b="1" i="1" smtClean="0">
                                  <a:solidFill>
                                    <a:schemeClr val="bg1">
                                      <a:lumMod val="65000"/>
                                    </a:schemeClr>
                                  </a:solidFill>
                                  <a:latin typeface="Cambria Math"/>
                                </a:rPr>
                                <m:t> </m:t>
                              </m:r>
                            </m:e>
                            <m:e>
                              <m:r>
                                <a:rPr lang="en-US" b="1" i="1" smtClean="0">
                                  <a:solidFill>
                                    <a:schemeClr val="bg1">
                                      <a:lumMod val="65000"/>
                                    </a:schemeClr>
                                  </a:solidFill>
                                  <a:latin typeface="Cambria Math"/>
                                </a:rPr>
                                <m:t> </m:t>
                              </m:r>
                            </m:e>
                            <m:e>
                              <m:r>
                                <a:rPr lang="fr-FR" b="1" i="1">
                                  <a:solidFill>
                                    <a:schemeClr val="bg1">
                                      <a:lumMod val="65000"/>
                                    </a:schemeClr>
                                  </a:solidFill>
                                  <a:latin typeface="Cambria Math"/>
                                </a:rPr>
                                <m:t>𝐄𝐗𝐏𝐑𝐄𝐒𝐒𝐈𝐎𝐍</m:t>
                              </m:r>
                              <m:r>
                                <a:rPr lang="fr-FR" b="1">
                                  <a:solidFill>
                                    <a:schemeClr val="bg1">
                                      <a:lumMod val="65000"/>
                                    </a:schemeClr>
                                  </a:solidFill>
                                  <a:latin typeface="Cambria Math"/>
                                </a:rPr>
                                <m:t> </m:t>
                              </m:r>
                              <m:r>
                                <a:rPr lang="fr-FR" b="1" i="1">
                                  <a:solidFill>
                                    <a:schemeClr val="bg1">
                                      <a:lumMod val="65000"/>
                                    </a:schemeClr>
                                  </a:solidFill>
                                  <a:latin typeface="Cambria Math"/>
                                </a:rPr>
                                <m:t>𝐓𝐎</m:t>
                              </m:r>
                              <m:r>
                                <a:rPr lang="fr-FR" b="1">
                                  <a:solidFill>
                                    <a:schemeClr val="bg1">
                                      <a:lumMod val="65000"/>
                                    </a:schemeClr>
                                  </a:solidFill>
                                  <a:latin typeface="Cambria Math"/>
                                </a:rPr>
                                <m:t> </m:t>
                              </m:r>
                              <m:r>
                                <a:rPr lang="fr-FR" b="1" i="1">
                                  <a:solidFill>
                                    <a:schemeClr val="bg1">
                                      <a:lumMod val="65000"/>
                                    </a:schemeClr>
                                  </a:solidFill>
                                  <a:latin typeface="Cambria Math"/>
                                </a:rPr>
                                <m:t>𝐎𝐁𝐓𝐀𝐈𝐍</m:t>
                              </m:r>
                              <m:r>
                                <a:rPr lang="fr-FR" b="1">
                                  <a:solidFill>
                                    <a:schemeClr val="bg1">
                                      <a:lumMod val="65000"/>
                                    </a:schemeClr>
                                  </a:solidFill>
                                  <a:latin typeface="Cambria Math"/>
                                </a:rPr>
                                <m:t> </m:t>
                              </m:r>
                              <m:r>
                                <a:rPr lang="fr-FR" b="1" i="1">
                                  <a:solidFill>
                                    <a:schemeClr val="bg1">
                                      <a:lumMod val="65000"/>
                                    </a:schemeClr>
                                  </a:solidFill>
                                  <a:latin typeface="Cambria Math"/>
                                </a:rPr>
                                <m:t>𝐂𝐎𝐕𝐀𝐑𝐈𝐀𝐍𝐂𝐄𝐒</m:t>
                              </m:r>
                            </m:e>
                          </m:eqArr>
                        </m:lim>
                      </m:limLow>
                    </m:oMath>
                  </m:oMathPara>
                </a14:m>
                <a:endParaRPr lang="fr-FR" dirty="0">
                  <a:solidFill>
                    <a:schemeClr val="bg1">
                      <a:lumMod val="65000"/>
                    </a:schemeClr>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2744585" y="5410200"/>
                <a:ext cx="5713615" cy="1194045"/>
              </a:xfrm>
              <a:prstGeom prst="rect">
                <a:avLst/>
              </a:prstGeom>
              <a:blipFill rotWithShape="1">
                <a:blip r:embed="rId3"/>
                <a:stretch>
                  <a:fillRect/>
                </a:stretch>
              </a:blipFill>
              <a:ln w="28575">
                <a:solidFill>
                  <a:schemeClr val="bg1">
                    <a:lumMod val="65000"/>
                  </a:schemeClr>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04880" y="3124200"/>
                <a:ext cx="6734239" cy="1170432"/>
              </a:xfrm>
              <a:prstGeom prst="rect">
                <a:avLst/>
              </a:prstGeom>
              <a:noFill/>
              <a:ln w="28575">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sSup>
                        <m:sSupPr>
                          <m:ctrlPr>
                            <a:rPr lang="fr-FR" sz="2400" i="1" smtClean="0">
                              <a:solidFill>
                                <a:schemeClr val="bg1">
                                  <a:lumMod val="65000"/>
                                </a:schemeClr>
                              </a:solidFill>
                              <a:latin typeface="Cambria Math"/>
                            </a:rPr>
                          </m:ctrlPr>
                        </m:sSupPr>
                        <m:e>
                          <m:r>
                            <a:rPr lang="en-US" sz="2400" b="1" i="1">
                              <a:solidFill>
                                <a:schemeClr val="bg1">
                                  <a:lumMod val="65000"/>
                                </a:schemeClr>
                              </a:solidFill>
                              <a:latin typeface="Cambria Math"/>
                            </a:rPr>
                            <m:t>𝚯</m:t>
                          </m:r>
                        </m:e>
                        <m:sup>
                          <m:r>
                            <a:rPr lang="en-US" sz="2400" i="1">
                              <a:solidFill>
                                <a:schemeClr val="bg1">
                                  <a:lumMod val="65000"/>
                                </a:schemeClr>
                              </a:solidFill>
                              <a:latin typeface="Cambria Math"/>
                            </a:rPr>
                            <m:t>𝑞</m:t>
                          </m:r>
                          <m:r>
                            <a:rPr lang="en-US" sz="2400" i="1">
                              <a:solidFill>
                                <a:schemeClr val="bg1">
                                  <a:lumMod val="65000"/>
                                </a:schemeClr>
                              </a:solidFill>
                              <a:latin typeface="Cambria Math"/>
                            </a:rPr>
                            <m:t>+1</m:t>
                          </m:r>
                        </m:sup>
                      </m:sSup>
                      <m:r>
                        <a:rPr lang="en-US" sz="2400" i="1">
                          <a:solidFill>
                            <a:schemeClr val="bg1">
                              <a:lumMod val="65000"/>
                            </a:schemeClr>
                          </a:solidFill>
                          <a:latin typeface="Cambria Math"/>
                        </a:rPr>
                        <m:t>=</m:t>
                      </m:r>
                      <m:func>
                        <m:funcPr>
                          <m:ctrlPr>
                            <a:rPr lang="fr-FR" sz="2400" i="1">
                              <a:solidFill>
                                <a:schemeClr val="bg1">
                                  <a:lumMod val="65000"/>
                                </a:schemeClr>
                              </a:solidFill>
                              <a:latin typeface="Cambria Math"/>
                            </a:rPr>
                          </m:ctrlPr>
                        </m:funcPr>
                        <m:fName>
                          <m:r>
                            <m:rPr>
                              <m:sty m:val="p"/>
                            </m:rPr>
                            <a:rPr lang="en-US" sz="2400">
                              <a:solidFill>
                                <a:schemeClr val="bg1">
                                  <a:lumMod val="65000"/>
                                </a:schemeClr>
                              </a:solidFill>
                              <a:latin typeface="Cambria Math"/>
                            </a:rPr>
                            <m:t>arg</m:t>
                          </m:r>
                        </m:fName>
                        <m:e>
                          <m:func>
                            <m:funcPr>
                              <m:ctrlPr>
                                <a:rPr lang="fr-FR" sz="2400" i="1">
                                  <a:solidFill>
                                    <a:schemeClr val="bg1">
                                      <a:lumMod val="65000"/>
                                    </a:schemeClr>
                                  </a:solidFill>
                                  <a:latin typeface="Cambria Math"/>
                                </a:rPr>
                              </m:ctrlPr>
                            </m:funcPr>
                            <m:fName>
                              <m:limLow>
                                <m:limLowPr>
                                  <m:ctrlPr>
                                    <a:rPr lang="fr-FR" sz="2400" i="1">
                                      <a:solidFill>
                                        <a:schemeClr val="bg1">
                                          <a:lumMod val="65000"/>
                                        </a:schemeClr>
                                      </a:solidFill>
                                      <a:latin typeface="Cambria Math"/>
                                    </a:rPr>
                                  </m:ctrlPr>
                                </m:limLowPr>
                                <m:e>
                                  <m:r>
                                    <m:rPr>
                                      <m:sty m:val="p"/>
                                    </m:rPr>
                                    <a:rPr lang="en-US" sz="2400">
                                      <a:solidFill>
                                        <a:schemeClr val="bg1">
                                          <a:lumMod val="65000"/>
                                        </a:schemeClr>
                                      </a:solidFill>
                                      <a:latin typeface="Cambria Math"/>
                                    </a:rPr>
                                    <m:t>min</m:t>
                                  </m:r>
                                </m:e>
                                <m:lim>
                                  <m:r>
                                    <a:rPr lang="en-US" sz="2400" b="1" i="1">
                                      <a:solidFill>
                                        <a:schemeClr val="bg1">
                                          <a:lumMod val="65000"/>
                                        </a:schemeClr>
                                      </a:solidFill>
                                      <a:latin typeface="Cambria Math"/>
                                    </a:rPr>
                                    <m:t>𝚯</m:t>
                                  </m:r>
                                </m:lim>
                              </m:limLow>
                            </m:fName>
                            <m:e>
                              <m:f>
                                <m:fPr>
                                  <m:ctrlPr>
                                    <a:rPr lang="fr-FR" sz="2400" i="1">
                                      <a:solidFill>
                                        <a:schemeClr val="bg1">
                                          <a:lumMod val="65000"/>
                                        </a:schemeClr>
                                      </a:solidFill>
                                      <a:latin typeface="Cambria Math"/>
                                    </a:rPr>
                                  </m:ctrlPr>
                                </m:fPr>
                                <m:num>
                                  <m:r>
                                    <a:rPr lang="en-US" sz="2400" i="1">
                                      <a:solidFill>
                                        <a:schemeClr val="bg1">
                                          <a:lumMod val="65000"/>
                                        </a:schemeClr>
                                      </a:solidFill>
                                      <a:latin typeface="Cambria Math"/>
                                    </a:rPr>
                                    <m:t>1</m:t>
                                  </m:r>
                                </m:num>
                                <m:den>
                                  <m:r>
                                    <a:rPr lang="en-US" sz="2400" i="1">
                                      <a:solidFill>
                                        <a:schemeClr val="bg1">
                                          <a:lumMod val="65000"/>
                                        </a:schemeClr>
                                      </a:solidFill>
                                      <a:latin typeface="Cambria Math"/>
                                    </a:rPr>
                                    <m:t>2</m:t>
                                  </m:r>
                                </m:den>
                              </m:f>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𝑗</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𝑚</m:t>
                                  </m:r>
                                </m:sup>
                                <m:e>
                                  <m:nary>
                                    <m:naryPr>
                                      <m:chr m:val="∑"/>
                                      <m:limLoc m:val="undOvr"/>
                                      <m:ctrlPr>
                                        <a:rPr lang="fr-FR" sz="2400" i="1">
                                          <a:solidFill>
                                            <a:schemeClr val="bg1">
                                              <a:lumMod val="65000"/>
                                            </a:schemeClr>
                                          </a:solidFill>
                                          <a:latin typeface="Cambria Math"/>
                                        </a:rPr>
                                      </m:ctrlPr>
                                    </m:naryPr>
                                    <m:sub>
                                      <m:r>
                                        <a:rPr lang="en-US" sz="2400" i="1">
                                          <a:solidFill>
                                            <a:schemeClr val="bg1">
                                              <a:lumMod val="65000"/>
                                            </a:schemeClr>
                                          </a:solidFill>
                                          <a:latin typeface="Cambria Math"/>
                                        </a:rPr>
                                        <m:t>𝑖</m:t>
                                      </m:r>
                                      <m:r>
                                        <a:rPr lang="en-US" sz="2400" i="1">
                                          <a:solidFill>
                                            <a:schemeClr val="bg1">
                                              <a:lumMod val="65000"/>
                                            </a:schemeClr>
                                          </a:solidFill>
                                          <a:latin typeface="Cambria Math"/>
                                        </a:rPr>
                                        <m:t>=1</m:t>
                                      </m:r>
                                    </m:sub>
                                    <m:sup>
                                      <m:r>
                                        <a:rPr lang="en-US" sz="2400" i="1">
                                          <a:solidFill>
                                            <a:schemeClr val="bg1">
                                              <a:lumMod val="65000"/>
                                            </a:schemeClr>
                                          </a:solidFill>
                                          <a:latin typeface="Cambria Math"/>
                                        </a:rPr>
                                        <m:t>𝑛</m:t>
                                      </m:r>
                                    </m:sup>
                                    <m:e>
                                      <m:sSubSup>
                                        <m:sSubSupPr>
                                          <m:ctrlPr>
                                            <a:rPr lang="fr-FR" sz="2400" i="1">
                                              <a:solidFill>
                                                <a:schemeClr val="bg1">
                                                  <a:lumMod val="65000"/>
                                                </a:schemeClr>
                                              </a:solidFill>
                                              <a:latin typeface="Cambria Math"/>
                                            </a:rPr>
                                          </m:ctrlPr>
                                        </m:sSubSupPr>
                                        <m:e>
                                          <m:r>
                                            <a:rPr lang="en-US" sz="2400" i="1">
                                              <a:solidFill>
                                                <a:schemeClr val="bg1">
                                                  <a:lumMod val="65000"/>
                                                </a:schemeClr>
                                              </a:solidFill>
                                              <a:latin typeface="Cambria Math"/>
                                            </a:rPr>
                                            <m:t>𝛼</m:t>
                                          </m:r>
                                        </m:e>
                                        <m:sub>
                                          <m:r>
                                            <a:rPr lang="en-US" sz="2400" i="1">
                                              <a:solidFill>
                                                <a:schemeClr val="bg1">
                                                  <a:lumMod val="65000"/>
                                                </a:schemeClr>
                                              </a:solidFill>
                                              <a:latin typeface="Cambria Math"/>
                                            </a:rPr>
                                            <m:t>𝑗𝑖</m:t>
                                          </m:r>
                                        </m:sub>
                                        <m:sup>
                                          <m:r>
                                            <a:rPr lang="en-US" sz="2400" i="1">
                                              <a:solidFill>
                                                <a:schemeClr val="bg1">
                                                  <a:lumMod val="65000"/>
                                                </a:schemeClr>
                                              </a:solidFill>
                                              <a:latin typeface="Cambria Math"/>
                                            </a:rPr>
                                            <m:t>𝑞</m:t>
                                          </m:r>
                                        </m:sup>
                                      </m:sSubSup>
                                      <m:sSubSup>
                                        <m:sSubSupPr>
                                          <m:ctrlPr>
                                            <a:rPr lang="fr-FR" sz="2400" i="1" smtClean="0">
                                              <a:solidFill>
                                                <a:schemeClr val="tx1"/>
                                              </a:solidFill>
                                              <a:latin typeface="Cambria Math"/>
                                            </a:rPr>
                                          </m:ctrlPr>
                                        </m:sSubSupPr>
                                        <m:e>
                                          <m:d>
                                            <m:dPr>
                                              <m:begChr m:val="‖"/>
                                              <m:endChr m:val="‖"/>
                                              <m:ctrlPr>
                                                <a:rPr lang="fr-FR" sz="2400" i="1">
                                                  <a:solidFill>
                                                    <a:schemeClr val="tx1"/>
                                                  </a:solidFill>
                                                  <a:latin typeface="Cambria Math"/>
                                                </a:rPr>
                                              </m:ctrlPr>
                                            </m:dPr>
                                            <m:e>
                                              <m:sSub>
                                                <m:sSubPr>
                                                  <m:ctrlPr>
                                                    <a:rPr lang="fr-FR" sz="2400" i="1">
                                                      <a:solidFill>
                                                        <a:schemeClr val="tx1"/>
                                                      </a:solidFill>
                                                      <a:latin typeface="Cambria Math"/>
                                                    </a:rPr>
                                                  </m:ctrlPr>
                                                </m:sSubPr>
                                                <m:e>
                                                  <m:r>
                                                    <a:rPr lang="en-US" sz="2400" b="1" i="1">
                                                      <a:solidFill>
                                                        <a:schemeClr val="tx1"/>
                                                      </a:solidFill>
                                                      <a:latin typeface="Cambria Math"/>
                                                    </a:rPr>
                                                    <m:t>𝒀</m:t>
                                                  </m:r>
                                                </m:e>
                                                <m:sub>
                                                  <m:r>
                                                    <a:rPr lang="en-US" sz="2400" i="1">
                                                      <a:solidFill>
                                                        <a:schemeClr val="tx1"/>
                                                      </a:solidFill>
                                                      <a:latin typeface="Cambria Math"/>
                                                    </a:rPr>
                                                    <m:t>𝑗</m:t>
                                                  </m:r>
                                                </m:sub>
                                              </m:sSub>
                                              <m:r>
                                                <a:rPr lang="en-US" sz="2400" b="1" i="1">
                                                  <a:solidFill>
                                                    <a:schemeClr val="tx1"/>
                                                  </a:solidFill>
                                                  <a:latin typeface="Cambria Math"/>
                                                </a:rPr>
                                                <m:t> −</m:t>
                                              </m:r>
                                              <m:r>
                                                <a:rPr lang="en-US" sz="2400" b="1" i="1">
                                                  <a:solidFill>
                                                    <a:schemeClr val="tx1"/>
                                                  </a:solidFill>
                                                  <a:latin typeface="Cambria Math"/>
                                                </a:rPr>
                                                <m:t>𝝁</m:t>
                                              </m:r>
                                              <m:d>
                                                <m:dPr>
                                                  <m:ctrlPr>
                                                    <a:rPr lang="fr-FR" sz="2400" b="1" i="1">
                                                      <a:solidFill>
                                                        <a:schemeClr val="tx1"/>
                                                      </a:solidFill>
                                                      <a:latin typeface="Cambria Math"/>
                                                    </a:rPr>
                                                  </m:ctrlPr>
                                                </m:dPr>
                                                <m:e>
                                                  <m:sSub>
                                                    <m:sSubPr>
                                                      <m:ctrlPr>
                                                        <a:rPr lang="fr-FR" sz="2400" i="1">
                                                          <a:solidFill>
                                                            <a:schemeClr val="tx1"/>
                                                          </a:solidFill>
                                                          <a:latin typeface="Cambria Math"/>
                                                        </a:rPr>
                                                      </m:ctrlPr>
                                                    </m:sSubPr>
                                                    <m:e>
                                                      <m:r>
                                                        <a:rPr lang="en-US" sz="2400" b="1" i="1">
                                                          <a:solidFill>
                                                            <a:schemeClr val="tx1"/>
                                                          </a:solidFill>
                                                          <a:latin typeface="Cambria Math"/>
                                                        </a:rPr>
                                                        <m:t>𝑿</m:t>
                                                      </m:r>
                                                    </m:e>
                                                    <m:sub>
                                                      <m:r>
                                                        <a:rPr lang="en-US" sz="2400" i="1">
                                                          <a:solidFill>
                                                            <a:schemeClr val="tx1"/>
                                                          </a:solidFill>
                                                          <a:latin typeface="Cambria Math"/>
                                                        </a:rPr>
                                                        <m:t>𝑖</m:t>
                                                      </m:r>
                                                    </m:sub>
                                                  </m:sSub>
                                                  <m:r>
                                                    <a:rPr lang="en-US" sz="2400" i="1">
                                                      <a:solidFill>
                                                        <a:schemeClr val="tx1"/>
                                                      </a:solidFill>
                                                      <a:latin typeface="Cambria Math"/>
                                                    </a:rPr>
                                                    <m:t>;</m:t>
                                                  </m:r>
                                                  <m:r>
                                                    <a:rPr lang="en-US" sz="2400" b="1" i="1">
                                                      <a:solidFill>
                                                        <a:schemeClr val="tx1"/>
                                                      </a:solidFill>
                                                      <a:latin typeface="Cambria Math"/>
                                                    </a:rPr>
                                                    <m:t>𝚯</m:t>
                                                  </m:r>
                                                </m:e>
                                              </m:d>
                                            </m:e>
                                          </m:d>
                                        </m:e>
                                        <m:sub>
                                          <m:sSubSup>
                                            <m:sSubSupPr>
                                              <m:ctrlPr>
                                                <a:rPr lang="fr-FR" sz="2400" i="1">
                                                  <a:solidFill>
                                                    <a:schemeClr val="tx1"/>
                                                  </a:solidFill>
                                                  <a:latin typeface="Cambria Math"/>
                                                </a:rPr>
                                              </m:ctrlPr>
                                            </m:sSubSupPr>
                                            <m:e>
                                              <m:r>
                                                <m:rPr>
                                                  <m:sty m:val="p"/>
                                                </m:rPr>
                                                <a:rPr lang="en-US" sz="2400">
                                                  <a:solidFill>
                                                    <a:schemeClr val="tx1"/>
                                                  </a:solidFill>
                                                  <a:latin typeface="Cambria Math"/>
                                                </a:rPr>
                                                <m:t>Σ</m:t>
                                              </m:r>
                                            </m:e>
                                            <m:sub>
                                              <m:r>
                                                <a:rPr lang="en-US" sz="2400" i="1">
                                                  <a:solidFill>
                                                    <a:schemeClr val="tx1"/>
                                                  </a:solidFill>
                                                  <a:latin typeface="Cambria Math"/>
                                                </a:rPr>
                                                <m:t>𝑖</m:t>
                                              </m:r>
                                            </m:sub>
                                            <m:sup>
                                              <m:r>
                                                <a:rPr lang="en-US" sz="2400" i="1">
                                                  <a:solidFill>
                                                    <a:schemeClr val="tx1"/>
                                                  </a:solidFill>
                                                  <a:latin typeface="Cambria Math"/>
                                                </a:rPr>
                                                <m:t>𝑞</m:t>
                                              </m:r>
                                            </m:sup>
                                          </m:sSubSup>
                                        </m:sub>
                                        <m:sup>
                                          <m:r>
                                            <a:rPr lang="en-US" sz="2400" i="1">
                                              <a:solidFill>
                                                <a:schemeClr val="tx1"/>
                                              </a:solidFill>
                                              <a:latin typeface="Cambria Math"/>
                                            </a:rPr>
                                            <m:t>2</m:t>
                                          </m:r>
                                        </m:sup>
                                      </m:sSubSup>
                                    </m:e>
                                  </m:nary>
                                </m:e>
                              </m:nary>
                            </m:e>
                          </m:func>
                        </m:e>
                      </m:func>
                    </m:oMath>
                  </m:oMathPara>
                </a14:m>
                <a:endParaRPr lang="fr-FR" sz="2400" dirty="0">
                  <a:solidFill>
                    <a:schemeClr val="bg1">
                      <a:lumMod val="6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04880" y="3124200"/>
                <a:ext cx="6734239" cy="1170432"/>
              </a:xfrm>
              <a:prstGeom prst="rect">
                <a:avLst/>
              </a:prstGeom>
              <a:blipFill rotWithShape="1">
                <a:blip r:embed="rId4"/>
                <a:stretch>
                  <a:fillRect/>
                </a:stretch>
              </a:blipFill>
              <a:ln w="28575">
                <a:noFill/>
              </a:ln>
            </p:spPr>
            <p:txBody>
              <a:bodyPr/>
              <a:lstStyle/>
              <a:p>
                <a:r>
                  <a:rPr lang="fr-FR">
                    <a:noFill/>
                  </a:rPr>
                  <a:t> </a:t>
                </a:r>
              </a:p>
            </p:txBody>
          </p:sp>
        </mc:Fallback>
      </mc:AlternateContent>
      <p:sp>
        <p:nvSpPr>
          <p:cNvPr id="12" name="Rounded Rectangle 11"/>
          <p:cNvSpPr/>
          <p:nvPr/>
        </p:nvSpPr>
        <p:spPr>
          <a:xfrm>
            <a:off x="4381500" y="5435600"/>
            <a:ext cx="3962400" cy="5334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ed Rectangle 1"/>
          <p:cNvSpPr/>
          <p:nvPr/>
        </p:nvSpPr>
        <p:spPr>
          <a:xfrm>
            <a:off x="5105401" y="3379445"/>
            <a:ext cx="2514600" cy="709955"/>
          </a:xfrm>
          <a:prstGeom prst="roundRect">
            <a:avLst/>
          </a:prstGeom>
          <a:solidFill>
            <a:schemeClr val="bg1">
              <a:lumMod val="65000"/>
              <a:alpha val="2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 </a:t>
            </a:r>
            <a:r>
              <a:rPr lang="en-US" dirty="0" smtClean="0"/>
              <a:t>CM-Step B</a:t>
            </a:r>
          </a:p>
          <a:p>
            <a:pPr marL="457200" lvl="1" indent="0">
              <a:buNone/>
            </a:pPr>
            <a:endParaRPr lang="en-US" dirty="0" smtClean="0"/>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10" name="Rectangle 9"/>
              <p:cNvSpPr/>
              <p:nvPr/>
            </p:nvSpPr>
            <p:spPr>
              <a:xfrm>
                <a:off x="222131" y="4670245"/>
                <a:ext cx="1663982" cy="895117"/>
              </a:xfrm>
              <a:prstGeom prst="rect">
                <a:avLst/>
              </a:prstGeom>
              <a:ln w="28575">
                <a:solidFill>
                  <a:schemeClr val="bg1">
                    <a:lumMod val="6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chemeClr val="bg1">
                                  <a:lumMod val="65000"/>
                                </a:schemeClr>
                              </a:solidFill>
                              <a:latin typeface="Cambria Math"/>
                            </a:rPr>
                          </m:ctrlPr>
                        </m:fPr>
                        <m:num>
                          <m:sSup>
                            <m:sSupPr>
                              <m:ctrlPr>
                                <a:rPr lang="en-US" sz="2400" i="1" smtClean="0">
                                  <a:solidFill>
                                    <a:schemeClr val="bg1">
                                      <a:lumMod val="65000"/>
                                    </a:schemeClr>
                                  </a:solidFill>
                                  <a:latin typeface="Cambria Math"/>
                                </a:rPr>
                              </m:ctrlPr>
                            </m:sSupPr>
                            <m:e>
                              <m:r>
                                <a:rPr lang="en-US" sz="2400" b="0" i="1" smtClean="0">
                                  <a:solidFill>
                                    <a:schemeClr val="bg1">
                                      <a:lumMod val="65000"/>
                                    </a:schemeClr>
                                  </a:solidFill>
                                  <a:latin typeface="Cambria Math"/>
                                </a:rPr>
                                <m:t>𝜕</m:t>
                              </m:r>
                              <m:r>
                                <a:rPr lang="en-US" sz="2400" b="1">
                                  <a:solidFill>
                                    <a:schemeClr val="bg1">
                                      <a:lumMod val="65000"/>
                                    </a:schemeClr>
                                  </a:solidFill>
                                  <a:latin typeface="Cambria Math"/>
                                </a:rPr>
                                <m:t>𝚯</m:t>
                              </m:r>
                            </m:e>
                            <m:sup>
                              <m:r>
                                <a:rPr lang="en-US" sz="2400" i="1">
                                  <a:solidFill>
                                    <a:schemeClr val="bg1">
                                      <a:lumMod val="65000"/>
                                    </a:schemeClr>
                                  </a:solidFill>
                                  <a:latin typeface="Cambria Math"/>
                                </a:rPr>
                                <m:t>𝑞</m:t>
                              </m:r>
                              <m:r>
                                <a:rPr lang="en-US" sz="2400" i="1">
                                  <a:solidFill>
                                    <a:schemeClr val="bg1">
                                      <a:lumMod val="65000"/>
                                    </a:schemeClr>
                                  </a:solidFill>
                                  <a:latin typeface="Cambria Math"/>
                                </a:rPr>
                                <m:t>+1</m:t>
                              </m:r>
                            </m:sup>
                          </m:sSup>
                        </m:num>
                        <m:den>
                          <m:r>
                            <a:rPr lang="en-US" sz="2400" b="0" i="1" smtClean="0">
                              <a:solidFill>
                                <a:schemeClr val="bg1">
                                  <a:lumMod val="65000"/>
                                </a:schemeClr>
                              </a:solidFill>
                              <a:latin typeface="Cambria Math"/>
                            </a:rPr>
                            <m:t>𝜕</m:t>
                          </m:r>
                          <m:sSub>
                            <m:sSubPr>
                              <m:ctrlPr>
                                <a:rPr lang="en-US" sz="2400" b="0" i="1" smtClean="0">
                                  <a:solidFill>
                                    <a:schemeClr val="bg1">
                                      <a:lumMod val="65000"/>
                                    </a:schemeClr>
                                  </a:solidFill>
                                  <a:latin typeface="Cambria Math"/>
                                </a:rPr>
                              </m:ctrlPr>
                            </m:sSubPr>
                            <m:e>
                              <m:r>
                                <a:rPr lang="en-US" sz="2400" b="1" i="0" smtClean="0">
                                  <a:solidFill>
                                    <a:schemeClr val="bg1">
                                      <a:lumMod val="65000"/>
                                    </a:schemeClr>
                                  </a:solidFill>
                                  <a:latin typeface="Cambria Math"/>
                                </a:rPr>
                                <m:t>𝚺</m:t>
                              </m:r>
                            </m:e>
                            <m:sub>
                              <m:r>
                                <a:rPr lang="en-US" sz="2400" b="0" i="1" smtClean="0">
                                  <a:solidFill>
                                    <a:schemeClr val="bg1">
                                      <a:lumMod val="65000"/>
                                    </a:schemeClr>
                                  </a:solidFill>
                                  <a:latin typeface="Cambria Math"/>
                                </a:rPr>
                                <m:t>𝑖</m:t>
                              </m:r>
                            </m:sub>
                          </m:sSub>
                        </m:den>
                      </m:f>
                      <m:r>
                        <a:rPr lang="en-US" sz="2400" b="0" i="1" smtClean="0">
                          <a:solidFill>
                            <a:schemeClr val="bg1">
                              <a:lumMod val="65000"/>
                            </a:schemeClr>
                          </a:solidFill>
                          <a:latin typeface="Cambria Math"/>
                        </a:rPr>
                        <m:t>=0</m:t>
                      </m:r>
                    </m:oMath>
                  </m:oMathPara>
                </a14:m>
                <a:endParaRPr lang="fr-FR" sz="2400" dirty="0">
                  <a:solidFill>
                    <a:schemeClr val="bg1">
                      <a:lumMod val="6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22131" y="4670245"/>
                <a:ext cx="1663982" cy="895117"/>
              </a:xfrm>
              <a:prstGeom prst="rect">
                <a:avLst/>
              </a:prstGeom>
              <a:blipFill rotWithShape="1">
                <a:blip r:embed="rId5"/>
                <a:stretch>
                  <a:fillRect/>
                </a:stretch>
              </a:blipFill>
              <a:ln w="28575">
                <a:solidFill>
                  <a:schemeClr val="bg1">
                    <a:lumMod val="65000"/>
                  </a:schemeClr>
                </a:solidFill>
              </a:ln>
            </p:spPr>
            <p:txBody>
              <a:bodyPr/>
              <a:lstStyle/>
              <a:p>
                <a:r>
                  <a:rPr lang="fr-FR">
                    <a:noFill/>
                  </a:rPr>
                  <a:t> </a:t>
                </a:r>
              </a:p>
            </p:txBody>
          </p:sp>
        </mc:Fallback>
      </mc:AlternateContent>
      <p:grpSp>
        <p:nvGrpSpPr>
          <p:cNvPr id="7" name="Group 6"/>
          <p:cNvGrpSpPr/>
          <p:nvPr/>
        </p:nvGrpSpPr>
        <p:grpSpPr>
          <a:xfrm>
            <a:off x="1886113" y="4699000"/>
            <a:ext cx="3715280" cy="711200"/>
            <a:chOff x="1886113" y="4699000"/>
            <a:chExt cx="3715280" cy="711200"/>
          </a:xfrm>
        </p:grpSpPr>
        <mc:AlternateContent xmlns:mc="http://schemas.openxmlformats.org/markup-compatibility/2006" xmlns:a14="http://schemas.microsoft.com/office/drawing/2010/main">
          <mc:Choice Requires="a14">
            <p:sp>
              <p:nvSpPr>
                <p:cNvPr id="13" name="TextBox 12"/>
                <p:cNvSpPr txBox="1"/>
                <p:nvPr/>
              </p:nvSpPr>
              <p:spPr>
                <a:xfrm>
                  <a:off x="3048000" y="4699000"/>
                  <a:ext cx="1515543" cy="701154"/>
                </a:xfrm>
                <a:prstGeom prst="rect">
                  <a:avLst/>
                </a:prstGeom>
                <a:noFill/>
              </p:spPr>
              <p:txBody>
                <a:bodyPr wrap="none" rtlCol="0">
                  <a:spAutoFit/>
                </a:bodyPr>
                <a:lstStyle/>
                <a:p>
                  <a:r>
                    <a:rPr lang="en-US" dirty="0" smtClean="0">
                      <a:solidFill>
                        <a:schemeClr val="bg1">
                          <a:lumMod val="65000"/>
                        </a:schemeClr>
                      </a:solidFill>
                    </a:rPr>
                    <a:t>solve for </a:t>
                  </a:r>
                  <a14:m>
                    <m:oMath xmlns:m="http://schemas.openxmlformats.org/officeDocument/2006/math">
                      <m:sSubSup>
                        <m:sSubSupPr>
                          <m:ctrlPr>
                            <a:rPr lang="en-US" i="1">
                              <a:solidFill>
                                <a:schemeClr val="bg1">
                                  <a:lumMod val="65000"/>
                                </a:schemeClr>
                              </a:solidFill>
                              <a:latin typeface="Cambria Math"/>
                            </a:rPr>
                          </m:ctrlPr>
                        </m:sSubSupPr>
                        <m:e>
                          <m:r>
                            <a:rPr lang="en-US" b="1">
                              <a:solidFill>
                                <a:schemeClr val="bg1">
                                  <a:lumMod val="65000"/>
                                </a:schemeClr>
                              </a:solidFill>
                              <a:latin typeface="Cambria Math"/>
                            </a:rPr>
                            <m:t>𝚺</m:t>
                          </m:r>
                        </m:e>
                        <m:sub>
                          <m:r>
                            <a:rPr lang="en-US" i="1">
                              <a:solidFill>
                                <a:schemeClr val="bg1">
                                  <a:lumMod val="65000"/>
                                </a:schemeClr>
                              </a:solidFill>
                              <a:latin typeface="Cambria Math"/>
                            </a:rPr>
                            <m:t>𝑖</m:t>
                          </m:r>
                        </m:sub>
                        <m:sup>
                          <m:r>
                            <a:rPr lang="fr-FR" i="1">
                              <a:solidFill>
                                <a:schemeClr val="bg1">
                                  <a:lumMod val="65000"/>
                                </a:schemeClr>
                              </a:solidFill>
                              <a:latin typeface="Cambria Math"/>
                            </a:rPr>
                            <m:t>𝑞</m:t>
                          </m:r>
                          <m:r>
                            <a:rPr lang="fr-FR" i="1">
                              <a:solidFill>
                                <a:schemeClr val="bg1">
                                  <a:lumMod val="65000"/>
                                </a:schemeClr>
                              </a:solidFill>
                              <a:latin typeface="Cambria Math"/>
                            </a:rPr>
                            <m:t>+1</m:t>
                          </m:r>
                        </m:sup>
                      </m:sSubSup>
                    </m:oMath>
                  </a14:m>
                  <a:r>
                    <a:rPr lang="en-US" dirty="0" smtClean="0">
                      <a:solidFill>
                        <a:schemeClr val="bg1">
                          <a:lumMod val="65000"/>
                        </a:schemeClr>
                      </a:solidFill>
                    </a:rPr>
                    <a:t/>
                  </a:r>
                  <a:br>
                    <a:rPr lang="en-US" dirty="0" smtClean="0">
                      <a:solidFill>
                        <a:schemeClr val="bg1">
                          <a:lumMod val="65000"/>
                        </a:schemeClr>
                      </a:solidFill>
                    </a:rPr>
                  </a:br>
                  <a:endParaRPr lang="fr-FR" b="1" dirty="0">
                    <a:solidFill>
                      <a:schemeClr val="bg1">
                        <a:lumMod val="65000"/>
                      </a:schemeClr>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48000" y="4699000"/>
                  <a:ext cx="1515543" cy="701154"/>
                </a:xfrm>
                <a:prstGeom prst="rect">
                  <a:avLst/>
                </a:prstGeom>
                <a:blipFill rotWithShape="1">
                  <a:blip r:embed="rId6"/>
                  <a:stretch>
                    <a:fillRect l="-3213"/>
                  </a:stretch>
                </a:blipFill>
              </p:spPr>
              <p:txBody>
                <a:bodyPr/>
                <a:lstStyle/>
                <a:p>
                  <a:r>
                    <a:rPr lang="fr-FR">
                      <a:noFill/>
                    </a:rPr>
                    <a:t> </a:t>
                  </a:r>
                </a:p>
              </p:txBody>
            </p:sp>
          </mc:Fallback>
        </mc:AlternateContent>
        <p:cxnSp>
          <p:nvCxnSpPr>
            <p:cNvPr id="3" name="Elbow Connector 2"/>
            <p:cNvCxnSpPr>
              <a:stCxn id="10" idx="3"/>
              <a:endCxn id="15" idx="0"/>
            </p:cNvCxnSpPr>
            <p:nvPr/>
          </p:nvCxnSpPr>
          <p:spPr>
            <a:xfrm>
              <a:off x="1886113" y="5117804"/>
              <a:ext cx="3715280" cy="292396"/>
            </a:xfrm>
            <a:prstGeom prst="bentConnector2">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a:stCxn id="2" idx="2"/>
            <a:endCxn id="12" idx="0"/>
          </p:cNvCxnSpPr>
          <p:nvPr/>
        </p:nvCxnSpPr>
        <p:spPr>
          <a:xfrm flipH="1">
            <a:off x="6362700" y="4089400"/>
            <a:ext cx="1" cy="1346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77000" y="4439334"/>
            <a:ext cx="1300356" cy="646331"/>
          </a:xfrm>
          <a:prstGeom prst="rect">
            <a:avLst/>
          </a:prstGeom>
          <a:noFill/>
        </p:spPr>
        <p:txBody>
          <a:bodyPr wrap="none" rtlCol="0">
            <a:spAutoFit/>
          </a:bodyPr>
          <a:lstStyle/>
          <a:p>
            <a:pPr algn="ctr"/>
            <a:r>
              <a:rPr lang="en-US" b="1" dirty="0" smtClean="0">
                <a:solidFill>
                  <a:srgbClr val="00B050"/>
                </a:solidFill>
              </a:rPr>
              <a:t>Expand and</a:t>
            </a:r>
            <a:br>
              <a:rPr lang="en-US" b="1" dirty="0" smtClean="0">
                <a:solidFill>
                  <a:srgbClr val="00B050"/>
                </a:solidFill>
              </a:rPr>
            </a:br>
            <a:r>
              <a:rPr lang="en-US" b="1" dirty="0" smtClean="0">
                <a:solidFill>
                  <a:srgbClr val="00B050"/>
                </a:solidFill>
              </a:rPr>
              <a:t>simplify.</a:t>
            </a:r>
            <a:endParaRPr lang="fr-FR" b="1" dirty="0">
              <a:solidFill>
                <a:srgbClr val="00B050"/>
              </a:solidFill>
            </a:endParaRPr>
          </a:p>
        </p:txBody>
      </p:sp>
      <p:sp>
        <p:nvSpPr>
          <p:cNvPr id="14" name="TextBox 13"/>
          <p:cNvSpPr txBox="1"/>
          <p:nvPr/>
        </p:nvSpPr>
        <p:spPr>
          <a:xfrm>
            <a:off x="5195553" y="3035300"/>
            <a:ext cx="2334293" cy="369332"/>
          </a:xfrm>
          <a:prstGeom prst="rect">
            <a:avLst/>
          </a:prstGeom>
          <a:noFill/>
        </p:spPr>
        <p:txBody>
          <a:bodyPr wrap="none" rtlCol="0">
            <a:spAutoFit/>
          </a:bodyPr>
          <a:lstStyle/>
          <a:p>
            <a:r>
              <a:rPr lang="en-US" b="1" dirty="0" smtClean="0">
                <a:solidFill>
                  <a:srgbClr val="00B050"/>
                </a:solidFill>
              </a:rPr>
              <a:t>Mahalanobis distance.</a:t>
            </a:r>
            <a:endParaRPr lang="fr-FR" b="1" dirty="0">
              <a:solidFill>
                <a:srgbClr val="00B050"/>
              </a:solidFill>
            </a:endParaRPr>
          </a:p>
        </p:txBody>
      </p:sp>
    </p:spTree>
    <p:extLst>
      <p:ext uri="{BB962C8B-B14F-4D97-AF65-F5344CB8AC3E}">
        <p14:creationId xmlns:p14="http://schemas.microsoft.com/office/powerpoint/2010/main" val="96596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453" y="6245167"/>
            <a:ext cx="3636547" cy="453019"/>
          </a:xfrm>
          <a:prstGeom prst="rect">
            <a:avLst/>
          </a:prstGeom>
          <a:solidFill>
            <a:srgbClr val="0070C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493776" y="1691640"/>
                <a:ext cx="8229600" cy="4785360"/>
              </a:xfrm>
            </p:spPr>
            <p:txBody>
              <a:bodyPr>
                <a:noAutofit/>
              </a:bodyPr>
              <a:lstStyle/>
              <a:p>
                <a:pPr marL="0" indent="0">
                  <a:buNone/>
                </a:pPr>
                <a:endParaRPr lang="en-US" b="1" dirty="0" smtClean="0"/>
              </a:p>
              <a:p>
                <a:pPr marL="457200" lvl="1" indent="0">
                  <a:buNone/>
                </a:pPr>
                <a:r>
                  <a:rPr lang="en-US" b="1" dirty="0" smtClean="0"/>
                  <a:t>ECM Algorithm</a:t>
                </a:r>
              </a:p>
              <a:p>
                <a:pPr marL="1371600" lvl="2" indent="-457200">
                  <a:buFont typeface="+mj-lt"/>
                  <a:buAutoNum type="arabicPeriod"/>
                </a:pPr>
                <a:r>
                  <a:rPr lang="en-US" dirty="0" smtClean="0">
                    <a:solidFill>
                      <a:schemeClr val="bg1">
                        <a:lumMod val="65000"/>
                      </a:schemeClr>
                    </a:solidFill>
                  </a:rPr>
                  <a:t>Initialize parameters:</a:t>
                </a:r>
              </a:p>
              <a:p>
                <a:pPr marL="1371600" lvl="2" indent="-457200">
                  <a:buFont typeface="+mj-lt"/>
                  <a:buAutoNum type="arabicPeriod"/>
                </a:pPr>
                <a:endParaRPr lang="en-US" dirty="0" smtClean="0">
                  <a:solidFill>
                    <a:schemeClr val="bg1">
                      <a:lumMod val="50000"/>
                    </a:schemeClr>
                  </a:solidFill>
                </a:endParaRPr>
              </a:p>
              <a:p>
                <a:pPr marL="1371600" lvl="2" indent="-457200">
                  <a:buFont typeface="+mj-lt"/>
                  <a:buAutoNum type="arabicPeriod"/>
                </a:pPr>
                <a:r>
                  <a:rPr lang="en-US" dirty="0" smtClean="0">
                    <a:solidFill>
                      <a:schemeClr val="bg1">
                        <a:lumMod val="65000"/>
                      </a:schemeClr>
                    </a:solidFill>
                  </a:rPr>
                  <a:t>E-step: Compute </a:t>
                </a:r>
                <a:r>
                  <a:rPr lang="en-US" i="1" u="sng" dirty="0" smtClean="0">
                    <a:solidFill>
                      <a:schemeClr val="bg1">
                        <a:lumMod val="65000"/>
                      </a:schemeClr>
                    </a:solidFill>
                  </a:rPr>
                  <a:t>posterior probabilities</a:t>
                </a:r>
                <a:r>
                  <a:rPr lang="en-US" dirty="0" smtClean="0">
                    <a:solidFill>
                      <a:schemeClr val="bg1">
                        <a:lumMod val="65000"/>
                      </a:schemeClr>
                    </a:solidFill>
                  </a:rPr>
                  <a:t> given the current values of </a:t>
                </a:r>
                <a14:m>
                  <m:oMath xmlns:m="http://schemas.openxmlformats.org/officeDocument/2006/math">
                    <m:r>
                      <a:rPr lang="en-US" b="1" i="0" smtClean="0">
                        <a:solidFill>
                          <a:schemeClr val="bg1">
                            <a:lumMod val="65000"/>
                          </a:schemeClr>
                        </a:solidFill>
                        <a:latin typeface="Cambria Math"/>
                      </a:rPr>
                      <m:t>𝐑</m:t>
                    </m:r>
                  </m:oMath>
                </a14:m>
                <a:r>
                  <a:rPr lang="en-US" dirty="0" smtClean="0">
                    <a:solidFill>
                      <a:schemeClr val="bg1">
                        <a:lumMod val="65000"/>
                      </a:schemeClr>
                    </a:solidFill>
                  </a:rPr>
                  <a:t>, </a:t>
                </a:r>
                <a14:m>
                  <m:oMath xmlns:m="http://schemas.openxmlformats.org/officeDocument/2006/math">
                    <m:r>
                      <a:rPr lang="en-US" b="1" i="1" smtClean="0">
                        <a:solidFill>
                          <a:schemeClr val="bg1">
                            <a:lumMod val="65000"/>
                          </a:schemeClr>
                        </a:solidFill>
                        <a:latin typeface="Cambria Math"/>
                      </a:rPr>
                      <m:t>𝒕</m:t>
                    </m:r>
                  </m:oMath>
                </a14:m>
                <a:r>
                  <a:rPr lang="en-US" dirty="0" smtClean="0">
                    <a:solidFill>
                      <a:schemeClr val="bg1">
                        <a:lumMod val="65000"/>
                      </a:schemeClr>
                    </a:solidFill>
                  </a:rPr>
                  <a:t>, and </a:t>
                </a:r>
                <a14:m>
                  <m:oMath xmlns:m="http://schemas.openxmlformats.org/officeDocument/2006/math">
                    <m:sSub>
                      <m:sSubPr>
                        <m:ctrlPr>
                          <a:rPr lang="en-US" b="0" i="1" smtClean="0">
                            <a:solidFill>
                              <a:schemeClr val="bg1">
                                <a:lumMod val="65000"/>
                              </a:schemeClr>
                            </a:solidFill>
                            <a:latin typeface="Cambria Math"/>
                          </a:rPr>
                        </m:ctrlPr>
                      </m:sSubPr>
                      <m:e>
                        <m:r>
                          <a:rPr lang="en-US" b="1" i="0" smtClean="0">
                            <a:solidFill>
                              <a:schemeClr val="bg1">
                                <a:lumMod val="65000"/>
                              </a:schemeClr>
                            </a:solidFill>
                            <a:latin typeface="Cambria Math"/>
                          </a:rPr>
                          <m:t>𝚺</m:t>
                        </m:r>
                      </m:e>
                      <m:sub>
                        <m:r>
                          <a:rPr lang="en-US" b="0" i="1" smtClean="0">
                            <a:solidFill>
                              <a:schemeClr val="bg1">
                                <a:lumMod val="65000"/>
                              </a:schemeClr>
                            </a:solidFill>
                            <a:latin typeface="Cambria Math"/>
                          </a:rPr>
                          <m:t>𝑖</m:t>
                        </m:r>
                      </m:sub>
                    </m:sSub>
                  </m:oMath>
                </a14:m>
                <a:r>
                  <a:rPr lang="en-US" dirty="0" smtClean="0">
                    <a:solidFill>
                      <a:schemeClr val="bg1">
                        <a:lumMod val="65000"/>
                      </a:schemeClr>
                    </a:solidFill>
                  </a:rPr>
                  <a:t>. Call these </a:t>
                </a:r>
                <a14:m>
                  <m:oMath xmlns:m="http://schemas.openxmlformats.org/officeDocument/2006/math">
                    <m:sSub>
                      <m:sSubPr>
                        <m:ctrlPr>
                          <a:rPr lang="en-US" b="0" i="1" smtClean="0">
                            <a:solidFill>
                              <a:schemeClr val="bg1">
                                <a:lumMod val="65000"/>
                              </a:schemeClr>
                            </a:solidFill>
                            <a:latin typeface="Cambria Math"/>
                          </a:rPr>
                        </m:ctrlPr>
                      </m:sSubPr>
                      <m:e>
                        <m:r>
                          <a:rPr lang="en-US" b="0" i="1" smtClean="0">
                            <a:solidFill>
                              <a:schemeClr val="bg1">
                                <a:lumMod val="65000"/>
                              </a:schemeClr>
                            </a:solidFill>
                            <a:latin typeface="Cambria Math"/>
                          </a:rPr>
                          <m:t>𝛼</m:t>
                        </m:r>
                      </m:e>
                      <m:sub>
                        <m:r>
                          <a:rPr lang="en-US" b="0" i="1" smtClean="0">
                            <a:solidFill>
                              <a:schemeClr val="bg1">
                                <a:lumMod val="65000"/>
                              </a:schemeClr>
                            </a:solidFill>
                            <a:latin typeface="Cambria Math"/>
                          </a:rPr>
                          <m:t>𝑗𝑖</m:t>
                        </m:r>
                      </m:sub>
                    </m:sSub>
                  </m:oMath>
                </a14:m>
                <a:r>
                  <a:rPr lang="en-US" dirty="0" smtClean="0">
                    <a:solidFill>
                      <a:schemeClr val="bg1">
                        <a:lumMod val="65000"/>
                      </a:schemeClr>
                    </a:solidFill>
                  </a:rPr>
                  <a:t>.</a:t>
                </a:r>
                <a:r>
                  <a:rPr lang="en-US" b="1" dirty="0" smtClean="0">
                    <a:solidFill>
                      <a:schemeClr val="bg1">
                        <a:lumMod val="65000"/>
                      </a:schemeClr>
                    </a:solidFill>
                  </a:rPr>
                  <a:t> </a:t>
                </a:r>
              </a:p>
              <a:p>
                <a:pPr marL="1371600" lvl="2" indent="-457200">
                  <a:buFont typeface="+mj-lt"/>
                  <a:buAutoNum type="arabicPeriod"/>
                </a:pPr>
                <a:r>
                  <a:rPr lang="en-US" dirty="0" smtClean="0">
                    <a:solidFill>
                      <a:schemeClr val="bg1">
                        <a:lumMod val="65000"/>
                      </a:schemeClr>
                    </a:solidFill>
                  </a:rPr>
                  <a:t>CM-steps: Maximize </a:t>
                </a:r>
                <a14:m>
                  <m:oMath xmlns:m="http://schemas.openxmlformats.org/officeDocument/2006/math">
                    <m:r>
                      <a:rPr lang="en-US">
                        <a:solidFill>
                          <a:schemeClr val="bg1">
                            <a:lumMod val="65000"/>
                          </a:schemeClr>
                        </a:solidFill>
                        <a:latin typeface="Cambria Math"/>
                        <a:ea typeface="Cambria Math"/>
                      </a:rPr>
                      <m:t>ℰ</m:t>
                    </m:r>
                    <m:d>
                      <m:dPr>
                        <m:ctrlPr>
                          <a:rPr lang="en-US" i="1">
                            <a:solidFill>
                              <a:schemeClr val="bg1">
                                <a:lumMod val="65000"/>
                              </a:schemeClr>
                            </a:solidFill>
                            <a:latin typeface="Cambria Math"/>
                            <a:ea typeface="Cambria Math"/>
                          </a:rPr>
                        </m:ctrlPr>
                      </m:dPr>
                      <m:e>
                        <m:r>
                          <a:rPr lang="en-US" b="1">
                            <a:solidFill>
                              <a:schemeClr val="bg1">
                                <a:lumMod val="65000"/>
                              </a:schemeClr>
                            </a:solidFill>
                            <a:latin typeface="Cambria Math"/>
                            <a:ea typeface="Cambria Math"/>
                          </a:rPr>
                          <m:t>𝚿</m:t>
                        </m:r>
                      </m:e>
                      <m:e>
                        <m:r>
                          <a:rPr lang="en-US" i="1">
                            <a:solidFill>
                              <a:schemeClr val="bg1">
                                <a:lumMod val="65000"/>
                              </a:schemeClr>
                            </a:solidFill>
                            <a:latin typeface="Cambria Math"/>
                            <a:ea typeface="Cambria Math"/>
                          </a:rPr>
                          <m:t>𝒴</m:t>
                        </m:r>
                        <m:r>
                          <a:rPr lang="en-US" i="1">
                            <a:solidFill>
                              <a:schemeClr val="bg1">
                                <a:lumMod val="65000"/>
                              </a:schemeClr>
                            </a:solidFill>
                            <a:latin typeface="Cambria Math"/>
                            <a:ea typeface="Cambria Math"/>
                          </a:rPr>
                          <m:t>,</m:t>
                        </m:r>
                        <m:r>
                          <a:rPr lang="en-US" i="1">
                            <a:solidFill>
                              <a:schemeClr val="bg1">
                                <a:lumMod val="65000"/>
                              </a:schemeClr>
                            </a:solidFill>
                            <a:latin typeface="Cambria Math"/>
                            <a:ea typeface="Cambria Math"/>
                          </a:rPr>
                          <m:t>𝒵</m:t>
                        </m:r>
                      </m:e>
                    </m:d>
                  </m:oMath>
                </a14:m>
                <a:r>
                  <a:rPr lang="en-US" dirty="0" smtClean="0">
                    <a:solidFill>
                      <a:schemeClr val="bg1">
                        <a:lumMod val="65000"/>
                      </a:schemeClr>
                    </a:solidFill>
                  </a:rPr>
                  <a:t> with respect to:</a:t>
                </a:r>
              </a:p>
              <a:p>
                <a:pPr marL="1828800" lvl="3" indent="-457200">
                  <a:buFont typeface="+mj-lt"/>
                  <a:buAutoNum type="alphaLcParenR"/>
                </a:pPr>
                <a:r>
                  <a:rPr lang="en-US" dirty="0" smtClean="0">
                    <a:solidFill>
                      <a:schemeClr val="bg1">
                        <a:lumMod val="65000"/>
                      </a:schemeClr>
                    </a:solidFill>
                  </a:rPr>
                  <a:t>The registration parameters </a:t>
                </a:r>
                <a14:m>
                  <m:oMath xmlns:m="http://schemas.openxmlformats.org/officeDocument/2006/math">
                    <m:r>
                      <a:rPr lang="en-US" b="1" i="0" smtClean="0">
                        <a:solidFill>
                          <a:schemeClr val="bg1">
                            <a:lumMod val="65000"/>
                          </a:schemeClr>
                        </a:solidFill>
                        <a:latin typeface="Cambria Math"/>
                      </a:rPr>
                      <m:t>𝚯</m:t>
                    </m:r>
                    <m:r>
                      <a:rPr lang="en-US" b="1" i="0" smtClean="0">
                        <a:solidFill>
                          <a:schemeClr val="bg1">
                            <a:lumMod val="65000"/>
                          </a:schemeClr>
                        </a:solidFill>
                        <a:latin typeface="Cambria Math"/>
                      </a:rPr>
                      <m:t>≔</m:t>
                    </m:r>
                    <m:d>
                      <m:dPr>
                        <m:begChr m:val="{"/>
                        <m:endChr m:val="}"/>
                        <m:ctrlPr>
                          <a:rPr lang="en-US" b="1" i="1" smtClean="0">
                            <a:solidFill>
                              <a:schemeClr val="bg1">
                                <a:lumMod val="65000"/>
                              </a:schemeClr>
                            </a:solidFill>
                            <a:latin typeface="Cambria Math"/>
                          </a:rPr>
                        </m:ctrlPr>
                      </m:dPr>
                      <m:e>
                        <m:r>
                          <a:rPr lang="en-US" b="1" i="0" smtClean="0">
                            <a:solidFill>
                              <a:schemeClr val="bg1">
                                <a:lumMod val="65000"/>
                              </a:schemeClr>
                            </a:solidFill>
                            <a:latin typeface="Cambria Math"/>
                          </a:rPr>
                          <m:t>𝐑</m:t>
                        </m:r>
                        <m:r>
                          <a:rPr lang="en-US" b="1" i="1" smtClean="0">
                            <a:solidFill>
                              <a:schemeClr val="bg1">
                                <a:lumMod val="65000"/>
                              </a:schemeClr>
                            </a:solidFill>
                            <a:latin typeface="Cambria Math"/>
                          </a:rPr>
                          <m:t>,</m:t>
                        </m:r>
                        <m:r>
                          <a:rPr lang="en-US" b="1" i="1" smtClean="0">
                            <a:solidFill>
                              <a:schemeClr val="bg1">
                                <a:lumMod val="65000"/>
                              </a:schemeClr>
                            </a:solidFill>
                            <a:latin typeface="Cambria Math"/>
                          </a:rPr>
                          <m:t>𝒕</m:t>
                        </m:r>
                      </m:e>
                    </m:d>
                  </m:oMath>
                </a14:m>
                <a:r>
                  <a:rPr lang="en-US" i="1" dirty="0" smtClean="0">
                    <a:solidFill>
                      <a:schemeClr val="bg1">
                        <a:lumMod val="65000"/>
                      </a:schemeClr>
                    </a:solidFill>
                  </a:rPr>
                  <a:t>,</a:t>
                </a:r>
                <a:r>
                  <a:rPr lang="en-US" dirty="0" smtClean="0">
                    <a:solidFill>
                      <a:schemeClr val="bg1">
                        <a:lumMod val="65000"/>
                      </a:schemeClr>
                    </a:solidFill>
                  </a:rPr>
                  <a:t> conditional on the </a:t>
                </a:r>
                <a:r>
                  <a:rPr lang="en-US" u="sng" dirty="0" smtClean="0">
                    <a:solidFill>
                      <a:schemeClr val="bg1">
                        <a:lumMod val="65000"/>
                      </a:schemeClr>
                    </a:solidFill>
                  </a:rPr>
                  <a:t>current</a:t>
                </a:r>
                <a:r>
                  <a:rPr lang="en-US" dirty="0" smtClean="0">
                    <a:solidFill>
                      <a:schemeClr val="bg1">
                        <a:lumMod val="65000"/>
                      </a:schemeClr>
                    </a:solidFill>
                  </a:rPr>
                  <a:t> covariance matrices.</a:t>
                </a:r>
              </a:p>
              <a:p>
                <a:pPr marL="1828800" lvl="3" indent="-457200">
                  <a:buFont typeface="+mj-lt"/>
                  <a:buAutoNum type="alphaLcParenR"/>
                </a:pPr>
                <a:r>
                  <a:rPr lang="en-US" dirty="0" smtClean="0">
                    <a:solidFill>
                      <a:schemeClr val="bg1">
                        <a:lumMod val="65000"/>
                      </a:schemeClr>
                    </a:solidFill>
                  </a:rPr>
                  <a:t>The covariance matrices </a:t>
                </a:r>
                <a14:m>
                  <m:oMath xmlns:m="http://schemas.openxmlformats.org/officeDocument/2006/math">
                    <m:sSub>
                      <m:sSubPr>
                        <m:ctrlPr>
                          <a:rPr lang="en-US" b="0" i="1" smtClean="0">
                            <a:solidFill>
                              <a:schemeClr val="bg1">
                                <a:lumMod val="65000"/>
                              </a:schemeClr>
                            </a:solidFill>
                            <a:latin typeface="Cambria Math"/>
                          </a:rPr>
                        </m:ctrlPr>
                      </m:sSubPr>
                      <m:e>
                        <m:r>
                          <a:rPr lang="en-US" b="1" i="0" smtClean="0">
                            <a:solidFill>
                              <a:schemeClr val="bg1">
                                <a:lumMod val="65000"/>
                              </a:schemeClr>
                            </a:solidFill>
                            <a:latin typeface="Cambria Math"/>
                          </a:rPr>
                          <m:t>𝚺</m:t>
                        </m:r>
                      </m:e>
                      <m:sub>
                        <m:r>
                          <a:rPr lang="en-US" b="0" i="1" smtClean="0">
                            <a:solidFill>
                              <a:schemeClr val="bg1">
                                <a:lumMod val="65000"/>
                              </a:schemeClr>
                            </a:solidFill>
                            <a:latin typeface="Cambria Math"/>
                          </a:rPr>
                          <m:t>𝑖</m:t>
                        </m:r>
                      </m:sub>
                    </m:sSub>
                  </m:oMath>
                </a14:m>
                <a:r>
                  <a:rPr lang="en-US" dirty="0" smtClean="0">
                    <a:solidFill>
                      <a:schemeClr val="bg1">
                        <a:lumMod val="65000"/>
                      </a:schemeClr>
                    </a:solidFill>
                  </a:rPr>
                  <a:t>, conditional on the </a:t>
                </a:r>
                <a:r>
                  <a:rPr lang="en-US" u="sng" dirty="0" smtClean="0">
                    <a:solidFill>
                      <a:schemeClr val="bg1">
                        <a:lumMod val="65000"/>
                      </a:schemeClr>
                    </a:solidFill>
                  </a:rPr>
                  <a:t>new</a:t>
                </a:r>
                <a:r>
                  <a:rPr lang="en-US" dirty="0" smtClean="0">
                    <a:solidFill>
                      <a:schemeClr val="bg1">
                        <a:lumMod val="65000"/>
                      </a:schemeClr>
                    </a:solidFill>
                  </a:rPr>
                  <a:t> registration parameters.</a:t>
                </a:r>
              </a:p>
              <a:p>
                <a:pPr marL="1371600" lvl="2" indent="-457200">
                  <a:buFont typeface="+mj-lt"/>
                  <a:buAutoNum type="arabicPeriod"/>
                </a:pPr>
                <a:r>
                  <a:rPr lang="en-US" dirty="0" smtClean="0"/>
                  <a:t>Check for convergence.</a:t>
                </a: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493776" y="1691640"/>
                <a:ext cx="8229600" cy="4785360"/>
              </a:xfrm>
              <a:blipFill rotWithShape="1">
                <a:blip r:embed="rId3"/>
                <a:stretch>
                  <a:fillRect b="-7771"/>
                </a:stretch>
              </a:blipFill>
            </p:spPr>
            <p:txBody>
              <a:bodyPr/>
              <a:lstStyle/>
              <a:p>
                <a:r>
                  <a:rPr lang="fr-FR">
                    <a:noFill/>
                  </a:rPr>
                  <a:t> </a:t>
                </a:r>
              </a:p>
            </p:txBody>
          </p:sp>
        </mc:Fallback>
      </mc:AlternateContent>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xmlns:a14="http://schemas.microsoft.com/office/drawing/2010/main">
        <mc:Choice Requires="a14">
          <p:sp>
            <p:nvSpPr>
              <p:cNvPr id="16" name="Rectangle 15"/>
              <p:cNvSpPr/>
              <p:nvPr/>
            </p:nvSpPr>
            <p:spPr>
              <a:xfrm>
                <a:off x="1866900" y="3244334"/>
                <a:ext cx="889923" cy="369332"/>
              </a:xfrm>
              <a:prstGeom prst="rect">
                <a:avLst/>
              </a:prstGeom>
            </p:spPr>
            <p:txBody>
              <a:bodyPr wrap="none">
                <a:spAutoFit/>
              </a:bodyPr>
              <a:lstStyle/>
              <a:p>
                <a14:m>
                  <m:oMath xmlns:m="http://schemas.openxmlformats.org/officeDocument/2006/math">
                    <m:r>
                      <a:rPr lang="en-US" b="1" smtClean="0">
                        <a:solidFill>
                          <a:schemeClr val="bg1">
                            <a:lumMod val="65000"/>
                          </a:schemeClr>
                        </a:solidFill>
                        <a:latin typeface="Cambria Math"/>
                      </a:rPr>
                      <m:t>𝐑</m:t>
                    </m:r>
                    <m:r>
                      <a:rPr lang="en-US" b="1" smtClean="0">
                        <a:solidFill>
                          <a:schemeClr val="bg1">
                            <a:lumMod val="65000"/>
                          </a:schemeClr>
                        </a:solidFill>
                        <a:latin typeface="Cambria Math"/>
                      </a:rPr>
                      <m:t>=</m:t>
                    </m:r>
                    <m:sSub>
                      <m:sSubPr>
                        <m:ctrlPr>
                          <a:rPr lang="en-US" b="1" i="1">
                            <a:solidFill>
                              <a:schemeClr val="bg1">
                                <a:lumMod val="65000"/>
                              </a:schemeClr>
                            </a:solidFill>
                            <a:latin typeface="Cambria Math"/>
                          </a:rPr>
                        </m:ctrlPr>
                      </m:sSubPr>
                      <m:e>
                        <m:r>
                          <a:rPr lang="en-US" b="1">
                            <a:solidFill>
                              <a:schemeClr val="bg1">
                                <a:lumMod val="65000"/>
                              </a:schemeClr>
                            </a:solidFill>
                            <a:latin typeface="Cambria Math"/>
                          </a:rPr>
                          <m:t>𝐈</m:t>
                        </m:r>
                      </m:e>
                      <m:sub>
                        <m:r>
                          <a:rPr lang="en-US" b="1">
                            <a:solidFill>
                              <a:schemeClr val="bg1">
                                <a:lumMod val="65000"/>
                              </a:schemeClr>
                            </a:solidFill>
                            <a:latin typeface="Cambria Math"/>
                          </a:rPr>
                          <m:t>𝟑</m:t>
                        </m:r>
                      </m:sub>
                    </m:sSub>
                  </m:oMath>
                </a14:m>
                <a:r>
                  <a:rPr lang="fr-FR" dirty="0" smtClean="0">
                    <a:solidFill>
                      <a:schemeClr val="bg1">
                        <a:lumMod val="65000"/>
                      </a:schemeClr>
                    </a:solidFill>
                  </a:rPr>
                  <a:t>,</a:t>
                </a:r>
                <a:endParaRPr lang="fr-FR" dirty="0">
                  <a:solidFill>
                    <a:schemeClr val="bg1">
                      <a:lumMod val="65000"/>
                    </a:schemeClr>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866900" y="3244334"/>
                <a:ext cx="889923" cy="369332"/>
              </a:xfrm>
              <a:prstGeom prst="rect">
                <a:avLst/>
              </a:prstGeom>
              <a:blipFill rotWithShape="1">
                <a:blip r:embed="rId4"/>
                <a:stretch>
                  <a:fillRect t="-8197" r="-5479"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898" y="3208875"/>
                <a:ext cx="763349" cy="404791"/>
              </a:xfrm>
              <a:prstGeom prst="rect">
                <a:avLst/>
              </a:prstGeom>
            </p:spPr>
            <p:txBody>
              <a:bodyPr wrap="none">
                <a:spAutoFit/>
              </a:bodyPr>
              <a:lstStyle/>
              <a:p>
                <a14:m>
                  <m:oMath xmlns:m="http://schemas.openxmlformats.org/officeDocument/2006/math">
                    <m:r>
                      <a:rPr lang="en-US" b="1" i="1" smtClean="0">
                        <a:solidFill>
                          <a:schemeClr val="bg1">
                            <a:lumMod val="65000"/>
                          </a:schemeClr>
                        </a:solidFill>
                        <a:latin typeface="Cambria Math"/>
                      </a:rPr>
                      <m:t>𝒕</m:t>
                    </m:r>
                    <m:r>
                      <a:rPr lang="en-US" b="1" i="1" smtClean="0">
                        <a:solidFill>
                          <a:schemeClr val="bg1">
                            <a:lumMod val="65000"/>
                          </a:schemeClr>
                        </a:solidFill>
                        <a:latin typeface="Cambria Math"/>
                      </a:rPr>
                      <m:t>=</m:t>
                    </m:r>
                    <m:acc>
                      <m:accPr>
                        <m:chr m:val="⃗"/>
                        <m:ctrlPr>
                          <a:rPr lang="en-US" b="0" i="1" smtClean="0">
                            <a:solidFill>
                              <a:schemeClr val="bg1">
                                <a:lumMod val="65000"/>
                              </a:schemeClr>
                            </a:solidFill>
                            <a:latin typeface="Cambria Math"/>
                          </a:rPr>
                        </m:ctrlPr>
                      </m:accPr>
                      <m:e>
                        <m:r>
                          <a:rPr lang="en-US" b="0" i="1" smtClean="0">
                            <a:solidFill>
                              <a:schemeClr val="bg1">
                                <a:lumMod val="65000"/>
                              </a:schemeClr>
                            </a:solidFill>
                            <a:latin typeface="Cambria Math"/>
                          </a:rPr>
                          <m:t>0</m:t>
                        </m:r>
                      </m:e>
                    </m:acc>
                  </m:oMath>
                </a14:m>
                <a:r>
                  <a:rPr lang="fr-FR" dirty="0" smtClean="0">
                    <a:solidFill>
                      <a:schemeClr val="bg1">
                        <a:lumMod val="65000"/>
                      </a:schemeClr>
                    </a:solidFill>
                  </a:rPr>
                  <a:t>,</a:t>
                </a:r>
                <a:endParaRPr lang="fr-FR" dirty="0">
                  <a:solidFill>
                    <a:schemeClr val="bg1">
                      <a:lumMod val="65000"/>
                    </a:schemeClr>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898" y="3208875"/>
                <a:ext cx="763349" cy="404791"/>
              </a:xfrm>
              <a:prstGeom prst="rect">
                <a:avLst/>
              </a:prstGeom>
              <a:blipFill rotWithShape="1">
                <a:blip r:embed="rId5"/>
                <a:stretch>
                  <a:fillRect r="-6400" b="-223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836323" y="3244334"/>
                <a:ext cx="1203215" cy="369332"/>
              </a:xfrm>
              <a:prstGeom prst="rect">
                <a:avLst/>
              </a:prstGeom>
            </p:spPr>
            <p:txBody>
              <a:bodyPr wrap="none">
                <a:spAutoFit/>
              </a:bodyPr>
              <a:lstStyle/>
              <a:p>
                <a14:m>
                  <m:oMath xmlns:m="http://schemas.openxmlformats.org/officeDocument/2006/math">
                    <m:sSub>
                      <m:sSubPr>
                        <m:ctrlPr>
                          <a:rPr lang="en-US" b="1" i="1" smtClean="0">
                            <a:solidFill>
                              <a:schemeClr val="bg1">
                                <a:lumMod val="65000"/>
                              </a:schemeClr>
                            </a:solidFill>
                            <a:latin typeface="Cambria Math"/>
                          </a:rPr>
                        </m:ctrlPr>
                      </m:sSubPr>
                      <m:e>
                        <m:r>
                          <a:rPr lang="en-US" b="1" i="0" smtClean="0">
                            <a:solidFill>
                              <a:schemeClr val="bg1">
                                <a:lumMod val="65000"/>
                              </a:schemeClr>
                            </a:solidFill>
                            <a:latin typeface="Cambria Math"/>
                          </a:rPr>
                          <m:t>𝚺</m:t>
                        </m:r>
                      </m:e>
                      <m:sub>
                        <m:r>
                          <a:rPr lang="en-US" b="0" i="1" smtClean="0">
                            <a:solidFill>
                              <a:schemeClr val="bg1">
                                <a:lumMod val="65000"/>
                              </a:schemeClr>
                            </a:solidFill>
                            <a:latin typeface="Cambria Math"/>
                          </a:rPr>
                          <m:t>𝑖</m:t>
                        </m:r>
                      </m:sub>
                    </m:sSub>
                    <m:r>
                      <a:rPr lang="en-US" b="1">
                        <a:solidFill>
                          <a:schemeClr val="bg1">
                            <a:lumMod val="65000"/>
                          </a:schemeClr>
                        </a:solidFill>
                        <a:latin typeface="Cambria Math"/>
                      </a:rPr>
                      <m:t>=</m:t>
                    </m:r>
                  </m:oMath>
                </a14:m>
                <a:r>
                  <a:rPr lang="fr-FR" dirty="0" smtClean="0">
                    <a:solidFill>
                      <a:schemeClr val="bg1">
                        <a:lumMod val="65000"/>
                      </a:schemeClr>
                    </a:solidFill>
                  </a:rPr>
                  <a:t> large.</a:t>
                </a:r>
                <a:endParaRPr lang="fr-FR" dirty="0">
                  <a:solidFill>
                    <a:schemeClr val="bg1">
                      <a:lumMod val="65000"/>
                    </a:schemeClr>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836323" y="3244334"/>
                <a:ext cx="1203215" cy="369332"/>
              </a:xfrm>
              <a:prstGeom prst="rect">
                <a:avLst/>
              </a:prstGeom>
              <a:blipFill rotWithShape="1">
                <a:blip r:embed="rId6"/>
                <a:stretch>
                  <a:fillRect t="-8197" r="-4040" b="-24590"/>
                </a:stretch>
              </a:blipFill>
            </p:spPr>
            <p:txBody>
              <a:bodyPr/>
              <a:lstStyle/>
              <a:p>
                <a:r>
                  <a:rPr lang="fr-FR">
                    <a:noFill/>
                  </a:rPr>
                  <a:t> </a:t>
                </a:r>
              </a:p>
            </p:txBody>
          </p:sp>
        </mc:Fallback>
      </mc:AlternateContent>
      <p:cxnSp>
        <p:nvCxnSpPr>
          <p:cNvPr id="7" name="Straight Arrow Connector 6"/>
          <p:cNvCxnSpPr/>
          <p:nvPr/>
        </p:nvCxnSpPr>
        <p:spPr>
          <a:xfrm>
            <a:off x="762000" y="6477000"/>
            <a:ext cx="60558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7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93776" y="1691640"/>
            <a:ext cx="8229600" cy="1127760"/>
          </a:xfrm>
        </p:spPr>
        <p:txBody>
          <a:bodyPr>
            <a:noAutofit/>
          </a:bodyPr>
          <a:lstStyle/>
          <a:p>
            <a:pPr marL="0" indent="0">
              <a:buNone/>
            </a:pPr>
            <a:endParaRPr lang="en-US" b="1" dirty="0" smtClean="0"/>
          </a:p>
          <a:p>
            <a:pPr marL="457200" lvl="1" indent="0">
              <a:buNone/>
            </a:pPr>
            <a:r>
              <a:rPr lang="en-US" b="1" dirty="0" smtClean="0"/>
              <a:t>ECMPR-Rigid Algorithm</a:t>
            </a:r>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i="1" dirty="0" smtClean="0">
              <a:solidFill>
                <a:schemeClr val="tx1"/>
              </a:solidFill>
            </a:endParaRPr>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1828800" lvl="3" indent="-457200">
              <a:buFont typeface="+mj-lt"/>
              <a:buAutoNum type="alphaLcParenR"/>
            </a:pPr>
            <a:endParaRPr lang="en-US" dirty="0" smtClean="0"/>
          </a:p>
          <a:p>
            <a:pPr marL="0" indent="0">
              <a:buNone/>
            </a:pPr>
            <a:r>
              <a:rPr lang="en-US" b="1" dirty="0" smtClean="0"/>
              <a:t>	</a:t>
            </a:r>
            <a:endParaRPr lang="en-US" dirty="0" smtClean="0"/>
          </a:p>
          <a:p>
            <a:pPr marL="1371600" lvl="2" indent="-457200">
              <a:buFont typeface="+mj-lt"/>
              <a:buAutoNum type="arabicPeriod"/>
            </a:pPr>
            <a:endParaRPr lang="en-US" dirty="0"/>
          </a:p>
          <a:p>
            <a:pPr lvl="2"/>
            <a:endParaRPr lang="fr-FR" dirty="0"/>
          </a:p>
          <a:p>
            <a:pPr marL="0" indent="0">
              <a:buNone/>
            </a:pPr>
            <a:endParaRPr lang="en-US" b="1" dirty="0" smtClean="0"/>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2" name="Rectangle 1"/>
          <p:cNvSpPr/>
          <p:nvPr/>
        </p:nvSpPr>
        <p:spPr>
          <a:xfrm>
            <a:off x="609599" y="3229128"/>
            <a:ext cx="1338773" cy="624548"/>
          </a:xfrm>
          <a:prstGeom prst="rect">
            <a:avLst/>
          </a:prstGeom>
          <a:solidFill>
            <a:srgbClr val="00B05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Initialization</a:t>
            </a:r>
            <a:endParaRPr lang="fr-FR" i="1" dirty="0"/>
          </a:p>
        </p:txBody>
      </p:sp>
      <mc:AlternateContent xmlns:mc="http://schemas.openxmlformats.org/markup-compatibility/2006" xmlns:a14="http://schemas.microsoft.com/office/drawing/2010/main">
        <mc:Choice Requires="a14">
          <p:sp>
            <p:nvSpPr>
              <p:cNvPr id="7" name="Rectangle 6"/>
              <p:cNvSpPr/>
              <p:nvPr/>
            </p:nvSpPr>
            <p:spPr>
              <a:xfrm>
                <a:off x="1865376" y="4479100"/>
                <a:ext cx="1106424" cy="62454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Compute </a:t>
                </a:r>
                <a14:m>
                  <m:oMath xmlns:m="http://schemas.openxmlformats.org/officeDocument/2006/math">
                    <m:sSubSup>
                      <m:sSubSupPr>
                        <m:ctrlPr>
                          <a:rPr lang="en-US" b="0" i="1" smtClean="0">
                            <a:latin typeface="Cambria Math"/>
                          </a:rPr>
                        </m:ctrlPr>
                      </m:sSubSupPr>
                      <m:e>
                        <m:r>
                          <a:rPr lang="en-US" b="0" i="1" smtClean="0">
                            <a:latin typeface="Cambria Math"/>
                          </a:rPr>
                          <m:t>𝛼</m:t>
                        </m:r>
                      </m:e>
                      <m:sub>
                        <m:r>
                          <a:rPr lang="en-US" b="0" i="1" smtClean="0">
                            <a:latin typeface="Cambria Math"/>
                          </a:rPr>
                          <m:t>𝑗𝑖</m:t>
                        </m:r>
                      </m:sub>
                      <m:sup>
                        <m:r>
                          <a:rPr lang="en-US" b="0" i="1" smtClean="0">
                            <a:latin typeface="Cambria Math"/>
                          </a:rPr>
                          <m:t>𝑞</m:t>
                        </m:r>
                      </m:sup>
                    </m:sSubSup>
                  </m:oMath>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1865376" y="4479100"/>
                <a:ext cx="1106424" cy="624548"/>
              </a:xfrm>
              <a:prstGeom prst="rect">
                <a:avLst/>
              </a:prstGeom>
              <a:blipFill rotWithShape="1">
                <a:blip r:embed="rId3"/>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705530" y="3328043"/>
                <a:ext cx="469232" cy="426575"/>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dirty="0" smtClean="0">
                              <a:latin typeface="Cambria Math"/>
                            </a:rPr>
                          </m:ctrlPr>
                        </m:sSupPr>
                        <m:e>
                          <m:r>
                            <a:rPr lang="en-US" b="1" i="0" dirty="0" smtClean="0">
                              <a:latin typeface="Cambria Math"/>
                            </a:rPr>
                            <m:t>𝐑</m:t>
                          </m:r>
                        </m:e>
                        <m:sup>
                          <m:r>
                            <a:rPr lang="en-US" b="0" i="1" dirty="0" smtClean="0">
                              <a:latin typeface="Cambria Math"/>
                            </a:rPr>
                            <m:t>𝑞</m:t>
                          </m:r>
                        </m:sup>
                      </m:sSup>
                    </m:oMath>
                  </m:oMathPara>
                </a14:m>
                <a:endParaRPr lang="fr-FR" b="1" dirty="0"/>
              </a:p>
            </p:txBody>
          </p:sp>
        </mc:Choice>
        <mc:Fallback xmlns="">
          <p:sp>
            <p:nvSpPr>
              <p:cNvPr id="10" name="Rectangle 9"/>
              <p:cNvSpPr>
                <a:spLocks noRot="1" noChangeAspect="1" noMove="1" noResize="1" noEditPoints="1" noAdjustHandles="1" noChangeArrowheads="1" noChangeShapeType="1" noTextEdit="1"/>
              </p:cNvSpPr>
              <p:nvPr/>
            </p:nvSpPr>
            <p:spPr>
              <a:xfrm>
                <a:off x="2705530" y="3328043"/>
                <a:ext cx="469232" cy="426575"/>
              </a:xfrm>
              <a:prstGeom prst="rect">
                <a:avLst/>
              </a:prstGeom>
              <a:blipFill rotWithShape="1">
                <a:blip r:embed="rId4"/>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255804" y="3328334"/>
                <a:ext cx="469232" cy="426575"/>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1" i="1" dirty="0" smtClean="0">
                              <a:latin typeface="Cambria Math"/>
                            </a:rPr>
                          </m:ctrlPr>
                        </m:sSupPr>
                        <m:e>
                          <m:r>
                            <a:rPr lang="en-US" b="1" i="1" dirty="0" smtClean="0">
                              <a:latin typeface="Cambria Math"/>
                            </a:rPr>
                            <m:t>𝒕</m:t>
                          </m:r>
                        </m:e>
                        <m:sup>
                          <m:r>
                            <a:rPr lang="en-US" b="0" i="1" dirty="0" smtClean="0">
                              <a:latin typeface="Cambria Math"/>
                            </a:rPr>
                            <m:t>𝑞</m:t>
                          </m:r>
                        </m:sup>
                      </m:sSup>
                    </m:oMath>
                  </m:oMathPara>
                </a14:m>
                <a:endParaRPr lang="fr-FR" b="1" dirty="0"/>
              </a:p>
            </p:txBody>
          </p:sp>
        </mc:Choice>
        <mc:Fallback xmlns="">
          <p:sp>
            <p:nvSpPr>
              <p:cNvPr id="12" name="Rectangle 11"/>
              <p:cNvSpPr>
                <a:spLocks noRot="1" noChangeAspect="1" noMove="1" noResize="1" noEditPoints="1" noAdjustHandles="1" noChangeArrowheads="1" noChangeShapeType="1" noTextEdit="1"/>
              </p:cNvSpPr>
              <p:nvPr/>
            </p:nvSpPr>
            <p:spPr>
              <a:xfrm>
                <a:off x="3255804" y="3328334"/>
                <a:ext cx="469232" cy="426575"/>
              </a:xfrm>
              <a:prstGeom prst="rect">
                <a:avLst/>
              </a:prstGeom>
              <a:blipFill rotWithShape="1">
                <a:blip r:embed="rId5"/>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810000" y="3328334"/>
                <a:ext cx="1467396" cy="426575"/>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 xmlns:m="http://schemas.openxmlformats.org/officeDocument/2006/math">
                    <m:sSubSup>
                      <m:sSubSupPr>
                        <m:ctrlPr>
                          <a:rPr lang="en-US" b="0" i="1" smtClean="0">
                            <a:latin typeface="Cambria Math"/>
                          </a:rPr>
                        </m:ctrlPr>
                      </m:sSubSupPr>
                      <m:e>
                        <m:r>
                          <a:rPr lang="en-US" b="1" i="0" smtClean="0">
                            <a:latin typeface="Cambria Math"/>
                          </a:rPr>
                          <m:t>𝚺</m:t>
                        </m:r>
                      </m:e>
                      <m:sub>
                        <m:r>
                          <a:rPr lang="en-US" b="0" i="1" smtClean="0">
                            <a:latin typeface="Cambria Math"/>
                          </a:rPr>
                          <m:t>𝑖</m:t>
                        </m:r>
                      </m:sub>
                      <m:sup>
                        <m:r>
                          <a:rPr lang="en-US" b="0" i="1" smtClean="0">
                            <a:latin typeface="Cambria Math"/>
                          </a:rPr>
                          <m:t>𝑞</m:t>
                        </m:r>
                      </m:sup>
                    </m:sSubSup>
                  </m:oMath>
                </a14:m>
                <a:r>
                  <a:rPr lang="fr-FR" dirty="0" smtClean="0"/>
                  <a:t>, </a:t>
                </a:r>
                <a14:m>
                  <m:oMath xmlns:m="http://schemas.openxmlformats.org/officeDocument/2006/math">
                    <m:r>
                      <a:rPr lang="en-US" b="0" i="1" smtClean="0">
                        <a:latin typeface="Cambria Math"/>
                      </a:rPr>
                      <m:t>𝑖</m:t>
                    </m:r>
                    <m:r>
                      <a:rPr lang="en-US" b="0" i="1" smtClean="0">
                        <a:latin typeface="Cambria Math"/>
                      </a:rPr>
                      <m:t>=1…</m:t>
                    </m:r>
                    <m:r>
                      <a:rPr lang="en-US" b="0" i="1" smtClean="0">
                        <a:latin typeface="Cambria Math"/>
                      </a:rPr>
                      <m:t>𝑛</m:t>
                    </m:r>
                  </m:oMath>
                </a14:m>
                <a:endParaRPr lang="fr-FR" b="1" dirty="0"/>
              </a:p>
            </p:txBody>
          </p:sp>
        </mc:Choice>
        <mc:Fallback xmlns="">
          <p:sp>
            <p:nvSpPr>
              <p:cNvPr id="13" name="Rectangle 12"/>
              <p:cNvSpPr>
                <a:spLocks noRot="1" noChangeAspect="1" noMove="1" noResize="1" noEditPoints="1" noAdjustHandles="1" noChangeArrowheads="1" noChangeShapeType="1" noTextEdit="1"/>
              </p:cNvSpPr>
              <p:nvPr/>
            </p:nvSpPr>
            <p:spPr>
              <a:xfrm>
                <a:off x="3810000" y="3328334"/>
                <a:ext cx="1467396" cy="426575"/>
              </a:xfrm>
              <a:prstGeom prst="rect">
                <a:avLst/>
              </a:prstGeom>
              <a:blipFill rotWithShape="1">
                <a:blip r:embed="rId6"/>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352800" y="4478224"/>
                <a:ext cx="1217066" cy="62454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Compute </a:t>
                </a:r>
                <a14:m>
                  <m:oMath xmlns:m="http://schemas.openxmlformats.org/officeDocument/2006/math">
                    <m:sSub>
                      <m:sSubPr>
                        <m:ctrlPr>
                          <a:rPr lang="en-US" b="0" i="1" smtClean="0">
                            <a:latin typeface="Cambria Math"/>
                          </a:rPr>
                        </m:ctrlPr>
                      </m:sSubPr>
                      <m:e>
                        <m:r>
                          <a:rPr lang="en-US" b="1" i="1" smtClean="0">
                            <a:latin typeface="Cambria Math"/>
                          </a:rPr>
                          <m:t>𝑾</m:t>
                        </m:r>
                      </m:e>
                      <m:sub>
                        <m:r>
                          <a:rPr lang="en-US" b="0" i="1" smtClean="0">
                            <a:latin typeface="Cambria Math"/>
                          </a:rPr>
                          <m:t>𝑖</m:t>
                        </m:r>
                      </m:sub>
                    </m:sSub>
                  </m:oMath>
                </a14:m>
                <a:r>
                  <a:rPr lang="fr-FR" b="1" dirty="0" smtClean="0"/>
                  <a:t> </a:t>
                </a:r>
                <a:r>
                  <a:rPr lang="fr-FR" dirty="0" smtClean="0"/>
                  <a:t>and</a:t>
                </a:r>
                <a:r>
                  <a:rPr lang="fr-FR" b="1" dirty="0" smtClean="0"/>
                  <a:t> </a:t>
                </a:r>
                <a14:m>
                  <m:oMath xmlns:m="http://schemas.openxmlformats.org/officeDocument/2006/math">
                    <m:sSub>
                      <m:sSubPr>
                        <m:ctrlPr>
                          <a:rPr lang="en-US" i="1" smtClean="0">
                            <a:latin typeface="Cambria Math"/>
                          </a:rPr>
                        </m:ctrlPr>
                      </m:sSubPr>
                      <m:e>
                        <m:r>
                          <a:rPr lang="en-US" b="0" i="1" smtClean="0">
                            <a:latin typeface="Cambria Math"/>
                          </a:rPr>
                          <m:t>𝜆</m:t>
                        </m:r>
                      </m:e>
                      <m:sub>
                        <m:r>
                          <a:rPr lang="en-US" b="0" i="1" smtClean="0">
                            <a:latin typeface="Cambria Math"/>
                          </a:rPr>
                          <m:t>𝑖</m:t>
                        </m:r>
                      </m:sub>
                    </m:sSub>
                  </m:oMath>
                </a14:m>
                <a:endParaRPr lang="fr-FR" dirty="0"/>
              </a:p>
            </p:txBody>
          </p:sp>
        </mc:Choice>
        <mc:Fallback xmlns="">
          <p:sp>
            <p:nvSpPr>
              <p:cNvPr id="14" name="Rectangle 13"/>
              <p:cNvSpPr>
                <a:spLocks noRot="1" noChangeAspect="1" noMove="1" noResize="1" noEditPoints="1" noAdjustHandles="1" noChangeArrowheads="1" noChangeShapeType="1" noTextEdit="1"/>
              </p:cNvSpPr>
              <p:nvPr/>
            </p:nvSpPr>
            <p:spPr>
              <a:xfrm>
                <a:off x="3352800" y="4478224"/>
                <a:ext cx="1217066" cy="624548"/>
              </a:xfrm>
              <a:prstGeom prst="rect">
                <a:avLst/>
              </a:prstGeom>
              <a:blipFill rotWithShape="1">
                <a:blip r:embed="rId7"/>
                <a:stretch>
                  <a:fillRect/>
                </a:stretch>
              </a:blipFill>
              <a:ln>
                <a:solidFill>
                  <a:schemeClr val="tx1"/>
                </a:solidFill>
              </a:ln>
            </p:spPr>
            <p:txBody>
              <a:bodyPr/>
              <a:lstStyle/>
              <a:p>
                <a:r>
                  <a:rPr lang="fr-FR">
                    <a:noFill/>
                  </a:rPr>
                  <a:t> </a:t>
                </a:r>
              </a:p>
            </p:txBody>
          </p:sp>
        </mc:Fallback>
      </mc:AlternateContent>
      <p:cxnSp>
        <p:nvCxnSpPr>
          <p:cNvPr id="16" name="Straight Arrow Connector 15"/>
          <p:cNvCxnSpPr>
            <a:stCxn id="7" idx="3"/>
            <a:endCxn id="14" idx="1"/>
          </p:cNvCxnSpPr>
          <p:nvPr/>
        </p:nvCxnSpPr>
        <p:spPr>
          <a:xfrm flipV="1">
            <a:off x="2971800" y="4790498"/>
            <a:ext cx="381000" cy="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4953000" y="4479976"/>
                <a:ext cx="1005840" cy="62454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Estimate </a:t>
                </a:r>
                <a14:m>
                  <m:oMath xmlns:m="http://schemas.openxmlformats.org/officeDocument/2006/math">
                    <m:sSup>
                      <m:sSupPr>
                        <m:ctrlPr>
                          <a:rPr lang="en-US" b="0" i="1" smtClean="0">
                            <a:latin typeface="Cambria Math"/>
                          </a:rPr>
                        </m:ctrlPr>
                      </m:sSupPr>
                      <m:e>
                        <m:r>
                          <a:rPr lang="en-US" b="1" i="0" smtClean="0">
                            <a:latin typeface="Cambria Math"/>
                          </a:rPr>
                          <m:t>𝐑</m:t>
                        </m:r>
                      </m:e>
                      <m:sup>
                        <m:r>
                          <a:rPr lang="en-US" b="0" i="1" smtClean="0">
                            <a:latin typeface="Cambria Math"/>
                          </a:rPr>
                          <m:t>𝑞</m:t>
                        </m:r>
                        <m:r>
                          <a:rPr lang="en-US" b="0" i="1" smtClean="0">
                            <a:latin typeface="Cambria Math"/>
                          </a:rPr>
                          <m:t>+1</m:t>
                        </m:r>
                      </m:sup>
                    </m:sSup>
                  </m:oMath>
                </a14:m>
                <a:endParaRPr lang="fr-FR" dirty="0"/>
              </a:p>
            </p:txBody>
          </p:sp>
        </mc:Choice>
        <mc:Fallback xmlns="">
          <p:sp>
            <p:nvSpPr>
              <p:cNvPr id="28" name="Rectangle 27"/>
              <p:cNvSpPr>
                <a:spLocks noRot="1" noChangeAspect="1" noMove="1" noResize="1" noEditPoints="1" noAdjustHandles="1" noChangeArrowheads="1" noChangeShapeType="1" noTextEdit="1"/>
              </p:cNvSpPr>
              <p:nvPr/>
            </p:nvSpPr>
            <p:spPr>
              <a:xfrm>
                <a:off x="4953000" y="4479976"/>
                <a:ext cx="1005840" cy="624548"/>
              </a:xfrm>
              <a:prstGeom prst="rect">
                <a:avLst/>
              </a:prstGeom>
              <a:blipFill rotWithShape="1">
                <a:blip r:embed="rId8"/>
                <a:stretch>
                  <a:fillRect/>
                </a:stretch>
              </a:blipFill>
              <a:ln>
                <a:solidFill>
                  <a:schemeClr val="tx1"/>
                </a:solidFill>
              </a:ln>
            </p:spPr>
            <p:txBody>
              <a:bodyPr/>
              <a:lstStyle/>
              <a:p>
                <a:r>
                  <a:rPr lang="fr-FR">
                    <a:noFill/>
                  </a:rPr>
                  <a:t> </a:t>
                </a:r>
              </a:p>
            </p:txBody>
          </p:sp>
        </mc:Fallback>
      </mc:AlternateContent>
      <p:cxnSp>
        <p:nvCxnSpPr>
          <p:cNvPr id="29" name="Straight Arrow Connector 28"/>
          <p:cNvCxnSpPr>
            <a:stCxn id="14" idx="3"/>
            <a:endCxn id="28" idx="1"/>
          </p:cNvCxnSpPr>
          <p:nvPr/>
        </p:nvCxnSpPr>
        <p:spPr>
          <a:xfrm>
            <a:off x="4569866" y="4790498"/>
            <a:ext cx="383134" cy="17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8" idx="0"/>
            <a:endCxn id="10" idx="0"/>
          </p:cNvCxnSpPr>
          <p:nvPr/>
        </p:nvCxnSpPr>
        <p:spPr>
          <a:xfrm rot="16200000" flipV="1">
            <a:off x="3622067" y="2646123"/>
            <a:ext cx="1151933" cy="2515774"/>
          </a:xfrm>
          <a:prstGeom prst="bentConnector3">
            <a:avLst>
              <a:gd name="adj1" fmla="val 119845"/>
            </a:avLst>
          </a:prstGeom>
          <a:ln w="31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p:cNvSpPr/>
              <p:nvPr/>
            </p:nvSpPr>
            <p:spPr>
              <a:xfrm>
                <a:off x="6309360" y="4480852"/>
                <a:ext cx="1005840" cy="62454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Estimate </a:t>
                </a:r>
                <a14:m>
                  <m:oMath xmlns:m="http://schemas.openxmlformats.org/officeDocument/2006/math">
                    <m:sSup>
                      <m:sSupPr>
                        <m:ctrlPr>
                          <a:rPr lang="en-US" b="0" i="1" smtClean="0">
                            <a:latin typeface="Cambria Math"/>
                          </a:rPr>
                        </m:ctrlPr>
                      </m:sSupPr>
                      <m:e>
                        <m:r>
                          <a:rPr lang="en-US" b="1" i="1" smtClean="0">
                            <a:latin typeface="Cambria Math"/>
                          </a:rPr>
                          <m:t>𝒕</m:t>
                        </m:r>
                      </m:e>
                      <m:sup>
                        <m:r>
                          <a:rPr lang="en-US" b="0" i="1" smtClean="0">
                            <a:latin typeface="Cambria Math"/>
                          </a:rPr>
                          <m:t>𝑞</m:t>
                        </m:r>
                        <m:r>
                          <a:rPr lang="en-US" b="0" i="1" smtClean="0">
                            <a:latin typeface="Cambria Math"/>
                          </a:rPr>
                          <m:t>+1</m:t>
                        </m:r>
                      </m:sup>
                    </m:sSup>
                  </m:oMath>
                </a14:m>
                <a:endParaRPr lang="fr-FR" dirty="0"/>
              </a:p>
            </p:txBody>
          </p:sp>
        </mc:Choice>
        <mc:Fallback xmlns="">
          <p:sp>
            <p:nvSpPr>
              <p:cNvPr id="47" name="Rectangle 46"/>
              <p:cNvSpPr>
                <a:spLocks noRot="1" noChangeAspect="1" noMove="1" noResize="1" noEditPoints="1" noAdjustHandles="1" noChangeArrowheads="1" noChangeShapeType="1" noTextEdit="1"/>
              </p:cNvSpPr>
              <p:nvPr/>
            </p:nvSpPr>
            <p:spPr>
              <a:xfrm>
                <a:off x="6309360" y="4480852"/>
                <a:ext cx="1005840" cy="624548"/>
              </a:xfrm>
              <a:prstGeom prst="rect">
                <a:avLst/>
              </a:prstGeom>
              <a:blipFill rotWithShape="1">
                <a:blip r:embed="rId9"/>
                <a:stretch>
                  <a:fillRect/>
                </a:stretch>
              </a:blipFill>
              <a:ln>
                <a:solidFill>
                  <a:schemeClr val="tx1"/>
                </a:solidFill>
              </a:ln>
            </p:spPr>
            <p:txBody>
              <a:bodyPr/>
              <a:lstStyle/>
              <a:p>
                <a:r>
                  <a:rPr lang="fr-FR">
                    <a:noFill/>
                  </a:rPr>
                  <a:t> </a:t>
                </a:r>
              </a:p>
            </p:txBody>
          </p:sp>
        </mc:Fallback>
      </mc:AlternateContent>
      <p:cxnSp>
        <p:nvCxnSpPr>
          <p:cNvPr id="48" name="Straight Arrow Connector 47"/>
          <p:cNvCxnSpPr>
            <a:stCxn id="28" idx="3"/>
            <a:endCxn id="47" idx="1"/>
          </p:cNvCxnSpPr>
          <p:nvPr/>
        </p:nvCxnSpPr>
        <p:spPr>
          <a:xfrm>
            <a:off x="5958840" y="4792250"/>
            <a:ext cx="350520" cy="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7" idx="0"/>
            <a:endCxn id="12" idx="0"/>
          </p:cNvCxnSpPr>
          <p:nvPr/>
        </p:nvCxnSpPr>
        <p:spPr>
          <a:xfrm rot="16200000" flipV="1">
            <a:off x="4575091" y="2243663"/>
            <a:ext cx="1152518" cy="3321860"/>
          </a:xfrm>
          <a:prstGeom prst="bentConnector3">
            <a:avLst>
              <a:gd name="adj1" fmla="val 133058"/>
            </a:avLst>
          </a:prstGeom>
          <a:ln w="31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Rectangle 71"/>
              <p:cNvSpPr/>
              <p:nvPr/>
            </p:nvSpPr>
            <p:spPr>
              <a:xfrm>
                <a:off x="7696200" y="4479100"/>
                <a:ext cx="1005840" cy="62454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Estimate </a:t>
                </a:r>
                <a14:m>
                  <m:oMath xmlns:m="http://schemas.openxmlformats.org/officeDocument/2006/math">
                    <m:sSubSup>
                      <m:sSubSupPr>
                        <m:ctrlPr>
                          <a:rPr lang="en-US" b="0" i="1" smtClean="0">
                            <a:latin typeface="Cambria Math"/>
                          </a:rPr>
                        </m:ctrlPr>
                      </m:sSubSupPr>
                      <m:e>
                        <m:r>
                          <a:rPr lang="en-US" b="1" i="0" smtClean="0">
                            <a:latin typeface="Cambria Math"/>
                          </a:rPr>
                          <m:t>𝚺</m:t>
                        </m:r>
                      </m:e>
                      <m:sub>
                        <m:r>
                          <a:rPr lang="en-US" b="0" i="1" smtClean="0">
                            <a:latin typeface="Cambria Math"/>
                          </a:rPr>
                          <m:t>𝑖</m:t>
                        </m:r>
                        <m:r>
                          <a:rPr lang="en-US" b="0" i="1" smtClean="0">
                            <a:latin typeface="Cambria Math"/>
                          </a:rPr>
                          <m:t>,…,</m:t>
                        </m:r>
                        <m:r>
                          <a:rPr lang="en-US" b="0" i="1" smtClean="0">
                            <a:latin typeface="Cambria Math"/>
                          </a:rPr>
                          <m:t>𝑛</m:t>
                        </m:r>
                      </m:sub>
                      <m:sup>
                        <m:r>
                          <a:rPr lang="en-US" b="0" i="1" smtClean="0">
                            <a:latin typeface="Cambria Math"/>
                          </a:rPr>
                          <m:t>𝑞</m:t>
                        </m:r>
                        <m:r>
                          <a:rPr lang="en-US" b="0" i="1" smtClean="0">
                            <a:latin typeface="Cambria Math"/>
                          </a:rPr>
                          <m:t>+1</m:t>
                        </m:r>
                      </m:sup>
                    </m:sSubSup>
                  </m:oMath>
                </a14:m>
                <a:endParaRPr lang="fr-FR" dirty="0"/>
              </a:p>
            </p:txBody>
          </p:sp>
        </mc:Choice>
        <mc:Fallback xmlns="">
          <p:sp>
            <p:nvSpPr>
              <p:cNvPr id="72" name="Rectangle 71"/>
              <p:cNvSpPr>
                <a:spLocks noRot="1" noChangeAspect="1" noMove="1" noResize="1" noEditPoints="1" noAdjustHandles="1" noChangeArrowheads="1" noChangeShapeType="1" noTextEdit="1"/>
              </p:cNvSpPr>
              <p:nvPr/>
            </p:nvSpPr>
            <p:spPr>
              <a:xfrm>
                <a:off x="7696200" y="4479100"/>
                <a:ext cx="1005840" cy="624548"/>
              </a:xfrm>
              <a:prstGeom prst="rect">
                <a:avLst/>
              </a:prstGeom>
              <a:blipFill rotWithShape="1">
                <a:blip r:embed="rId10"/>
                <a:stretch>
                  <a:fillRect/>
                </a:stretch>
              </a:blipFill>
              <a:ln>
                <a:solidFill>
                  <a:schemeClr val="tx1"/>
                </a:solidFill>
              </a:ln>
            </p:spPr>
            <p:txBody>
              <a:bodyPr/>
              <a:lstStyle/>
              <a:p>
                <a:r>
                  <a:rPr lang="fr-FR">
                    <a:noFill/>
                  </a:rPr>
                  <a:t> </a:t>
                </a:r>
              </a:p>
            </p:txBody>
          </p:sp>
        </mc:Fallback>
      </mc:AlternateContent>
      <p:cxnSp>
        <p:nvCxnSpPr>
          <p:cNvPr id="73" name="Straight Arrow Connector 72"/>
          <p:cNvCxnSpPr>
            <a:stCxn id="47" idx="3"/>
            <a:endCxn id="72" idx="1"/>
          </p:cNvCxnSpPr>
          <p:nvPr/>
        </p:nvCxnSpPr>
        <p:spPr>
          <a:xfrm flipV="1">
            <a:off x="7315200" y="4791374"/>
            <a:ext cx="381000" cy="17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72" idx="0"/>
            <a:endCxn id="13" idx="0"/>
          </p:cNvCxnSpPr>
          <p:nvPr/>
        </p:nvCxnSpPr>
        <p:spPr>
          <a:xfrm rot="16200000" flipV="1">
            <a:off x="5796026" y="2076006"/>
            <a:ext cx="1150766" cy="3655422"/>
          </a:xfrm>
          <a:prstGeom prst="bentConnector3">
            <a:avLst>
              <a:gd name="adj1" fmla="val 149000"/>
            </a:avLst>
          </a:prstGeom>
          <a:ln w="31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341392" y="5486400"/>
            <a:ext cx="1619915" cy="469232"/>
          </a:xfrm>
          <a:prstGeom prst="rect">
            <a:avLst/>
          </a:prstGeom>
          <a:solidFill>
            <a:srgbClr val="0070C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Convergence?</a:t>
            </a:r>
            <a:endParaRPr lang="fr-FR" i="1" dirty="0"/>
          </a:p>
        </p:txBody>
      </p:sp>
      <p:cxnSp>
        <p:nvCxnSpPr>
          <p:cNvPr id="81" name="Elbow Connector 80"/>
          <p:cNvCxnSpPr>
            <a:stCxn id="72" idx="2"/>
            <a:endCxn id="80" idx="3"/>
          </p:cNvCxnSpPr>
          <p:nvPr/>
        </p:nvCxnSpPr>
        <p:spPr>
          <a:xfrm rot="5400000">
            <a:off x="6771530" y="4293426"/>
            <a:ext cx="617368" cy="2237813"/>
          </a:xfrm>
          <a:prstGeom prst="bentConnector2">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000085" y="6172200"/>
            <a:ext cx="1619915" cy="469232"/>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Classification</a:t>
            </a:r>
            <a:endParaRPr lang="fr-FR" i="1" dirty="0"/>
          </a:p>
        </p:txBody>
      </p:sp>
      <p:cxnSp>
        <p:nvCxnSpPr>
          <p:cNvPr id="85" name="Elbow Connector 84"/>
          <p:cNvCxnSpPr>
            <a:stCxn id="80" idx="2"/>
            <a:endCxn id="84" idx="1"/>
          </p:cNvCxnSpPr>
          <p:nvPr/>
        </p:nvCxnSpPr>
        <p:spPr>
          <a:xfrm rot="16200000" flipH="1">
            <a:off x="5350125" y="5756856"/>
            <a:ext cx="451184" cy="848735"/>
          </a:xfrm>
          <a:prstGeom prst="bentConnector2">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80" idx="1"/>
            <a:endCxn id="7" idx="2"/>
          </p:cNvCxnSpPr>
          <p:nvPr/>
        </p:nvCxnSpPr>
        <p:spPr>
          <a:xfrm rot="10800000">
            <a:off x="2418588" y="5103648"/>
            <a:ext cx="1922804" cy="617368"/>
          </a:xfrm>
          <a:prstGeom prst="bentConnector2">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277396" y="6043500"/>
            <a:ext cx="485518" cy="369332"/>
          </a:xfrm>
          <a:prstGeom prst="rect">
            <a:avLst/>
          </a:prstGeom>
          <a:noFill/>
        </p:spPr>
        <p:txBody>
          <a:bodyPr wrap="none" rtlCol="0">
            <a:spAutoFit/>
          </a:bodyPr>
          <a:lstStyle/>
          <a:p>
            <a:r>
              <a:rPr lang="en-US" dirty="0" smtClean="0"/>
              <a:t>Yes</a:t>
            </a:r>
            <a:endParaRPr lang="fr-FR" dirty="0"/>
          </a:p>
        </p:txBody>
      </p:sp>
      <p:sp>
        <p:nvSpPr>
          <p:cNvPr id="92" name="TextBox 91"/>
          <p:cNvSpPr txBox="1"/>
          <p:nvPr/>
        </p:nvSpPr>
        <p:spPr>
          <a:xfrm>
            <a:off x="3124200" y="5351684"/>
            <a:ext cx="455574" cy="369332"/>
          </a:xfrm>
          <a:prstGeom prst="rect">
            <a:avLst/>
          </a:prstGeom>
          <a:noFill/>
        </p:spPr>
        <p:txBody>
          <a:bodyPr wrap="none" rtlCol="0">
            <a:spAutoFit/>
          </a:bodyPr>
          <a:lstStyle/>
          <a:p>
            <a:r>
              <a:rPr lang="en-US" dirty="0" smtClean="0"/>
              <a:t>No</a:t>
            </a:r>
            <a:endParaRPr lang="fr-FR" dirty="0"/>
          </a:p>
        </p:txBody>
      </p:sp>
      <p:cxnSp>
        <p:nvCxnSpPr>
          <p:cNvPr id="94" name="Elbow Connector 93"/>
          <p:cNvCxnSpPr>
            <a:stCxn id="2" idx="2"/>
            <a:endCxn id="7" idx="1"/>
          </p:cNvCxnSpPr>
          <p:nvPr/>
        </p:nvCxnSpPr>
        <p:spPr>
          <a:xfrm rot="16200000" flipH="1">
            <a:off x="1103332" y="4029330"/>
            <a:ext cx="937698" cy="586390"/>
          </a:xfrm>
          <a:prstGeom prst="bentConnector2">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2" idx="3"/>
            <a:endCxn id="10" idx="2"/>
          </p:cNvCxnSpPr>
          <p:nvPr/>
        </p:nvCxnSpPr>
        <p:spPr>
          <a:xfrm>
            <a:off x="1948372" y="3541402"/>
            <a:ext cx="991774" cy="213216"/>
          </a:xfrm>
          <a:prstGeom prst="bentConnector4">
            <a:avLst>
              <a:gd name="adj1" fmla="val 48928"/>
              <a:gd name="adj2" fmla="val 207215"/>
            </a:avLst>
          </a:prstGeom>
          <a:ln w="31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2" idx="3"/>
            <a:endCxn id="12" idx="2"/>
          </p:cNvCxnSpPr>
          <p:nvPr/>
        </p:nvCxnSpPr>
        <p:spPr>
          <a:xfrm>
            <a:off x="1948372" y="3541402"/>
            <a:ext cx="1542048" cy="213507"/>
          </a:xfrm>
          <a:prstGeom prst="bentConnector4">
            <a:avLst>
              <a:gd name="adj1" fmla="val 24604"/>
              <a:gd name="adj2" fmla="val 314138"/>
            </a:avLst>
          </a:prstGeom>
          <a:ln w="31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2" idx="3"/>
            <a:endCxn id="13" idx="2"/>
          </p:cNvCxnSpPr>
          <p:nvPr/>
        </p:nvCxnSpPr>
        <p:spPr>
          <a:xfrm>
            <a:off x="1948372" y="3541402"/>
            <a:ext cx="2595326" cy="213507"/>
          </a:xfrm>
          <a:prstGeom prst="bentConnector4">
            <a:avLst>
              <a:gd name="adj1" fmla="val 10615"/>
              <a:gd name="adj2" fmla="val 378380"/>
            </a:avLst>
          </a:prstGeom>
          <a:ln w="31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p:cNvSpPr txBox="1"/>
              <p:nvPr/>
            </p:nvSpPr>
            <p:spPr>
              <a:xfrm>
                <a:off x="2776522" y="5694766"/>
                <a:ext cx="12069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𝑞</m:t>
                      </m:r>
                      <m:r>
                        <a:rPr lang="en-US" b="0" i="1" smtClean="0">
                          <a:latin typeface="Cambria Math"/>
                        </a:rPr>
                        <m:t>=</m:t>
                      </m:r>
                      <m:r>
                        <a:rPr lang="en-US" b="0" i="1" smtClean="0">
                          <a:latin typeface="Cambria Math"/>
                        </a:rPr>
                        <m:t>𝑞</m:t>
                      </m:r>
                      <m:r>
                        <a:rPr lang="en-US" b="0" i="1" smtClean="0">
                          <a:latin typeface="Cambria Math"/>
                        </a:rPr>
                        <m:t>+1</m:t>
                      </m:r>
                    </m:oMath>
                  </m:oMathPara>
                </a14:m>
                <a:endParaRPr lang="fr-FR" dirty="0"/>
              </a:p>
            </p:txBody>
          </p:sp>
        </mc:Choice>
        <mc:Fallback xmlns="">
          <p:sp>
            <p:nvSpPr>
              <p:cNvPr id="114" name="TextBox 113"/>
              <p:cNvSpPr txBox="1">
                <a:spLocks noRot="1" noChangeAspect="1" noMove="1" noResize="1" noEditPoints="1" noAdjustHandles="1" noChangeArrowheads="1" noChangeShapeType="1" noTextEdit="1"/>
              </p:cNvSpPr>
              <p:nvPr/>
            </p:nvSpPr>
            <p:spPr>
              <a:xfrm>
                <a:off x="2776522" y="5694766"/>
                <a:ext cx="1206933" cy="369332"/>
              </a:xfrm>
              <a:prstGeom prst="rect">
                <a:avLst/>
              </a:prstGeom>
              <a:blipFill rotWithShape="1">
                <a:blip r:embed="rId11"/>
                <a:stretch>
                  <a:fillRect b="-49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479792" y="4137859"/>
                <a:ext cx="7991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𝑞</m:t>
                      </m:r>
                      <m:r>
                        <a:rPr lang="en-US" b="0" i="1" smtClean="0">
                          <a:latin typeface="Cambria Math"/>
                        </a:rPr>
                        <m:t>=0</m:t>
                      </m:r>
                    </m:oMath>
                  </m:oMathPara>
                </a14:m>
                <a:endParaRPr lang="fr-FR" dirty="0"/>
              </a:p>
            </p:txBody>
          </p:sp>
        </mc:Choice>
        <mc:Fallback xmlns="">
          <p:sp>
            <p:nvSpPr>
              <p:cNvPr id="115" name="TextBox 114"/>
              <p:cNvSpPr txBox="1">
                <a:spLocks noRot="1" noChangeAspect="1" noMove="1" noResize="1" noEditPoints="1" noAdjustHandles="1" noChangeArrowheads="1" noChangeShapeType="1" noTextEdit="1"/>
              </p:cNvSpPr>
              <p:nvPr/>
            </p:nvSpPr>
            <p:spPr>
              <a:xfrm>
                <a:off x="479792" y="4137859"/>
                <a:ext cx="799193" cy="369332"/>
              </a:xfrm>
              <a:prstGeom prst="rect">
                <a:avLst/>
              </a:prstGeom>
              <a:blipFill rotWithShape="1">
                <a:blip r:embed="rId12"/>
                <a:stretch>
                  <a:fillRect b="-6667"/>
                </a:stretch>
              </a:blipFill>
            </p:spPr>
            <p:txBody>
              <a:bodyPr/>
              <a:lstStyle/>
              <a:p>
                <a:r>
                  <a:rPr lang="fr-FR">
                    <a:noFill/>
                  </a:rPr>
                  <a:t> </a:t>
                </a:r>
              </a:p>
            </p:txBody>
          </p:sp>
        </mc:Fallback>
      </mc:AlternateContent>
      <p:grpSp>
        <p:nvGrpSpPr>
          <p:cNvPr id="116" name="Group 115"/>
          <p:cNvGrpSpPr/>
          <p:nvPr/>
        </p:nvGrpSpPr>
        <p:grpSpPr>
          <a:xfrm>
            <a:off x="221809" y="5448158"/>
            <a:ext cx="1726563" cy="688568"/>
            <a:chOff x="6964680" y="4995148"/>
            <a:chExt cx="1726563" cy="688568"/>
          </a:xfrm>
        </p:grpSpPr>
        <p:cxnSp>
          <p:nvCxnSpPr>
            <p:cNvPr id="117" name="Straight Arrow Connector 116"/>
            <p:cNvCxnSpPr/>
            <p:nvPr/>
          </p:nvCxnSpPr>
          <p:spPr>
            <a:xfrm flipV="1">
              <a:off x="6964680" y="5199973"/>
              <a:ext cx="48768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6964680" y="5507979"/>
              <a:ext cx="487680" cy="1"/>
            </a:xfrm>
            <a:prstGeom prst="straightConnector1">
              <a:avLst/>
            </a:prstGeom>
            <a:ln w="31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391400" y="4995148"/>
              <a:ext cx="1125757" cy="369332"/>
            </a:xfrm>
            <a:prstGeom prst="rect">
              <a:avLst/>
            </a:prstGeom>
            <a:noFill/>
          </p:spPr>
          <p:txBody>
            <a:bodyPr wrap="none" rtlCol="0">
              <a:spAutoFit/>
            </a:bodyPr>
            <a:lstStyle/>
            <a:p>
              <a:r>
                <a:rPr lang="en-US" b="1" dirty="0" smtClean="0"/>
                <a:t>Workflow</a:t>
              </a:r>
              <a:endParaRPr lang="fr-FR" b="1" dirty="0"/>
            </a:p>
          </p:txBody>
        </p:sp>
        <p:sp>
          <p:nvSpPr>
            <p:cNvPr id="120" name="TextBox 119"/>
            <p:cNvSpPr txBox="1"/>
            <p:nvPr/>
          </p:nvSpPr>
          <p:spPr>
            <a:xfrm>
              <a:off x="7391400" y="5314384"/>
              <a:ext cx="1299843" cy="369332"/>
            </a:xfrm>
            <a:prstGeom prst="rect">
              <a:avLst/>
            </a:prstGeom>
            <a:noFill/>
          </p:spPr>
          <p:txBody>
            <a:bodyPr wrap="none" rtlCol="0">
              <a:spAutoFit/>
            </a:bodyPr>
            <a:lstStyle/>
            <a:p>
              <a:r>
                <a:rPr lang="en-US" dirty="0" smtClean="0"/>
                <a:t>Assignment</a:t>
              </a:r>
              <a:endParaRPr lang="fr-FR" dirty="0"/>
            </a:p>
          </p:txBody>
        </p:sp>
      </p:grpSp>
    </p:spTree>
    <p:extLst>
      <p:ext uri="{BB962C8B-B14F-4D97-AF65-F5344CB8AC3E}">
        <p14:creationId xmlns:p14="http://schemas.microsoft.com/office/powerpoint/2010/main" val="275446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23" y="2692978"/>
            <a:ext cx="8753554" cy="147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72835" y="3196070"/>
            <a:ext cx="7391400" cy="507422"/>
          </a:xfrm>
          <a:prstGeom prst="rect">
            <a:avLst/>
          </a:prstGeom>
          <a:solidFill>
            <a:srgbClr val="FF0000">
              <a:alpha val="2000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7" name="Title 6"/>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Article Choice</a:t>
            </a:r>
            <a:endParaRPr lang="fr-FR"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 y="6648450"/>
            <a:ext cx="909447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4333" y="4493960"/>
            <a:ext cx="755335" cy="1297240"/>
          </a:xfrm>
          <a:prstGeom prst="rect">
            <a:avLst/>
          </a:prstGeom>
          <a:noFill/>
        </p:spPr>
        <p:txBody>
          <a:bodyPr wrap="none" rtlCol="0">
            <a:spAutoFit/>
          </a:bodyPr>
          <a:lstStyle/>
          <a:p>
            <a:r>
              <a:rPr lang="en-US" sz="9600" b="1" dirty="0" smtClean="0">
                <a:solidFill>
                  <a:srgbClr val="FF0000"/>
                </a:solidFill>
              </a:rPr>
              <a:t>?</a:t>
            </a:r>
            <a:endParaRPr lang="fr-FR" sz="9600" b="1" dirty="0">
              <a:solidFill>
                <a:srgbClr val="FF0000"/>
              </a:solidFill>
            </a:endParaRPr>
          </a:p>
        </p:txBody>
      </p:sp>
      <p:sp>
        <p:nvSpPr>
          <p:cNvPr id="10" name="TextBox 9"/>
          <p:cNvSpPr txBox="1"/>
          <p:nvPr/>
        </p:nvSpPr>
        <p:spPr>
          <a:xfrm>
            <a:off x="3793934" y="1078786"/>
            <a:ext cx="1556132" cy="369332"/>
          </a:xfrm>
          <a:prstGeom prst="rect">
            <a:avLst/>
          </a:prstGeom>
          <a:noFill/>
        </p:spPr>
        <p:txBody>
          <a:bodyPr wrap="none" rtlCol="0">
            <a:spAutoFit/>
          </a:bodyPr>
          <a:lstStyle/>
          <a:p>
            <a:r>
              <a:rPr lang="en-US" b="1" dirty="0" smtClean="0">
                <a:solidFill>
                  <a:srgbClr val="FF0000"/>
                </a:solidFill>
              </a:rPr>
              <a:t>What is ECM?</a:t>
            </a:r>
            <a:endParaRPr lang="fr-FR" b="1" dirty="0">
              <a:solidFill>
                <a:srgbClr val="FF0000"/>
              </a:solidFill>
            </a:endParaRPr>
          </a:p>
        </p:txBody>
      </p:sp>
    </p:spTree>
    <p:extLst>
      <p:ext uri="{BB962C8B-B14F-4D97-AF65-F5344CB8AC3E}">
        <p14:creationId xmlns:p14="http://schemas.microsoft.com/office/powerpoint/2010/main" val="39457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Straight Arrow Connector 120"/>
          <p:cNvCxnSpPr>
            <a:endCxn id="107" idx="2"/>
          </p:cNvCxnSpPr>
          <p:nvPr/>
        </p:nvCxnSpPr>
        <p:spPr>
          <a:xfrm flipH="1">
            <a:off x="4011142" y="4763070"/>
            <a:ext cx="367967" cy="954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105" idx="2"/>
          </p:cNvCxnSpPr>
          <p:nvPr/>
        </p:nvCxnSpPr>
        <p:spPr>
          <a:xfrm flipH="1" flipV="1">
            <a:off x="5287511" y="4763070"/>
            <a:ext cx="360861" cy="954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93776" y="1691640"/>
            <a:ext cx="8229600" cy="4556760"/>
          </a:xfrm>
        </p:spPr>
        <p:txBody>
          <a:bodyPr>
            <a:noAutofit/>
          </a:bodyPr>
          <a:lstStyle/>
          <a:p>
            <a:pPr marL="0" indent="0">
              <a:buNone/>
            </a:pPr>
            <a:endParaRPr lang="en-US" b="1" dirty="0" smtClean="0"/>
          </a:p>
          <a:p>
            <a:pPr marL="457200" lvl="1" indent="0">
              <a:buNone/>
            </a:pPr>
            <a:r>
              <a:rPr lang="en-US" b="1" dirty="0" smtClean="0"/>
              <a:t>ECMPR-Articulated Algorithm</a:t>
            </a:r>
            <a:endParaRPr lang="en-US" dirty="0"/>
          </a:p>
          <a:p>
            <a:pPr marL="914400" lvl="2" indent="0">
              <a:buNone/>
            </a:pPr>
            <a:r>
              <a:rPr lang="en-US" dirty="0" smtClean="0"/>
              <a:t>Systematically calls ECMPR-Rigid to perform pose estimation on an open kinematic chain.</a:t>
            </a:r>
          </a:p>
          <a:p>
            <a:pPr marL="914400" lvl="2" indent="0">
              <a:buNone/>
            </a:pPr>
            <a:endParaRPr lang="en-US" dirty="0" smtClean="0"/>
          </a:p>
          <a:p>
            <a:pPr lvl="2"/>
            <a:endParaRPr lang="en-US" dirty="0"/>
          </a:p>
          <a:p>
            <a:pPr lvl="2"/>
            <a:endParaRPr lang="fr-FR" dirty="0"/>
          </a:p>
          <a:p>
            <a:endParaRPr lang="en-US" b="1" dirty="0" smtClean="0"/>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102" name="Rectangle 101"/>
          <p:cNvSpPr/>
          <p:nvPr/>
        </p:nvSpPr>
        <p:spPr>
          <a:xfrm rot="19119311">
            <a:off x="6503394" y="5116488"/>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Palm</a:t>
            </a:r>
            <a:endParaRPr lang="fr-FR" b="1" dirty="0"/>
          </a:p>
        </p:txBody>
      </p:sp>
      <p:sp>
        <p:nvSpPr>
          <p:cNvPr id="103" name="Rectangle 102"/>
          <p:cNvSpPr/>
          <p:nvPr/>
        </p:nvSpPr>
        <p:spPr>
          <a:xfrm rot="18257006">
            <a:off x="5713865" y="4589845"/>
            <a:ext cx="6245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D1</a:t>
            </a:r>
            <a:endParaRPr lang="fr-FR" b="1" dirty="0"/>
          </a:p>
        </p:txBody>
      </p:sp>
      <p:sp>
        <p:nvSpPr>
          <p:cNvPr id="105" name="Rectangle 104"/>
          <p:cNvSpPr/>
          <p:nvPr/>
        </p:nvSpPr>
        <p:spPr>
          <a:xfrm rot="16593968">
            <a:off x="4521036" y="4253589"/>
            <a:ext cx="6245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D2</a:t>
            </a:r>
            <a:endParaRPr lang="fr-FR" b="1" dirty="0"/>
          </a:p>
        </p:txBody>
      </p:sp>
      <p:sp>
        <p:nvSpPr>
          <p:cNvPr id="107" name="Rectangle 106"/>
          <p:cNvSpPr/>
          <p:nvPr/>
        </p:nvSpPr>
        <p:spPr>
          <a:xfrm rot="14792773">
            <a:off x="3279441" y="4583245"/>
            <a:ext cx="624548"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D3</a:t>
            </a:r>
            <a:endParaRPr lang="fr-FR" b="1" dirty="0">
              <a:solidFill>
                <a:schemeClr val="tx1"/>
              </a:solidFill>
            </a:endParaRPr>
          </a:p>
        </p:txBody>
      </p:sp>
      <p:cxnSp>
        <p:nvCxnSpPr>
          <p:cNvPr id="117" name="Straight Arrow Connector 116"/>
          <p:cNvCxnSpPr>
            <a:endCxn id="103" idx="2"/>
          </p:cNvCxnSpPr>
          <p:nvPr/>
        </p:nvCxnSpPr>
        <p:spPr>
          <a:xfrm flipH="1" flipV="1">
            <a:off x="6403906" y="5304580"/>
            <a:ext cx="298783" cy="2043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64104" y="5943600"/>
                <a:ext cx="4274696" cy="560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0" smtClean="0">
                              <a:latin typeface="Cambria Math"/>
                            </a:rPr>
                            <m:t>𝐓</m:t>
                          </m:r>
                        </m:e>
                        <m:sub>
                          <m:r>
                            <a:rPr lang="en-US" b="1" i="0" smtClean="0">
                              <a:latin typeface="Cambria Math"/>
                            </a:rPr>
                            <m:t>𝟑</m:t>
                          </m:r>
                        </m:sub>
                      </m:sSub>
                      <m:r>
                        <a:rPr lang="en-US" b="0" i="1" smtClean="0">
                          <a:latin typeface="Cambria Math"/>
                        </a:rPr>
                        <m:t>=</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sSub>
                                  <m:sSubPr>
                                    <m:ctrlPr>
                                      <a:rPr lang="en-US" b="1" i="1" smtClean="0">
                                        <a:latin typeface="Cambria Math"/>
                                      </a:rPr>
                                    </m:ctrlPr>
                                  </m:sSubPr>
                                  <m:e>
                                    <m:r>
                                      <m:rPr>
                                        <m:brk m:alnAt="7"/>
                                      </m:rPr>
                                      <a:rPr lang="en-US" b="1" i="0" smtClean="0">
                                        <a:latin typeface="Cambria Math"/>
                                      </a:rPr>
                                      <m:t>𝐑</m:t>
                                    </m:r>
                                  </m:e>
                                  <m:sub>
                                    <m:r>
                                      <m:rPr>
                                        <m:brk m:alnAt="7"/>
                                      </m:rPr>
                                      <a:rPr lang="en-US" b="1" i="0" smtClean="0">
                                        <a:latin typeface="Cambria Math"/>
                                      </a:rPr>
                                      <m:t>𝟎</m:t>
                                    </m:r>
                                  </m:sub>
                                </m:sSub>
                              </m:e>
                              <m:e>
                                <m:sSub>
                                  <m:sSubPr>
                                    <m:ctrlPr>
                                      <a:rPr lang="en-US" b="1" i="1" smtClean="0">
                                        <a:latin typeface="Cambria Math"/>
                                      </a:rPr>
                                    </m:ctrlPr>
                                  </m:sSubPr>
                                  <m:e>
                                    <m:r>
                                      <a:rPr lang="en-US" b="1" i="1" smtClean="0">
                                        <a:latin typeface="Cambria Math"/>
                                      </a:rPr>
                                      <m:t>𝒕</m:t>
                                    </m:r>
                                  </m:e>
                                  <m:sub>
                                    <m:r>
                                      <a:rPr lang="en-US" b="1" i="1" smtClean="0">
                                        <a:latin typeface="Cambria Math"/>
                                      </a:rPr>
                                      <m:t>𝟎</m:t>
                                    </m:r>
                                  </m:sub>
                                </m:sSub>
                              </m:e>
                            </m:mr>
                            <m:mr>
                              <m:e>
                                <m:r>
                                  <a:rPr lang="en-US" b="1" i="1" smtClean="0">
                                    <a:latin typeface="Cambria Math"/>
                                  </a:rPr>
                                  <m:t>𝟎</m:t>
                                </m:r>
                              </m:e>
                              <m:e>
                                <m:r>
                                  <a:rPr lang="en-US" b="0" i="1" smtClean="0">
                                    <a:latin typeface="Cambria Math"/>
                                  </a:rPr>
                                  <m:t>1</m:t>
                                </m:r>
                              </m:e>
                            </m:mr>
                          </m:m>
                        </m:e>
                      </m:d>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b="1" i="1">
                                        <a:latin typeface="Cambria Math"/>
                                      </a:rPr>
                                    </m:ctrlPr>
                                  </m:sSubPr>
                                  <m:e>
                                    <m:r>
                                      <m:rPr>
                                        <m:brk m:alnAt="7"/>
                                      </m:rPr>
                                      <a:rPr lang="en-US" b="1">
                                        <a:latin typeface="Cambria Math"/>
                                      </a:rPr>
                                      <m:t>𝐑</m:t>
                                    </m:r>
                                  </m:e>
                                  <m:sub>
                                    <m:r>
                                      <a:rPr lang="en-US" b="1" i="1" smtClean="0">
                                        <a:latin typeface="Cambria Math"/>
                                      </a:rPr>
                                      <m:t>𝟏</m:t>
                                    </m:r>
                                  </m:sub>
                                </m:sSub>
                              </m:e>
                              <m:e>
                                <m:r>
                                  <a:rPr lang="en-US" b="1" i="1" smtClean="0">
                                    <a:latin typeface="Cambria Math"/>
                                  </a:rPr>
                                  <m:t>𝟎</m:t>
                                </m:r>
                              </m:e>
                            </m:mr>
                            <m:mr>
                              <m:e>
                                <m:r>
                                  <a:rPr lang="en-US" b="1" i="1">
                                    <a:latin typeface="Cambria Math"/>
                                  </a:rPr>
                                  <m:t>𝟎</m:t>
                                </m:r>
                              </m:e>
                              <m:e>
                                <m:r>
                                  <a:rPr lang="en-US" i="1">
                                    <a:latin typeface="Cambria Math"/>
                                  </a:rPr>
                                  <m:t>1</m:t>
                                </m:r>
                              </m:e>
                            </m:mr>
                          </m:m>
                        </m:e>
                      </m:d>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b="1" i="1">
                                        <a:latin typeface="Cambria Math"/>
                                      </a:rPr>
                                    </m:ctrlPr>
                                  </m:sSubPr>
                                  <m:e>
                                    <m:r>
                                      <m:rPr>
                                        <m:brk m:alnAt="7"/>
                                      </m:rPr>
                                      <a:rPr lang="en-US" b="1">
                                        <a:latin typeface="Cambria Math"/>
                                      </a:rPr>
                                      <m:t>𝐑</m:t>
                                    </m:r>
                                  </m:e>
                                  <m:sub>
                                    <m:r>
                                      <a:rPr lang="en-US" b="1" i="1" smtClean="0">
                                        <a:latin typeface="Cambria Math"/>
                                      </a:rPr>
                                      <m:t>𝟐</m:t>
                                    </m:r>
                                  </m:sub>
                                </m:sSub>
                              </m:e>
                              <m:e>
                                <m:r>
                                  <a:rPr lang="en-US" b="1" i="1">
                                    <a:latin typeface="Cambria Math"/>
                                  </a:rPr>
                                  <m:t>𝟎</m:t>
                                </m:r>
                              </m:e>
                            </m:mr>
                            <m:mr>
                              <m:e>
                                <m:r>
                                  <a:rPr lang="en-US" b="1" i="1">
                                    <a:latin typeface="Cambria Math"/>
                                  </a:rPr>
                                  <m:t>𝟎</m:t>
                                </m:r>
                              </m:e>
                              <m:e>
                                <m:r>
                                  <a:rPr lang="en-US" i="1">
                                    <a:latin typeface="Cambria Math"/>
                                  </a:rPr>
                                  <m:t>1</m:t>
                                </m:r>
                              </m:e>
                            </m:mr>
                          </m:m>
                        </m:e>
                      </m:d>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b="1" i="1">
                                        <a:latin typeface="Cambria Math"/>
                                      </a:rPr>
                                    </m:ctrlPr>
                                  </m:sSubPr>
                                  <m:e>
                                    <m:r>
                                      <m:rPr>
                                        <m:brk m:alnAt="7"/>
                                      </m:rPr>
                                      <a:rPr lang="en-US" b="1">
                                        <a:latin typeface="Cambria Math"/>
                                      </a:rPr>
                                      <m:t>𝐑</m:t>
                                    </m:r>
                                  </m:e>
                                  <m:sub>
                                    <m:r>
                                      <a:rPr lang="en-US" b="1" i="1" smtClean="0">
                                        <a:latin typeface="Cambria Math"/>
                                      </a:rPr>
                                      <m:t>𝟑</m:t>
                                    </m:r>
                                  </m:sub>
                                </m:sSub>
                              </m:e>
                              <m:e>
                                <m:r>
                                  <a:rPr lang="en-US" b="1" i="1">
                                    <a:latin typeface="Cambria Math"/>
                                  </a:rPr>
                                  <m:t>𝟎</m:t>
                                </m:r>
                              </m:e>
                            </m:mr>
                            <m:mr>
                              <m:e>
                                <m:r>
                                  <a:rPr lang="en-US" b="1" i="1">
                                    <a:latin typeface="Cambria Math"/>
                                  </a:rPr>
                                  <m:t>𝟎</m:t>
                                </m:r>
                              </m:e>
                              <m:e>
                                <m:r>
                                  <a:rPr lang="en-US" i="1">
                                    <a:latin typeface="Cambria Math"/>
                                  </a:rPr>
                                  <m:t>1</m:t>
                                </m:r>
                              </m:e>
                            </m:mr>
                          </m:m>
                        </m:e>
                      </m:d>
                    </m:oMath>
                  </m:oMathPara>
                </a14:m>
                <a:endParaRPr lang="fr-FR" dirty="0"/>
              </a:p>
            </p:txBody>
          </p:sp>
        </mc:Choice>
        <mc:Fallback xmlns="">
          <p:sp>
            <p:nvSpPr>
              <p:cNvPr id="12" name="TextBox 11"/>
              <p:cNvSpPr txBox="1">
                <a:spLocks noRot="1" noChangeAspect="1" noMove="1" noResize="1" noEditPoints="1" noAdjustHandles="1" noChangeArrowheads="1" noChangeShapeType="1" noTextEdit="1"/>
              </p:cNvSpPr>
              <p:nvPr/>
            </p:nvSpPr>
            <p:spPr>
              <a:xfrm>
                <a:off x="364104" y="5943600"/>
                <a:ext cx="4274696" cy="560025"/>
              </a:xfrm>
              <a:prstGeom prst="rect">
                <a:avLst/>
              </a:prstGeom>
              <a:blipFill rotWithShape="1">
                <a:blip r:embed="rId3"/>
                <a:stretch>
                  <a:fillRect/>
                </a:stretch>
              </a:blipFill>
            </p:spPr>
            <p:txBody>
              <a:bodyPr/>
              <a:lstStyle/>
              <a:p>
                <a:r>
                  <a:rPr lang="fr-FR">
                    <a:noFill/>
                  </a:rPr>
                  <a:t> </a:t>
                </a:r>
              </a:p>
            </p:txBody>
          </p:sp>
        </mc:Fallback>
      </mc:AlternateContent>
      <p:sp>
        <p:nvSpPr>
          <p:cNvPr id="2" name="TextBox 1"/>
          <p:cNvSpPr txBox="1"/>
          <p:nvPr/>
        </p:nvSpPr>
        <p:spPr>
          <a:xfrm>
            <a:off x="6378401" y="4126468"/>
            <a:ext cx="1850186" cy="369332"/>
          </a:xfrm>
          <a:prstGeom prst="rect">
            <a:avLst/>
          </a:prstGeom>
          <a:noFill/>
        </p:spPr>
        <p:txBody>
          <a:bodyPr wrap="none" rtlCol="0">
            <a:spAutoFit/>
          </a:bodyPr>
          <a:lstStyle/>
          <a:p>
            <a:r>
              <a:rPr lang="en-US" b="1" u="sng" dirty="0" smtClean="0"/>
              <a:t>3D HAND MODEL</a:t>
            </a:r>
            <a:endParaRPr lang="fr-FR" b="1" u="sng"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88700"/>
            <a:ext cx="1844178" cy="184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61305" y="6514068"/>
            <a:ext cx="2480294" cy="369332"/>
          </a:xfrm>
          <a:prstGeom prst="rect">
            <a:avLst/>
          </a:prstGeom>
          <a:noFill/>
        </p:spPr>
        <p:txBody>
          <a:bodyPr wrap="none" rtlCol="0">
            <a:spAutoFit/>
          </a:bodyPr>
          <a:lstStyle/>
          <a:p>
            <a:r>
              <a:rPr lang="en-US" b="1" dirty="0" smtClean="0"/>
              <a:t>DISPLACEMENT MATRIX</a:t>
            </a:r>
            <a:endParaRPr lang="fr-FR" b="1" dirty="0"/>
          </a:p>
        </p:txBody>
      </p:sp>
    </p:spTree>
    <p:extLst>
      <p:ext uri="{BB962C8B-B14F-4D97-AF65-F5344CB8AC3E}">
        <p14:creationId xmlns:p14="http://schemas.microsoft.com/office/powerpoint/2010/main" val="351849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Straight Arrow Connector 120"/>
          <p:cNvCxnSpPr>
            <a:endCxn id="107" idx="2"/>
          </p:cNvCxnSpPr>
          <p:nvPr/>
        </p:nvCxnSpPr>
        <p:spPr>
          <a:xfrm flipH="1">
            <a:off x="4011142" y="4763070"/>
            <a:ext cx="367967" cy="954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105" idx="2"/>
          </p:cNvCxnSpPr>
          <p:nvPr/>
        </p:nvCxnSpPr>
        <p:spPr>
          <a:xfrm flipH="1" flipV="1">
            <a:off x="5287511" y="4763070"/>
            <a:ext cx="360861" cy="954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93776" y="1691640"/>
            <a:ext cx="8229600" cy="4556760"/>
          </a:xfrm>
        </p:spPr>
        <p:txBody>
          <a:bodyPr>
            <a:noAutofit/>
          </a:bodyPr>
          <a:lstStyle/>
          <a:p>
            <a:pPr marL="0" indent="0">
              <a:buNone/>
            </a:pPr>
            <a:endParaRPr lang="en-US" b="1" dirty="0" smtClean="0"/>
          </a:p>
          <a:p>
            <a:pPr marL="457200" lvl="1" indent="0">
              <a:buNone/>
            </a:pPr>
            <a:r>
              <a:rPr lang="en-US" b="1" dirty="0" smtClean="0"/>
              <a:t>ECMPR-Articulated Algorithm</a:t>
            </a:r>
            <a:endParaRPr lang="en-US" dirty="0"/>
          </a:p>
          <a:p>
            <a:pPr marL="914400" lvl="2" indent="0">
              <a:buNone/>
            </a:pPr>
            <a:r>
              <a:rPr lang="en-US" dirty="0" smtClean="0"/>
              <a:t>Systematically calls ECMPR-Rigid to perform pose estimation on an open kinematic chain.</a:t>
            </a:r>
          </a:p>
          <a:p>
            <a:pPr marL="914400" lvl="2" indent="0">
              <a:buNone/>
            </a:pPr>
            <a:endParaRPr lang="en-US" dirty="0" smtClean="0"/>
          </a:p>
          <a:p>
            <a:pPr lvl="2"/>
            <a:endParaRPr lang="en-US" dirty="0"/>
          </a:p>
          <a:p>
            <a:pPr lvl="2"/>
            <a:endParaRPr lang="fr-FR" dirty="0"/>
          </a:p>
          <a:p>
            <a:endParaRPr lang="en-US" b="1" dirty="0" smtClean="0"/>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102" name="Rectangle 101"/>
          <p:cNvSpPr/>
          <p:nvPr/>
        </p:nvSpPr>
        <p:spPr>
          <a:xfrm rot="19119311">
            <a:off x="6503394" y="5116488"/>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Palm</a:t>
            </a:r>
            <a:endParaRPr lang="fr-FR" b="1" dirty="0"/>
          </a:p>
        </p:txBody>
      </p:sp>
      <p:sp>
        <p:nvSpPr>
          <p:cNvPr id="103" name="Rectangle 102"/>
          <p:cNvSpPr/>
          <p:nvPr/>
        </p:nvSpPr>
        <p:spPr>
          <a:xfrm rot="18257006">
            <a:off x="5713865" y="4589845"/>
            <a:ext cx="6245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D1</a:t>
            </a:r>
            <a:endParaRPr lang="fr-FR" b="1" dirty="0"/>
          </a:p>
        </p:txBody>
      </p:sp>
      <p:sp>
        <p:nvSpPr>
          <p:cNvPr id="105" name="Rectangle 104"/>
          <p:cNvSpPr/>
          <p:nvPr/>
        </p:nvSpPr>
        <p:spPr>
          <a:xfrm rot="16593968">
            <a:off x="4521036" y="4253589"/>
            <a:ext cx="6245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D2</a:t>
            </a:r>
            <a:endParaRPr lang="fr-FR" b="1" dirty="0"/>
          </a:p>
        </p:txBody>
      </p:sp>
      <p:sp>
        <p:nvSpPr>
          <p:cNvPr id="107" name="Rectangle 106"/>
          <p:cNvSpPr/>
          <p:nvPr/>
        </p:nvSpPr>
        <p:spPr>
          <a:xfrm rot="14792773">
            <a:off x="3279441" y="4583245"/>
            <a:ext cx="624548"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D3</a:t>
            </a:r>
            <a:endParaRPr lang="fr-FR" b="1" dirty="0">
              <a:solidFill>
                <a:schemeClr val="tx1"/>
              </a:solidFill>
            </a:endParaRPr>
          </a:p>
        </p:txBody>
      </p:sp>
      <p:cxnSp>
        <p:nvCxnSpPr>
          <p:cNvPr id="117" name="Straight Arrow Connector 116"/>
          <p:cNvCxnSpPr>
            <a:endCxn id="103" idx="2"/>
          </p:cNvCxnSpPr>
          <p:nvPr/>
        </p:nvCxnSpPr>
        <p:spPr>
          <a:xfrm flipH="1" flipV="1">
            <a:off x="6403906" y="5304580"/>
            <a:ext cx="298783" cy="2043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64104" y="5943600"/>
                <a:ext cx="4274696" cy="560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0" smtClean="0">
                              <a:latin typeface="Cambria Math"/>
                            </a:rPr>
                            <m:t>𝐓</m:t>
                          </m:r>
                        </m:e>
                        <m:sub>
                          <m:r>
                            <a:rPr lang="en-US" b="1" i="0" smtClean="0">
                              <a:latin typeface="Cambria Math"/>
                            </a:rPr>
                            <m:t>𝟑</m:t>
                          </m:r>
                        </m:sub>
                      </m:sSub>
                      <m:r>
                        <a:rPr lang="en-US" b="0" i="1" smtClean="0">
                          <a:latin typeface="Cambria Math"/>
                        </a:rPr>
                        <m:t>=</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sSub>
                                  <m:sSubPr>
                                    <m:ctrlPr>
                                      <a:rPr lang="en-US" b="1" i="1" smtClean="0">
                                        <a:latin typeface="Cambria Math"/>
                                      </a:rPr>
                                    </m:ctrlPr>
                                  </m:sSubPr>
                                  <m:e>
                                    <m:r>
                                      <m:rPr>
                                        <m:brk m:alnAt="7"/>
                                      </m:rPr>
                                      <a:rPr lang="en-US" b="1" i="0" smtClean="0">
                                        <a:latin typeface="Cambria Math"/>
                                      </a:rPr>
                                      <m:t>𝐑</m:t>
                                    </m:r>
                                  </m:e>
                                  <m:sub>
                                    <m:r>
                                      <m:rPr>
                                        <m:brk m:alnAt="7"/>
                                      </m:rPr>
                                      <a:rPr lang="en-US" b="1" i="0" smtClean="0">
                                        <a:latin typeface="Cambria Math"/>
                                      </a:rPr>
                                      <m:t>𝟎</m:t>
                                    </m:r>
                                  </m:sub>
                                </m:sSub>
                              </m:e>
                              <m:e>
                                <m:sSub>
                                  <m:sSubPr>
                                    <m:ctrlPr>
                                      <a:rPr lang="en-US" b="1" i="1" smtClean="0">
                                        <a:latin typeface="Cambria Math"/>
                                      </a:rPr>
                                    </m:ctrlPr>
                                  </m:sSubPr>
                                  <m:e>
                                    <m:r>
                                      <a:rPr lang="en-US" b="1" i="1" smtClean="0">
                                        <a:latin typeface="Cambria Math"/>
                                      </a:rPr>
                                      <m:t>𝒕</m:t>
                                    </m:r>
                                  </m:e>
                                  <m:sub>
                                    <m:r>
                                      <a:rPr lang="en-US" b="1" i="1" smtClean="0">
                                        <a:latin typeface="Cambria Math"/>
                                      </a:rPr>
                                      <m:t>𝟎</m:t>
                                    </m:r>
                                  </m:sub>
                                </m:sSub>
                              </m:e>
                            </m:mr>
                            <m:mr>
                              <m:e>
                                <m:r>
                                  <a:rPr lang="en-US" b="1" i="1" smtClean="0">
                                    <a:latin typeface="Cambria Math"/>
                                  </a:rPr>
                                  <m:t>𝟎</m:t>
                                </m:r>
                              </m:e>
                              <m:e>
                                <m:r>
                                  <a:rPr lang="en-US" b="0" i="1" smtClean="0">
                                    <a:latin typeface="Cambria Math"/>
                                  </a:rPr>
                                  <m:t>1</m:t>
                                </m:r>
                              </m:e>
                            </m:mr>
                          </m:m>
                        </m:e>
                      </m:d>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b="1" i="1">
                                        <a:latin typeface="Cambria Math"/>
                                      </a:rPr>
                                    </m:ctrlPr>
                                  </m:sSubPr>
                                  <m:e>
                                    <m:r>
                                      <m:rPr>
                                        <m:brk m:alnAt="7"/>
                                      </m:rPr>
                                      <a:rPr lang="en-US" b="1">
                                        <a:latin typeface="Cambria Math"/>
                                      </a:rPr>
                                      <m:t>𝐑</m:t>
                                    </m:r>
                                  </m:e>
                                  <m:sub>
                                    <m:r>
                                      <a:rPr lang="en-US" b="1" i="1" smtClean="0">
                                        <a:latin typeface="Cambria Math"/>
                                      </a:rPr>
                                      <m:t>𝟏</m:t>
                                    </m:r>
                                  </m:sub>
                                </m:sSub>
                              </m:e>
                              <m:e>
                                <m:r>
                                  <a:rPr lang="en-US" b="1" i="1" smtClean="0">
                                    <a:latin typeface="Cambria Math"/>
                                  </a:rPr>
                                  <m:t>𝟎</m:t>
                                </m:r>
                              </m:e>
                            </m:mr>
                            <m:mr>
                              <m:e>
                                <m:r>
                                  <a:rPr lang="en-US" b="1" i="1">
                                    <a:latin typeface="Cambria Math"/>
                                  </a:rPr>
                                  <m:t>𝟎</m:t>
                                </m:r>
                              </m:e>
                              <m:e>
                                <m:r>
                                  <a:rPr lang="en-US" i="1">
                                    <a:latin typeface="Cambria Math"/>
                                  </a:rPr>
                                  <m:t>1</m:t>
                                </m:r>
                              </m:e>
                            </m:mr>
                          </m:m>
                        </m:e>
                      </m:d>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b="1" i="1">
                                        <a:latin typeface="Cambria Math"/>
                                      </a:rPr>
                                    </m:ctrlPr>
                                  </m:sSubPr>
                                  <m:e>
                                    <m:r>
                                      <m:rPr>
                                        <m:brk m:alnAt="7"/>
                                      </m:rPr>
                                      <a:rPr lang="en-US" b="1">
                                        <a:latin typeface="Cambria Math"/>
                                      </a:rPr>
                                      <m:t>𝐑</m:t>
                                    </m:r>
                                  </m:e>
                                  <m:sub>
                                    <m:r>
                                      <a:rPr lang="en-US" b="1" i="1" smtClean="0">
                                        <a:latin typeface="Cambria Math"/>
                                      </a:rPr>
                                      <m:t>𝟐</m:t>
                                    </m:r>
                                  </m:sub>
                                </m:sSub>
                              </m:e>
                              <m:e>
                                <m:r>
                                  <a:rPr lang="en-US" b="1" i="1">
                                    <a:latin typeface="Cambria Math"/>
                                  </a:rPr>
                                  <m:t>𝟎</m:t>
                                </m:r>
                              </m:e>
                            </m:mr>
                            <m:mr>
                              <m:e>
                                <m:r>
                                  <a:rPr lang="en-US" b="1" i="1">
                                    <a:latin typeface="Cambria Math"/>
                                  </a:rPr>
                                  <m:t>𝟎</m:t>
                                </m:r>
                              </m:e>
                              <m:e>
                                <m:r>
                                  <a:rPr lang="en-US" i="1">
                                    <a:latin typeface="Cambria Math"/>
                                  </a:rPr>
                                  <m:t>1</m:t>
                                </m:r>
                              </m:e>
                            </m:mr>
                          </m:m>
                        </m:e>
                      </m:d>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b="1" i="1">
                                        <a:latin typeface="Cambria Math"/>
                                      </a:rPr>
                                    </m:ctrlPr>
                                  </m:sSubPr>
                                  <m:e>
                                    <m:r>
                                      <m:rPr>
                                        <m:brk m:alnAt="7"/>
                                      </m:rPr>
                                      <a:rPr lang="en-US" b="1">
                                        <a:latin typeface="Cambria Math"/>
                                      </a:rPr>
                                      <m:t>𝐑</m:t>
                                    </m:r>
                                  </m:e>
                                  <m:sub>
                                    <m:r>
                                      <a:rPr lang="en-US" b="1" i="1" smtClean="0">
                                        <a:latin typeface="Cambria Math"/>
                                      </a:rPr>
                                      <m:t>𝟑</m:t>
                                    </m:r>
                                  </m:sub>
                                </m:sSub>
                              </m:e>
                              <m:e>
                                <m:r>
                                  <a:rPr lang="en-US" b="1" i="1">
                                    <a:latin typeface="Cambria Math"/>
                                  </a:rPr>
                                  <m:t>𝟎</m:t>
                                </m:r>
                              </m:e>
                            </m:mr>
                            <m:mr>
                              <m:e>
                                <m:r>
                                  <a:rPr lang="en-US" b="1" i="1">
                                    <a:latin typeface="Cambria Math"/>
                                  </a:rPr>
                                  <m:t>𝟎</m:t>
                                </m:r>
                              </m:e>
                              <m:e>
                                <m:r>
                                  <a:rPr lang="en-US" i="1">
                                    <a:latin typeface="Cambria Math"/>
                                  </a:rPr>
                                  <m:t>1</m:t>
                                </m:r>
                              </m:e>
                            </m:mr>
                          </m:m>
                        </m:e>
                      </m:d>
                    </m:oMath>
                  </m:oMathPara>
                </a14:m>
                <a:endParaRPr lang="fr-FR" dirty="0"/>
              </a:p>
            </p:txBody>
          </p:sp>
        </mc:Choice>
        <mc:Fallback xmlns="">
          <p:sp>
            <p:nvSpPr>
              <p:cNvPr id="12" name="TextBox 11"/>
              <p:cNvSpPr txBox="1">
                <a:spLocks noRot="1" noChangeAspect="1" noMove="1" noResize="1" noEditPoints="1" noAdjustHandles="1" noChangeArrowheads="1" noChangeShapeType="1" noTextEdit="1"/>
              </p:cNvSpPr>
              <p:nvPr/>
            </p:nvSpPr>
            <p:spPr>
              <a:xfrm>
                <a:off x="364104" y="5943600"/>
                <a:ext cx="4274696" cy="560025"/>
              </a:xfrm>
              <a:prstGeom prst="rect">
                <a:avLst/>
              </a:prstGeom>
              <a:blipFill rotWithShape="1">
                <a:blip r:embed="rId3"/>
                <a:stretch>
                  <a:fillRect/>
                </a:stretch>
              </a:blipFill>
            </p:spPr>
            <p:txBody>
              <a:bodyPr/>
              <a:lstStyle/>
              <a:p>
                <a:r>
                  <a:rPr lang="fr-FR">
                    <a:noFill/>
                  </a:rPr>
                  <a:t> </a:t>
                </a:r>
              </a:p>
            </p:txBody>
          </p:sp>
        </mc:Fallback>
      </mc:AlternateContent>
      <p:sp>
        <p:nvSpPr>
          <p:cNvPr id="2" name="Rounded Rectangle 1"/>
          <p:cNvSpPr/>
          <p:nvPr/>
        </p:nvSpPr>
        <p:spPr>
          <a:xfrm>
            <a:off x="1066800" y="5943600"/>
            <a:ext cx="3429000" cy="560025"/>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p:cNvSpPr txBox="1"/>
          <p:nvPr/>
        </p:nvSpPr>
        <p:spPr>
          <a:xfrm>
            <a:off x="332000" y="3930551"/>
            <a:ext cx="2716000" cy="646331"/>
          </a:xfrm>
          <a:prstGeom prst="rect">
            <a:avLst/>
          </a:prstGeom>
          <a:noFill/>
          <a:ln w="28575">
            <a:solidFill>
              <a:srgbClr val="00B050"/>
            </a:solidFill>
          </a:ln>
        </p:spPr>
        <p:txBody>
          <a:bodyPr wrap="none" rtlCol="0">
            <a:spAutoFit/>
          </a:bodyPr>
          <a:lstStyle/>
          <a:p>
            <a:r>
              <a:rPr lang="en-US" dirty="0" smtClean="0"/>
              <a:t>These parameters can be</a:t>
            </a:r>
            <a:br>
              <a:rPr lang="en-US" dirty="0" smtClean="0"/>
            </a:br>
            <a:r>
              <a:rPr lang="en-US" dirty="0" smtClean="0"/>
              <a:t>estimated by ECMPR-Rigid.</a:t>
            </a:r>
          </a:p>
        </p:txBody>
      </p:sp>
      <p:cxnSp>
        <p:nvCxnSpPr>
          <p:cNvPr id="6" name="Straight Arrow Connector 5"/>
          <p:cNvCxnSpPr/>
          <p:nvPr/>
        </p:nvCxnSpPr>
        <p:spPr>
          <a:xfrm>
            <a:off x="1690000" y="4576882"/>
            <a:ext cx="0" cy="136671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78401" y="4126468"/>
            <a:ext cx="1850186" cy="369332"/>
          </a:xfrm>
          <a:prstGeom prst="rect">
            <a:avLst/>
          </a:prstGeom>
          <a:noFill/>
        </p:spPr>
        <p:txBody>
          <a:bodyPr wrap="none" rtlCol="0">
            <a:spAutoFit/>
          </a:bodyPr>
          <a:lstStyle/>
          <a:p>
            <a:r>
              <a:rPr lang="en-US" b="1" u="sng" dirty="0" smtClean="0"/>
              <a:t>3D HAND MODEL</a:t>
            </a:r>
            <a:endParaRPr lang="fr-FR" b="1" u="sng" dirty="0"/>
          </a:p>
        </p:txBody>
      </p:sp>
      <p:sp>
        <p:nvSpPr>
          <p:cNvPr id="7" name="TextBox 6"/>
          <p:cNvSpPr txBox="1"/>
          <p:nvPr/>
        </p:nvSpPr>
        <p:spPr>
          <a:xfrm>
            <a:off x="1261305" y="6514068"/>
            <a:ext cx="2480294" cy="369332"/>
          </a:xfrm>
          <a:prstGeom prst="rect">
            <a:avLst/>
          </a:prstGeom>
          <a:noFill/>
        </p:spPr>
        <p:txBody>
          <a:bodyPr wrap="none" rtlCol="0">
            <a:spAutoFit/>
          </a:bodyPr>
          <a:lstStyle/>
          <a:p>
            <a:r>
              <a:rPr lang="en-US" b="1" dirty="0" smtClean="0"/>
              <a:t>DISPLACEMENT MATRIX</a:t>
            </a:r>
            <a:endParaRPr lang="fr-FR" b="1" dirty="0"/>
          </a:p>
        </p:txBody>
      </p:sp>
    </p:spTree>
    <p:extLst>
      <p:ext uri="{BB962C8B-B14F-4D97-AF65-F5344CB8AC3E}">
        <p14:creationId xmlns:p14="http://schemas.microsoft.com/office/powerpoint/2010/main" val="108283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a:t>ECMPR-Rigid Experiment 1</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1571625"/>
            <a:ext cx="4352925" cy="4524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Simulated Data</a:t>
            </a:r>
          </a:p>
          <a:p>
            <a:pPr marL="0" indent="0" algn="ctr">
              <a:buNone/>
            </a:pPr>
            <a:endParaRPr lang="en-US" dirty="0" smtClean="0"/>
          </a:p>
          <a:p>
            <a:pPr algn="ctr"/>
            <a:endParaRPr lang="en-US" dirty="0" smtClean="0"/>
          </a:p>
        </p:txBody>
      </p:sp>
      <p:grpSp>
        <p:nvGrpSpPr>
          <p:cNvPr id="43" name="Group 42"/>
          <p:cNvGrpSpPr/>
          <p:nvPr/>
        </p:nvGrpSpPr>
        <p:grpSpPr>
          <a:xfrm>
            <a:off x="113697" y="1571625"/>
            <a:ext cx="2124154" cy="2650895"/>
            <a:chOff x="113697" y="1571625"/>
            <a:chExt cx="2124154" cy="2650895"/>
          </a:xfrm>
        </p:grpSpPr>
        <p:sp>
          <p:nvSpPr>
            <p:cNvPr id="2" name="Oval 1"/>
            <p:cNvSpPr/>
            <p:nvPr/>
          </p:nvSpPr>
          <p:spPr>
            <a:xfrm>
              <a:off x="113699" y="2005013"/>
              <a:ext cx="343501" cy="343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13699" y="3077663"/>
              <a:ext cx="343501" cy="343501"/>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Rectangle 7"/>
            <p:cNvSpPr/>
            <p:nvPr/>
          </p:nvSpPr>
          <p:spPr>
            <a:xfrm>
              <a:off x="113699" y="2541338"/>
              <a:ext cx="343501" cy="343501"/>
            </a:xfrm>
            <a:prstGeom prst="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Oval 8"/>
            <p:cNvSpPr/>
            <p:nvPr/>
          </p:nvSpPr>
          <p:spPr>
            <a:xfrm rot="1940678">
              <a:off x="113697" y="3613987"/>
              <a:ext cx="343501" cy="60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621911" y="1571625"/>
              <a:ext cx="941796" cy="369332"/>
            </a:xfrm>
            <a:prstGeom prst="rect">
              <a:avLst/>
            </a:prstGeom>
            <a:noFill/>
          </p:spPr>
          <p:txBody>
            <a:bodyPr wrap="none" rtlCol="0">
              <a:spAutoFit/>
            </a:bodyPr>
            <a:lstStyle/>
            <a:p>
              <a:r>
                <a:rPr lang="en-US" b="1" u="sng" dirty="0" smtClean="0"/>
                <a:t>LEGEND</a:t>
              </a:r>
              <a:endParaRPr lang="fr-FR" b="1" u="sng" dirty="0"/>
            </a:p>
          </p:txBody>
        </p:sp>
        <p:sp>
          <p:nvSpPr>
            <p:cNvPr id="6" name="TextBox 5"/>
            <p:cNvSpPr txBox="1"/>
            <p:nvPr/>
          </p:nvSpPr>
          <p:spPr>
            <a:xfrm>
              <a:off x="466725" y="2005013"/>
              <a:ext cx="1771126" cy="369332"/>
            </a:xfrm>
            <a:prstGeom prst="rect">
              <a:avLst/>
            </a:prstGeom>
            <a:noFill/>
          </p:spPr>
          <p:txBody>
            <a:bodyPr wrap="none" rtlCol="0">
              <a:spAutoFit/>
            </a:bodyPr>
            <a:lstStyle/>
            <a:p>
              <a:r>
                <a:rPr lang="en-US" dirty="0"/>
                <a:t>m</a:t>
              </a:r>
              <a:r>
                <a:rPr lang="en-US" dirty="0" smtClean="0"/>
                <a:t>odel point, x15</a:t>
              </a:r>
              <a:endParaRPr lang="fr-FR" dirty="0"/>
            </a:p>
          </p:txBody>
        </p:sp>
        <p:sp>
          <p:nvSpPr>
            <p:cNvPr id="12" name="TextBox 11"/>
            <p:cNvSpPr txBox="1"/>
            <p:nvPr/>
          </p:nvSpPr>
          <p:spPr>
            <a:xfrm>
              <a:off x="476250" y="2528422"/>
              <a:ext cx="1084977" cy="369332"/>
            </a:xfrm>
            <a:prstGeom prst="rect">
              <a:avLst/>
            </a:prstGeom>
            <a:noFill/>
          </p:spPr>
          <p:txBody>
            <a:bodyPr wrap="none" rtlCol="0">
              <a:spAutoFit/>
            </a:bodyPr>
            <a:lstStyle/>
            <a:p>
              <a:r>
                <a:rPr lang="en-US" dirty="0" smtClean="0"/>
                <a:t>inlier, x15</a:t>
              </a:r>
              <a:endParaRPr lang="fr-FR" dirty="0"/>
            </a:p>
          </p:txBody>
        </p:sp>
        <p:sp>
          <p:nvSpPr>
            <p:cNvPr id="13" name="TextBox 12"/>
            <p:cNvSpPr txBox="1"/>
            <p:nvPr/>
          </p:nvSpPr>
          <p:spPr>
            <a:xfrm>
              <a:off x="478730" y="3061833"/>
              <a:ext cx="1230850" cy="369332"/>
            </a:xfrm>
            <a:prstGeom prst="rect">
              <a:avLst/>
            </a:prstGeom>
            <a:noFill/>
          </p:spPr>
          <p:txBody>
            <a:bodyPr wrap="none" rtlCol="0">
              <a:spAutoFit/>
            </a:bodyPr>
            <a:lstStyle/>
            <a:p>
              <a:r>
                <a:rPr lang="en-US" dirty="0" smtClean="0"/>
                <a:t>outlier, x10</a:t>
              </a:r>
              <a:endParaRPr lang="fr-FR" dirty="0"/>
            </a:p>
          </p:txBody>
        </p:sp>
        <p:sp>
          <p:nvSpPr>
            <p:cNvPr id="14" name="TextBox 13"/>
            <p:cNvSpPr txBox="1"/>
            <p:nvPr/>
          </p:nvSpPr>
          <p:spPr>
            <a:xfrm>
              <a:off x="478730" y="3733587"/>
              <a:ext cx="1635448" cy="369332"/>
            </a:xfrm>
            <a:prstGeom prst="rect">
              <a:avLst/>
            </a:prstGeom>
            <a:noFill/>
          </p:spPr>
          <p:txBody>
            <a:bodyPr wrap="none" rtlCol="0">
              <a:spAutoFit/>
            </a:bodyPr>
            <a:lstStyle/>
            <a:p>
              <a:r>
                <a:rPr lang="en-US" dirty="0" smtClean="0"/>
                <a:t>covariance, x15</a:t>
              </a:r>
              <a:endParaRPr lang="fr-FR" dirty="0"/>
            </a:p>
          </p:txBody>
        </p:sp>
      </p:grpSp>
      <p:sp>
        <p:nvSpPr>
          <p:cNvPr id="10" name="TextBox 9"/>
          <p:cNvSpPr txBox="1"/>
          <p:nvPr/>
        </p:nvSpPr>
        <p:spPr>
          <a:xfrm>
            <a:off x="3840261" y="1202293"/>
            <a:ext cx="1490729" cy="369332"/>
          </a:xfrm>
          <a:prstGeom prst="rect">
            <a:avLst/>
          </a:prstGeom>
          <a:noFill/>
        </p:spPr>
        <p:txBody>
          <a:bodyPr wrap="none" rtlCol="0">
            <a:spAutoFit/>
          </a:bodyPr>
          <a:lstStyle/>
          <a:p>
            <a:r>
              <a:rPr lang="en-US" b="1" dirty="0" smtClean="0"/>
              <a:t>ITERATION #2</a:t>
            </a:r>
            <a:endParaRPr lang="fr-FR" b="1" dirty="0"/>
          </a:p>
        </p:txBody>
      </p:sp>
      <p:grpSp>
        <p:nvGrpSpPr>
          <p:cNvPr id="45" name="Group 44"/>
          <p:cNvGrpSpPr/>
          <p:nvPr/>
        </p:nvGrpSpPr>
        <p:grpSpPr>
          <a:xfrm>
            <a:off x="6975002" y="1582738"/>
            <a:ext cx="1860894" cy="4540012"/>
            <a:chOff x="6975002" y="1582738"/>
            <a:chExt cx="1860894" cy="4540012"/>
          </a:xfrm>
        </p:grpSpPr>
        <mc:AlternateContent xmlns:mc="http://schemas.openxmlformats.org/markup-compatibility/2006" xmlns:a14="http://schemas.microsoft.com/office/drawing/2010/main">
          <mc:Choice Requires="a14">
            <p:sp>
              <p:nvSpPr>
                <p:cNvPr id="11" name="Rectangle 10"/>
                <p:cNvSpPr/>
                <p:nvPr/>
              </p:nvSpPr>
              <p:spPr>
                <a:xfrm>
                  <a:off x="7352237" y="2688107"/>
                  <a:ext cx="1106424"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Rotation,</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a:rPr>
                          <m:t>25°</m:t>
                        </m:r>
                      </m:oMath>
                    </m:oMathPara>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7352237" y="2688107"/>
                  <a:ext cx="1106424" cy="567771"/>
                </a:xfrm>
                <a:prstGeom prst="rect">
                  <a:avLst/>
                </a:prstGeom>
                <a:blipFill rotWithShape="1">
                  <a:blip r:embed="rId3"/>
                  <a:stretch>
                    <a:fillRect l="-1075" t="-9278" r="-538"/>
                  </a:stretch>
                </a:blipFill>
              </p:spPr>
              <p:txBody>
                <a:bodyPr/>
                <a:lstStyle/>
                <a:p>
                  <a:r>
                    <a:rPr lang="fr-FR">
                      <a:noFill/>
                    </a:rPr>
                    <a:t> </a:t>
                  </a:r>
                </a:p>
              </p:txBody>
            </p:sp>
          </mc:Fallback>
        </mc:AlternateContent>
        <p:grpSp>
          <p:nvGrpSpPr>
            <p:cNvPr id="15" name="Group 14"/>
            <p:cNvGrpSpPr/>
            <p:nvPr/>
          </p:nvGrpSpPr>
          <p:grpSpPr>
            <a:xfrm>
              <a:off x="6975002" y="1582738"/>
              <a:ext cx="1860894" cy="765776"/>
              <a:chOff x="6975002" y="1582738"/>
              <a:chExt cx="1860894" cy="765776"/>
            </a:xfrm>
          </p:grpSpPr>
          <p:sp>
            <p:nvSpPr>
              <p:cNvPr id="16" name="Oval 15"/>
              <p:cNvSpPr/>
              <p:nvPr/>
            </p:nvSpPr>
            <p:spPr>
              <a:xfrm>
                <a:off x="7733699" y="2005013"/>
                <a:ext cx="343501" cy="343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extBox 17"/>
              <p:cNvSpPr txBox="1"/>
              <p:nvPr/>
            </p:nvSpPr>
            <p:spPr>
              <a:xfrm>
                <a:off x="6975002" y="1582738"/>
                <a:ext cx="1860894" cy="369332"/>
              </a:xfrm>
              <a:prstGeom prst="rect">
                <a:avLst/>
              </a:prstGeom>
              <a:noFill/>
            </p:spPr>
            <p:txBody>
              <a:bodyPr wrap="none" rtlCol="0">
                <a:spAutoFit/>
              </a:bodyPr>
              <a:lstStyle/>
              <a:p>
                <a:r>
                  <a:rPr lang="en-US" dirty="0"/>
                  <a:t>m</a:t>
                </a:r>
                <a:r>
                  <a:rPr lang="en-US" dirty="0" smtClean="0"/>
                  <a:t>odel points, x15</a:t>
                </a:r>
                <a:endParaRPr lang="fr-FR" dirty="0"/>
              </a:p>
            </p:txBody>
          </p:sp>
        </p:grpSp>
        <p:sp>
          <p:nvSpPr>
            <p:cNvPr id="19" name="Rectangle 18"/>
            <p:cNvSpPr/>
            <p:nvPr/>
          </p:nvSpPr>
          <p:spPr>
            <a:xfrm>
              <a:off x="7236063" y="3595471"/>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Translation,</a:t>
              </a:r>
              <a:br>
                <a:rPr lang="en-US" dirty="0" smtClean="0"/>
              </a:br>
              <a:r>
                <a:rPr lang="en-US" dirty="0" smtClean="0"/>
                <a:t>Random</a:t>
              </a:r>
              <a:endParaRPr lang="fr-FR" dirty="0"/>
            </a:p>
          </p:txBody>
        </p:sp>
        <p:sp>
          <p:nvSpPr>
            <p:cNvPr id="20" name="Rectangle 19"/>
            <p:cNvSpPr/>
            <p:nvPr/>
          </p:nvSpPr>
          <p:spPr>
            <a:xfrm>
              <a:off x="7236063" y="4502835"/>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Noise,</a:t>
              </a:r>
              <a:br>
                <a:rPr lang="en-US" dirty="0" smtClean="0"/>
              </a:br>
              <a:r>
                <a:rPr lang="en-US" dirty="0" smtClean="0"/>
                <a:t>Gaussian</a:t>
              </a:r>
              <a:endParaRPr lang="fr-FR" dirty="0"/>
            </a:p>
          </p:txBody>
        </p:sp>
        <p:grpSp>
          <p:nvGrpSpPr>
            <p:cNvPr id="17" name="Group 16"/>
            <p:cNvGrpSpPr/>
            <p:nvPr/>
          </p:nvGrpSpPr>
          <p:grpSpPr>
            <a:xfrm>
              <a:off x="7035115" y="5405716"/>
              <a:ext cx="1740669" cy="717034"/>
              <a:chOff x="7035114" y="5410200"/>
              <a:chExt cx="1740669" cy="717034"/>
            </a:xfrm>
          </p:grpSpPr>
          <p:sp>
            <p:nvSpPr>
              <p:cNvPr id="21" name="Rectangle 20"/>
              <p:cNvSpPr/>
              <p:nvPr/>
            </p:nvSpPr>
            <p:spPr>
              <a:xfrm>
                <a:off x="7733699" y="5410200"/>
                <a:ext cx="343501" cy="343501"/>
              </a:xfrm>
              <a:prstGeom prst="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TextBox 21"/>
              <p:cNvSpPr txBox="1"/>
              <p:nvPr/>
            </p:nvSpPr>
            <p:spPr>
              <a:xfrm>
                <a:off x="7035114" y="5757902"/>
                <a:ext cx="1740669" cy="369332"/>
              </a:xfrm>
              <a:prstGeom prst="rect">
                <a:avLst/>
              </a:prstGeom>
              <a:noFill/>
            </p:spPr>
            <p:txBody>
              <a:bodyPr wrap="none" rtlCol="0">
                <a:spAutoFit/>
              </a:bodyPr>
              <a:lstStyle/>
              <a:p>
                <a:r>
                  <a:rPr lang="en-US" dirty="0"/>
                  <a:t>i</a:t>
                </a:r>
                <a:r>
                  <a:rPr lang="en-US" dirty="0" smtClean="0"/>
                  <a:t>nlier points, x15</a:t>
                </a:r>
                <a:endParaRPr lang="fr-FR" dirty="0"/>
              </a:p>
            </p:txBody>
          </p:sp>
        </p:grpSp>
        <p:cxnSp>
          <p:nvCxnSpPr>
            <p:cNvPr id="24" name="Straight Arrow Connector 23"/>
            <p:cNvCxnSpPr>
              <a:stCxn id="16" idx="4"/>
              <a:endCxn id="11" idx="0"/>
            </p:cNvCxnSpPr>
            <p:nvPr/>
          </p:nvCxnSpPr>
          <p:spPr>
            <a:xfrm flipH="1">
              <a:off x="7905449" y="2348514"/>
              <a:ext cx="1"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9" idx="0"/>
            </p:cNvCxnSpPr>
            <p:nvPr/>
          </p:nvCxnSpPr>
          <p:spPr>
            <a:xfrm>
              <a:off x="7905449" y="3255878"/>
              <a:ext cx="1"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2"/>
              <a:endCxn id="20" idx="0"/>
            </p:cNvCxnSpPr>
            <p:nvPr/>
          </p:nvCxnSpPr>
          <p:spPr>
            <a:xfrm>
              <a:off x="7905450" y="4163242"/>
              <a:ext cx="0"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0" idx="2"/>
              <a:endCxn id="21" idx="0"/>
            </p:cNvCxnSpPr>
            <p:nvPr/>
          </p:nvCxnSpPr>
          <p:spPr>
            <a:xfrm>
              <a:off x="7905450" y="5070606"/>
              <a:ext cx="1" cy="3351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68806" y="4502835"/>
            <a:ext cx="1886542" cy="1622298"/>
            <a:chOff x="268806" y="4502835"/>
            <a:chExt cx="1886542" cy="1622298"/>
          </a:xfrm>
        </p:grpSpPr>
        <p:sp>
          <p:nvSpPr>
            <p:cNvPr id="36" name="Rectangle 35"/>
            <p:cNvSpPr/>
            <p:nvPr/>
          </p:nvSpPr>
          <p:spPr>
            <a:xfrm>
              <a:off x="517291" y="4502835"/>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Uniform</a:t>
              </a:r>
              <a:br>
                <a:rPr lang="en-US" dirty="0" smtClean="0"/>
              </a:br>
              <a:r>
                <a:rPr lang="en-US" dirty="0" smtClean="0"/>
                <a:t>Distribution</a:t>
              </a:r>
              <a:endParaRPr lang="fr-FR" dirty="0"/>
            </a:p>
          </p:txBody>
        </p:sp>
        <p:grpSp>
          <p:nvGrpSpPr>
            <p:cNvPr id="34" name="Group 33"/>
            <p:cNvGrpSpPr/>
            <p:nvPr/>
          </p:nvGrpSpPr>
          <p:grpSpPr>
            <a:xfrm>
              <a:off x="268806" y="5403333"/>
              <a:ext cx="1886542" cy="721800"/>
              <a:chOff x="243406" y="5375833"/>
              <a:chExt cx="1886542" cy="721800"/>
            </a:xfrm>
          </p:grpSpPr>
          <p:sp>
            <p:nvSpPr>
              <p:cNvPr id="38" name="Rectangle 37"/>
              <p:cNvSpPr/>
              <p:nvPr/>
            </p:nvSpPr>
            <p:spPr>
              <a:xfrm>
                <a:off x="991654" y="5375833"/>
                <a:ext cx="343501" cy="343501"/>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9" name="TextBox 38"/>
              <p:cNvSpPr txBox="1"/>
              <p:nvPr/>
            </p:nvSpPr>
            <p:spPr>
              <a:xfrm>
                <a:off x="243406" y="5728301"/>
                <a:ext cx="1886542" cy="369332"/>
              </a:xfrm>
              <a:prstGeom prst="rect">
                <a:avLst/>
              </a:prstGeom>
              <a:noFill/>
            </p:spPr>
            <p:txBody>
              <a:bodyPr wrap="none" rtlCol="0">
                <a:spAutoFit/>
              </a:bodyPr>
              <a:lstStyle/>
              <a:p>
                <a:r>
                  <a:rPr lang="en-US" dirty="0"/>
                  <a:t>o</a:t>
                </a:r>
                <a:r>
                  <a:rPr lang="en-US" dirty="0" smtClean="0"/>
                  <a:t>utlier points, x10</a:t>
                </a:r>
                <a:endParaRPr lang="fr-FR" dirty="0"/>
              </a:p>
            </p:txBody>
          </p:sp>
        </p:grpSp>
        <p:cxnSp>
          <p:nvCxnSpPr>
            <p:cNvPr id="41" name="Straight Arrow Connector 40"/>
            <p:cNvCxnSpPr>
              <a:stCxn id="36" idx="2"/>
              <a:endCxn id="38" idx="0"/>
            </p:cNvCxnSpPr>
            <p:nvPr/>
          </p:nvCxnSpPr>
          <p:spPr>
            <a:xfrm>
              <a:off x="1186678" y="5070606"/>
              <a:ext cx="2127" cy="3327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524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7" y="1571625"/>
            <a:ext cx="4352925" cy="4526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5"/>
          <p:cNvSpPr>
            <a:spLocks noGrp="1"/>
          </p:cNvSpPr>
          <p:nvPr>
            <p:ph type="title"/>
          </p:nvPr>
        </p:nvSpPr>
        <p:spPr/>
        <p:txBody>
          <a:bodyPr/>
          <a:lstStyle/>
          <a:p>
            <a:r>
              <a:rPr lang="en-US" b="1" dirty="0"/>
              <a:t>ECMPR-Rigid Experiment 1</a:t>
            </a:r>
            <a:endParaRPr lang="fr-FR" dirty="0"/>
          </a:p>
        </p:txBody>
      </p:sp>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Simulated Data</a:t>
            </a:r>
          </a:p>
          <a:p>
            <a:pPr marL="0" indent="0" algn="ctr">
              <a:buNone/>
            </a:pPr>
            <a:endParaRPr lang="en-US" dirty="0" smtClean="0"/>
          </a:p>
          <a:p>
            <a:pPr algn="ctr"/>
            <a:endParaRPr lang="en-US" dirty="0" smtClean="0"/>
          </a:p>
        </p:txBody>
      </p:sp>
      <p:sp>
        <p:nvSpPr>
          <p:cNvPr id="2" name="Oval 1"/>
          <p:cNvSpPr/>
          <p:nvPr/>
        </p:nvSpPr>
        <p:spPr>
          <a:xfrm>
            <a:off x="113699" y="2005013"/>
            <a:ext cx="343501" cy="343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13699" y="3077663"/>
            <a:ext cx="343501" cy="343501"/>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Rectangle 7"/>
          <p:cNvSpPr/>
          <p:nvPr/>
        </p:nvSpPr>
        <p:spPr>
          <a:xfrm>
            <a:off x="113699" y="2541338"/>
            <a:ext cx="343501" cy="343501"/>
          </a:xfrm>
          <a:prstGeom prst="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Oval 8"/>
          <p:cNvSpPr/>
          <p:nvPr/>
        </p:nvSpPr>
        <p:spPr>
          <a:xfrm rot="1940678">
            <a:off x="113697" y="3613987"/>
            <a:ext cx="343501" cy="60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621911" y="1571625"/>
            <a:ext cx="941796" cy="369332"/>
          </a:xfrm>
          <a:prstGeom prst="rect">
            <a:avLst/>
          </a:prstGeom>
          <a:noFill/>
        </p:spPr>
        <p:txBody>
          <a:bodyPr wrap="none" rtlCol="0">
            <a:spAutoFit/>
          </a:bodyPr>
          <a:lstStyle/>
          <a:p>
            <a:r>
              <a:rPr lang="en-US" b="1" u="sng" dirty="0" smtClean="0"/>
              <a:t>LEGEND</a:t>
            </a:r>
            <a:endParaRPr lang="fr-FR" b="1" u="sng" dirty="0"/>
          </a:p>
        </p:txBody>
      </p:sp>
      <p:sp>
        <p:nvSpPr>
          <p:cNvPr id="6" name="TextBox 5"/>
          <p:cNvSpPr txBox="1"/>
          <p:nvPr/>
        </p:nvSpPr>
        <p:spPr>
          <a:xfrm>
            <a:off x="466725" y="2005013"/>
            <a:ext cx="1771126" cy="369332"/>
          </a:xfrm>
          <a:prstGeom prst="rect">
            <a:avLst/>
          </a:prstGeom>
          <a:noFill/>
        </p:spPr>
        <p:txBody>
          <a:bodyPr wrap="none" rtlCol="0">
            <a:spAutoFit/>
          </a:bodyPr>
          <a:lstStyle/>
          <a:p>
            <a:r>
              <a:rPr lang="en-US" dirty="0"/>
              <a:t>m</a:t>
            </a:r>
            <a:r>
              <a:rPr lang="en-US" dirty="0" smtClean="0"/>
              <a:t>odel point, x15</a:t>
            </a:r>
            <a:endParaRPr lang="fr-FR" dirty="0"/>
          </a:p>
        </p:txBody>
      </p:sp>
      <p:sp>
        <p:nvSpPr>
          <p:cNvPr id="12" name="TextBox 11"/>
          <p:cNvSpPr txBox="1"/>
          <p:nvPr/>
        </p:nvSpPr>
        <p:spPr>
          <a:xfrm>
            <a:off x="476250" y="2528422"/>
            <a:ext cx="1084977" cy="369332"/>
          </a:xfrm>
          <a:prstGeom prst="rect">
            <a:avLst/>
          </a:prstGeom>
          <a:noFill/>
        </p:spPr>
        <p:txBody>
          <a:bodyPr wrap="none" rtlCol="0">
            <a:spAutoFit/>
          </a:bodyPr>
          <a:lstStyle/>
          <a:p>
            <a:r>
              <a:rPr lang="en-US" dirty="0" smtClean="0"/>
              <a:t>inlier, x15</a:t>
            </a:r>
            <a:endParaRPr lang="fr-FR" dirty="0"/>
          </a:p>
        </p:txBody>
      </p:sp>
      <p:sp>
        <p:nvSpPr>
          <p:cNvPr id="13" name="TextBox 12"/>
          <p:cNvSpPr txBox="1"/>
          <p:nvPr/>
        </p:nvSpPr>
        <p:spPr>
          <a:xfrm>
            <a:off x="478730" y="3061833"/>
            <a:ext cx="1230850" cy="369332"/>
          </a:xfrm>
          <a:prstGeom prst="rect">
            <a:avLst/>
          </a:prstGeom>
          <a:noFill/>
        </p:spPr>
        <p:txBody>
          <a:bodyPr wrap="none" rtlCol="0">
            <a:spAutoFit/>
          </a:bodyPr>
          <a:lstStyle/>
          <a:p>
            <a:r>
              <a:rPr lang="en-US" dirty="0" smtClean="0"/>
              <a:t>outlier, x10</a:t>
            </a:r>
            <a:endParaRPr lang="fr-FR" dirty="0"/>
          </a:p>
        </p:txBody>
      </p:sp>
      <p:sp>
        <p:nvSpPr>
          <p:cNvPr id="14" name="TextBox 13"/>
          <p:cNvSpPr txBox="1"/>
          <p:nvPr/>
        </p:nvSpPr>
        <p:spPr>
          <a:xfrm>
            <a:off x="478730" y="3733587"/>
            <a:ext cx="1635448" cy="369332"/>
          </a:xfrm>
          <a:prstGeom prst="rect">
            <a:avLst/>
          </a:prstGeom>
          <a:noFill/>
        </p:spPr>
        <p:txBody>
          <a:bodyPr wrap="none" rtlCol="0">
            <a:spAutoFit/>
          </a:bodyPr>
          <a:lstStyle/>
          <a:p>
            <a:r>
              <a:rPr lang="en-US" dirty="0" smtClean="0"/>
              <a:t>covariance, x15</a:t>
            </a:r>
            <a:endParaRPr lang="fr-FR" dirty="0"/>
          </a:p>
        </p:txBody>
      </p:sp>
      <p:sp>
        <p:nvSpPr>
          <p:cNvPr id="10" name="TextBox 9"/>
          <p:cNvSpPr txBox="1"/>
          <p:nvPr/>
        </p:nvSpPr>
        <p:spPr>
          <a:xfrm>
            <a:off x="3840261" y="1202293"/>
            <a:ext cx="1490729" cy="369332"/>
          </a:xfrm>
          <a:prstGeom prst="rect">
            <a:avLst/>
          </a:prstGeom>
          <a:noFill/>
        </p:spPr>
        <p:txBody>
          <a:bodyPr wrap="none" rtlCol="0">
            <a:spAutoFit/>
          </a:bodyPr>
          <a:lstStyle/>
          <a:p>
            <a:r>
              <a:rPr lang="en-US" b="1" dirty="0" smtClean="0"/>
              <a:t>ITERATION #6</a:t>
            </a:r>
            <a:endParaRPr lang="fr-FR" b="1" dirty="0"/>
          </a:p>
        </p:txBody>
      </p:sp>
      <mc:AlternateContent xmlns:mc="http://schemas.openxmlformats.org/markup-compatibility/2006" xmlns:a14="http://schemas.microsoft.com/office/drawing/2010/main">
        <mc:Choice Requires="a14">
          <p:sp>
            <p:nvSpPr>
              <p:cNvPr id="11" name="Rectangle 10"/>
              <p:cNvSpPr/>
              <p:nvPr/>
            </p:nvSpPr>
            <p:spPr>
              <a:xfrm>
                <a:off x="7352237" y="2688107"/>
                <a:ext cx="1106424"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Rotation,</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a:rPr>
                        <m:t>25°</m:t>
                      </m:r>
                    </m:oMath>
                  </m:oMathPara>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7352237" y="2688107"/>
                <a:ext cx="1106424" cy="567771"/>
              </a:xfrm>
              <a:prstGeom prst="rect">
                <a:avLst/>
              </a:prstGeom>
              <a:blipFill rotWithShape="1">
                <a:blip r:embed="rId3"/>
                <a:stretch>
                  <a:fillRect l="-1075" t="-9278" r="-538"/>
                </a:stretch>
              </a:blipFill>
            </p:spPr>
            <p:txBody>
              <a:bodyPr/>
              <a:lstStyle/>
              <a:p>
                <a:r>
                  <a:rPr lang="fr-FR">
                    <a:noFill/>
                  </a:rPr>
                  <a:t> </a:t>
                </a:r>
              </a:p>
            </p:txBody>
          </p:sp>
        </mc:Fallback>
      </mc:AlternateContent>
      <p:grpSp>
        <p:nvGrpSpPr>
          <p:cNvPr id="15" name="Group 14"/>
          <p:cNvGrpSpPr/>
          <p:nvPr/>
        </p:nvGrpSpPr>
        <p:grpSpPr>
          <a:xfrm>
            <a:off x="6975002" y="1582738"/>
            <a:ext cx="1860894" cy="765776"/>
            <a:chOff x="6975002" y="1582738"/>
            <a:chExt cx="1860894" cy="765776"/>
          </a:xfrm>
        </p:grpSpPr>
        <p:sp>
          <p:nvSpPr>
            <p:cNvPr id="16" name="Oval 15"/>
            <p:cNvSpPr/>
            <p:nvPr/>
          </p:nvSpPr>
          <p:spPr>
            <a:xfrm>
              <a:off x="7733699" y="2005013"/>
              <a:ext cx="343501" cy="343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extBox 17"/>
            <p:cNvSpPr txBox="1"/>
            <p:nvPr/>
          </p:nvSpPr>
          <p:spPr>
            <a:xfrm>
              <a:off x="6975002" y="1582738"/>
              <a:ext cx="1860894" cy="369332"/>
            </a:xfrm>
            <a:prstGeom prst="rect">
              <a:avLst/>
            </a:prstGeom>
            <a:noFill/>
          </p:spPr>
          <p:txBody>
            <a:bodyPr wrap="none" rtlCol="0">
              <a:spAutoFit/>
            </a:bodyPr>
            <a:lstStyle/>
            <a:p>
              <a:r>
                <a:rPr lang="en-US" dirty="0"/>
                <a:t>m</a:t>
              </a:r>
              <a:r>
                <a:rPr lang="en-US" dirty="0" smtClean="0"/>
                <a:t>odel points, x15</a:t>
              </a:r>
              <a:endParaRPr lang="fr-FR" dirty="0"/>
            </a:p>
          </p:txBody>
        </p:sp>
      </p:grpSp>
      <p:sp>
        <p:nvSpPr>
          <p:cNvPr id="19" name="Rectangle 18"/>
          <p:cNvSpPr/>
          <p:nvPr/>
        </p:nvSpPr>
        <p:spPr>
          <a:xfrm>
            <a:off x="7236063" y="3595471"/>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Translation,</a:t>
            </a:r>
            <a:br>
              <a:rPr lang="en-US" dirty="0" smtClean="0"/>
            </a:br>
            <a:r>
              <a:rPr lang="en-US" dirty="0" smtClean="0"/>
              <a:t>Random</a:t>
            </a:r>
            <a:endParaRPr lang="fr-FR" dirty="0"/>
          </a:p>
        </p:txBody>
      </p:sp>
      <p:sp>
        <p:nvSpPr>
          <p:cNvPr id="20" name="Rectangle 19"/>
          <p:cNvSpPr/>
          <p:nvPr/>
        </p:nvSpPr>
        <p:spPr>
          <a:xfrm>
            <a:off x="7236063" y="4502835"/>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Noise,</a:t>
            </a:r>
            <a:br>
              <a:rPr lang="en-US" dirty="0" smtClean="0"/>
            </a:br>
            <a:r>
              <a:rPr lang="en-US" dirty="0" smtClean="0"/>
              <a:t>Gaussian</a:t>
            </a:r>
            <a:endParaRPr lang="fr-FR" dirty="0"/>
          </a:p>
        </p:txBody>
      </p:sp>
      <p:grpSp>
        <p:nvGrpSpPr>
          <p:cNvPr id="17" name="Group 16"/>
          <p:cNvGrpSpPr/>
          <p:nvPr/>
        </p:nvGrpSpPr>
        <p:grpSpPr>
          <a:xfrm>
            <a:off x="7035115" y="5405716"/>
            <a:ext cx="1740669" cy="717034"/>
            <a:chOff x="7035114" y="5410200"/>
            <a:chExt cx="1740669" cy="717034"/>
          </a:xfrm>
        </p:grpSpPr>
        <p:sp>
          <p:nvSpPr>
            <p:cNvPr id="21" name="Rectangle 20"/>
            <p:cNvSpPr/>
            <p:nvPr/>
          </p:nvSpPr>
          <p:spPr>
            <a:xfrm>
              <a:off x="7733699" y="5410200"/>
              <a:ext cx="343501" cy="343501"/>
            </a:xfrm>
            <a:prstGeom prst="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TextBox 21"/>
            <p:cNvSpPr txBox="1"/>
            <p:nvPr/>
          </p:nvSpPr>
          <p:spPr>
            <a:xfrm>
              <a:off x="7035114" y="5757902"/>
              <a:ext cx="1740669" cy="369332"/>
            </a:xfrm>
            <a:prstGeom prst="rect">
              <a:avLst/>
            </a:prstGeom>
            <a:noFill/>
          </p:spPr>
          <p:txBody>
            <a:bodyPr wrap="none" rtlCol="0">
              <a:spAutoFit/>
            </a:bodyPr>
            <a:lstStyle/>
            <a:p>
              <a:r>
                <a:rPr lang="en-US" dirty="0"/>
                <a:t>i</a:t>
              </a:r>
              <a:r>
                <a:rPr lang="en-US" dirty="0" smtClean="0"/>
                <a:t>nlier points, x15</a:t>
              </a:r>
              <a:endParaRPr lang="fr-FR" dirty="0"/>
            </a:p>
          </p:txBody>
        </p:sp>
      </p:grpSp>
      <p:cxnSp>
        <p:nvCxnSpPr>
          <p:cNvPr id="24" name="Straight Arrow Connector 23"/>
          <p:cNvCxnSpPr>
            <a:stCxn id="16" idx="4"/>
            <a:endCxn id="11" idx="0"/>
          </p:cNvCxnSpPr>
          <p:nvPr/>
        </p:nvCxnSpPr>
        <p:spPr>
          <a:xfrm flipH="1">
            <a:off x="7905449" y="2348514"/>
            <a:ext cx="1"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9" idx="0"/>
          </p:cNvCxnSpPr>
          <p:nvPr/>
        </p:nvCxnSpPr>
        <p:spPr>
          <a:xfrm>
            <a:off x="7905449" y="3255878"/>
            <a:ext cx="1"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2"/>
            <a:endCxn id="20" idx="0"/>
          </p:cNvCxnSpPr>
          <p:nvPr/>
        </p:nvCxnSpPr>
        <p:spPr>
          <a:xfrm>
            <a:off x="7905450" y="4163242"/>
            <a:ext cx="0"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0" idx="2"/>
            <a:endCxn id="21" idx="0"/>
          </p:cNvCxnSpPr>
          <p:nvPr/>
        </p:nvCxnSpPr>
        <p:spPr>
          <a:xfrm>
            <a:off x="7905450" y="5070606"/>
            <a:ext cx="1" cy="3351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17291" y="4502835"/>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Uniform</a:t>
            </a:r>
            <a:br>
              <a:rPr lang="en-US" dirty="0" smtClean="0"/>
            </a:br>
            <a:r>
              <a:rPr lang="en-US" dirty="0" smtClean="0"/>
              <a:t>Distribution</a:t>
            </a:r>
            <a:endParaRPr lang="fr-FR" dirty="0"/>
          </a:p>
        </p:txBody>
      </p:sp>
      <p:grpSp>
        <p:nvGrpSpPr>
          <p:cNvPr id="34" name="Group 33"/>
          <p:cNvGrpSpPr/>
          <p:nvPr/>
        </p:nvGrpSpPr>
        <p:grpSpPr>
          <a:xfrm>
            <a:off x="268806" y="5403333"/>
            <a:ext cx="1886542" cy="721800"/>
            <a:chOff x="243406" y="5375833"/>
            <a:chExt cx="1886542" cy="721800"/>
          </a:xfrm>
        </p:grpSpPr>
        <p:sp>
          <p:nvSpPr>
            <p:cNvPr id="38" name="Rectangle 37"/>
            <p:cNvSpPr/>
            <p:nvPr/>
          </p:nvSpPr>
          <p:spPr>
            <a:xfrm>
              <a:off x="991654" y="5375833"/>
              <a:ext cx="343501" cy="343501"/>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9" name="TextBox 38"/>
            <p:cNvSpPr txBox="1"/>
            <p:nvPr/>
          </p:nvSpPr>
          <p:spPr>
            <a:xfrm>
              <a:off x="243406" y="5728301"/>
              <a:ext cx="1886542" cy="369332"/>
            </a:xfrm>
            <a:prstGeom prst="rect">
              <a:avLst/>
            </a:prstGeom>
            <a:noFill/>
          </p:spPr>
          <p:txBody>
            <a:bodyPr wrap="none" rtlCol="0">
              <a:spAutoFit/>
            </a:bodyPr>
            <a:lstStyle/>
            <a:p>
              <a:r>
                <a:rPr lang="en-US" dirty="0"/>
                <a:t>o</a:t>
              </a:r>
              <a:r>
                <a:rPr lang="en-US" dirty="0" smtClean="0"/>
                <a:t>utlier points, x10</a:t>
              </a:r>
              <a:endParaRPr lang="fr-FR" dirty="0"/>
            </a:p>
          </p:txBody>
        </p:sp>
      </p:grpSp>
      <p:cxnSp>
        <p:nvCxnSpPr>
          <p:cNvPr id="41" name="Straight Arrow Connector 40"/>
          <p:cNvCxnSpPr>
            <a:stCxn id="36" idx="2"/>
            <a:endCxn id="38" idx="0"/>
          </p:cNvCxnSpPr>
          <p:nvPr/>
        </p:nvCxnSpPr>
        <p:spPr>
          <a:xfrm>
            <a:off x="1186678" y="5070606"/>
            <a:ext cx="2127" cy="3327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6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7" y="1571625"/>
            <a:ext cx="4352544" cy="4526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5"/>
          <p:cNvSpPr>
            <a:spLocks noGrp="1"/>
          </p:cNvSpPr>
          <p:nvPr>
            <p:ph type="title"/>
          </p:nvPr>
        </p:nvSpPr>
        <p:spPr/>
        <p:txBody>
          <a:bodyPr/>
          <a:lstStyle/>
          <a:p>
            <a:r>
              <a:rPr lang="en-US" b="1" dirty="0"/>
              <a:t>ECMPR-Rigid Experiment 1</a:t>
            </a:r>
            <a:endParaRPr lang="fr-FR" dirty="0"/>
          </a:p>
        </p:txBody>
      </p:sp>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Simulated Data</a:t>
            </a:r>
          </a:p>
          <a:p>
            <a:pPr marL="0" indent="0" algn="ctr">
              <a:buNone/>
            </a:pPr>
            <a:endParaRPr lang="en-US" dirty="0" smtClean="0"/>
          </a:p>
          <a:p>
            <a:pPr algn="ctr"/>
            <a:endParaRPr lang="en-US" dirty="0" smtClean="0"/>
          </a:p>
        </p:txBody>
      </p:sp>
      <p:sp>
        <p:nvSpPr>
          <p:cNvPr id="2" name="Oval 1"/>
          <p:cNvSpPr/>
          <p:nvPr/>
        </p:nvSpPr>
        <p:spPr>
          <a:xfrm>
            <a:off x="113699" y="2005013"/>
            <a:ext cx="343501" cy="343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13699" y="3077663"/>
            <a:ext cx="343501" cy="343501"/>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Rectangle 7"/>
          <p:cNvSpPr/>
          <p:nvPr/>
        </p:nvSpPr>
        <p:spPr>
          <a:xfrm>
            <a:off x="113699" y="2541338"/>
            <a:ext cx="343501" cy="343501"/>
          </a:xfrm>
          <a:prstGeom prst="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Oval 8"/>
          <p:cNvSpPr/>
          <p:nvPr/>
        </p:nvSpPr>
        <p:spPr>
          <a:xfrm rot="1940678">
            <a:off x="113697" y="3613987"/>
            <a:ext cx="343501" cy="60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621911" y="1571625"/>
            <a:ext cx="941796" cy="369332"/>
          </a:xfrm>
          <a:prstGeom prst="rect">
            <a:avLst/>
          </a:prstGeom>
          <a:noFill/>
        </p:spPr>
        <p:txBody>
          <a:bodyPr wrap="none" rtlCol="0">
            <a:spAutoFit/>
          </a:bodyPr>
          <a:lstStyle/>
          <a:p>
            <a:r>
              <a:rPr lang="en-US" b="1" u="sng" dirty="0" smtClean="0"/>
              <a:t>LEGEND</a:t>
            </a:r>
            <a:endParaRPr lang="fr-FR" b="1" u="sng" dirty="0"/>
          </a:p>
        </p:txBody>
      </p:sp>
      <p:sp>
        <p:nvSpPr>
          <p:cNvPr id="6" name="TextBox 5"/>
          <p:cNvSpPr txBox="1"/>
          <p:nvPr/>
        </p:nvSpPr>
        <p:spPr>
          <a:xfrm>
            <a:off x="466725" y="2005013"/>
            <a:ext cx="1771126" cy="369332"/>
          </a:xfrm>
          <a:prstGeom prst="rect">
            <a:avLst/>
          </a:prstGeom>
          <a:noFill/>
        </p:spPr>
        <p:txBody>
          <a:bodyPr wrap="none" rtlCol="0">
            <a:spAutoFit/>
          </a:bodyPr>
          <a:lstStyle/>
          <a:p>
            <a:r>
              <a:rPr lang="en-US" dirty="0"/>
              <a:t>m</a:t>
            </a:r>
            <a:r>
              <a:rPr lang="en-US" dirty="0" smtClean="0"/>
              <a:t>odel point, x15</a:t>
            </a:r>
            <a:endParaRPr lang="fr-FR" dirty="0"/>
          </a:p>
        </p:txBody>
      </p:sp>
      <p:sp>
        <p:nvSpPr>
          <p:cNvPr id="12" name="TextBox 11"/>
          <p:cNvSpPr txBox="1"/>
          <p:nvPr/>
        </p:nvSpPr>
        <p:spPr>
          <a:xfrm>
            <a:off x="476250" y="2528422"/>
            <a:ext cx="1084977" cy="369332"/>
          </a:xfrm>
          <a:prstGeom prst="rect">
            <a:avLst/>
          </a:prstGeom>
          <a:noFill/>
        </p:spPr>
        <p:txBody>
          <a:bodyPr wrap="none" rtlCol="0">
            <a:spAutoFit/>
          </a:bodyPr>
          <a:lstStyle/>
          <a:p>
            <a:r>
              <a:rPr lang="en-US" dirty="0" smtClean="0"/>
              <a:t>inlier, x15</a:t>
            </a:r>
            <a:endParaRPr lang="fr-FR" dirty="0"/>
          </a:p>
        </p:txBody>
      </p:sp>
      <p:sp>
        <p:nvSpPr>
          <p:cNvPr id="13" name="TextBox 12"/>
          <p:cNvSpPr txBox="1"/>
          <p:nvPr/>
        </p:nvSpPr>
        <p:spPr>
          <a:xfrm>
            <a:off x="478730" y="3061833"/>
            <a:ext cx="1230850" cy="369332"/>
          </a:xfrm>
          <a:prstGeom prst="rect">
            <a:avLst/>
          </a:prstGeom>
          <a:noFill/>
        </p:spPr>
        <p:txBody>
          <a:bodyPr wrap="none" rtlCol="0">
            <a:spAutoFit/>
          </a:bodyPr>
          <a:lstStyle/>
          <a:p>
            <a:r>
              <a:rPr lang="en-US" dirty="0" smtClean="0"/>
              <a:t>outlier, x10</a:t>
            </a:r>
            <a:endParaRPr lang="fr-FR" dirty="0"/>
          </a:p>
        </p:txBody>
      </p:sp>
      <p:sp>
        <p:nvSpPr>
          <p:cNvPr id="14" name="TextBox 13"/>
          <p:cNvSpPr txBox="1"/>
          <p:nvPr/>
        </p:nvSpPr>
        <p:spPr>
          <a:xfrm>
            <a:off x="478730" y="3733587"/>
            <a:ext cx="1635448" cy="369332"/>
          </a:xfrm>
          <a:prstGeom prst="rect">
            <a:avLst/>
          </a:prstGeom>
          <a:noFill/>
        </p:spPr>
        <p:txBody>
          <a:bodyPr wrap="none" rtlCol="0">
            <a:spAutoFit/>
          </a:bodyPr>
          <a:lstStyle/>
          <a:p>
            <a:r>
              <a:rPr lang="en-US" dirty="0" smtClean="0"/>
              <a:t>covariance, x15</a:t>
            </a:r>
            <a:endParaRPr lang="fr-FR" dirty="0"/>
          </a:p>
        </p:txBody>
      </p:sp>
      <p:sp>
        <p:nvSpPr>
          <p:cNvPr id="10" name="TextBox 9"/>
          <p:cNvSpPr txBox="1"/>
          <p:nvPr/>
        </p:nvSpPr>
        <p:spPr>
          <a:xfrm>
            <a:off x="3840261" y="1202293"/>
            <a:ext cx="1607748" cy="369332"/>
          </a:xfrm>
          <a:prstGeom prst="rect">
            <a:avLst/>
          </a:prstGeom>
          <a:noFill/>
        </p:spPr>
        <p:txBody>
          <a:bodyPr wrap="none" rtlCol="0">
            <a:spAutoFit/>
          </a:bodyPr>
          <a:lstStyle/>
          <a:p>
            <a:r>
              <a:rPr lang="en-US" b="1" dirty="0" smtClean="0"/>
              <a:t>ITERATION #35</a:t>
            </a:r>
            <a:endParaRPr lang="fr-FR" b="1" dirty="0"/>
          </a:p>
        </p:txBody>
      </p:sp>
      <mc:AlternateContent xmlns:mc="http://schemas.openxmlformats.org/markup-compatibility/2006" xmlns:a14="http://schemas.microsoft.com/office/drawing/2010/main">
        <mc:Choice Requires="a14">
          <p:sp>
            <p:nvSpPr>
              <p:cNvPr id="11" name="Rectangle 10"/>
              <p:cNvSpPr/>
              <p:nvPr/>
            </p:nvSpPr>
            <p:spPr>
              <a:xfrm>
                <a:off x="7352237" y="2688107"/>
                <a:ext cx="1106424"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Rotation,</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a:rPr>
                        <m:t>25°</m:t>
                      </m:r>
                    </m:oMath>
                  </m:oMathPara>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7352237" y="2688107"/>
                <a:ext cx="1106424" cy="567771"/>
              </a:xfrm>
              <a:prstGeom prst="rect">
                <a:avLst/>
              </a:prstGeom>
              <a:blipFill rotWithShape="1">
                <a:blip r:embed="rId3"/>
                <a:stretch>
                  <a:fillRect l="-1075" t="-9278" r="-538"/>
                </a:stretch>
              </a:blipFill>
            </p:spPr>
            <p:txBody>
              <a:bodyPr/>
              <a:lstStyle/>
              <a:p>
                <a:r>
                  <a:rPr lang="fr-FR">
                    <a:noFill/>
                  </a:rPr>
                  <a:t> </a:t>
                </a:r>
              </a:p>
            </p:txBody>
          </p:sp>
        </mc:Fallback>
      </mc:AlternateContent>
      <p:grpSp>
        <p:nvGrpSpPr>
          <p:cNvPr id="15" name="Group 14"/>
          <p:cNvGrpSpPr/>
          <p:nvPr/>
        </p:nvGrpSpPr>
        <p:grpSpPr>
          <a:xfrm>
            <a:off x="6975002" y="1582738"/>
            <a:ext cx="1860894" cy="765776"/>
            <a:chOff x="6975002" y="1582738"/>
            <a:chExt cx="1860894" cy="765776"/>
          </a:xfrm>
        </p:grpSpPr>
        <p:sp>
          <p:nvSpPr>
            <p:cNvPr id="16" name="Oval 15"/>
            <p:cNvSpPr/>
            <p:nvPr/>
          </p:nvSpPr>
          <p:spPr>
            <a:xfrm>
              <a:off x="7733699" y="2005013"/>
              <a:ext cx="343501" cy="343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extBox 17"/>
            <p:cNvSpPr txBox="1"/>
            <p:nvPr/>
          </p:nvSpPr>
          <p:spPr>
            <a:xfrm>
              <a:off x="6975002" y="1582738"/>
              <a:ext cx="1860894" cy="369332"/>
            </a:xfrm>
            <a:prstGeom prst="rect">
              <a:avLst/>
            </a:prstGeom>
            <a:noFill/>
          </p:spPr>
          <p:txBody>
            <a:bodyPr wrap="none" rtlCol="0">
              <a:spAutoFit/>
            </a:bodyPr>
            <a:lstStyle/>
            <a:p>
              <a:r>
                <a:rPr lang="en-US" dirty="0"/>
                <a:t>m</a:t>
              </a:r>
              <a:r>
                <a:rPr lang="en-US" dirty="0" smtClean="0"/>
                <a:t>odel points, x15</a:t>
              </a:r>
              <a:endParaRPr lang="fr-FR" dirty="0"/>
            </a:p>
          </p:txBody>
        </p:sp>
      </p:grpSp>
      <p:sp>
        <p:nvSpPr>
          <p:cNvPr id="19" name="Rectangle 18"/>
          <p:cNvSpPr/>
          <p:nvPr/>
        </p:nvSpPr>
        <p:spPr>
          <a:xfrm>
            <a:off x="7236063" y="3595471"/>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Translation,</a:t>
            </a:r>
            <a:br>
              <a:rPr lang="en-US" dirty="0" smtClean="0"/>
            </a:br>
            <a:r>
              <a:rPr lang="en-US" dirty="0" smtClean="0"/>
              <a:t>Random</a:t>
            </a:r>
            <a:endParaRPr lang="fr-FR" dirty="0"/>
          </a:p>
        </p:txBody>
      </p:sp>
      <p:sp>
        <p:nvSpPr>
          <p:cNvPr id="20" name="Rectangle 19"/>
          <p:cNvSpPr/>
          <p:nvPr/>
        </p:nvSpPr>
        <p:spPr>
          <a:xfrm>
            <a:off x="7236063" y="4502835"/>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Noise,</a:t>
            </a:r>
            <a:br>
              <a:rPr lang="en-US" dirty="0" smtClean="0"/>
            </a:br>
            <a:r>
              <a:rPr lang="en-US" dirty="0" smtClean="0"/>
              <a:t>Gaussian</a:t>
            </a:r>
            <a:endParaRPr lang="fr-FR" dirty="0"/>
          </a:p>
        </p:txBody>
      </p:sp>
      <p:grpSp>
        <p:nvGrpSpPr>
          <p:cNvPr id="17" name="Group 16"/>
          <p:cNvGrpSpPr/>
          <p:nvPr/>
        </p:nvGrpSpPr>
        <p:grpSpPr>
          <a:xfrm>
            <a:off x="7035115" y="5405716"/>
            <a:ext cx="1740669" cy="717034"/>
            <a:chOff x="7035114" y="5410200"/>
            <a:chExt cx="1740669" cy="717034"/>
          </a:xfrm>
        </p:grpSpPr>
        <p:sp>
          <p:nvSpPr>
            <p:cNvPr id="21" name="Rectangle 20"/>
            <p:cNvSpPr/>
            <p:nvPr/>
          </p:nvSpPr>
          <p:spPr>
            <a:xfrm>
              <a:off x="7733699" y="5410200"/>
              <a:ext cx="343501" cy="343501"/>
            </a:xfrm>
            <a:prstGeom prst="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TextBox 21"/>
            <p:cNvSpPr txBox="1"/>
            <p:nvPr/>
          </p:nvSpPr>
          <p:spPr>
            <a:xfrm>
              <a:off x="7035114" y="5757902"/>
              <a:ext cx="1740669" cy="369332"/>
            </a:xfrm>
            <a:prstGeom prst="rect">
              <a:avLst/>
            </a:prstGeom>
            <a:noFill/>
          </p:spPr>
          <p:txBody>
            <a:bodyPr wrap="none" rtlCol="0">
              <a:spAutoFit/>
            </a:bodyPr>
            <a:lstStyle/>
            <a:p>
              <a:r>
                <a:rPr lang="en-US" dirty="0"/>
                <a:t>i</a:t>
              </a:r>
              <a:r>
                <a:rPr lang="en-US" dirty="0" smtClean="0"/>
                <a:t>nlier points, x15</a:t>
              </a:r>
              <a:endParaRPr lang="fr-FR" dirty="0"/>
            </a:p>
          </p:txBody>
        </p:sp>
      </p:grpSp>
      <p:cxnSp>
        <p:nvCxnSpPr>
          <p:cNvPr id="24" name="Straight Arrow Connector 23"/>
          <p:cNvCxnSpPr>
            <a:stCxn id="16" idx="4"/>
            <a:endCxn id="11" idx="0"/>
          </p:cNvCxnSpPr>
          <p:nvPr/>
        </p:nvCxnSpPr>
        <p:spPr>
          <a:xfrm flipH="1">
            <a:off x="7905449" y="2348514"/>
            <a:ext cx="1"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19" idx="0"/>
          </p:cNvCxnSpPr>
          <p:nvPr/>
        </p:nvCxnSpPr>
        <p:spPr>
          <a:xfrm>
            <a:off x="7905449" y="3255878"/>
            <a:ext cx="1"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2"/>
            <a:endCxn id="20" idx="0"/>
          </p:cNvCxnSpPr>
          <p:nvPr/>
        </p:nvCxnSpPr>
        <p:spPr>
          <a:xfrm>
            <a:off x="7905450" y="4163242"/>
            <a:ext cx="0" cy="33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0" idx="2"/>
            <a:endCxn id="21" idx="0"/>
          </p:cNvCxnSpPr>
          <p:nvPr/>
        </p:nvCxnSpPr>
        <p:spPr>
          <a:xfrm>
            <a:off x="7905450" y="5070606"/>
            <a:ext cx="1" cy="3351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17291" y="4502835"/>
            <a:ext cx="1338773" cy="5677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Uniform</a:t>
            </a:r>
            <a:br>
              <a:rPr lang="en-US" dirty="0" smtClean="0"/>
            </a:br>
            <a:r>
              <a:rPr lang="en-US" dirty="0" smtClean="0"/>
              <a:t>Distribution</a:t>
            </a:r>
            <a:endParaRPr lang="fr-FR" dirty="0"/>
          </a:p>
        </p:txBody>
      </p:sp>
      <p:grpSp>
        <p:nvGrpSpPr>
          <p:cNvPr id="34" name="Group 33"/>
          <p:cNvGrpSpPr/>
          <p:nvPr/>
        </p:nvGrpSpPr>
        <p:grpSpPr>
          <a:xfrm>
            <a:off x="268806" y="5403333"/>
            <a:ext cx="1886542" cy="721800"/>
            <a:chOff x="243406" y="5375833"/>
            <a:chExt cx="1886542" cy="721800"/>
          </a:xfrm>
        </p:grpSpPr>
        <p:sp>
          <p:nvSpPr>
            <p:cNvPr id="38" name="Rectangle 37"/>
            <p:cNvSpPr/>
            <p:nvPr/>
          </p:nvSpPr>
          <p:spPr>
            <a:xfrm>
              <a:off x="991654" y="5375833"/>
              <a:ext cx="343501" cy="343501"/>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9" name="TextBox 38"/>
            <p:cNvSpPr txBox="1"/>
            <p:nvPr/>
          </p:nvSpPr>
          <p:spPr>
            <a:xfrm>
              <a:off x="243406" y="5728301"/>
              <a:ext cx="1886542" cy="369332"/>
            </a:xfrm>
            <a:prstGeom prst="rect">
              <a:avLst/>
            </a:prstGeom>
            <a:noFill/>
          </p:spPr>
          <p:txBody>
            <a:bodyPr wrap="none" rtlCol="0">
              <a:spAutoFit/>
            </a:bodyPr>
            <a:lstStyle/>
            <a:p>
              <a:r>
                <a:rPr lang="en-US" dirty="0"/>
                <a:t>o</a:t>
              </a:r>
              <a:r>
                <a:rPr lang="en-US" dirty="0" smtClean="0"/>
                <a:t>utlier points, x10</a:t>
              </a:r>
              <a:endParaRPr lang="fr-FR" dirty="0"/>
            </a:p>
          </p:txBody>
        </p:sp>
      </p:grpSp>
      <p:cxnSp>
        <p:nvCxnSpPr>
          <p:cNvPr id="41" name="Straight Arrow Connector 40"/>
          <p:cNvCxnSpPr>
            <a:stCxn id="36" idx="2"/>
            <a:endCxn id="38" idx="0"/>
          </p:cNvCxnSpPr>
          <p:nvPr/>
        </p:nvCxnSpPr>
        <p:spPr>
          <a:xfrm>
            <a:off x="1186678" y="5070606"/>
            <a:ext cx="2127" cy="3327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a:t>ECMPR-Rigid Experiment 1</a:t>
            </a:r>
            <a:endParaRPr lang="fr-FR" dirty="0"/>
          </a:p>
        </p:txBody>
      </p:sp>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Simulated Data</a:t>
            </a:r>
          </a:p>
          <a:p>
            <a:pPr marL="0" indent="0" algn="ctr">
              <a:buNone/>
            </a:pPr>
            <a:endParaRPr lang="en-US" dirty="0" smtClean="0"/>
          </a:p>
          <a:p>
            <a:pPr algn="ctr"/>
            <a:endParaRPr lang="en-US" dirty="0" smtClean="0"/>
          </a:p>
        </p:txBody>
      </p:sp>
      <p:graphicFrame>
        <p:nvGraphicFramePr>
          <p:cNvPr id="35" name="Table 34"/>
          <p:cNvGraphicFramePr>
            <a:graphicFrameLocks noGrp="1"/>
          </p:cNvGraphicFramePr>
          <p:nvPr>
            <p:extLst>
              <p:ext uri="{D42A27DB-BD31-4B8C-83A1-F6EECF244321}">
                <p14:modId xmlns:p14="http://schemas.microsoft.com/office/powerpoint/2010/main" val="2454930376"/>
              </p:ext>
            </p:extLst>
          </p:nvPr>
        </p:nvGraphicFramePr>
        <p:xfrm>
          <a:off x="2137792" y="2501900"/>
          <a:ext cx="4868417" cy="2225040"/>
        </p:xfrm>
        <a:graphic>
          <a:graphicData uri="http://schemas.openxmlformats.org/drawingml/2006/table">
            <a:tbl>
              <a:tblPr firstRow="1" bandRow="1">
                <a:tableStyleId>{5940675A-B579-460E-94D1-54222C63F5DA}</a:tableStyleId>
              </a:tblPr>
              <a:tblGrid>
                <a:gridCol w="2401189"/>
                <a:gridCol w="1429576"/>
                <a:gridCol w="1037652"/>
              </a:tblGrid>
              <a:tr h="370840">
                <a:tc>
                  <a:txBody>
                    <a:bodyPr/>
                    <a:lstStyle/>
                    <a:p>
                      <a:pPr algn="l"/>
                      <a:r>
                        <a:rPr lang="en-US" b="1" dirty="0" smtClean="0"/>
                        <a:t>Algorithm</a:t>
                      </a:r>
                      <a:endParaRPr lang="fr-FR" b="1" dirty="0"/>
                    </a:p>
                  </a:txBody>
                  <a:tcPr anchor="ctr">
                    <a:solidFill>
                      <a:schemeClr val="bg1"/>
                    </a:solidFill>
                  </a:tcPr>
                </a:tc>
                <a:tc>
                  <a:txBody>
                    <a:bodyPr/>
                    <a:lstStyle/>
                    <a:p>
                      <a:pPr algn="r"/>
                      <a:r>
                        <a:rPr lang="en-US" b="1" dirty="0" smtClean="0"/>
                        <a:t>ECMPR-Rigid</a:t>
                      </a:r>
                      <a:endParaRPr lang="fr-FR" b="1" dirty="0"/>
                    </a:p>
                  </a:txBody>
                  <a:tcPr anchor="ctr">
                    <a:solidFill>
                      <a:schemeClr val="bg1"/>
                    </a:solidFill>
                  </a:tcPr>
                </a:tc>
                <a:tc>
                  <a:txBody>
                    <a:bodyPr/>
                    <a:lstStyle/>
                    <a:p>
                      <a:pPr algn="r"/>
                      <a:r>
                        <a:rPr lang="en-US" b="1" dirty="0" smtClean="0"/>
                        <a:t>TriICP</a:t>
                      </a:r>
                      <a:endParaRPr lang="fr-FR" b="1" dirty="0"/>
                    </a:p>
                  </a:txBody>
                  <a:tcPr anchor="ctr">
                    <a:solidFill>
                      <a:schemeClr val="bg1"/>
                    </a:solidFill>
                  </a:tcPr>
                </a:tc>
              </a:tr>
              <a:tr h="370840">
                <a:tc>
                  <a:txBody>
                    <a:bodyPr/>
                    <a:lstStyle/>
                    <a:p>
                      <a:pPr algn="l"/>
                      <a:r>
                        <a:rPr lang="en-US" b="1" dirty="0" smtClean="0"/>
                        <a:t># of Iterations</a:t>
                      </a:r>
                      <a:endParaRPr lang="fr-FR" b="1" dirty="0"/>
                    </a:p>
                  </a:txBody>
                  <a:tcPr anchor="ctr">
                    <a:solidFill>
                      <a:schemeClr val="bg1"/>
                    </a:solidFill>
                  </a:tcPr>
                </a:tc>
                <a:tc>
                  <a:txBody>
                    <a:bodyPr/>
                    <a:lstStyle/>
                    <a:p>
                      <a:pPr algn="r"/>
                      <a:r>
                        <a:rPr lang="en-US" dirty="0" smtClean="0"/>
                        <a:t>36</a:t>
                      </a:r>
                      <a:endParaRPr lang="fr-FR" dirty="0"/>
                    </a:p>
                  </a:txBody>
                  <a:tcPr anchor="ctr">
                    <a:solidFill>
                      <a:schemeClr val="bg1"/>
                    </a:solidFill>
                  </a:tcPr>
                </a:tc>
                <a:tc>
                  <a:txBody>
                    <a:bodyPr/>
                    <a:lstStyle/>
                    <a:p>
                      <a:pPr algn="r"/>
                      <a:r>
                        <a:rPr lang="en-US" dirty="0" smtClean="0"/>
                        <a:t>215</a:t>
                      </a:r>
                      <a:endParaRPr lang="fr-FR" dirty="0"/>
                    </a:p>
                  </a:txBody>
                  <a:tcPr anchor="ctr">
                    <a:solidFill>
                      <a:schemeClr val="bg1"/>
                    </a:solidFill>
                  </a:tcPr>
                </a:tc>
              </a:tr>
              <a:tr h="370840">
                <a:tc>
                  <a:txBody>
                    <a:bodyPr/>
                    <a:lstStyle/>
                    <a:p>
                      <a:pPr algn="l"/>
                      <a:r>
                        <a:rPr lang="en-US" b="1" dirty="0" smtClean="0"/>
                        <a:t>Error</a:t>
                      </a:r>
                      <a:r>
                        <a:rPr lang="en-US" b="1" baseline="0" dirty="0" smtClean="0"/>
                        <a:t> in Rotation (%)</a:t>
                      </a:r>
                      <a:endParaRPr lang="fr-FR" b="1" dirty="0"/>
                    </a:p>
                  </a:txBody>
                  <a:tcPr anchor="ctr">
                    <a:solidFill>
                      <a:schemeClr val="bg1"/>
                    </a:solidFill>
                  </a:tcPr>
                </a:tc>
                <a:tc>
                  <a:txBody>
                    <a:bodyPr/>
                    <a:lstStyle/>
                    <a:p>
                      <a:pPr algn="r"/>
                      <a:r>
                        <a:rPr lang="en-US" dirty="0" smtClean="0"/>
                        <a:t>1.5</a:t>
                      </a:r>
                      <a:endParaRPr lang="fr-FR" dirty="0"/>
                    </a:p>
                  </a:txBody>
                  <a:tcPr anchor="ctr">
                    <a:solidFill>
                      <a:schemeClr val="bg1"/>
                    </a:solidFill>
                  </a:tcPr>
                </a:tc>
                <a:tc>
                  <a:txBody>
                    <a:bodyPr/>
                    <a:lstStyle/>
                    <a:p>
                      <a:pPr algn="r"/>
                      <a:r>
                        <a:rPr lang="en-US" dirty="0" smtClean="0"/>
                        <a:t>10.3</a:t>
                      </a:r>
                      <a:endParaRPr lang="fr-FR" dirty="0"/>
                    </a:p>
                  </a:txBody>
                  <a:tcPr anchor="ctr">
                    <a:solidFill>
                      <a:schemeClr val="bg1"/>
                    </a:solidFill>
                  </a:tcPr>
                </a:tc>
              </a:tr>
              <a:tr h="370840">
                <a:tc>
                  <a:txBody>
                    <a:bodyPr/>
                    <a:lstStyle/>
                    <a:p>
                      <a:pPr algn="l"/>
                      <a:r>
                        <a:rPr lang="en-US" b="1" dirty="0" smtClean="0"/>
                        <a:t>Error in Translation (%)</a:t>
                      </a:r>
                      <a:endParaRPr lang="fr-FR" b="1" dirty="0"/>
                    </a:p>
                  </a:txBody>
                  <a:tcPr anchor="ctr">
                    <a:solidFill>
                      <a:schemeClr val="bg1"/>
                    </a:solidFill>
                  </a:tcPr>
                </a:tc>
                <a:tc>
                  <a:txBody>
                    <a:bodyPr/>
                    <a:lstStyle/>
                    <a:p>
                      <a:pPr algn="r"/>
                      <a:r>
                        <a:rPr lang="en-US" dirty="0" smtClean="0"/>
                        <a:t>5.6</a:t>
                      </a:r>
                      <a:endParaRPr lang="fr-FR" dirty="0"/>
                    </a:p>
                  </a:txBody>
                  <a:tcPr anchor="ctr">
                    <a:solidFill>
                      <a:schemeClr val="bg1"/>
                    </a:solidFill>
                  </a:tcPr>
                </a:tc>
                <a:tc>
                  <a:txBody>
                    <a:bodyPr/>
                    <a:lstStyle/>
                    <a:p>
                      <a:pPr algn="r"/>
                      <a:r>
                        <a:rPr lang="en-US" dirty="0" smtClean="0"/>
                        <a:t>6.5</a:t>
                      </a:r>
                      <a:endParaRPr lang="fr-FR" dirty="0"/>
                    </a:p>
                  </a:txBody>
                  <a:tcPr anchor="ctr">
                    <a:solidFill>
                      <a:schemeClr val="bg1"/>
                    </a:solidFill>
                  </a:tcPr>
                </a:tc>
              </a:tr>
              <a:tr h="370840">
                <a:tc>
                  <a:txBody>
                    <a:bodyPr/>
                    <a:lstStyle/>
                    <a:p>
                      <a:pPr algn="l"/>
                      <a:r>
                        <a:rPr lang="en-US" b="1" dirty="0" smtClean="0"/>
                        <a:t>Correct Matches (%)</a:t>
                      </a:r>
                      <a:endParaRPr lang="fr-FR" b="1" dirty="0"/>
                    </a:p>
                  </a:txBody>
                  <a:tcPr anchor="ctr">
                    <a:solidFill>
                      <a:schemeClr val="bg1"/>
                    </a:solidFill>
                  </a:tcPr>
                </a:tc>
                <a:tc>
                  <a:txBody>
                    <a:bodyPr/>
                    <a:lstStyle/>
                    <a:p>
                      <a:pPr algn="r"/>
                      <a:r>
                        <a:rPr lang="en-US" dirty="0" smtClean="0"/>
                        <a:t>76</a:t>
                      </a:r>
                      <a:endParaRPr lang="fr-FR" dirty="0"/>
                    </a:p>
                  </a:txBody>
                  <a:tcPr anchor="ctr">
                    <a:solidFill>
                      <a:schemeClr val="bg1"/>
                    </a:solidFill>
                  </a:tcPr>
                </a:tc>
                <a:tc>
                  <a:txBody>
                    <a:bodyPr/>
                    <a:lstStyle/>
                    <a:p>
                      <a:pPr algn="r"/>
                      <a:r>
                        <a:rPr lang="en-US" dirty="0" smtClean="0"/>
                        <a:t>28</a:t>
                      </a:r>
                      <a:endParaRPr lang="fr-FR" dirty="0"/>
                    </a:p>
                  </a:txBody>
                  <a:tcPr anchor="ctr">
                    <a:solidFill>
                      <a:schemeClr val="bg1"/>
                    </a:solidFill>
                  </a:tcPr>
                </a:tc>
              </a:tr>
              <a:tr h="370840">
                <a:tc>
                  <a:txBody>
                    <a:bodyPr/>
                    <a:lstStyle/>
                    <a:p>
                      <a:pPr algn="l"/>
                      <a:r>
                        <a:rPr lang="en-US" b="1" dirty="0" smtClean="0"/>
                        <a:t>Process Time (</a:t>
                      </a:r>
                      <a:r>
                        <a:rPr lang="en-US" b="1" dirty="0" err="1" smtClean="0"/>
                        <a:t>ms</a:t>
                      </a:r>
                      <a:r>
                        <a:rPr lang="en-US" b="1" dirty="0" smtClean="0"/>
                        <a:t>)</a:t>
                      </a:r>
                      <a:endParaRPr lang="fr-FR" b="1" dirty="0"/>
                    </a:p>
                  </a:txBody>
                  <a:tcPr anchor="ctr">
                    <a:solidFill>
                      <a:schemeClr val="bg1"/>
                    </a:solidFill>
                  </a:tcPr>
                </a:tc>
                <a:tc>
                  <a:txBody>
                    <a:bodyPr/>
                    <a:lstStyle/>
                    <a:p>
                      <a:pPr algn="r"/>
                      <a:r>
                        <a:rPr lang="en-US" dirty="0" smtClean="0"/>
                        <a:t>31.4</a:t>
                      </a:r>
                      <a:endParaRPr lang="fr-FR" dirty="0"/>
                    </a:p>
                  </a:txBody>
                  <a:tcPr anchor="ctr">
                    <a:solidFill>
                      <a:schemeClr val="bg1"/>
                    </a:solidFill>
                  </a:tcPr>
                </a:tc>
                <a:tc>
                  <a:txBody>
                    <a:bodyPr/>
                    <a:lstStyle/>
                    <a:p>
                      <a:pPr algn="r"/>
                      <a:r>
                        <a:rPr lang="en-US" dirty="0" smtClean="0"/>
                        <a:t>63.2</a:t>
                      </a:r>
                      <a:endParaRPr lang="fr-FR" dirty="0"/>
                    </a:p>
                  </a:txBody>
                  <a:tcPr anchor="ctr">
                    <a:solidFill>
                      <a:schemeClr val="bg1"/>
                    </a:solidFill>
                  </a:tcPr>
                </a:tc>
              </a:tr>
            </a:tbl>
          </a:graphicData>
        </a:graphic>
      </p:graphicFrame>
    </p:spTree>
    <p:extLst>
      <p:ext uri="{BB962C8B-B14F-4D97-AF65-F5344CB8AC3E}">
        <p14:creationId xmlns:p14="http://schemas.microsoft.com/office/powerpoint/2010/main" val="335628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a:t>ECMPR-Rigid Experiment </a:t>
            </a:r>
            <a:r>
              <a:rPr lang="en-US" b="1" dirty="0" smtClean="0"/>
              <a:t>2</a:t>
            </a:r>
            <a:endParaRPr lang="fr-FR" dirty="0"/>
          </a:p>
        </p:txBody>
      </p:sp>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Real Data</a:t>
            </a:r>
          </a:p>
          <a:p>
            <a:pPr marL="0" indent="0" algn="ctr">
              <a:buNone/>
            </a:pPr>
            <a:endParaRPr lang="en-US" dirty="0" smtClean="0"/>
          </a:p>
          <a:p>
            <a:pPr algn="ctr"/>
            <a:endParaRPr lang="en-US" dirty="0" smtClean="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376248" y="1059873"/>
            <a:ext cx="8391504" cy="5196114"/>
          </a:xfrm>
          <a:prstGeom prst="rect">
            <a:avLst/>
          </a:prstGeom>
        </p:spPr>
      </p:pic>
    </p:spTree>
    <p:extLst>
      <p:ext uri="{BB962C8B-B14F-4D97-AF65-F5344CB8AC3E}">
        <p14:creationId xmlns:p14="http://schemas.microsoft.com/office/powerpoint/2010/main" val="383060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Real Data</a:t>
            </a:r>
          </a:p>
          <a:p>
            <a:pPr marL="0" indent="0" algn="ctr">
              <a:buNone/>
            </a:pPr>
            <a:endParaRPr lang="en-US" dirty="0" smtClean="0"/>
          </a:p>
          <a:p>
            <a:pPr algn="ct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519007214"/>
              </p:ext>
            </p:extLst>
          </p:nvPr>
        </p:nvGraphicFramePr>
        <p:xfrm>
          <a:off x="1095089" y="4267200"/>
          <a:ext cx="6953822" cy="1854200"/>
        </p:xfrm>
        <a:graphic>
          <a:graphicData uri="http://schemas.openxmlformats.org/drawingml/2006/table">
            <a:tbl>
              <a:tblPr firstRow="1" bandRow="1">
                <a:tableStyleId>{5940675A-B579-460E-94D1-54222C63F5DA}</a:tableStyleId>
              </a:tblPr>
              <a:tblGrid>
                <a:gridCol w="2580132"/>
                <a:gridCol w="1454277"/>
                <a:gridCol w="1381443"/>
                <a:gridCol w="1537970"/>
              </a:tblGrid>
              <a:tr h="370840">
                <a:tc>
                  <a:txBody>
                    <a:bodyPr/>
                    <a:lstStyle/>
                    <a:p>
                      <a:pPr algn="l"/>
                      <a:r>
                        <a:rPr lang="en-US" b="1" dirty="0" smtClean="0"/>
                        <a:t>Algorithm</a:t>
                      </a:r>
                      <a:endParaRPr lang="fr-FR" b="1" dirty="0"/>
                    </a:p>
                  </a:txBody>
                  <a:tcPr anchor="ctr">
                    <a:solidFill>
                      <a:schemeClr val="bg1"/>
                    </a:solidFill>
                  </a:tcPr>
                </a:tc>
                <a:tc>
                  <a:txBody>
                    <a:bodyPr/>
                    <a:lstStyle/>
                    <a:p>
                      <a:pPr algn="r"/>
                      <a:r>
                        <a:rPr lang="en-US" b="1" dirty="0" smtClean="0"/>
                        <a:t>ECMPR-Rigid</a:t>
                      </a:r>
                      <a:endParaRPr lang="fr-FR" b="1" dirty="0"/>
                    </a:p>
                  </a:txBody>
                  <a:tcPr anchor="ctr">
                    <a:solidFill>
                      <a:schemeClr val="bg1"/>
                    </a:solidFill>
                  </a:tcPr>
                </a:tc>
                <a:tc>
                  <a:txBody>
                    <a:bodyPr/>
                    <a:lstStyle/>
                    <a:p>
                      <a:pPr algn="r"/>
                      <a:r>
                        <a:rPr lang="en-US" b="1" dirty="0" smtClean="0"/>
                        <a:t>TriICP (Best)</a:t>
                      </a:r>
                      <a:endParaRPr lang="fr-FR" b="1" dirty="0"/>
                    </a:p>
                  </a:txBody>
                  <a:tcPr anchor="ctr">
                    <a:solidFill>
                      <a:schemeClr val="bg1"/>
                    </a:solidFill>
                  </a:tcPr>
                </a:tc>
                <a:tc>
                  <a:txBody>
                    <a:bodyPr/>
                    <a:lstStyle/>
                    <a:p>
                      <a:pPr algn="r"/>
                      <a:r>
                        <a:rPr lang="en-US" b="1" dirty="0" smtClean="0"/>
                        <a:t>TriICP (Worst)</a:t>
                      </a:r>
                      <a:endParaRPr lang="fr-FR" b="1" dirty="0"/>
                    </a:p>
                  </a:txBody>
                  <a:tcPr anchor="ctr">
                    <a:solidFill>
                      <a:schemeClr val="bg1"/>
                    </a:solidFill>
                  </a:tcPr>
                </a:tc>
              </a:tr>
              <a:tr h="370840">
                <a:tc>
                  <a:txBody>
                    <a:bodyPr/>
                    <a:lstStyle/>
                    <a:p>
                      <a:pPr algn="l"/>
                      <a:r>
                        <a:rPr lang="en-US" b="1" dirty="0" smtClean="0"/>
                        <a:t># of Iterations</a:t>
                      </a:r>
                      <a:endParaRPr lang="fr-FR" b="1" dirty="0"/>
                    </a:p>
                  </a:txBody>
                  <a:tcPr anchor="ctr">
                    <a:solidFill>
                      <a:schemeClr val="bg1"/>
                    </a:solidFill>
                  </a:tcPr>
                </a:tc>
                <a:tc>
                  <a:txBody>
                    <a:bodyPr/>
                    <a:lstStyle/>
                    <a:p>
                      <a:pPr algn="r"/>
                      <a:r>
                        <a:rPr lang="en-US" dirty="0" smtClean="0"/>
                        <a:t>12</a:t>
                      </a:r>
                      <a:endParaRPr lang="fr-FR" dirty="0"/>
                    </a:p>
                  </a:txBody>
                  <a:tcPr anchor="ctr">
                    <a:solidFill>
                      <a:schemeClr val="bg1"/>
                    </a:solidFill>
                  </a:tcPr>
                </a:tc>
                <a:tc>
                  <a:txBody>
                    <a:bodyPr/>
                    <a:lstStyle/>
                    <a:p>
                      <a:pPr algn="r"/>
                      <a:r>
                        <a:rPr lang="en-US" dirty="0" smtClean="0"/>
                        <a:t>6</a:t>
                      </a:r>
                      <a:endParaRPr lang="fr-FR" dirty="0"/>
                    </a:p>
                  </a:txBody>
                  <a:tcPr anchor="ctr">
                    <a:solidFill>
                      <a:schemeClr val="bg1"/>
                    </a:solidFill>
                  </a:tcPr>
                </a:tc>
                <a:tc>
                  <a:txBody>
                    <a:bodyPr/>
                    <a:lstStyle/>
                    <a:p>
                      <a:pPr algn="r"/>
                      <a:r>
                        <a:rPr lang="en-US" dirty="0" smtClean="0"/>
                        <a:t>4</a:t>
                      </a:r>
                      <a:endParaRPr lang="fr-FR" dirty="0"/>
                    </a:p>
                  </a:txBody>
                  <a:tcPr anchor="ctr">
                    <a:solidFill>
                      <a:schemeClr val="bg1"/>
                    </a:solidFill>
                  </a:tcPr>
                </a:tc>
              </a:tr>
              <a:tr h="370840">
                <a:tc>
                  <a:txBody>
                    <a:bodyPr/>
                    <a:lstStyle/>
                    <a:p>
                      <a:pPr algn="l"/>
                      <a:r>
                        <a:rPr lang="en-US" b="1" dirty="0" smtClean="0"/>
                        <a:t># of Inliers</a:t>
                      </a:r>
                      <a:endParaRPr lang="fr-FR" b="1" dirty="0"/>
                    </a:p>
                  </a:txBody>
                  <a:tcPr anchor="ctr">
                    <a:solidFill>
                      <a:schemeClr val="bg1"/>
                    </a:solidFill>
                  </a:tcPr>
                </a:tc>
                <a:tc>
                  <a:txBody>
                    <a:bodyPr/>
                    <a:lstStyle/>
                    <a:p>
                      <a:pPr algn="r"/>
                      <a:r>
                        <a:rPr lang="en-US" dirty="0" smtClean="0"/>
                        <a:t>95</a:t>
                      </a:r>
                      <a:endParaRPr lang="fr-FR" dirty="0"/>
                    </a:p>
                  </a:txBody>
                  <a:tcPr anchor="ctr">
                    <a:solidFill>
                      <a:schemeClr val="bg1"/>
                    </a:solidFill>
                  </a:tcPr>
                </a:tc>
                <a:tc>
                  <a:txBody>
                    <a:bodyPr/>
                    <a:lstStyle/>
                    <a:p>
                      <a:pPr algn="r"/>
                      <a:r>
                        <a:rPr lang="en-US" dirty="0" smtClean="0"/>
                        <a:t>177</a:t>
                      </a:r>
                      <a:endParaRPr lang="fr-FR" dirty="0"/>
                    </a:p>
                  </a:txBody>
                  <a:tcPr anchor="ctr">
                    <a:solidFill>
                      <a:schemeClr val="bg1"/>
                    </a:solidFill>
                  </a:tcPr>
                </a:tc>
                <a:tc>
                  <a:txBody>
                    <a:bodyPr/>
                    <a:lstStyle/>
                    <a:p>
                      <a:pPr algn="r"/>
                      <a:r>
                        <a:rPr lang="en-US" dirty="0" smtClean="0"/>
                        <a:t>227</a:t>
                      </a:r>
                      <a:endParaRPr lang="fr-FR" dirty="0"/>
                    </a:p>
                  </a:txBody>
                  <a:tcPr anchor="ctr">
                    <a:solidFill>
                      <a:schemeClr val="bg1"/>
                    </a:solidFill>
                  </a:tcPr>
                </a:tc>
              </a:tr>
              <a:tr h="370840">
                <a:tc>
                  <a:txBody>
                    <a:bodyPr/>
                    <a:lstStyle/>
                    <a:p>
                      <a:pPr algn="l"/>
                      <a:r>
                        <a:rPr lang="en-US" b="1" dirty="0" smtClean="0"/>
                        <a:t>Error in Translation (%)</a:t>
                      </a:r>
                      <a:endParaRPr lang="fr-FR" b="1" dirty="0"/>
                    </a:p>
                  </a:txBody>
                  <a:tcPr anchor="ctr">
                    <a:solidFill>
                      <a:schemeClr val="bg1"/>
                    </a:solidFill>
                  </a:tcPr>
                </a:tc>
                <a:tc>
                  <a:txBody>
                    <a:bodyPr/>
                    <a:lstStyle/>
                    <a:p>
                      <a:pPr algn="r"/>
                      <a:r>
                        <a:rPr lang="en-US" dirty="0" smtClean="0"/>
                        <a:t>12.5</a:t>
                      </a:r>
                      <a:endParaRPr lang="fr-FR" dirty="0"/>
                    </a:p>
                  </a:txBody>
                  <a:tcPr anchor="ctr">
                    <a:solidFill>
                      <a:schemeClr val="bg1"/>
                    </a:solidFill>
                  </a:tcPr>
                </a:tc>
                <a:tc>
                  <a:txBody>
                    <a:bodyPr/>
                    <a:lstStyle/>
                    <a:p>
                      <a:pPr algn="r"/>
                      <a:r>
                        <a:rPr lang="en-US" dirty="0" smtClean="0"/>
                        <a:t>34.6</a:t>
                      </a:r>
                      <a:endParaRPr lang="fr-FR" dirty="0"/>
                    </a:p>
                  </a:txBody>
                  <a:tcPr anchor="ctr">
                    <a:solidFill>
                      <a:schemeClr val="bg1"/>
                    </a:solidFill>
                  </a:tcPr>
                </a:tc>
                <a:tc>
                  <a:txBody>
                    <a:bodyPr/>
                    <a:lstStyle/>
                    <a:p>
                      <a:pPr algn="r"/>
                      <a:r>
                        <a:rPr lang="en-US" dirty="0" smtClean="0"/>
                        <a:t>22.4</a:t>
                      </a:r>
                      <a:endParaRPr lang="fr-FR" dirty="0"/>
                    </a:p>
                  </a:txBody>
                  <a:tcPr anchor="ctr">
                    <a:solidFill>
                      <a:schemeClr val="bg1"/>
                    </a:solidFill>
                  </a:tcPr>
                </a:tc>
              </a:tr>
              <a:tr h="370840">
                <a:tc>
                  <a:txBody>
                    <a:bodyPr/>
                    <a:lstStyle/>
                    <a:p>
                      <a:pPr algn="l"/>
                      <a:r>
                        <a:rPr lang="en-US" b="1" dirty="0" smtClean="0"/>
                        <a:t>Minimization</a:t>
                      </a:r>
                      <a:r>
                        <a:rPr lang="en-US" b="1" baseline="0" dirty="0" smtClean="0"/>
                        <a:t> Error (mm)</a:t>
                      </a:r>
                      <a:endParaRPr lang="fr-FR" b="1" dirty="0"/>
                    </a:p>
                  </a:txBody>
                  <a:tcPr anchor="ctr">
                    <a:solidFill>
                      <a:schemeClr val="bg1"/>
                    </a:solidFill>
                  </a:tcPr>
                </a:tc>
                <a:tc>
                  <a:txBody>
                    <a:bodyPr/>
                    <a:lstStyle/>
                    <a:p>
                      <a:pPr algn="r"/>
                      <a:r>
                        <a:rPr lang="en-US" dirty="0" smtClean="0"/>
                        <a:t>4.6</a:t>
                      </a:r>
                      <a:endParaRPr lang="fr-FR" dirty="0"/>
                    </a:p>
                  </a:txBody>
                  <a:tcPr anchor="ctr">
                    <a:solidFill>
                      <a:schemeClr val="bg1"/>
                    </a:solidFill>
                  </a:tcPr>
                </a:tc>
                <a:tc>
                  <a:txBody>
                    <a:bodyPr/>
                    <a:lstStyle/>
                    <a:p>
                      <a:pPr algn="r"/>
                      <a:r>
                        <a:rPr lang="en-US" dirty="0" smtClean="0"/>
                        <a:t>6.0</a:t>
                      </a:r>
                      <a:endParaRPr lang="fr-FR" dirty="0"/>
                    </a:p>
                  </a:txBody>
                  <a:tcPr anchor="ctr">
                    <a:solidFill>
                      <a:schemeClr val="bg1"/>
                    </a:solidFill>
                  </a:tcPr>
                </a:tc>
                <a:tc>
                  <a:txBody>
                    <a:bodyPr/>
                    <a:lstStyle/>
                    <a:p>
                      <a:pPr algn="r"/>
                      <a:r>
                        <a:rPr lang="en-US" dirty="0" smtClean="0"/>
                        <a:t>4.9</a:t>
                      </a:r>
                      <a:endParaRPr lang="fr-FR" dirty="0"/>
                    </a:p>
                  </a:txBody>
                  <a:tcPr anchor="ctr">
                    <a:solidFill>
                      <a:schemeClr val="bg1"/>
                    </a:solidFill>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1219200"/>
            <a:ext cx="67627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0" y="3733800"/>
            <a:ext cx="1092543" cy="369332"/>
          </a:xfrm>
          <a:prstGeom prst="rect">
            <a:avLst/>
          </a:prstGeom>
          <a:solidFill>
            <a:schemeClr val="bg1"/>
          </a:solidFill>
          <a:ln>
            <a:solidFill>
              <a:schemeClr val="tx1"/>
            </a:solidFill>
          </a:ln>
        </p:spPr>
        <p:txBody>
          <a:bodyPr wrap="none" rtlCol="0">
            <a:spAutoFit/>
          </a:bodyPr>
          <a:lstStyle/>
          <a:p>
            <a:r>
              <a:rPr lang="en-US" b="1" dirty="0" smtClean="0"/>
              <a:t>3D Points</a:t>
            </a:r>
            <a:endParaRPr lang="fr-FR" b="1" dirty="0"/>
          </a:p>
        </p:txBody>
      </p:sp>
      <p:sp>
        <p:nvSpPr>
          <p:cNvPr id="8" name="TextBox 7"/>
          <p:cNvSpPr txBox="1"/>
          <p:nvPr/>
        </p:nvSpPr>
        <p:spPr>
          <a:xfrm>
            <a:off x="4145280" y="3762494"/>
            <a:ext cx="1415580" cy="369332"/>
          </a:xfrm>
          <a:prstGeom prst="rect">
            <a:avLst/>
          </a:prstGeom>
          <a:solidFill>
            <a:schemeClr val="bg1"/>
          </a:solidFill>
          <a:ln>
            <a:solidFill>
              <a:schemeClr val="tx1"/>
            </a:solidFill>
          </a:ln>
        </p:spPr>
        <p:txBody>
          <a:bodyPr wrap="none" rtlCol="0">
            <a:spAutoFit/>
          </a:bodyPr>
          <a:lstStyle/>
          <a:p>
            <a:r>
              <a:rPr lang="en-US" b="1" dirty="0" smtClean="0"/>
              <a:t>ECMPR-Rigid</a:t>
            </a:r>
            <a:endParaRPr lang="fr-FR" b="1" dirty="0"/>
          </a:p>
        </p:txBody>
      </p:sp>
      <p:sp>
        <p:nvSpPr>
          <p:cNvPr id="9" name="TextBox 8"/>
          <p:cNvSpPr txBox="1"/>
          <p:nvPr/>
        </p:nvSpPr>
        <p:spPr>
          <a:xfrm>
            <a:off x="6554071" y="3762494"/>
            <a:ext cx="730649" cy="369332"/>
          </a:xfrm>
          <a:prstGeom prst="rect">
            <a:avLst/>
          </a:prstGeom>
          <a:solidFill>
            <a:schemeClr val="bg1"/>
          </a:solidFill>
          <a:ln>
            <a:solidFill>
              <a:schemeClr val="tx1"/>
            </a:solidFill>
          </a:ln>
        </p:spPr>
        <p:txBody>
          <a:bodyPr wrap="none" rtlCol="0">
            <a:spAutoFit/>
          </a:bodyPr>
          <a:lstStyle/>
          <a:p>
            <a:r>
              <a:rPr lang="en-US" b="1" dirty="0" smtClean="0"/>
              <a:t>TriICP</a:t>
            </a:r>
            <a:endParaRPr lang="fr-FR" b="1" dirty="0"/>
          </a:p>
        </p:txBody>
      </p:sp>
      <p:sp>
        <p:nvSpPr>
          <p:cNvPr id="4" name="Rectangle 3"/>
          <p:cNvSpPr/>
          <p:nvPr/>
        </p:nvSpPr>
        <p:spPr>
          <a:xfrm>
            <a:off x="1190625" y="990600"/>
            <a:ext cx="2619375" cy="3203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867400" y="990599"/>
            <a:ext cx="2164773" cy="3203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810000" y="990600"/>
            <a:ext cx="2164773" cy="3203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a:t>ECMPR-Rigid Experiment </a:t>
            </a:r>
            <a:r>
              <a:rPr lang="en-US" b="1" dirty="0" smtClean="0"/>
              <a:t>2</a:t>
            </a:r>
            <a:endParaRPr lang="fr-FR" dirty="0"/>
          </a:p>
        </p:txBody>
      </p:sp>
    </p:spTree>
    <p:extLst>
      <p:ext uri="{BB962C8B-B14F-4D97-AF65-F5344CB8AC3E}">
        <p14:creationId xmlns:p14="http://schemas.microsoft.com/office/powerpoint/2010/main" val="22627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138238"/>
            <a:ext cx="713422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5"/>
          <p:cNvSpPr>
            <a:spLocks noGrp="1"/>
          </p:cNvSpPr>
          <p:nvPr>
            <p:ph type="title"/>
          </p:nvPr>
        </p:nvSpPr>
        <p:spPr/>
        <p:txBody>
          <a:bodyPr/>
          <a:lstStyle/>
          <a:p>
            <a:r>
              <a:rPr lang="en-US" b="1" dirty="0" smtClean="0"/>
              <a:t>ECMPR-Articulated </a:t>
            </a:r>
            <a:r>
              <a:rPr lang="en-US" b="1" dirty="0"/>
              <a:t>Experiment 1</a:t>
            </a:r>
            <a:endParaRPr lang="fr-FR" dirty="0"/>
          </a:p>
        </p:txBody>
      </p:sp>
      <p:sp>
        <p:nvSpPr>
          <p:cNvPr id="15" name="Rectangle 14"/>
          <p:cNvSpPr/>
          <p:nvPr/>
        </p:nvSpPr>
        <p:spPr>
          <a:xfrm>
            <a:off x="4390380" y="2713838"/>
            <a:ext cx="524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390380" y="4482204"/>
            <a:ext cx="52452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2975409" y="2438400"/>
            <a:ext cx="3193182" cy="369332"/>
          </a:xfrm>
          <a:prstGeom prst="rect">
            <a:avLst/>
          </a:prstGeom>
          <a:solidFill>
            <a:schemeClr val="bg1"/>
          </a:solidFill>
          <a:ln>
            <a:solidFill>
              <a:schemeClr val="tx1"/>
            </a:solidFill>
          </a:ln>
        </p:spPr>
        <p:txBody>
          <a:bodyPr wrap="none" rtlCol="0">
            <a:spAutoFit/>
          </a:bodyPr>
          <a:lstStyle/>
          <a:p>
            <a:r>
              <a:rPr lang="en-US" dirty="0" smtClean="0"/>
              <a:t>Ground Truth + Inliers + Outliers</a:t>
            </a:r>
            <a:endParaRPr lang="fr-FR" dirty="0"/>
          </a:p>
        </p:txBody>
      </p:sp>
      <p:sp>
        <p:nvSpPr>
          <p:cNvPr id="20" name="TextBox 19"/>
          <p:cNvSpPr txBox="1"/>
          <p:nvPr/>
        </p:nvSpPr>
        <p:spPr>
          <a:xfrm>
            <a:off x="2732651" y="4114800"/>
            <a:ext cx="3678699" cy="369332"/>
          </a:xfrm>
          <a:prstGeom prst="rect">
            <a:avLst/>
          </a:prstGeom>
          <a:solidFill>
            <a:schemeClr val="bg1"/>
          </a:solidFill>
          <a:ln>
            <a:solidFill>
              <a:schemeClr val="tx1"/>
            </a:solidFill>
          </a:ln>
        </p:spPr>
        <p:txBody>
          <a:bodyPr wrap="none" rtlCol="0">
            <a:spAutoFit/>
          </a:bodyPr>
          <a:lstStyle/>
          <a:p>
            <a:r>
              <a:rPr lang="en-US" dirty="0" smtClean="0"/>
              <a:t>Registration, Large Initial Covariances</a:t>
            </a:r>
            <a:endParaRPr lang="fr-FR" dirty="0"/>
          </a:p>
        </p:txBody>
      </p:sp>
      <p:sp>
        <p:nvSpPr>
          <p:cNvPr id="21" name="TextBox 20"/>
          <p:cNvSpPr txBox="1"/>
          <p:nvPr/>
        </p:nvSpPr>
        <p:spPr>
          <a:xfrm>
            <a:off x="2733324" y="5839897"/>
            <a:ext cx="3677353" cy="369332"/>
          </a:xfrm>
          <a:prstGeom prst="rect">
            <a:avLst/>
          </a:prstGeom>
          <a:solidFill>
            <a:schemeClr val="bg1"/>
          </a:solidFill>
          <a:ln>
            <a:solidFill>
              <a:schemeClr val="tx1"/>
            </a:solidFill>
          </a:ln>
        </p:spPr>
        <p:txBody>
          <a:bodyPr wrap="none" rtlCol="0">
            <a:spAutoFit/>
          </a:bodyPr>
          <a:lstStyle/>
          <a:p>
            <a:r>
              <a:rPr lang="en-US" dirty="0" smtClean="0"/>
              <a:t>Registration, Small Initial Covariances</a:t>
            </a:r>
            <a:endParaRPr lang="fr-FR" dirty="0"/>
          </a:p>
        </p:txBody>
      </p:sp>
      <p:sp>
        <p:nvSpPr>
          <p:cNvPr id="14" name="Rectangle 13"/>
          <p:cNvSpPr/>
          <p:nvPr/>
        </p:nvSpPr>
        <p:spPr>
          <a:xfrm>
            <a:off x="542280" y="1219200"/>
            <a:ext cx="8220720" cy="1588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09600" y="2987566"/>
            <a:ext cx="8220720" cy="1588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533400" y="4798430"/>
            <a:ext cx="8220720" cy="1588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Simulated Data</a:t>
            </a:r>
          </a:p>
          <a:p>
            <a:pPr marL="0" indent="0" algn="ctr">
              <a:buNone/>
            </a:pPr>
            <a:endParaRPr lang="en-US" dirty="0" smtClean="0"/>
          </a:p>
          <a:p>
            <a:pPr algn="ctr"/>
            <a:endParaRPr lang="en-US" dirty="0" smtClean="0"/>
          </a:p>
        </p:txBody>
      </p:sp>
    </p:spTree>
    <p:extLst>
      <p:ext uri="{BB962C8B-B14F-4D97-AF65-F5344CB8AC3E}">
        <p14:creationId xmlns:p14="http://schemas.microsoft.com/office/powerpoint/2010/main" val="30078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6424"/>
          <a:stretch/>
        </p:blipFill>
        <p:spPr bwMode="auto">
          <a:xfrm>
            <a:off x="640080" y="1166648"/>
            <a:ext cx="7726054" cy="513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2">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183" b="56443"/>
          <a:stretch/>
        </p:blipFill>
        <p:spPr bwMode="auto">
          <a:xfrm>
            <a:off x="807720" y="1279634"/>
            <a:ext cx="7557362" cy="513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Simulated Data</a:t>
            </a:r>
          </a:p>
          <a:p>
            <a:pPr marL="0" indent="0" algn="ctr">
              <a:buNone/>
            </a:pPr>
            <a:endParaRPr lang="en-US" dirty="0" smtClean="0"/>
          </a:p>
          <a:p>
            <a:pPr algn="ctr"/>
            <a:endParaRPr lang="en-US" dirty="0" smtClean="0"/>
          </a:p>
        </p:txBody>
      </p:sp>
      <p:sp>
        <p:nvSpPr>
          <p:cNvPr id="5" name="Title 5"/>
          <p:cNvSpPr>
            <a:spLocks noGrp="1"/>
          </p:cNvSpPr>
          <p:nvPr>
            <p:ph type="title"/>
          </p:nvPr>
        </p:nvSpPr>
        <p:spPr/>
        <p:txBody>
          <a:bodyPr/>
          <a:lstStyle/>
          <a:p>
            <a:r>
              <a:rPr lang="en-US" b="1" dirty="0" smtClean="0"/>
              <a:t>ECMPR-Articulated </a:t>
            </a:r>
            <a:r>
              <a:rPr lang="en-US" b="1" dirty="0"/>
              <a:t>Experiment 1</a:t>
            </a:r>
            <a:endParaRPr lang="fr-FR" dirty="0"/>
          </a:p>
        </p:txBody>
      </p:sp>
      <p:sp>
        <p:nvSpPr>
          <p:cNvPr id="2" name="TextBox 1"/>
          <p:cNvSpPr txBox="1"/>
          <p:nvPr/>
        </p:nvSpPr>
        <p:spPr>
          <a:xfrm>
            <a:off x="5638800" y="2667000"/>
            <a:ext cx="2173672" cy="646331"/>
          </a:xfrm>
          <a:prstGeom prst="rect">
            <a:avLst/>
          </a:prstGeom>
          <a:solidFill>
            <a:schemeClr val="bg1"/>
          </a:solidFill>
          <a:ln>
            <a:solidFill>
              <a:schemeClr val="tx1"/>
            </a:solidFill>
          </a:ln>
        </p:spPr>
        <p:txBody>
          <a:bodyPr wrap="none" rtlCol="0">
            <a:spAutoFit/>
          </a:bodyPr>
          <a:lstStyle/>
          <a:p>
            <a:r>
              <a:rPr lang="en-US" b="1" dirty="0" smtClean="0">
                <a:solidFill>
                  <a:srgbClr val="002060"/>
                </a:solidFill>
              </a:rPr>
              <a:t>Ground Truth</a:t>
            </a:r>
          </a:p>
          <a:p>
            <a:r>
              <a:rPr lang="en-US" b="1" dirty="0" smtClean="0">
                <a:solidFill>
                  <a:srgbClr val="C00000"/>
                </a:solidFill>
              </a:rPr>
              <a:t>Large Initial Variance</a:t>
            </a:r>
            <a:endParaRPr lang="fr-FR" b="1" dirty="0">
              <a:solidFill>
                <a:srgbClr val="C00000"/>
              </a:solidFill>
            </a:endParaRPr>
          </a:p>
        </p:txBody>
      </p:sp>
    </p:spTree>
    <p:extLst>
      <p:ext uri="{BB962C8B-B14F-4D97-AF65-F5344CB8AC3E}">
        <p14:creationId xmlns:p14="http://schemas.microsoft.com/office/powerpoint/2010/main" val="2105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Relationship to X-ray navigation project.</a:t>
            </a:r>
          </a:p>
          <a:p>
            <a:pPr marL="457200" lvl="1" indent="0">
              <a:buNone/>
            </a:pPr>
            <a:r>
              <a:rPr lang="en-US" dirty="0" smtClean="0"/>
              <a:t>The 2D/3D registration algorithm implemented in our work</a:t>
            </a:r>
            <a:r>
              <a:rPr lang="en-US" baseline="30000" dirty="0">
                <a:solidFill>
                  <a:schemeClr val="bg1">
                    <a:lumMod val="50000"/>
                  </a:schemeClr>
                </a:solidFill>
              </a:rPr>
              <a:t> *</a:t>
            </a:r>
            <a:r>
              <a:rPr lang="en-US" dirty="0" smtClean="0"/>
              <a:t> and the approach proffered by Horaud et al. exhibit the following interesting parallels:</a:t>
            </a:r>
            <a:br>
              <a:rPr lang="en-US" dirty="0" smtClean="0"/>
            </a:br>
            <a:endParaRPr lang="en-US" dirty="0" smtClean="0"/>
          </a:p>
          <a:p>
            <a:pPr lvl="2">
              <a:buFont typeface="Wingdings" pitchFamily="2" charset="2"/>
              <a:buChar char="ü"/>
            </a:pPr>
            <a:r>
              <a:rPr lang="en-US" dirty="0"/>
              <a:t>Uses </a:t>
            </a:r>
            <a:r>
              <a:rPr lang="en-US" u="sng" dirty="0"/>
              <a:t>maximum-likelihood estimation</a:t>
            </a:r>
            <a:r>
              <a:rPr lang="en-US" dirty="0"/>
              <a:t> (MLE) framework.</a:t>
            </a:r>
          </a:p>
          <a:p>
            <a:pPr lvl="2">
              <a:buFont typeface="Wingdings" pitchFamily="2" charset="2"/>
              <a:buChar char="ü"/>
            </a:pPr>
            <a:r>
              <a:rPr lang="en-US" dirty="0" smtClean="0"/>
              <a:t>Solved via the </a:t>
            </a:r>
            <a:r>
              <a:rPr lang="en-US" u="sng" dirty="0" smtClean="0"/>
              <a:t>ECM</a:t>
            </a:r>
            <a:r>
              <a:rPr lang="en-US" dirty="0" smtClean="0"/>
              <a:t> algorithm. </a:t>
            </a:r>
          </a:p>
          <a:p>
            <a:pPr lvl="2">
              <a:buFont typeface="Wingdings" pitchFamily="2" charset="2"/>
              <a:buChar char="ü"/>
            </a:pPr>
            <a:r>
              <a:rPr lang="en-US" dirty="0" smtClean="0"/>
              <a:t>Uses a </a:t>
            </a:r>
            <a:r>
              <a:rPr lang="en-US" u="sng" dirty="0" smtClean="0"/>
              <a:t>Gaussian Mixture Model </a:t>
            </a:r>
            <a:r>
              <a:rPr lang="en-US" dirty="0" smtClean="0"/>
              <a:t>(GMM).</a:t>
            </a:r>
          </a:p>
          <a:p>
            <a:pPr marL="914400" lvl="2" indent="0">
              <a:buNone/>
            </a:pPr>
            <a:endParaRPr lang="en-US" dirty="0" smtClean="0"/>
          </a:p>
          <a:p>
            <a:pPr lvl="2"/>
            <a:endParaRPr lang="en-US" dirty="0" smtClean="0"/>
          </a:p>
          <a:p>
            <a:pPr lvl="2"/>
            <a:endParaRPr lang="en-US" dirty="0" smtClean="0"/>
          </a:p>
          <a:p>
            <a:pPr lvl="2"/>
            <a:endParaRPr lang="fr-FR" dirty="0"/>
          </a:p>
        </p:txBody>
      </p:sp>
      <p:sp>
        <p:nvSpPr>
          <p:cNvPr id="4" name="Title 6"/>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Article Choice</a:t>
            </a:r>
            <a:endParaRPr lang="fr-FR" b="1" dirty="0"/>
          </a:p>
        </p:txBody>
      </p:sp>
      <p:sp>
        <p:nvSpPr>
          <p:cNvPr id="5" name="Rectangle 4"/>
          <p:cNvSpPr/>
          <p:nvPr/>
        </p:nvSpPr>
        <p:spPr>
          <a:xfrm>
            <a:off x="0" y="6396335"/>
            <a:ext cx="9144000" cy="461665"/>
          </a:xfrm>
          <a:prstGeom prst="rect">
            <a:avLst/>
          </a:prstGeom>
        </p:spPr>
        <p:txBody>
          <a:bodyPr wrap="square">
            <a:spAutoFit/>
          </a:bodyPr>
          <a:lstStyle/>
          <a:p>
            <a:pPr>
              <a:spcAft>
                <a:spcPts val="900"/>
              </a:spcAft>
            </a:pPr>
            <a:r>
              <a:rPr lang="en-US" sz="1200" baseline="30000" dirty="0" smtClean="0"/>
              <a:t>*</a:t>
            </a:r>
            <a:r>
              <a:rPr lang="en-US" sz="1200" dirty="0" smtClean="0"/>
              <a:t>Kang </a:t>
            </a:r>
            <a:r>
              <a:rPr lang="en-US" sz="1200" dirty="0"/>
              <a:t>X, Taylor RH, Armand M, </a:t>
            </a:r>
            <a:r>
              <a:rPr lang="en-US" sz="1200" dirty="0" err="1"/>
              <a:t>Otake</a:t>
            </a:r>
            <a:r>
              <a:rPr lang="en-US" sz="1200" dirty="0"/>
              <a:t> Y, </a:t>
            </a:r>
            <a:r>
              <a:rPr lang="en-US" sz="1200" dirty="0" err="1"/>
              <a:t>Yau</a:t>
            </a:r>
            <a:r>
              <a:rPr lang="en-US" sz="1200" dirty="0"/>
              <a:t> WP, Cheung PYS, Hu Y. </a:t>
            </a:r>
            <a:r>
              <a:rPr lang="en-US" sz="1200" dirty="0" err="1"/>
              <a:t>Correspondenceless</a:t>
            </a:r>
            <a:r>
              <a:rPr lang="en-US" sz="1200" dirty="0"/>
              <a:t> 3D-2D registration based on expectation conditional maximization. </a:t>
            </a:r>
            <a:r>
              <a:rPr lang="en-US" sz="1200" dirty="0" err="1"/>
              <a:t>Proc</a:t>
            </a:r>
            <a:r>
              <a:rPr lang="en-US" sz="1200" dirty="0"/>
              <a:t> SPIE 2011 March 3, 2011;7964(1):79642Z.</a:t>
            </a:r>
          </a:p>
        </p:txBody>
      </p:sp>
    </p:spTree>
    <p:extLst>
      <p:ext uri="{BB962C8B-B14F-4D97-AF65-F5344CB8AC3E}">
        <p14:creationId xmlns:p14="http://schemas.microsoft.com/office/powerpoint/2010/main" val="154620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5413" t="57768" r="-30" b="-128"/>
          <a:stretch/>
        </p:blipFill>
        <p:spPr bwMode="auto">
          <a:xfrm>
            <a:off x="777240" y="1325880"/>
            <a:ext cx="7713872" cy="501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rotWithShape="1">
          <a:blip r:embed="rId3">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384" t="901" b="55450"/>
          <a:stretch/>
        </p:blipFill>
        <p:spPr bwMode="auto">
          <a:xfrm>
            <a:off x="777240" y="1325880"/>
            <a:ext cx="7713871" cy="516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Simulated Data</a:t>
            </a:r>
          </a:p>
          <a:p>
            <a:pPr marL="0" indent="0" algn="ctr">
              <a:buNone/>
            </a:pPr>
            <a:endParaRPr lang="en-US" dirty="0" smtClean="0"/>
          </a:p>
          <a:p>
            <a:pPr algn="ctr"/>
            <a:endParaRPr lang="en-US" dirty="0" smtClean="0"/>
          </a:p>
        </p:txBody>
      </p:sp>
      <p:sp>
        <p:nvSpPr>
          <p:cNvPr id="5" name="Title 5"/>
          <p:cNvSpPr>
            <a:spLocks noGrp="1"/>
          </p:cNvSpPr>
          <p:nvPr>
            <p:ph type="title"/>
          </p:nvPr>
        </p:nvSpPr>
        <p:spPr/>
        <p:txBody>
          <a:bodyPr/>
          <a:lstStyle/>
          <a:p>
            <a:r>
              <a:rPr lang="en-US" b="1" dirty="0" smtClean="0"/>
              <a:t>ECMPR-Articulated </a:t>
            </a:r>
            <a:r>
              <a:rPr lang="en-US" b="1" dirty="0"/>
              <a:t>Experiment 1</a:t>
            </a:r>
            <a:endParaRPr lang="fr-FR" dirty="0"/>
          </a:p>
        </p:txBody>
      </p:sp>
      <p:sp>
        <p:nvSpPr>
          <p:cNvPr id="2" name="TextBox 1"/>
          <p:cNvSpPr txBox="1"/>
          <p:nvPr/>
        </p:nvSpPr>
        <p:spPr>
          <a:xfrm>
            <a:off x="5638800" y="2667000"/>
            <a:ext cx="2183675" cy="646331"/>
          </a:xfrm>
          <a:prstGeom prst="rect">
            <a:avLst/>
          </a:prstGeom>
          <a:solidFill>
            <a:schemeClr val="bg1"/>
          </a:solidFill>
          <a:ln>
            <a:solidFill>
              <a:schemeClr val="tx1"/>
            </a:solidFill>
          </a:ln>
        </p:spPr>
        <p:txBody>
          <a:bodyPr wrap="none" rtlCol="0">
            <a:spAutoFit/>
          </a:bodyPr>
          <a:lstStyle/>
          <a:p>
            <a:r>
              <a:rPr lang="en-US" b="1" dirty="0" smtClean="0">
                <a:solidFill>
                  <a:srgbClr val="002060"/>
                </a:solidFill>
              </a:rPr>
              <a:t>Ground Truth</a:t>
            </a:r>
          </a:p>
          <a:p>
            <a:r>
              <a:rPr lang="en-US" b="1" dirty="0" smtClean="0">
                <a:solidFill>
                  <a:srgbClr val="C00000"/>
                </a:solidFill>
              </a:rPr>
              <a:t>Small Initial Variance</a:t>
            </a:r>
            <a:endParaRPr lang="fr-FR" b="1" dirty="0">
              <a:solidFill>
                <a:srgbClr val="C00000"/>
              </a:solidFill>
            </a:endParaRPr>
          </a:p>
        </p:txBody>
      </p:sp>
    </p:spTree>
    <p:extLst>
      <p:ext uri="{BB962C8B-B14F-4D97-AF65-F5344CB8AC3E}">
        <p14:creationId xmlns:p14="http://schemas.microsoft.com/office/powerpoint/2010/main" val="348637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Real Data</a:t>
            </a:r>
          </a:p>
          <a:p>
            <a:pPr marL="0" indent="0" algn="ctr">
              <a:buNone/>
            </a:pPr>
            <a:endParaRPr lang="en-US" dirty="0" smtClean="0"/>
          </a:p>
          <a:p>
            <a:pPr algn="ctr"/>
            <a:endParaRPr lang="en-US" dirty="0" smtClean="0"/>
          </a:p>
        </p:txBody>
      </p:sp>
      <p:sp>
        <p:nvSpPr>
          <p:cNvPr id="5" name="Title 5"/>
          <p:cNvSpPr>
            <a:spLocks noGrp="1"/>
          </p:cNvSpPr>
          <p:nvPr>
            <p:ph type="title"/>
          </p:nvPr>
        </p:nvSpPr>
        <p:spPr/>
        <p:txBody>
          <a:bodyPr/>
          <a:lstStyle/>
          <a:p>
            <a:r>
              <a:rPr lang="en-US" b="1" dirty="0" smtClean="0"/>
              <a:t>ECMPR-Articulated </a:t>
            </a:r>
            <a:r>
              <a:rPr lang="en-US" b="1" dirty="0"/>
              <a:t>Experiment </a:t>
            </a:r>
            <a:r>
              <a:rPr lang="en-US" b="1" dirty="0" smtClean="0"/>
              <a:t>2</a:t>
            </a:r>
            <a:endParaRPr lang="fr-FR"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1483233" y="1126712"/>
            <a:ext cx="6177534" cy="5197888"/>
          </a:xfrm>
          <a:prstGeom prst="rect">
            <a:avLst/>
          </a:prstGeom>
        </p:spPr>
      </p:pic>
      <p:grpSp>
        <p:nvGrpSpPr>
          <p:cNvPr id="6" name="Group 5"/>
          <p:cNvGrpSpPr/>
          <p:nvPr/>
        </p:nvGrpSpPr>
        <p:grpSpPr>
          <a:xfrm>
            <a:off x="789741" y="2649331"/>
            <a:ext cx="1386983" cy="2662898"/>
            <a:chOff x="789741" y="2649331"/>
            <a:chExt cx="1386983" cy="2662898"/>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70" y="2649331"/>
              <a:ext cx="13049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9741" y="4942897"/>
              <a:ext cx="1386983" cy="369332"/>
            </a:xfrm>
            <a:prstGeom prst="rect">
              <a:avLst/>
            </a:prstGeom>
            <a:noFill/>
          </p:spPr>
          <p:txBody>
            <a:bodyPr wrap="none" rtlCol="0">
              <a:spAutoFit/>
            </a:bodyPr>
            <a:lstStyle/>
            <a:p>
              <a:r>
                <a:rPr lang="en-US" b="1" dirty="0" smtClean="0"/>
                <a:t>LIVE ACTION</a:t>
              </a:r>
              <a:endParaRPr lang="fr-FR" b="1" dirty="0"/>
            </a:p>
          </p:txBody>
        </p:sp>
      </p:grpSp>
    </p:spTree>
    <p:extLst>
      <p:ext uri="{BB962C8B-B14F-4D97-AF65-F5344CB8AC3E}">
        <p14:creationId xmlns:p14="http://schemas.microsoft.com/office/powerpoint/2010/main" val="18267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586" t="67842" r="400" b="-1398"/>
          <a:stretch/>
        </p:blipFill>
        <p:spPr bwMode="auto">
          <a:xfrm>
            <a:off x="3775317" y="1859280"/>
            <a:ext cx="1905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8006" r="24986" b="-1562"/>
          <a:stretch/>
        </p:blipFill>
        <p:spPr bwMode="auto">
          <a:xfrm>
            <a:off x="3805797" y="1859280"/>
            <a:ext cx="1905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1" r="74986" b="-327"/>
          <a:stretch/>
        </p:blipFill>
        <p:spPr bwMode="auto">
          <a:xfrm>
            <a:off x="3739318" y="1775460"/>
            <a:ext cx="1905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986" t="33795" b="32649"/>
          <a:stretch/>
        </p:blipFill>
        <p:spPr bwMode="auto">
          <a:xfrm>
            <a:off x="3754558" y="1805940"/>
            <a:ext cx="1905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3795" r="24986" b="32649"/>
          <a:stretch/>
        </p:blipFill>
        <p:spPr bwMode="auto">
          <a:xfrm>
            <a:off x="3805797" y="1859280"/>
            <a:ext cx="1905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0700" y="6172201"/>
            <a:ext cx="5562600" cy="685799"/>
          </a:xfrm>
        </p:spPr>
        <p:txBody>
          <a:bodyPr>
            <a:normAutofit/>
          </a:bodyPr>
          <a:lstStyle/>
          <a:p>
            <a:pPr marL="0" indent="0" algn="ctr">
              <a:buNone/>
            </a:pPr>
            <a:r>
              <a:rPr lang="en-US" b="1" dirty="0" smtClean="0"/>
              <a:t>Registration of Real Data</a:t>
            </a:r>
          </a:p>
          <a:p>
            <a:pPr marL="0" indent="0" algn="ctr">
              <a:buNone/>
            </a:pPr>
            <a:endParaRPr lang="en-US" dirty="0" smtClean="0"/>
          </a:p>
          <a:p>
            <a:pPr algn="ctr"/>
            <a:endParaRPr lang="en-US" dirty="0" smtClean="0"/>
          </a:p>
        </p:txBody>
      </p:sp>
      <p:sp>
        <p:nvSpPr>
          <p:cNvPr id="5" name="Title 5"/>
          <p:cNvSpPr>
            <a:spLocks noGrp="1"/>
          </p:cNvSpPr>
          <p:nvPr>
            <p:ph type="title"/>
          </p:nvPr>
        </p:nvSpPr>
        <p:spPr/>
        <p:txBody>
          <a:bodyPr/>
          <a:lstStyle/>
          <a:p>
            <a:r>
              <a:rPr lang="en-US" b="1" dirty="0" smtClean="0"/>
              <a:t>ECMPR-Articulated </a:t>
            </a:r>
            <a:r>
              <a:rPr lang="en-US" b="1" dirty="0"/>
              <a:t>Experiment </a:t>
            </a:r>
            <a:r>
              <a:rPr lang="en-US" b="1" dirty="0" smtClean="0"/>
              <a:t>2</a:t>
            </a:r>
            <a:endParaRPr lang="fr-FR" dirty="0"/>
          </a:p>
        </p:txBody>
      </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222" r="74441" b="33222"/>
          <a:stretch/>
        </p:blipFill>
        <p:spPr bwMode="auto">
          <a:xfrm>
            <a:off x="3733800" y="1805940"/>
            <a:ext cx="194651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0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Conclusion</a:t>
            </a:r>
            <a:br>
              <a:rPr lang="en-US" b="1" dirty="0" smtClean="0"/>
            </a:br>
            <a:r>
              <a:rPr lang="en-US" sz="2200" i="1" dirty="0" smtClean="0"/>
              <a:t>Future Work &amp; Applications</a:t>
            </a:r>
            <a:endParaRPr lang="fr-FR" sz="2200" i="1" dirty="0"/>
          </a:p>
        </p:txBody>
      </p:sp>
    </p:spTree>
    <p:extLst>
      <p:ext uri="{BB962C8B-B14F-4D97-AF65-F5344CB8AC3E}">
        <p14:creationId xmlns:p14="http://schemas.microsoft.com/office/powerpoint/2010/main" val="395442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a:t>Conclusion</a:t>
            </a:r>
            <a:endParaRPr lang="fr-FR" dirty="0"/>
          </a:p>
        </p:txBody>
      </p:sp>
      <p:sp>
        <p:nvSpPr>
          <p:cNvPr id="2" name="Content Placeholder 1"/>
          <p:cNvSpPr>
            <a:spLocks noGrp="1"/>
          </p:cNvSpPr>
          <p:nvPr>
            <p:ph idx="1"/>
          </p:nvPr>
        </p:nvSpPr>
        <p:spPr/>
        <p:txBody>
          <a:bodyPr/>
          <a:lstStyle/>
          <a:p>
            <a:pPr marL="0" indent="0">
              <a:buNone/>
            </a:pPr>
            <a:r>
              <a:rPr lang="en-US" b="1" dirty="0" smtClean="0"/>
              <a:t>Future Work:</a:t>
            </a:r>
          </a:p>
          <a:p>
            <a:pPr marL="457200" lvl="1" indent="0">
              <a:buNone/>
            </a:pPr>
            <a:r>
              <a:rPr lang="en-US" dirty="0" smtClean="0"/>
              <a:t>Improvement of the </a:t>
            </a:r>
            <a:r>
              <a:rPr lang="en-US" u="sng" dirty="0" smtClean="0"/>
              <a:t>efficiency</a:t>
            </a:r>
            <a:r>
              <a:rPr lang="en-US" dirty="0" smtClean="0"/>
              <a:t> of the ECMPR algorithm through </a:t>
            </a:r>
          </a:p>
          <a:p>
            <a:pPr marL="1371600" lvl="2" indent="-457200">
              <a:buFont typeface="+mj-lt"/>
              <a:buAutoNum type="arabicPeriod"/>
            </a:pPr>
            <a:r>
              <a:rPr lang="en-US" dirty="0"/>
              <a:t>the study of Classification EM (CEM</a:t>
            </a:r>
            <a:r>
              <a:rPr lang="en-US" dirty="0" smtClean="0"/>
              <a:t>) methods and</a:t>
            </a:r>
          </a:p>
          <a:p>
            <a:pPr marL="1371600" lvl="2" indent="-457200">
              <a:buFont typeface="+mj-lt"/>
              <a:buAutoNum type="arabicPeriod"/>
            </a:pPr>
            <a:r>
              <a:rPr lang="en-US" dirty="0"/>
              <a:t>t</a:t>
            </a:r>
            <a:r>
              <a:rPr lang="en-US" dirty="0" smtClean="0"/>
              <a:t>he implementation </a:t>
            </a:r>
            <a:r>
              <a:rPr lang="en-US" dirty="0"/>
              <a:t>of a</a:t>
            </a:r>
            <a:r>
              <a:rPr lang="en-US" i="1" dirty="0"/>
              <a:t> k</a:t>
            </a:r>
            <a:r>
              <a:rPr lang="en-US" dirty="0"/>
              <a:t>D-tree data structure during E-Steps</a:t>
            </a:r>
            <a:r>
              <a:rPr lang="en-US" dirty="0" smtClean="0"/>
              <a:t>.</a:t>
            </a:r>
          </a:p>
          <a:p>
            <a:pPr lvl="1"/>
            <a:endParaRPr lang="fr-FR" dirty="0"/>
          </a:p>
        </p:txBody>
      </p:sp>
    </p:spTree>
    <p:extLst>
      <p:ext uri="{BB962C8B-B14F-4D97-AF65-F5344CB8AC3E}">
        <p14:creationId xmlns:p14="http://schemas.microsoft.com/office/powerpoint/2010/main" val="257866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a:t>Conclusion</a:t>
            </a:r>
            <a:endParaRPr lang="fr-FR" dirty="0"/>
          </a:p>
        </p:txBody>
      </p:sp>
      <p:sp>
        <p:nvSpPr>
          <p:cNvPr id="2" name="Content Placeholder 1"/>
          <p:cNvSpPr>
            <a:spLocks noGrp="1"/>
          </p:cNvSpPr>
          <p:nvPr>
            <p:ph idx="1"/>
          </p:nvPr>
        </p:nvSpPr>
        <p:spPr/>
        <p:txBody>
          <a:bodyPr/>
          <a:lstStyle/>
          <a:p>
            <a:pPr marL="0" indent="0">
              <a:buNone/>
            </a:pPr>
            <a:r>
              <a:rPr lang="en-US" b="1" dirty="0" smtClean="0"/>
              <a:t>Potential Applications:</a:t>
            </a:r>
          </a:p>
          <a:p>
            <a:pPr marL="457200" lvl="1" indent="0">
              <a:buNone/>
            </a:pPr>
            <a:r>
              <a:rPr lang="en-US" dirty="0" smtClean="0"/>
              <a:t>The authors list none. </a:t>
            </a:r>
          </a:p>
          <a:p>
            <a:pPr marL="457200" lvl="1" indent="0">
              <a:buNone/>
            </a:pPr>
            <a:r>
              <a:rPr lang="en-US" dirty="0" smtClean="0"/>
              <a:t>However, 3D/3D organ registration in medical images is important:</a:t>
            </a:r>
            <a:endParaRPr lang="en-US" dirty="0"/>
          </a:p>
          <a:p>
            <a:pPr lvl="2"/>
            <a:r>
              <a:rPr lang="en-US" dirty="0"/>
              <a:t>s</a:t>
            </a:r>
            <a:r>
              <a:rPr lang="en-US" dirty="0" smtClean="0"/>
              <a:t>urgical planning</a:t>
            </a:r>
          </a:p>
          <a:p>
            <a:pPr lvl="2"/>
            <a:r>
              <a:rPr lang="en-US" dirty="0" smtClean="0"/>
              <a:t>radiotherapy</a:t>
            </a:r>
            <a:endParaRPr lang="fr-FR" dirty="0" smtClean="0"/>
          </a:p>
        </p:txBody>
      </p:sp>
    </p:spTree>
    <p:extLst>
      <p:ext uri="{BB962C8B-B14F-4D97-AF65-F5344CB8AC3E}">
        <p14:creationId xmlns:p14="http://schemas.microsoft.com/office/powerpoint/2010/main" val="1591026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Analysis</a:t>
            </a:r>
            <a:br>
              <a:rPr lang="en-US" b="1" dirty="0" smtClean="0"/>
            </a:br>
            <a:r>
              <a:rPr lang="en-US" sz="2200" i="1" dirty="0" smtClean="0"/>
              <a:t>Strengths &amp; Weaknesses</a:t>
            </a:r>
            <a:endParaRPr lang="fr-FR" sz="2200" i="1" dirty="0"/>
          </a:p>
        </p:txBody>
      </p:sp>
    </p:spTree>
    <p:extLst>
      <p:ext uri="{BB962C8B-B14F-4D97-AF65-F5344CB8AC3E}">
        <p14:creationId xmlns:p14="http://schemas.microsoft.com/office/powerpoint/2010/main" val="947792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lstStyle/>
          <a:p>
            <a:pPr marL="0" indent="0">
              <a:buNone/>
            </a:pPr>
            <a:r>
              <a:rPr lang="en-US" b="1" dirty="0" smtClean="0"/>
              <a:t>Strengths</a:t>
            </a:r>
            <a:r>
              <a:rPr lang="en-US" dirty="0" smtClean="0"/>
              <a:t>:</a:t>
            </a:r>
            <a:endParaRPr lang="en-US" dirty="0"/>
          </a:p>
          <a:p>
            <a:pPr marL="971550" lvl="1" indent="-514350">
              <a:buFont typeface="+mj-lt"/>
              <a:buAutoNum type="arabicPeriod"/>
            </a:pPr>
            <a:r>
              <a:rPr lang="en-US" dirty="0" smtClean="0"/>
              <a:t>The main conclusion is (for the most part) supported by the data.</a:t>
            </a:r>
          </a:p>
          <a:p>
            <a:pPr marL="971550" lvl="1" indent="-514350">
              <a:buFont typeface="+mj-lt"/>
              <a:buAutoNum type="arabicPeriod"/>
            </a:pPr>
            <a:r>
              <a:rPr lang="en-US" dirty="0" smtClean="0"/>
              <a:t>All the experiments (even those using real data) are rather repeatable.</a:t>
            </a:r>
          </a:p>
          <a:p>
            <a:pPr marL="971550" lvl="1" indent="-514350">
              <a:buFont typeface="+mj-lt"/>
              <a:buAutoNum type="arabicPeriod"/>
            </a:pPr>
            <a:r>
              <a:rPr lang="en-US" dirty="0" smtClean="0"/>
              <a:t>The concepts of rigid and articulated registration are easy to comprehend even on a first-pass reading.</a:t>
            </a:r>
          </a:p>
          <a:p>
            <a:pPr marL="971550" lvl="1" indent="-514350">
              <a:buFont typeface="+mj-lt"/>
              <a:buAutoNum type="arabicPeriod"/>
            </a:pPr>
            <a:r>
              <a:rPr lang="en-US" dirty="0" smtClean="0"/>
              <a:t>All of the performance measure plots are easy to interpret and provide information at a glance.</a:t>
            </a:r>
            <a:endParaRPr lang="fr-FR" dirty="0"/>
          </a:p>
        </p:txBody>
      </p:sp>
      <p:sp>
        <p:nvSpPr>
          <p:cNvPr id="4" name="Title 5"/>
          <p:cNvSpPr>
            <a:spLocks noGrp="1"/>
          </p:cNvSpPr>
          <p:nvPr>
            <p:ph type="title"/>
          </p:nvPr>
        </p:nvSpPr>
        <p:spPr/>
        <p:txBody>
          <a:bodyPr/>
          <a:lstStyle/>
          <a:p>
            <a:r>
              <a:rPr lang="en-US" b="1" dirty="0" smtClean="0"/>
              <a:t>Analysis</a:t>
            </a:r>
            <a:endParaRPr lang="fr-FR" b="1" dirty="0"/>
          </a:p>
        </p:txBody>
      </p:sp>
    </p:spTree>
    <p:extLst>
      <p:ext uri="{BB962C8B-B14F-4D97-AF65-F5344CB8AC3E}">
        <p14:creationId xmlns:p14="http://schemas.microsoft.com/office/powerpoint/2010/main" val="1979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b="1" dirty="0" smtClean="0"/>
              <a:t>Weaknesses</a:t>
            </a:r>
            <a:r>
              <a:rPr lang="en-US" dirty="0" smtClean="0"/>
              <a:t>:</a:t>
            </a:r>
          </a:p>
          <a:p>
            <a:pPr marL="971550" lvl="1" indent="-514350">
              <a:buFont typeface="+mj-lt"/>
              <a:buAutoNum type="arabicPeriod"/>
            </a:pPr>
            <a:r>
              <a:rPr lang="en-US" dirty="0" smtClean="0"/>
              <a:t>The authors do not report results for the live action ECMPR-Articulated experiment.</a:t>
            </a:r>
          </a:p>
          <a:p>
            <a:pPr marL="971550" lvl="1" indent="-514350">
              <a:buFont typeface="+mj-lt"/>
              <a:buAutoNum type="arabicPeriod"/>
            </a:pPr>
            <a:r>
              <a:rPr lang="en-US" dirty="0" smtClean="0"/>
              <a:t>The ECMPR algorithm is compared only to (a) itself and (b) a leading alternative which is </a:t>
            </a:r>
            <a:r>
              <a:rPr lang="en-US" u="sng" dirty="0" smtClean="0"/>
              <a:t>not</a:t>
            </a:r>
            <a:r>
              <a:rPr lang="en-US" dirty="0" smtClean="0"/>
              <a:t> exceptionally similar.</a:t>
            </a:r>
          </a:p>
          <a:p>
            <a:pPr marL="971550" lvl="1" indent="-514350">
              <a:buFont typeface="+mj-lt"/>
              <a:buAutoNum type="arabicPeriod"/>
            </a:pPr>
            <a:r>
              <a:rPr lang="en-US" dirty="0" smtClean="0"/>
              <a:t>The Introduction section of the article elaborated on irrelevant details.</a:t>
            </a:r>
          </a:p>
          <a:p>
            <a:pPr marL="971550" lvl="1" indent="-514350">
              <a:buFont typeface="+mj-lt"/>
              <a:buAutoNum type="arabicPeriod"/>
            </a:pPr>
            <a:r>
              <a:rPr lang="en-US" dirty="0" smtClean="0"/>
              <a:t>The equation manipulations tended to flow in an unintuitive fashion.</a:t>
            </a:r>
          </a:p>
          <a:p>
            <a:pPr marL="971550" lvl="1" indent="-514350">
              <a:buFont typeface="+mj-lt"/>
              <a:buAutoNum type="arabicPeriod"/>
            </a:pPr>
            <a:r>
              <a:rPr lang="en-US" dirty="0" smtClean="0"/>
              <a:t>Some citations are more general than they should be.</a:t>
            </a:r>
            <a:endParaRPr lang="fr-FR" dirty="0"/>
          </a:p>
        </p:txBody>
      </p:sp>
      <p:sp>
        <p:nvSpPr>
          <p:cNvPr id="4" name="Title 5"/>
          <p:cNvSpPr>
            <a:spLocks noGrp="1"/>
          </p:cNvSpPr>
          <p:nvPr>
            <p:ph type="title"/>
          </p:nvPr>
        </p:nvSpPr>
        <p:spPr/>
        <p:txBody>
          <a:bodyPr/>
          <a:lstStyle/>
          <a:p>
            <a:r>
              <a:rPr lang="en-US" b="1" dirty="0" smtClean="0"/>
              <a:t>Analysis</a:t>
            </a:r>
            <a:endParaRPr lang="fr-FR" b="1" dirty="0"/>
          </a:p>
        </p:txBody>
      </p:sp>
    </p:spTree>
    <p:extLst>
      <p:ext uri="{BB962C8B-B14F-4D97-AF65-F5344CB8AC3E}">
        <p14:creationId xmlns:p14="http://schemas.microsoft.com/office/powerpoint/2010/main" val="133156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lstStyle/>
          <a:p>
            <a:r>
              <a:rPr lang="en-US" b="1" dirty="0" smtClean="0"/>
              <a:t> Reading</a:t>
            </a:r>
            <a:endParaRPr lang="fr-FR" b="1" dirty="0"/>
          </a:p>
        </p:txBody>
      </p:sp>
      <p:sp>
        <p:nvSpPr>
          <p:cNvPr id="2" name="Content Placeholder 1"/>
          <p:cNvSpPr>
            <a:spLocks noGrp="1"/>
          </p:cNvSpPr>
          <p:nvPr>
            <p:ph idx="1"/>
          </p:nvPr>
        </p:nvSpPr>
        <p:spPr/>
        <p:txBody>
          <a:bodyPr>
            <a:normAutofit fontScale="62500" lnSpcReduction="20000"/>
          </a:bodyPr>
          <a:lstStyle/>
          <a:p>
            <a:pPr marL="514350" indent="-514350">
              <a:buFont typeface="+mj-lt"/>
              <a:buAutoNum type="arabicPeriod"/>
            </a:pPr>
            <a:r>
              <a:rPr lang="en-US" dirty="0"/>
              <a:t>Bishop C. </a:t>
            </a:r>
            <a:r>
              <a:rPr lang="en-US" i="1" dirty="0"/>
              <a:t>Pattern Recognition and Machine Learning.</a:t>
            </a:r>
            <a:r>
              <a:rPr lang="en-US" dirty="0"/>
              <a:t> Springer, 2006</a:t>
            </a:r>
            <a:r>
              <a:rPr lang="en-US" dirty="0" smtClean="0"/>
              <a:t>.</a:t>
            </a:r>
            <a:br>
              <a:rPr lang="en-US" dirty="0" smtClean="0"/>
            </a:br>
            <a:endParaRPr lang="fr-FR" dirty="0"/>
          </a:p>
          <a:p>
            <a:pPr marL="514350" indent="-514350">
              <a:buFont typeface="+mj-lt"/>
              <a:buAutoNum type="arabicPeriod"/>
            </a:pPr>
            <a:r>
              <a:rPr lang="en-US" dirty="0"/>
              <a:t>Chen Y and Gupta M. </a:t>
            </a:r>
            <a:r>
              <a:rPr lang="en-US" i="1" dirty="0"/>
              <a:t>EM Demystified: An Expectation-Maximization Tutorial. </a:t>
            </a:r>
            <a:r>
              <a:rPr lang="en-US" dirty="0"/>
              <a:t>Department of Electrical Engineering, University of Washington. February 2010. UWEETR-2010-0002</a:t>
            </a:r>
            <a:r>
              <a:rPr lang="en-US" dirty="0" smtClean="0"/>
              <a:t>.</a:t>
            </a:r>
            <a:br>
              <a:rPr lang="en-US" dirty="0" smtClean="0"/>
            </a:br>
            <a:endParaRPr lang="fr-FR" dirty="0"/>
          </a:p>
          <a:p>
            <a:pPr marL="514350" indent="-514350">
              <a:buFont typeface="+mj-lt"/>
              <a:buAutoNum type="arabicPeriod"/>
            </a:pPr>
            <a:r>
              <a:rPr lang="fr-FR" dirty="0"/>
              <a:t>Horaud R, Forbes F, Yguel M, Dewaele G, Zhang, JA. </a:t>
            </a:r>
            <a:r>
              <a:rPr lang="en-US" dirty="0"/>
              <a:t>Rigid and Articulated Point Registration with Expectation Conditional Maximization. </a:t>
            </a:r>
            <a:r>
              <a:rPr lang="en-US" i="1" dirty="0" smtClean="0"/>
              <a:t>IEEE Transactions On Pattern Analysis And Machine Intelligence</a:t>
            </a:r>
            <a:r>
              <a:rPr lang="en-US" dirty="0" smtClean="0"/>
              <a:t>. </a:t>
            </a:r>
            <a:r>
              <a:rPr lang="en-US" dirty="0"/>
              <a:t>March 2011. Volume 33, Issue 3. 10.1109/TPAMI.2010.94</a:t>
            </a:r>
            <a:r>
              <a:rPr lang="en-US" dirty="0" smtClean="0"/>
              <a:t>.</a:t>
            </a:r>
            <a:br>
              <a:rPr lang="en-US" dirty="0" smtClean="0"/>
            </a:br>
            <a:endParaRPr lang="fr-FR" dirty="0"/>
          </a:p>
          <a:p>
            <a:pPr marL="514350" indent="-514350">
              <a:buFont typeface="+mj-lt"/>
              <a:buAutoNum type="arabicPeriod"/>
            </a:pPr>
            <a:r>
              <a:rPr lang="en-US" dirty="0"/>
              <a:t>Kang X, Taylor RH, Armand M, </a:t>
            </a:r>
            <a:r>
              <a:rPr lang="en-US" dirty="0" err="1"/>
              <a:t>Otake</a:t>
            </a:r>
            <a:r>
              <a:rPr lang="en-US" dirty="0"/>
              <a:t> Y, </a:t>
            </a:r>
            <a:r>
              <a:rPr lang="en-US" dirty="0" err="1"/>
              <a:t>Yau</a:t>
            </a:r>
            <a:r>
              <a:rPr lang="en-US" dirty="0"/>
              <a:t> WP, Cheung PYS, Hu Y. </a:t>
            </a:r>
            <a:r>
              <a:rPr lang="en-US" dirty="0" err="1"/>
              <a:t>Correspondenceless</a:t>
            </a:r>
            <a:r>
              <a:rPr lang="en-US" dirty="0"/>
              <a:t> 3D-2D registration based on expectation conditional maximization. </a:t>
            </a:r>
            <a:r>
              <a:rPr lang="en-US" dirty="0" err="1"/>
              <a:t>Proc</a:t>
            </a:r>
            <a:r>
              <a:rPr lang="en-US" dirty="0"/>
              <a:t> SPIE 2011 March 3, 2011;7964(1):79642Z.</a:t>
            </a:r>
            <a:endParaRPr lang="fr-FR" dirty="0"/>
          </a:p>
        </p:txBody>
      </p:sp>
    </p:spTree>
    <p:extLst>
      <p:ext uri="{BB962C8B-B14F-4D97-AF65-F5344CB8AC3E}">
        <p14:creationId xmlns:p14="http://schemas.microsoft.com/office/powerpoint/2010/main" val="402739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p:sp>
        <p:nvSpPr>
          <p:cNvPr id="7" name="Content Placeholder 2"/>
          <p:cNvSpPr>
            <a:spLocks noGrp="1"/>
          </p:cNvSpPr>
          <p:nvPr>
            <p:ph idx="1"/>
          </p:nvPr>
        </p:nvSpPr>
        <p:spPr>
          <a:xfrm>
            <a:off x="457200" y="1600200"/>
            <a:ext cx="8686800" cy="4525963"/>
          </a:xfrm>
        </p:spPr>
        <p:txBody>
          <a:bodyPr>
            <a:normAutofit/>
          </a:bodyPr>
          <a:lstStyle/>
          <a:p>
            <a:pPr marL="0" indent="0">
              <a:buNone/>
            </a:pPr>
            <a:r>
              <a:rPr lang="en-US" b="1" dirty="0" smtClean="0"/>
              <a:t>Problem formulation.</a:t>
            </a:r>
          </a:p>
          <a:p>
            <a:pPr marL="457200" lvl="1" indent="0">
              <a:buNone/>
            </a:pPr>
            <a:r>
              <a:rPr lang="en-US" sz="2400" dirty="0" smtClean="0"/>
              <a:t>How does MLE work?</a:t>
            </a:r>
          </a:p>
          <a:p>
            <a:pPr marL="457200" lvl="1" indent="0">
              <a:buNone/>
            </a:pPr>
            <a:r>
              <a:rPr lang="en-US" sz="2400" dirty="0" smtClean="0"/>
              <a:t>MLE estimates the parameters of the </a:t>
            </a:r>
            <a:r>
              <a:rPr lang="en-US" sz="2400" u="sng" dirty="0" smtClean="0"/>
              <a:t>presumed</a:t>
            </a:r>
            <a:r>
              <a:rPr lang="en-US" sz="2400" dirty="0" smtClean="0"/>
              <a:t> data </a:t>
            </a:r>
            <a:r>
              <a:rPr lang="en-US" sz="2400" dirty="0" smtClean="0"/>
              <a:t>distribution given a set of observed data, Y.</a:t>
            </a:r>
            <a:endParaRPr lang="en-US" sz="2400" dirty="0" smtClean="0"/>
          </a:p>
          <a:p>
            <a:pPr marL="457200" lvl="1" indent="0">
              <a:buNone/>
            </a:pPr>
            <a:endParaRPr lang="en-US" sz="2400" dirty="0" smtClean="0"/>
          </a:p>
          <a:p>
            <a:pPr lvl="2"/>
            <a:endParaRPr lang="en-US" dirty="0" smtClean="0"/>
          </a:p>
          <a:p>
            <a:pPr lvl="2"/>
            <a:endParaRPr lang="en-US" dirty="0" smtClean="0"/>
          </a:p>
          <a:p>
            <a:pPr lvl="2"/>
            <a:endParaRPr lang="fr-FR" dirty="0"/>
          </a:p>
        </p:txBody>
      </p:sp>
      <p:grpSp>
        <p:nvGrpSpPr>
          <p:cNvPr id="4" name="Group 3"/>
          <p:cNvGrpSpPr/>
          <p:nvPr/>
        </p:nvGrpSpPr>
        <p:grpSpPr>
          <a:xfrm>
            <a:off x="92050" y="3424535"/>
            <a:ext cx="5089550" cy="3433465"/>
            <a:chOff x="3810000" y="2738735"/>
            <a:chExt cx="5089550" cy="3433465"/>
          </a:xfrm>
        </p:grpSpPr>
        <p:pic>
          <p:nvPicPr>
            <p:cNvPr id="1028" name="Picture 4" descr="https://controls.engin.umich.edu/wiki/images/b/ba/Gaussian_Distribu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6899" t="4368" r="2423" b="10444"/>
            <a:stretch/>
          </p:blipFill>
          <p:spPr bwMode="auto">
            <a:xfrm>
              <a:off x="3810000" y="3048000"/>
              <a:ext cx="5089550" cy="28767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5763648" y="2738735"/>
                  <a:ext cx="1459502" cy="461665"/>
                </a:xfrm>
                <a:prstGeom prst="rect">
                  <a:avLst/>
                </a:prstGeom>
                <a:noFill/>
              </p:spPr>
              <p:txBody>
                <a:bodyPr wrap="none" rtlCol="0">
                  <a:spAutoFit/>
                </a:bodyPr>
                <a:lstStyle/>
                <a:p>
                  <a14:m>
                    <m:oMath xmlns:m="http://schemas.openxmlformats.org/officeDocument/2006/math">
                      <m:r>
                        <a:rPr lang="en-US" sz="2400" b="0" i="1" smtClean="0">
                          <a:latin typeface="Cambria Math"/>
                        </a:rPr>
                        <m:t>𝐹</m:t>
                      </m:r>
                      <m:r>
                        <a:rPr lang="en-US" sz="2400" b="0" i="1" smtClean="0">
                          <a:latin typeface="Cambria Math"/>
                        </a:rPr>
                        <m:t>(</m:t>
                      </m:r>
                      <m:r>
                        <a:rPr lang="en-US" sz="2400" b="0" i="1" smtClean="0">
                          <a:latin typeface="Cambria Math"/>
                        </a:rPr>
                        <m:t>𝑥</m:t>
                      </m:r>
                      <m:r>
                        <a:rPr lang="en-US" sz="2400" b="0" i="1" smtClean="0">
                          <a:latin typeface="Cambria Math"/>
                        </a:rPr>
                        <m:t>)</m:t>
                      </m:r>
                    </m:oMath>
                  </a14:m>
                  <a:r>
                    <a:rPr lang="fr-FR" sz="2400" dirty="0" smtClean="0"/>
                    <a:t> vs. </a:t>
                  </a:r>
                  <a14:m>
                    <m:oMath xmlns:m="http://schemas.openxmlformats.org/officeDocument/2006/math">
                      <m:r>
                        <a:rPr lang="en-US" sz="2400" b="0" i="1" smtClean="0">
                          <a:latin typeface="Cambria Math"/>
                        </a:rPr>
                        <m:t>𝑥</m:t>
                      </m:r>
                    </m:oMath>
                  </a14:m>
                  <a:endParaRPr lang="fr-FR"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763648" y="2738735"/>
                  <a:ext cx="1459502" cy="461665"/>
                </a:xfrm>
                <a:prstGeom prst="rect">
                  <a:avLst/>
                </a:prstGeom>
                <a:blipFill rotWithShape="1">
                  <a:blip r:embed="rId4"/>
                  <a:stretch>
                    <a:fillRect l="-1255" t="-10526" b="-28947"/>
                  </a:stretch>
                </a:blipFill>
              </p:spPr>
              <p:txBody>
                <a:bodyPr/>
                <a:lstStyle/>
                <a:p>
                  <a:r>
                    <a:rPr lang="fr-FR">
                      <a:noFill/>
                    </a:rPr>
                    <a:t> </a:t>
                  </a:r>
                </a:p>
              </p:txBody>
            </p:sp>
          </mc:Fallback>
        </mc:AlternateContent>
        <p:sp>
          <p:nvSpPr>
            <p:cNvPr id="3" name="TextBox 2"/>
            <p:cNvSpPr txBox="1"/>
            <p:nvPr/>
          </p:nvSpPr>
          <p:spPr>
            <a:xfrm>
              <a:off x="5209724" y="5836444"/>
              <a:ext cx="2623026" cy="335756"/>
            </a:xfrm>
            <a:prstGeom prst="rect">
              <a:avLst/>
            </a:prstGeom>
            <a:noFill/>
          </p:spPr>
          <p:txBody>
            <a:bodyPr wrap="none" rtlCol="0">
              <a:spAutoFit/>
            </a:bodyPr>
            <a:lstStyle/>
            <a:p>
              <a:r>
                <a:rPr lang="en-US" b="1" dirty="0" smtClean="0"/>
                <a:t>GAUSSIAN DISTRIBUTION</a:t>
              </a:r>
              <a:endParaRPr lang="fr-FR" b="1" dirty="0"/>
            </a:p>
          </p:txBody>
        </p:sp>
      </p:gr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421646567"/>
                  </p:ext>
                </p:extLst>
              </p:nvPr>
            </p:nvGraphicFramePr>
            <p:xfrm>
              <a:off x="5562600" y="4334748"/>
              <a:ext cx="3200400" cy="741680"/>
            </p:xfrm>
            <a:graphic>
              <a:graphicData uri="http://schemas.openxmlformats.org/drawingml/2006/table">
                <a:tbl>
                  <a:tblPr firstRow="1" bandRow="1">
                    <a:tableStyleId>{2D5ABB26-0587-4C30-8999-92F81FD0307C}</a:tableStyleId>
                  </a:tblPr>
                  <a:tblGrid>
                    <a:gridCol w="754399"/>
                    <a:gridCol w="2446001"/>
                  </a:tblGrid>
                  <a:tr h="370840">
                    <a:tc>
                      <a:txBody>
                        <a:bodyPr/>
                        <a:lstStyle/>
                        <a:p>
                          <a:pPr/>
                          <a14:m>
                            <m:oMathPara xmlns:m="http://schemas.openxmlformats.org/officeDocument/2006/math">
                              <m:oMathParaPr>
                                <m:jc m:val="right"/>
                              </m:oMathParaPr>
                              <m:oMath xmlns:m="http://schemas.openxmlformats.org/officeDocument/2006/math">
                                <m:r>
                                  <a:rPr lang="en-US" smtClean="0">
                                    <a:latin typeface="Cambria Math"/>
                                  </a:rPr>
                                  <m:t>𝜇</m:t>
                                </m:r>
                                <m:r>
                                  <a:rPr lang="en-US" smtClean="0">
                                    <a:latin typeface="Cambria Math"/>
                                  </a:rPr>
                                  <m:t>=</m:t>
                                </m:r>
                              </m:oMath>
                            </m:oMathPara>
                          </a14:m>
                          <a:endParaRPr lang="fr-F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left"/>
                              </m:oMathParaPr>
                              <m:oMath xmlns:m="http://schemas.openxmlformats.org/officeDocument/2006/math">
                                <m:r>
                                  <m:rPr>
                                    <m:sty m:val="p"/>
                                  </m:rPr>
                                  <a:rPr lang="en-US" smtClean="0">
                                    <a:latin typeface="Cambria Math"/>
                                  </a:rPr>
                                  <m:t>mean</m:t>
                                </m:r>
                                <m:r>
                                  <a:rPr lang="en-US" smtClean="0">
                                    <a:latin typeface="Cambria Math"/>
                                  </a:rPr>
                                  <m:t> </m:t>
                                </m:r>
                                <m:r>
                                  <m:rPr>
                                    <m:sty m:val="p"/>
                                  </m:rPr>
                                  <a:rPr lang="en-US" b="0" i="0" smtClean="0">
                                    <a:latin typeface="Cambria Math"/>
                                  </a:rPr>
                                  <m:t>height</m:t>
                                </m:r>
                              </m:oMath>
                            </m:oMathPara>
                          </a14:m>
                          <a:endParaRPr lang="fr-F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14:m>
                            <m:oMathPara xmlns:m="http://schemas.openxmlformats.org/officeDocument/2006/math">
                              <m:oMathParaPr>
                                <m:jc m:val="right"/>
                              </m:oMathParaPr>
                              <m:oMath xmlns:m="http://schemas.openxmlformats.org/officeDocument/2006/math">
                                <m:sSup>
                                  <m:sSupPr>
                                    <m:ctrlPr>
                                      <a:rPr lang="en-US" i="1" smtClean="0">
                                        <a:latin typeface="Cambria Math"/>
                                      </a:rPr>
                                    </m:ctrlPr>
                                  </m:sSupPr>
                                  <m:e>
                                    <m:r>
                                      <a:rPr lang="en-US" smtClean="0">
                                        <a:latin typeface="Cambria Math"/>
                                      </a:rPr>
                                      <m:t>𝜎</m:t>
                                    </m:r>
                                  </m:e>
                                  <m:sup>
                                    <m:r>
                                      <a:rPr lang="en-US" smtClean="0">
                                        <a:latin typeface="Cambria Math"/>
                                      </a:rPr>
                                      <m:t>2</m:t>
                                    </m:r>
                                  </m:sup>
                                </m:sSup>
                                <m:r>
                                  <a:rPr lang="en-US" smtClean="0">
                                    <a:latin typeface="Cambria Math"/>
                                  </a:rPr>
                                  <m:t>=</m:t>
                                </m:r>
                              </m:oMath>
                            </m:oMathPara>
                          </a14:m>
                          <a:endParaRPr lang="fr-FR"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m:rPr>
                                    <m:sty m:val="p"/>
                                  </m:rPr>
                                  <a:rPr lang="en-US" smtClean="0">
                                    <a:latin typeface="Cambria Math"/>
                                  </a:rPr>
                                  <m:t>variance</m:t>
                                </m:r>
                                <m:r>
                                  <a:rPr lang="en-US" smtClean="0">
                                    <a:latin typeface="Cambria Math"/>
                                  </a:rPr>
                                  <m:t> </m:t>
                                </m:r>
                                <m:r>
                                  <m:rPr>
                                    <m:sty m:val="p"/>
                                  </m:rPr>
                                  <a:rPr lang="en-US" smtClean="0">
                                    <a:latin typeface="Cambria Math"/>
                                  </a:rPr>
                                  <m:t>of</m:t>
                                </m:r>
                                <m:r>
                                  <a:rPr lang="en-US" b="0" i="0" smtClean="0">
                                    <a:latin typeface="Cambria Math"/>
                                  </a:rPr>
                                  <m:t> </m:t>
                                </m:r>
                                <m:r>
                                  <m:rPr>
                                    <m:sty m:val="p"/>
                                  </m:rPr>
                                  <a:rPr lang="en-US" b="0" i="0" smtClean="0">
                                    <a:latin typeface="Cambria Math"/>
                                  </a:rPr>
                                  <m:t>heights</m:t>
                                </m:r>
                              </m:oMath>
                            </m:oMathPara>
                          </a14:m>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421646567"/>
                  </p:ext>
                </p:extLst>
              </p:nvPr>
            </p:nvGraphicFramePr>
            <p:xfrm>
              <a:off x="5562600" y="4334748"/>
              <a:ext cx="3200400" cy="742760"/>
            </p:xfrm>
            <a:graphic>
              <a:graphicData uri="http://schemas.openxmlformats.org/drawingml/2006/table">
                <a:tbl>
                  <a:tblPr firstRow="1" bandRow="1">
                    <a:tableStyleId>{2D5ABB26-0587-4C30-8999-92F81FD0307C}</a:tableStyleId>
                  </a:tblPr>
                  <a:tblGrid>
                    <a:gridCol w="754399"/>
                    <a:gridCol w="2446001"/>
                  </a:tblGrid>
                  <a:tr h="370840">
                    <a:tc>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rotWithShape="1">
                          <a:blip r:embed="rId5"/>
                          <a:stretch>
                            <a:fillRect l="-806" r="-323387" b="-111475"/>
                          </a:stretch>
                        </a:blipFill>
                      </a:tcPr>
                    </a:tc>
                    <a:tc>
                      <a:txBody>
                        <a:bodyPr/>
                        <a:lstStyle/>
                        <a:p>
                          <a:endParaRPr lang="fr-F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rotWithShape="1">
                          <a:blip r:embed="rId5"/>
                          <a:stretch>
                            <a:fillRect l="-31172" b="-111475"/>
                          </a:stretch>
                        </a:blipFill>
                      </a:tcPr>
                    </a:tc>
                  </a:tr>
                  <a:tr h="371920">
                    <a:tc>
                      <a:txBody>
                        <a:bodyPr/>
                        <a:lstStyle/>
                        <a:p>
                          <a:endParaRPr lang="fr-F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rotWithShape="1">
                          <a:blip r:embed="rId5"/>
                          <a:stretch>
                            <a:fillRect l="-806" t="-100000" r="-323387" b="-11475"/>
                          </a:stretch>
                        </a:blipFill>
                      </a:tcPr>
                    </a:tc>
                    <a:tc>
                      <a:txBody>
                        <a:bodyPr/>
                        <a:lstStyle/>
                        <a:p>
                          <a:endParaRPr lang="fr-F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1">
                          <a:blip r:embed="rId5"/>
                          <a:stretch>
                            <a:fillRect l="-31172" t="-100000" b="-11475"/>
                          </a:stretch>
                        </a:blipFill>
                      </a:tcPr>
                    </a:tc>
                  </a:tr>
                </a:tbl>
              </a:graphicData>
            </a:graphic>
          </p:graphicFrame>
        </mc:Fallback>
      </mc:AlternateContent>
      <p:sp>
        <p:nvSpPr>
          <p:cNvPr id="2" name="TextBox 1"/>
          <p:cNvSpPr txBox="1"/>
          <p:nvPr/>
        </p:nvSpPr>
        <p:spPr>
          <a:xfrm>
            <a:off x="5662942" y="5372576"/>
            <a:ext cx="2931892" cy="923330"/>
          </a:xfrm>
          <a:prstGeom prst="rect">
            <a:avLst/>
          </a:prstGeom>
          <a:noFill/>
        </p:spPr>
        <p:txBody>
          <a:bodyPr wrap="none" rtlCol="0">
            <a:spAutoFit/>
          </a:bodyPr>
          <a:lstStyle/>
          <a:p>
            <a:pPr algn="ctr"/>
            <a:r>
              <a:rPr lang="en-US" b="1" dirty="0" smtClean="0"/>
              <a:t>ESTIMATED PARAMETERS OF</a:t>
            </a:r>
          </a:p>
          <a:p>
            <a:pPr algn="ctr"/>
            <a:r>
              <a:rPr lang="en-US" b="1" dirty="0" smtClean="0"/>
              <a:t>GAUSSIAN DISTRIBUTION</a:t>
            </a:r>
            <a:br>
              <a:rPr lang="en-US" b="1" dirty="0" smtClean="0"/>
            </a:br>
            <a:endParaRPr lang="fr-FR" b="1" dirty="0"/>
          </a:p>
        </p:txBody>
      </p:sp>
      <p:sp>
        <p:nvSpPr>
          <p:cNvPr id="8" name="Rounded Rectangle 7"/>
          <p:cNvSpPr/>
          <p:nvPr/>
        </p:nvSpPr>
        <p:spPr>
          <a:xfrm>
            <a:off x="6743700" y="3505200"/>
            <a:ext cx="838200" cy="457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MLE</a:t>
            </a:r>
            <a:endParaRPr lang="fr-FR" b="1" dirty="0"/>
          </a:p>
        </p:txBody>
      </p:sp>
      <p:cxnSp>
        <p:nvCxnSpPr>
          <p:cNvPr id="14" name="Straight Arrow Connector 13"/>
          <p:cNvCxnSpPr>
            <a:stCxn id="8" idx="2"/>
            <a:endCxn id="11" idx="0"/>
          </p:cNvCxnSpPr>
          <p:nvPr/>
        </p:nvCxnSpPr>
        <p:spPr>
          <a:xfrm>
            <a:off x="7162800" y="3962400"/>
            <a:ext cx="0" cy="3723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253127" y="3566486"/>
            <a:ext cx="509873" cy="334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a:t>
            </a:r>
            <a:endParaRPr lang="fr-FR" b="1" dirty="0"/>
          </a:p>
        </p:txBody>
      </p:sp>
      <p:cxnSp>
        <p:nvCxnSpPr>
          <p:cNvPr id="18" name="Straight Arrow Connector 17"/>
          <p:cNvCxnSpPr>
            <a:stCxn id="15" idx="2"/>
            <a:endCxn id="8" idx="3"/>
          </p:cNvCxnSpPr>
          <p:nvPr/>
        </p:nvCxnSpPr>
        <p:spPr>
          <a:xfrm flipH="1">
            <a:off x="7581900" y="3733800"/>
            <a:ext cx="67122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077691" y="4840208"/>
            <a:ext cx="48490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b="1" dirty="0" smtClean="0"/>
              <a:t>Technical Summary</a:t>
            </a:r>
            <a:endParaRPr lang="fr-FR" b="1" dirty="0"/>
          </a:p>
        </p:txBody>
      </p:sp>
      <mc:AlternateContent xmlns:mc="http://schemas.openxmlformats.org/markup-compatibility/2006">
        <mc:Choice xmlns:a14="http://schemas.microsoft.com/office/drawing/2010/main" Requires="a14">
          <p:sp>
            <p:nvSpPr>
              <p:cNvPr id="7" name="Content Placeholder 2"/>
              <p:cNvSpPr>
                <a:spLocks noGrp="1"/>
              </p:cNvSpPr>
              <p:nvPr>
                <p:ph idx="1"/>
              </p:nvPr>
            </p:nvSpPr>
            <p:spPr>
              <a:xfrm>
                <a:off x="493776" y="1691640"/>
                <a:ext cx="8686800" cy="4525963"/>
              </a:xfrm>
            </p:spPr>
            <p:txBody>
              <a:bodyPr>
                <a:normAutofit/>
              </a:bodyPr>
              <a:lstStyle/>
              <a:p>
                <a:pPr marL="0" indent="0">
                  <a:buNone/>
                </a:pPr>
                <a:r>
                  <a:rPr lang="en-US" b="1" dirty="0" smtClean="0"/>
                  <a:t>Problem formulation.</a:t>
                </a:r>
              </a:p>
              <a:p>
                <a:pPr lvl="1"/>
                <a:r>
                  <a:rPr lang="en-US" sz="2400" dirty="0" smtClean="0"/>
                  <a:t>How do we jump from </a:t>
                </a:r>
                <a:r>
                  <a:rPr lang="en-US" sz="2400" dirty="0" smtClean="0"/>
                  <a:t>average heights </a:t>
                </a:r>
                <a:r>
                  <a:rPr lang="en-US" sz="2400" dirty="0" smtClean="0"/>
                  <a:t>to </a:t>
                </a:r>
                <a:r>
                  <a:rPr lang="en-US" sz="2400" u="sng" dirty="0" smtClean="0"/>
                  <a:t>point registration</a:t>
                </a:r>
                <a:r>
                  <a:rPr lang="en-US" sz="2400" dirty="0" smtClean="0"/>
                  <a:t>?</a:t>
                </a:r>
              </a:p>
              <a:p>
                <a:pPr lvl="1"/>
                <a:r>
                  <a:rPr lang="en-US" sz="2400" b="1" u="sng" dirty="0" smtClean="0"/>
                  <a:t>Problem</a:t>
                </a:r>
                <a:r>
                  <a:rPr lang="en-US" sz="2400" dirty="0" smtClean="0"/>
                  <a:t>: We are missing the point correspondences between the two sets of </a:t>
                </a:r>
                <a:r>
                  <a:rPr lang="en-US" sz="2400" dirty="0" smtClean="0"/>
                  <a:t>points!</a:t>
                </a:r>
              </a:p>
              <a:p>
                <a:pPr lvl="1"/>
                <a:r>
                  <a:rPr lang="en-US" sz="2400" b="1" u="sng" dirty="0" smtClean="0"/>
                  <a:t>Solution</a:t>
                </a:r>
                <a:r>
                  <a:rPr lang="en-US" sz="2400" dirty="0" smtClean="0"/>
                  <a:t>:</a:t>
                </a:r>
                <a:endParaRPr lang="en-US" sz="2400" dirty="0" smtClean="0"/>
              </a:p>
              <a:p>
                <a:pPr marL="914400" lvl="2" indent="0">
                  <a:buNone/>
                </a:pPr>
                <a:r>
                  <a:rPr lang="en-US" sz="2000" dirty="0" smtClean="0"/>
                  <a:t>Account for missing data by introducing </a:t>
                </a:r>
                <a:r>
                  <a:rPr lang="en-US" sz="2000" i="1" dirty="0" smtClean="0"/>
                  <a:t>categorical random </a:t>
                </a:r>
                <a:r>
                  <a:rPr lang="en-US" sz="2000" i="1" dirty="0" smtClean="0"/>
                  <a:t>variables.</a:t>
                </a:r>
                <a:r>
                  <a:rPr lang="en-US" sz="2000" dirty="0" smtClean="0"/>
                  <a:t> </a:t>
                </a:r>
                <a:endParaRPr lang="en-US" sz="2000" b="0" i="1" dirty="0" smtClean="0">
                  <a:latin typeface="Cambria Math"/>
                </a:endParaRPr>
              </a:p>
              <a:p>
                <a:pPr marL="914400" lvl="2" indent="0">
                  <a:buNone/>
                </a:pPr>
                <a14:m>
                  <m:oMath xmlns:m="http://schemas.openxmlformats.org/officeDocument/2006/math">
                    <m:sSub>
                      <m:sSubPr>
                        <m:ctrlPr>
                          <a:rPr lang="en-US" sz="2000" b="0" i="1" smtClean="0">
                            <a:latin typeface="Cambria Math"/>
                          </a:rPr>
                        </m:ctrlPr>
                      </m:sSubPr>
                      <m:e>
                        <m:r>
                          <a:rPr lang="en-US" sz="2000" b="0" i="1" smtClean="0">
                            <a:latin typeface="Cambria Math"/>
                          </a:rPr>
                          <m:t>𝑍</m:t>
                        </m:r>
                      </m:e>
                      <m:sub>
                        <m:r>
                          <a:rPr lang="en-US" sz="2000" b="0" i="1" smtClean="0">
                            <a:latin typeface="Cambria Math"/>
                          </a:rPr>
                          <m:t>𝑖</m:t>
                        </m:r>
                      </m:sub>
                    </m:sSub>
                    <m:r>
                      <a:rPr lang="en-US" sz="2000" b="0" i="1" smtClean="0">
                        <a:latin typeface="Cambria Math"/>
                      </a:rPr>
                      <m:t>=1⇒</m:t>
                    </m:r>
                  </m:oMath>
                </a14:m>
                <a:r>
                  <a:rPr lang="en-US" sz="2000" dirty="0" smtClean="0"/>
                  <a:t> “observed point </a:t>
                </a:r>
                <a14:m>
                  <m:oMath xmlns:m="http://schemas.openxmlformats.org/officeDocument/2006/math">
                    <m:sSub>
                      <m:sSubPr>
                        <m:ctrlPr>
                          <a:rPr lang="en-US" sz="2000" b="0" i="1" smtClean="0">
                            <a:latin typeface="Cambria Math"/>
                          </a:rPr>
                        </m:ctrlPr>
                      </m:sSubPr>
                      <m:e>
                        <m:r>
                          <a:rPr lang="en-US" sz="2000" b="1" i="1" smtClean="0">
                            <a:latin typeface="Cambria Math"/>
                          </a:rPr>
                          <m:t>𝒀</m:t>
                        </m:r>
                      </m:e>
                      <m:sub>
                        <m:r>
                          <a:rPr lang="en-US" sz="2000" b="0" i="1" smtClean="0">
                            <a:latin typeface="Cambria Math"/>
                          </a:rPr>
                          <m:t>𝑖</m:t>
                        </m:r>
                      </m:sub>
                    </m:sSub>
                  </m:oMath>
                </a14:m>
                <a:r>
                  <a:rPr lang="en-US" sz="2000" b="1" dirty="0" smtClean="0"/>
                  <a:t> </a:t>
                </a:r>
                <a:r>
                  <a:rPr lang="en-US" sz="2000" dirty="0" smtClean="0"/>
                  <a:t>corresponds to model point </a:t>
                </a:r>
                <a14:m>
                  <m:oMath xmlns:m="http://schemas.openxmlformats.org/officeDocument/2006/math">
                    <m:sSub>
                      <m:sSubPr>
                        <m:ctrlPr>
                          <a:rPr lang="en-US" sz="2000" b="0" i="1" smtClean="0">
                            <a:latin typeface="Cambria Math"/>
                          </a:rPr>
                        </m:ctrlPr>
                      </m:sSubPr>
                      <m:e>
                        <m:r>
                          <a:rPr lang="en-US" sz="2000" b="1" i="1" smtClean="0">
                            <a:latin typeface="Cambria Math"/>
                          </a:rPr>
                          <m:t>𝑿</m:t>
                        </m:r>
                      </m:e>
                      <m:sub>
                        <m:r>
                          <a:rPr lang="en-US" sz="2000" b="0" i="1" smtClean="0">
                            <a:latin typeface="Cambria Math"/>
                          </a:rPr>
                          <m:t>1</m:t>
                        </m:r>
                      </m:sub>
                    </m:sSub>
                  </m:oMath>
                </a14:m>
                <a:r>
                  <a:rPr lang="en-US" sz="2000" dirty="0" smtClean="0"/>
                  <a:t>.”</a:t>
                </a:r>
              </a:p>
              <a:p>
                <a:pPr marL="914400" lvl="2" indent="0">
                  <a:buNone/>
                </a:pPr>
                <a:endParaRPr lang="en-US" sz="2000" dirty="0" smtClean="0"/>
              </a:p>
              <a:p>
                <a:pPr marL="914400" lvl="2" indent="0">
                  <a:buNone/>
                </a:pPr>
                <a14:m>
                  <m:oMath xmlns:m="http://schemas.openxmlformats.org/officeDocument/2006/math">
                    <m:sSub>
                      <m:sSubPr>
                        <m:ctrlPr>
                          <a:rPr lang="en-US" sz="2000" b="0" i="1" smtClean="0">
                            <a:latin typeface="Cambria Math"/>
                          </a:rPr>
                        </m:ctrlPr>
                      </m:sSubPr>
                      <m:e>
                        <m:r>
                          <a:rPr lang="en-US" sz="2000" b="0" i="1" smtClean="0">
                            <a:latin typeface="Cambria Math"/>
                          </a:rPr>
                          <m:t>𝑍</m:t>
                        </m:r>
                      </m:e>
                      <m:sub>
                        <m:r>
                          <a:rPr lang="en-US" sz="2000" b="0" i="1" smtClean="0">
                            <a:latin typeface="Cambria Math"/>
                          </a:rPr>
                          <m:t>𝑖</m:t>
                        </m:r>
                      </m:sub>
                    </m:sSub>
                    <m:r>
                      <a:rPr lang="en-US" sz="2000" b="0" i="1" smtClean="0">
                        <a:latin typeface="Cambria Math"/>
                      </a:rPr>
                      <m:t>=1…</m:t>
                    </m:r>
                    <m:r>
                      <a:rPr lang="en-US" sz="2000" b="0" i="1" smtClean="0">
                        <a:latin typeface="Cambria Math"/>
                      </a:rPr>
                      <m:t>𝑛</m:t>
                    </m:r>
                    <m:r>
                      <a:rPr lang="en-US" sz="2000" b="0" i="1" smtClean="0">
                        <a:latin typeface="Cambria Math"/>
                      </a:rPr>
                      <m:t>⇒</m:t>
                    </m:r>
                  </m:oMath>
                </a14:m>
                <a:r>
                  <a:rPr lang="en-US" sz="2000" dirty="0" smtClean="0"/>
                  <a:t> </a:t>
                </a:r>
                <a14:m>
                  <m:oMath xmlns:m="http://schemas.openxmlformats.org/officeDocument/2006/math">
                    <m:sSub>
                      <m:sSubPr>
                        <m:ctrlPr>
                          <a:rPr lang="en-US" sz="2000" b="0" i="1" dirty="0" smtClean="0">
                            <a:latin typeface="Cambria Math"/>
                          </a:rPr>
                        </m:ctrlPr>
                      </m:sSubPr>
                      <m:e>
                        <m:r>
                          <a:rPr lang="en-US" sz="2000" b="1" i="1" dirty="0" smtClean="0">
                            <a:latin typeface="Cambria Math"/>
                          </a:rPr>
                          <m:t>𝒀</m:t>
                        </m:r>
                      </m:e>
                      <m:sub>
                        <m:r>
                          <a:rPr lang="en-US" sz="2000" b="0" i="1" dirty="0" smtClean="0">
                            <a:latin typeface="Cambria Math"/>
                          </a:rPr>
                          <m:t>𝑖</m:t>
                        </m:r>
                      </m:sub>
                    </m:sSub>
                  </m:oMath>
                </a14:m>
                <a:r>
                  <a:rPr lang="en-US" sz="2000" dirty="0" smtClean="0"/>
                  <a:t> is an inlier</a:t>
                </a:r>
                <a:r>
                  <a:rPr lang="en-US" sz="2000" dirty="0" smtClean="0"/>
                  <a:t>.</a:t>
                </a:r>
              </a:p>
              <a:p>
                <a:pPr marL="914400" lvl="2" indent="0">
                  <a:buNone/>
                </a:pPr>
                <a14:m>
                  <m:oMath xmlns:m="http://schemas.openxmlformats.org/officeDocument/2006/math">
                    <m:sSub>
                      <m:sSubPr>
                        <m:ctrlPr>
                          <a:rPr lang="en-US" sz="2000" b="0" i="1" smtClean="0">
                            <a:latin typeface="Cambria Math"/>
                          </a:rPr>
                        </m:ctrlPr>
                      </m:sSubPr>
                      <m:e>
                        <m:r>
                          <a:rPr lang="en-US" sz="2000" b="0" i="1" smtClean="0">
                            <a:latin typeface="Cambria Math"/>
                          </a:rPr>
                          <m:t>𝑍</m:t>
                        </m:r>
                      </m:e>
                      <m:sub>
                        <m:r>
                          <a:rPr lang="en-US" sz="2000" b="0" i="1" smtClean="0">
                            <a:latin typeface="Cambria Math"/>
                          </a:rPr>
                          <m:t>𝑖</m:t>
                        </m:r>
                      </m:sub>
                    </m:sSub>
                    <m:r>
                      <a:rPr lang="en-US" sz="2000" b="0" i="1" smtClean="0">
                        <a:latin typeface="Cambria Math"/>
                      </a:rPr>
                      <m:t>=</m:t>
                    </m:r>
                    <m:r>
                      <a:rPr lang="en-US" sz="2000" b="0" i="1" smtClean="0">
                        <a:latin typeface="Cambria Math"/>
                      </a:rPr>
                      <m:t>𝑛</m:t>
                    </m:r>
                    <m:r>
                      <a:rPr lang="en-US" sz="2000" b="0" i="1" smtClean="0">
                        <a:latin typeface="Cambria Math"/>
                      </a:rPr>
                      <m:t>+1⇒</m:t>
                    </m:r>
                  </m:oMath>
                </a14:m>
                <a:r>
                  <a:rPr lang="en-US" sz="2000" dirty="0" smtClean="0"/>
                  <a:t> </a:t>
                </a:r>
                <a14:m>
                  <m:oMath xmlns:m="http://schemas.openxmlformats.org/officeDocument/2006/math">
                    <m:sSub>
                      <m:sSubPr>
                        <m:ctrlPr>
                          <a:rPr lang="en-US" sz="2000" b="0" i="1" dirty="0" smtClean="0">
                            <a:latin typeface="Cambria Math"/>
                          </a:rPr>
                        </m:ctrlPr>
                      </m:sSubPr>
                      <m:e>
                        <m:r>
                          <a:rPr lang="en-US" sz="2000" b="1" i="1" dirty="0" smtClean="0">
                            <a:latin typeface="Cambria Math"/>
                          </a:rPr>
                          <m:t>𝒀</m:t>
                        </m:r>
                      </m:e>
                      <m:sub>
                        <m:r>
                          <a:rPr lang="en-US" sz="2000" b="0" i="1" dirty="0" smtClean="0">
                            <a:latin typeface="Cambria Math"/>
                          </a:rPr>
                          <m:t>𝑖</m:t>
                        </m:r>
                      </m:sub>
                    </m:sSub>
                  </m:oMath>
                </a14:m>
                <a:r>
                  <a:rPr lang="en-US" sz="2000" dirty="0" smtClean="0"/>
                  <a:t> is an outlier</a:t>
                </a:r>
                <a:r>
                  <a:rPr lang="en-US" sz="2000" dirty="0" smtClean="0"/>
                  <a:t>.</a:t>
                </a:r>
              </a:p>
            </p:txBody>
          </p:sp>
        </mc:Choice>
        <mc:Fallback>
          <p:sp>
            <p:nvSpPr>
              <p:cNvPr id="7" name="Content Placeholder 2"/>
              <p:cNvSpPr>
                <a:spLocks noGrp="1" noRot="1" noChangeAspect="1" noMove="1" noResize="1" noEditPoints="1" noAdjustHandles="1" noChangeArrowheads="1" noChangeShapeType="1" noTextEdit="1"/>
              </p:cNvSpPr>
              <p:nvPr>
                <p:ph idx="1"/>
              </p:nvPr>
            </p:nvSpPr>
            <p:spPr>
              <a:xfrm>
                <a:off x="493776" y="1691640"/>
                <a:ext cx="8686800" cy="4525963"/>
              </a:xfrm>
              <a:blipFill rotWithShape="1">
                <a:blip r:embed="rId3"/>
                <a:stretch>
                  <a:fillRect l="-1754" t="-1752" r="-491"/>
                </a:stretch>
              </a:blipFill>
            </p:spPr>
            <p:txBody>
              <a:bodyPr/>
              <a:lstStyle/>
              <a:p>
                <a:r>
                  <a:rPr lang="fr-FR">
                    <a:noFill/>
                  </a:rPr>
                  <a:t> </a:t>
                </a:r>
              </a:p>
            </p:txBody>
          </p:sp>
        </mc:Fallback>
      </mc:AlternateContent>
    </p:spTree>
    <p:extLst>
      <p:ext uri="{BB962C8B-B14F-4D97-AF65-F5344CB8AC3E}">
        <p14:creationId xmlns:p14="http://schemas.microsoft.com/office/powerpoint/2010/main" val="2564492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ontent Placeholder 2"/>
              <p:cNvSpPr>
                <a:spLocks noGrp="1"/>
              </p:cNvSpPr>
              <p:nvPr>
                <p:ph idx="1"/>
              </p:nvPr>
            </p:nvSpPr>
            <p:spPr>
              <a:xfrm>
                <a:off x="493776" y="1691640"/>
                <a:ext cx="8686800" cy="4525963"/>
              </a:xfrm>
            </p:spPr>
            <p:txBody>
              <a:bodyPr>
                <a:normAutofit/>
              </a:bodyPr>
              <a:lstStyle/>
              <a:p>
                <a:pPr marL="0" indent="0">
                  <a:buNone/>
                </a:pPr>
                <a:r>
                  <a:rPr lang="en-US" b="1" dirty="0" smtClean="0"/>
                  <a:t>Problem formulation.</a:t>
                </a:r>
              </a:p>
              <a:p>
                <a:pPr lvl="1"/>
                <a:r>
                  <a:rPr lang="en-US" sz="2400" dirty="0" smtClean="0">
                    <a:solidFill>
                      <a:schemeClr val="bg1">
                        <a:lumMod val="65000"/>
                      </a:schemeClr>
                    </a:solidFill>
                  </a:rPr>
                  <a:t>How do we jump from average heights </a:t>
                </a:r>
                <a:r>
                  <a:rPr lang="en-US" sz="2400" dirty="0" smtClean="0">
                    <a:solidFill>
                      <a:schemeClr val="bg1">
                        <a:lumMod val="65000"/>
                      </a:schemeClr>
                    </a:solidFill>
                  </a:rPr>
                  <a:t>to </a:t>
                </a:r>
                <a:r>
                  <a:rPr lang="en-US" sz="2400" u="sng" dirty="0" smtClean="0">
                    <a:solidFill>
                      <a:schemeClr val="bg1">
                        <a:lumMod val="65000"/>
                      </a:schemeClr>
                    </a:solidFill>
                  </a:rPr>
                  <a:t>point registration</a:t>
                </a:r>
                <a:r>
                  <a:rPr lang="en-US" sz="2400" dirty="0" smtClean="0">
                    <a:solidFill>
                      <a:schemeClr val="bg1">
                        <a:lumMod val="65000"/>
                      </a:schemeClr>
                    </a:solidFill>
                  </a:rPr>
                  <a:t>?</a:t>
                </a:r>
              </a:p>
              <a:p>
                <a:pPr lvl="1"/>
                <a:r>
                  <a:rPr lang="en-US" sz="2400" b="1" u="sng" dirty="0" smtClean="0">
                    <a:solidFill>
                      <a:schemeClr val="bg1">
                        <a:lumMod val="65000"/>
                      </a:schemeClr>
                    </a:solidFill>
                  </a:rPr>
                  <a:t>Problem</a:t>
                </a:r>
                <a:r>
                  <a:rPr lang="en-US" sz="2400" dirty="0" smtClean="0">
                    <a:solidFill>
                      <a:schemeClr val="bg1">
                        <a:lumMod val="65000"/>
                      </a:schemeClr>
                    </a:solidFill>
                  </a:rPr>
                  <a:t>: We are missing the point correspondences between the two sets of </a:t>
                </a:r>
                <a:r>
                  <a:rPr lang="en-US" sz="2400" dirty="0" smtClean="0">
                    <a:solidFill>
                      <a:schemeClr val="bg1">
                        <a:lumMod val="65000"/>
                      </a:schemeClr>
                    </a:solidFill>
                  </a:rPr>
                  <a:t>points!</a:t>
                </a:r>
              </a:p>
              <a:p>
                <a:pPr lvl="1"/>
                <a:r>
                  <a:rPr lang="en-US" sz="2400" b="1" u="sng" dirty="0" smtClean="0">
                    <a:solidFill>
                      <a:schemeClr val="bg1">
                        <a:lumMod val="65000"/>
                      </a:schemeClr>
                    </a:solidFill>
                  </a:rPr>
                  <a:t>Solution</a:t>
                </a:r>
                <a:r>
                  <a:rPr lang="en-US" sz="2400" dirty="0" smtClean="0">
                    <a:solidFill>
                      <a:schemeClr val="bg1">
                        <a:lumMod val="65000"/>
                      </a:schemeClr>
                    </a:solidFill>
                  </a:rPr>
                  <a:t>:</a:t>
                </a:r>
                <a:endParaRPr lang="en-US" sz="2400" dirty="0" smtClean="0">
                  <a:solidFill>
                    <a:schemeClr val="bg1">
                      <a:lumMod val="65000"/>
                    </a:schemeClr>
                  </a:solidFill>
                </a:endParaRPr>
              </a:p>
              <a:p>
                <a:pPr marL="914400" lvl="2" indent="0">
                  <a:buNone/>
                </a:pPr>
                <a:r>
                  <a:rPr lang="en-US" sz="2000" dirty="0" smtClean="0">
                    <a:solidFill>
                      <a:schemeClr val="bg1">
                        <a:lumMod val="65000"/>
                      </a:schemeClr>
                    </a:solidFill>
                  </a:rPr>
                  <a:t>Account for missing data by introducing </a:t>
                </a:r>
                <a:r>
                  <a:rPr lang="en-US" sz="2000" i="1" dirty="0" smtClean="0">
                    <a:solidFill>
                      <a:schemeClr val="bg1">
                        <a:lumMod val="65000"/>
                      </a:schemeClr>
                    </a:solidFill>
                  </a:rPr>
                  <a:t>categorical random </a:t>
                </a:r>
                <a:r>
                  <a:rPr lang="en-US" sz="2000" i="1" dirty="0" smtClean="0">
                    <a:solidFill>
                      <a:schemeClr val="bg1">
                        <a:lumMod val="65000"/>
                      </a:schemeClr>
                    </a:solidFill>
                  </a:rPr>
                  <a:t>variables.</a:t>
                </a:r>
                <a:r>
                  <a:rPr lang="en-US" sz="2000" dirty="0" smtClean="0">
                    <a:solidFill>
                      <a:schemeClr val="bg1">
                        <a:lumMod val="65000"/>
                      </a:schemeClr>
                    </a:solidFill>
                  </a:rPr>
                  <a:t> </a:t>
                </a:r>
                <a:endParaRPr lang="en-US" sz="2000" b="0" i="1" dirty="0" smtClean="0">
                  <a:solidFill>
                    <a:schemeClr val="bg1">
                      <a:lumMod val="65000"/>
                    </a:schemeClr>
                  </a:solidFill>
                  <a:latin typeface="Cambria Math"/>
                </a:endParaRPr>
              </a:p>
              <a:p>
                <a:pPr marL="914400" lvl="2" indent="0">
                  <a:buNone/>
                </a:pPr>
                <a14:m>
                  <m:oMath xmlns:m="http://schemas.openxmlformats.org/officeDocument/2006/math">
                    <m:sSub>
                      <m:sSubPr>
                        <m:ctrlPr>
                          <a:rPr lang="en-US" sz="2000" b="0" i="1" smtClean="0">
                            <a:solidFill>
                              <a:schemeClr val="tx1"/>
                            </a:solidFill>
                            <a:latin typeface="Cambria Math"/>
                          </a:rPr>
                        </m:ctrlPr>
                      </m:sSubPr>
                      <m:e>
                        <m:r>
                          <a:rPr lang="en-US" sz="2000" b="0" i="1" smtClean="0">
                            <a:solidFill>
                              <a:schemeClr val="tx1"/>
                            </a:solidFill>
                            <a:latin typeface="Cambria Math"/>
                          </a:rPr>
                          <m:t>𝑍</m:t>
                        </m:r>
                      </m:e>
                      <m:sub>
                        <m:r>
                          <a:rPr lang="en-US" sz="2000" b="0" i="1" smtClean="0">
                            <a:solidFill>
                              <a:schemeClr val="tx1"/>
                            </a:solidFill>
                            <a:latin typeface="Cambria Math"/>
                          </a:rPr>
                          <m:t>𝑖</m:t>
                        </m:r>
                      </m:sub>
                    </m:sSub>
                    <m:r>
                      <a:rPr lang="en-US" sz="2000" b="0" i="1" smtClean="0">
                        <a:solidFill>
                          <a:schemeClr val="bg1">
                            <a:lumMod val="65000"/>
                          </a:schemeClr>
                        </a:solidFill>
                        <a:latin typeface="Cambria Math"/>
                      </a:rPr>
                      <m:t>=1⇒</m:t>
                    </m:r>
                  </m:oMath>
                </a14:m>
                <a:r>
                  <a:rPr lang="en-US" sz="2000" dirty="0" smtClean="0">
                    <a:solidFill>
                      <a:schemeClr val="bg1">
                        <a:lumMod val="65000"/>
                      </a:schemeClr>
                    </a:solidFill>
                  </a:rPr>
                  <a:t> “observed point </a:t>
                </a:r>
                <a14:m>
                  <m:oMath xmlns:m="http://schemas.openxmlformats.org/officeDocument/2006/math">
                    <m:sSub>
                      <m:sSubPr>
                        <m:ctrlPr>
                          <a:rPr lang="en-US" sz="2000" b="0" i="1" smtClean="0">
                            <a:solidFill>
                              <a:schemeClr val="tx1"/>
                            </a:solidFill>
                            <a:latin typeface="Cambria Math"/>
                          </a:rPr>
                        </m:ctrlPr>
                      </m:sSubPr>
                      <m:e>
                        <m:r>
                          <a:rPr lang="en-US" sz="2000" b="1" i="1" smtClean="0">
                            <a:solidFill>
                              <a:schemeClr val="tx1"/>
                            </a:solidFill>
                            <a:latin typeface="Cambria Math"/>
                          </a:rPr>
                          <m:t>𝒀</m:t>
                        </m:r>
                      </m:e>
                      <m:sub>
                        <m:r>
                          <a:rPr lang="en-US" sz="2000" b="0" i="1" smtClean="0">
                            <a:solidFill>
                              <a:schemeClr val="tx1"/>
                            </a:solidFill>
                            <a:latin typeface="Cambria Math"/>
                          </a:rPr>
                          <m:t>𝑖</m:t>
                        </m:r>
                      </m:sub>
                    </m:sSub>
                  </m:oMath>
                </a14:m>
                <a:r>
                  <a:rPr lang="en-US" sz="2000" b="1" dirty="0" smtClean="0">
                    <a:solidFill>
                      <a:schemeClr val="bg1">
                        <a:lumMod val="65000"/>
                      </a:schemeClr>
                    </a:solidFill>
                  </a:rPr>
                  <a:t> </a:t>
                </a:r>
                <a:r>
                  <a:rPr lang="en-US" sz="2000" dirty="0" smtClean="0">
                    <a:solidFill>
                      <a:schemeClr val="bg1">
                        <a:lumMod val="65000"/>
                      </a:schemeClr>
                    </a:solidFill>
                  </a:rPr>
                  <a:t>corresponds to model point </a:t>
                </a:r>
                <a14:m>
                  <m:oMath xmlns:m="http://schemas.openxmlformats.org/officeDocument/2006/math">
                    <m:sSub>
                      <m:sSubPr>
                        <m:ctrlPr>
                          <a:rPr lang="en-US" sz="2000" b="0" i="1" smtClean="0">
                            <a:solidFill>
                              <a:schemeClr val="bg1">
                                <a:lumMod val="65000"/>
                              </a:schemeClr>
                            </a:solidFill>
                            <a:latin typeface="Cambria Math"/>
                          </a:rPr>
                        </m:ctrlPr>
                      </m:sSubPr>
                      <m:e>
                        <m:r>
                          <a:rPr lang="en-US" sz="2000" b="1" i="1" smtClean="0">
                            <a:solidFill>
                              <a:schemeClr val="bg1">
                                <a:lumMod val="65000"/>
                              </a:schemeClr>
                            </a:solidFill>
                            <a:latin typeface="Cambria Math"/>
                          </a:rPr>
                          <m:t>𝑿</m:t>
                        </m:r>
                      </m:e>
                      <m:sub>
                        <m:r>
                          <a:rPr lang="en-US" sz="2000" b="0" i="1" smtClean="0">
                            <a:solidFill>
                              <a:schemeClr val="bg1">
                                <a:lumMod val="65000"/>
                              </a:schemeClr>
                            </a:solidFill>
                            <a:latin typeface="Cambria Math"/>
                          </a:rPr>
                          <m:t>1</m:t>
                        </m:r>
                      </m:sub>
                    </m:sSub>
                  </m:oMath>
                </a14:m>
                <a:r>
                  <a:rPr lang="en-US" sz="2000" dirty="0" smtClean="0">
                    <a:solidFill>
                      <a:schemeClr val="bg1">
                        <a:lumMod val="65000"/>
                      </a:schemeClr>
                    </a:solidFill>
                  </a:rPr>
                  <a:t>.”</a:t>
                </a:r>
              </a:p>
              <a:p>
                <a:pPr marL="914400" lvl="2" indent="0">
                  <a:buNone/>
                </a:pPr>
                <a:endParaRPr lang="en-US" sz="2000" dirty="0" smtClean="0">
                  <a:solidFill>
                    <a:schemeClr val="bg1">
                      <a:lumMod val="65000"/>
                    </a:schemeClr>
                  </a:solidFill>
                </a:endParaRPr>
              </a:p>
              <a:p>
                <a:pPr marL="914400" lvl="2" indent="0">
                  <a:buNone/>
                </a:pPr>
                <a14:m>
                  <m:oMath xmlns:m="http://schemas.openxmlformats.org/officeDocument/2006/math">
                    <m:sSub>
                      <m:sSubPr>
                        <m:ctrlPr>
                          <a:rPr lang="en-US" sz="2000" i="1" smtClean="0">
                            <a:solidFill>
                              <a:schemeClr val="bg1">
                                <a:lumMod val="65000"/>
                              </a:schemeClr>
                            </a:solidFill>
                            <a:latin typeface="Cambria Math"/>
                          </a:rPr>
                        </m:ctrlPr>
                      </m:sSubPr>
                      <m:e>
                        <m:r>
                          <a:rPr lang="en-US" sz="2000" i="1">
                            <a:solidFill>
                              <a:schemeClr val="bg1">
                                <a:lumMod val="65000"/>
                              </a:schemeClr>
                            </a:solidFill>
                            <a:latin typeface="Cambria Math"/>
                          </a:rPr>
                          <m:t>𝑍</m:t>
                        </m:r>
                      </m:e>
                      <m:sub>
                        <m:r>
                          <a:rPr lang="en-US" sz="2000" i="1">
                            <a:solidFill>
                              <a:schemeClr val="bg1">
                                <a:lumMod val="65000"/>
                              </a:schemeClr>
                            </a:solidFill>
                            <a:latin typeface="Cambria Math"/>
                          </a:rPr>
                          <m:t>𝑖</m:t>
                        </m:r>
                      </m:sub>
                    </m:sSub>
                    <m:r>
                      <a:rPr lang="en-US" sz="2000" i="1">
                        <a:solidFill>
                          <a:schemeClr val="bg1">
                            <a:lumMod val="65000"/>
                          </a:schemeClr>
                        </a:solidFill>
                        <a:latin typeface="Cambria Math"/>
                      </a:rPr>
                      <m:t>=1…</m:t>
                    </m:r>
                    <m:r>
                      <a:rPr lang="en-US" sz="2000" i="1">
                        <a:solidFill>
                          <a:schemeClr val="bg1">
                            <a:lumMod val="65000"/>
                          </a:schemeClr>
                        </a:solidFill>
                        <a:latin typeface="Cambria Math"/>
                      </a:rPr>
                      <m:t>𝑛</m:t>
                    </m:r>
                    <m:r>
                      <a:rPr lang="en-US" sz="2000" i="1">
                        <a:solidFill>
                          <a:schemeClr val="bg1">
                            <a:lumMod val="65000"/>
                          </a:schemeClr>
                        </a:solidFill>
                        <a:latin typeface="Cambria Math"/>
                      </a:rPr>
                      <m:t>⇒</m:t>
                    </m:r>
                  </m:oMath>
                </a14:m>
                <a:r>
                  <a:rPr lang="en-US" sz="2000" dirty="0">
                    <a:solidFill>
                      <a:schemeClr val="bg1">
                        <a:lumMod val="65000"/>
                      </a:schemeClr>
                    </a:solidFill>
                  </a:rPr>
                  <a:t> </a:t>
                </a:r>
                <a14:m>
                  <m:oMath xmlns:m="http://schemas.openxmlformats.org/officeDocument/2006/math">
                    <m:sSub>
                      <m:sSubPr>
                        <m:ctrlPr>
                          <a:rPr lang="en-US" sz="2000" i="1" dirty="0">
                            <a:solidFill>
                              <a:schemeClr val="bg1">
                                <a:lumMod val="65000"/>
                              </a:schemeClr>
                            </a:solidFill>
                            <a:latin typeface="Cambria Math"/>
                          </a:rPr>
                        </m:ctrlPr>
                      </m:sSubPr>
                      <m:e>
                        <m:r>
                          <a:rPr lang="en-US" sz="2000" b="1" i="1" dirty="0">
                            <a:solidFill>
                              <a:schemeClr val="bg1">
                                <a:lumMod val="65000"/>
                              </a:schemeClr>
                            </a:solidFill>
                            <a:latin typeface="Cambria Math"/>
                          </a:rPr>
                          <m:t>𝒀</m:t>
                        </m:r>
                      </m:e>
                      <m:sub>
                        <m:r>
                          <a:rPr lang="en-US" sz="2000" i="1" dirty="0">
                            <a:solidFill>
                              <a:schemeClr val="bg1">
                                <a:lumMod val="65000"/>
                              </a:schemeClr>
                            </a:solidFill>
                            <a:latin typeface="Cambria Math"/>
                          </a:rPr>
                          <m:t>𝑖</m:t>
                        </m:r>
                      </m:sub>
                    </m:sSub>
                  </m:oMath>
                </a14:m>
                <a:r>
                  <a:rPr lang="en-US" sz="2000" dirty="0">
                    <a:solidFill>
                      <a:schemeClr val="bg1">
                        <a:lumMod val="65000"/>
                      </a:schemeClr>
                    </a:solidFill>
                  </a:rPr>
                  <a:t> is an inlier.</a:t>
                </a:r>
              </a:p>
              <a:p>
                <a:pPr marL="914400" lvl="2" indent="0">
                  <a:buNone/>
                </a:pPr>
                <a14:m>
                  <m:oMath xmlns:m="http://schemas.openxmlformats.org/officeDocument/2006/math">
                    <m:sSub>
                      <m:sSubPr>
                        <m:ctrlPr>
                          <a:rPr lang="en-US" sz="2000" i="1">
                            <a:solidFill>
                              <a:schemeClr val="bg1">
                                <a:lumMod val="65000"/>
                              </a:schemeClr>
                            </a:solidFill>
                            <a:latin typeface="Cambria Math"/>
                          </a:rPr>
                        </m:ctrlPr>
                      </m:sSubPr>
                      <m:e>
                        <m:r>
                          <a:rPr lang="en-US" sz="2000" i="1">
                            <a:solidFill>
                              <a:schemeClr val="bg1">
                                <a:lumMod val="65000"/>
                              </a:schemeClr>
                            </a:solidFill>
                            <a:latin typeface="Cambria Math"/>
                          </a:rPr>
                          <m:t>𝑍</m:t>
                        </m:r>
                      </m:e>
                      <m:sub>
                        <m:r>
                          <a:rPr lang="en-US" sz="2000" i="1">
                            <a:solidFill>
                              <a:schemeClr val="bg1">
                                <a:lumMod val="65000"/>
                              </a:schemeClr>
                            </a:solidFill>
                            <a:latin typeface="Cambria Math"/>
                          </a:rPr>
                          <m:t>𝑖</m:t>
                        </m:r>
                      </m:sub>
                    </m:sSub>
                    <m:r>
                      <a:rPr lang="en-US" sz="2000" i="1">
                        <a:solidFill>
                          <a:schemeClr val="bg1">
                            <a:lumMod val="65000"/>
                          </a:schemeClr>
                        </a:solidFill>
                        <a:latin typeface="Cambria Math"/>
                      </a:rPr>
                      <m:t>=</m:t>
                    </m:r>
                    <m:r>
                      <a:rPr lang="en-US" sz="2000" i="1">
                        <a:solidFill>
                          <a:schemeClr val="bg1">
                            <a:lumMod val="65000"/>
                          </a:schemeClr>
                        </a:solidFill>
                        <a:latin typeface="Cambria Math"/>
                      </a:rPr>
                      <m:t>𝑛</m:t>
                    </m:r>
                    <m:r>
                      <a:rPr lang="en-US" sz="2000" i="1">
                        <a:solidFill>
                          <a:schemeClr val="bg1">
                            <a:lumMod val="65000"/>
                          </a:schemeClr>
                        </a:solidFill>
                        <a:latin typeface="Cambria Math"/>
                      </a:rPr>
                      <m:t>+1⇒</m:t>
                    </m:r>
                  </m:oMath>
                </a14:m>
                <a:r>
                  <a:rPr lang="en-US" sz="2000" dirty="0">
                    <a:solidFill>
                      <a:schemeClr val="bg1">
                        <a:lumMod val="65000"/>
                      </a:schemeClr>
                    </a:solidFill>
                  </a:rPr>
                  <a:t> </a:t>
                </a:r>
                <a14:m>
                  <m:oMath xmlns:m="http://schemas.openxmlformats.org/officeDocument/2006/math">
                    <m:sSub>
                      <m:sSubPr>
                        <m:ctrlPr>
                          <a:rPr lang="en-US" sz="2000" i="1" dirty="0">
                            <a:solidFill>
                              <a:schemeClr val="bg1">
                                <a:lumMod val="65000"/>
                              </a:schemeClr>
                            </a:solidFill>
                            <a:latin typeface="Cambria Math"/>
                          </a:rPr>
                        </m:ctrlPr>
                      </m:sSubPr>
                      <m:e>
                        <m:r>
                          <a:rPr lang="en-US" sz="2000" b="1" i="1" dirty="0">
                            <a:solidFill>
                              <a:schemeClr val="bg1">
                                <a:lumMod val="65000"/>
                              </a:schemeClr>
                            </a:solidFill>
                            <a:latin typeface="Cambria Math"/>
                          </a:rPr>
                          <m:t>𝒀</m:t>
                        </m:r>
                      </m:e>
                      <m:sub>
                        <m:r>
                          <a:rPr lang="en-US" sz="2000" i="1" dirty="0">
                            <a:solidFill>
                              <a:schemeClr val="bg1">
                                <a:lumMod val="65000"/>
                              </a:schemeClr>
                            </a:solidFill>
                            <a:latin typeface="Cambria Math"/>
                          </a:rPr>
                          <m:t>𝑖</m:t>
                        </m:r>
                      </m:sub>
                    </m:sSub>
                  </m:oMath>
                </a14:m>
                <a:r>
                  <a:rPr lang="en-US" sz="2000" dirty="0">
                    <a:solidFill>
                      <a:schemeClr val="bg1">
                        <a:lumMod val="65000"/>
                      </a:schemeClr>
                    </a:solidFill>
                  </a:rPr>
                  <a:t> is an outlier.</a:t>
                </a:r>
              </a:p>
            </p:txBody>
          </p:sp>
        </mc:Choice>
        <mc:Fallback>
          <p:sp>
            <p:nvSpPr>
              <p:cNvPr id="7" name="Content Placeholder 2"/>
              <p:cNvSpPr>
                <a:spLocks noGrp="1" noRot="1" noChangeAspect="1" noMove="1" noResize="1" noEditPoints="1" noAdjustHandles="1" noChangeArrowheads="1" noChangeShapeType="1" noTextEdit="1"/>
              </p:cNvSpPr>
              <p:nvPr>
                <p:ph idx="1"/>
              </p:nvPr>
            </p:nvSpPr>
            <p:spPr>
              <a:xfrm>
                <a:off x="493776" y="1691640"/>
                <a:ext cx="8686800" cy="4525963"/>
              </a:xfrm>
              <a:blipFill rotWithShape="1">
                <a:blip r:embed="rId3"/>
                <a:stretch>
                  <a:fillRect l="-1754" t="-1752" r="-491"/>
                </a:stretch>
              </a:blipFill>
            </p:spPr>
            <p:txBody>
              <a:bodyPr/>
              <a:lstStyle/>
              <a:p>
                <a:r>
                  <a:rPr lang="fr-FR">
                    <a:noFill/>
                  </a:rPr>
                  <a:t> </a:t>
                </a:r>
              </a:p>
            </p:txBody>
          </p:sp>
        </mc:Fallback>
      </mc:AlternateContent>
      <p:sp>
        <p:nvSpPr>
          <p:cNvPr id="6" name="Oval 5"/>
          <p:cNvSpPr/>
          <p:nvPr/>
        </p:nvSpPr>
        <p:spPr>
          <a:xfrm>
            <a:off x="4161972" y="4311396"/>
            <a:ext cx="368808" cy="368808"/>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val 1"/>
          <p:cNvSpPr/>
          <p:nvPr/>
        </p:nvSpPr>
        <p:spPr>
          <a:xfrm>
            <a:off x="1415796" y="4311396"/>
            <a:ext cx="368808" cy="368808"/>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5"/>
          <p:cNvSpPr>
            <a:spLocks noGrp="1"/>
          </p:cNvSpPr>
          <p:nvPr>
            <p:ph type="title"/>
          </p:nvPr>
        </p:nvSpPr>
        <p:spPr/>
        <p:txBody>
          <a:bodyPr/>
          <a:lstStyle/>
          <a:p>
            <a:r>
              <a:rPr lang="en-US" b="1" dirty="0" smtClean="0"/>
              <a:t>Technical Summary</a:t>
            </a:r>
            <a:endParaRPr lang="fr-FR" b="1" dirty="0"/>
          </a:p>
        </p:txBody>
      </p:sp>
      <p:sp>
        <p:nvSpPr>
          <p:cNvPr id="3" name="TextBox 2"/>
          <p:cNvSpPr txBox="1"/>
          <p:nvPr/>
        </p:nvSpPr>
        <p:spPr>
          <a:xfrm>
            <a:off x="4876799" y="3397125"/>
            <a:ext cx="2202719" cy="369332"/>
          </a:xfrm>
          <a:prstGeom prst="rect">
            <a:avLst/>
          </a:prstGeom>
          <a:noFill/>
          <a:ln w="28575">
            <a:solidFill>
              <a:srgbClr val="0070C0"/>
            </a:solidFill>
          </a:ln>
        </p:spPr>
        <p:txBody>
          <a:bodyPr wrap="none" rtlCol="0">
            <a:spAutoFit/>
          </a:bodyPr>
          <a:lstStyle/>
          <a:p>
            <a:r>
              <a:rPr lang="en-US" b="1" dirty="0" smtClean="0"/>
              <a:t>RANDOM VARIABLES</a:t>
            </a:r>
            <a:endParaRPr lang="fr-FR" b="1" dirty="0"/>
          </a:p>
        </p:txBody>
      </p:sp>
      <p:cxnSp>
        <p:nvCxnSpPr>
          <p:cNvPr id="8" name="Straight Arrow Connector 7"/>
          <p:cNvCxnSpPr>
            <a:stCxn id="3" idx="1"/>
            <a:endCxn id="2" idx="7"/>
          </p:cNvCxnSpPr>
          <p:nvPr/>
        </p:nvCxnSpPr>
        <p:spPr>
          <a:xfrm flipH="1">
            <a:off x="1730593" y="3581791"/>
            <a:ext cx="3146206" cy="7836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0"/>
          </p:cNvCxnSpPr>
          <p:nvPr/>
        </p:nvCxnSpPr>
        <p:spPr>
          <a:xfrm flipH="1">
            <a:off x="4346376" y="3581791"/>
            <a:ext cx="530423" cy="7296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901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TotalTime>
  <Words>6011</Words>
  <Application>Microsoft Office PowerPoint</Application>
  <PresentationFormat>On-screen Show (4:3)</PresentationFormat>
  <Paragraphs>892</Paragraphs>
  <Slides>69</Slides>
  <Notes>50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X-Ray Image-Based Navigation for Hip Osteotomy </vt:lpstr>
      <vt:lpstr>Article Choice 3D/3D Registration</vt:lpstr>
      <vt:lpstr>Article Choice</vt:lpstr>
      <vt:lpstr>PowerPoint Presentation</vt:lpstr>
      <vt:lpstr>PowerPoint Presentation</vt:lpstr>
      <vt:lpstr>Article Choice</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Technical Summary</vt:lpstr>
      <vt:lpstr>ECMPR-Rigid Experiment 1</vt:lpstr>
      <vt:lpstr>ECMPR-Rigid Experiment 1</vt:lpstr>
      <vt:lpstr>ECMPR-Rigid Experiment 1</vt:lpstr>
      <vt:lpstr>ECMPR-Rigid Experiment 1</vt:lpstr>
      <vt:lpstr>ECMPR-Rigid Experiment 2</vt:lpstr>
      <vt:lpstr>ECMPR-Rigid Experiment 2</vt:lpstr>
      <vt:lpstr>ECMPR-Articulated Experiment 1</vt:lpstr>
      <vt:lpstr>ECMPR-Articulated Experiment 1</vt:lpstr>
      <vt:lpstr>ECMPR-Articulated Experiment 1</vt:lpstr>
      <vt:lpstr>ECMPR-Articulated Experiment 2</vt:lpstr>
      <vt:lpstr>ECMPR-Articulated Experiment 2</vt:lpstr>
      <vt:lpstr>Conclusion Future Work &amp; Applications</vt:lpstr>
      <vt:lpstr>Conclusion</vt:lpstr>
      <vt:lpstr>Conclusion</vt:lpstr>
      <vt:lpstr>Analysis Strengths &amp; Weaknesses</vt:lpstr>
      <vt:lpstr>Analysis</vt:lpstr>
      <vt:lpstr>Analysis</vt:lpstr>
      <vt:lpstr> Reading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cp:lastModifiedBy>
  <cp:revision>532</cp:revision>
  <dcterms:created xsi:type="dcterms:W3CDTF">2012-04-19T16:04:55Z</dcterms:created>
  <dcterms:modified xsi:type="dcterms:W3CDTF">2012-04-24T18:05:42Z</dcterms:modified>
</cp:coreProperties>
</file>