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handoutMasterIdLst>
    <p:handoutMasterId r:id="rId23"/>
  </p:handout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81813" cy="9296400"/>
  <p:embeddedFontLst>
    <p:embeddedFont>
      <p:font typeface="Calibri" panose="020F0502020204030204" pitchFamily="34" charset="0"/>
      <p:regular r:id="rId24"/>
      <p:bold r:id="rId25"/>
      <p:italic r:id="rId26"/>
      <p:boldItalic r:id="rId27"/>
    </p:embeddedFont>
    <p:embeddedFont>
      <p:font typeface="Questrial"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54" autoAdjust="0"/>
  </p:normalViewPr>
  <p:slideViewPr>
    <p:cSldViewPr snapToGrid="0">
      <p:cViewPr varScale="1">
        <p:scale>
          <a:sx n="70" d="100"/>
          <a:sy n="70" d="100"/>
        </p:scale>
        <p:origin x="1771"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E91B4DBF-283D-413F-AB61-487CE82B3266}" type="datetimeFigureOut">
              <a:rPr lang="en-US" smtClean="0"/>
              <a:t>28-Feb-17</a:t>
            </a:fld>
            <a:endParaRPr lang="en-US"/>
          </a:p>
        </p:txBody>
      </p:sp>
      <p:sp>
        <p:nvSpPr>
          <p:cNvPr id="4" name="Footer Placeholder 3"/>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C29F37E0-982F-46A2-BE66-BFD73BB52B7F}" type="slidenum">
              <a:rPr lang="en-US" smtClean="0"/>
              <a:t>‹#›</a:t>
            </a:fld>
            <a:endParaRPr lang="en-US"/>
          </a:p>
        </p:txBody>
      </p:sp>
    </p:spTree>
    <p:extLst>
      <p:ext uri="{BB962C8B-B14F-4D97-AF65-F5344CB8AC3E}">
        <p14:creationId xmlns:p14="http://schemas.microsoft.com/office/powerpoint/2010/main" val="1721942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82118" cy="46481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98101" y="0"/>
            <a:ext cx="2982118" cy="464819"/>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17600" y="696912"/>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8181" y="4415789"/>
            <a:ext cx="5505450" cy="418337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2982118" cy="4648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98101" y="8829967"/>
            <a:ext cx="2982118"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8181" y="4415789"/>
            <a:ext cx="5505450" cy="4183379"/>
          </a:xfrm>
          <a:prstGeom prst="rect">
            <a:avLst/>
          </a:prstGeom>
        </p:spPr>
        <p:txBody>
          <a:bodyPr lIns="91425" tIns="91425" rIns="91425" bIns="91425" anchor="t" anchorCtr="0">
            <a:noAutofit/>
          </a:bodyPr>
          <a:lstStyle/>
          <a:p>
            <a:pPr lvl="0">
              <a:spcBef>
                <a:spcPts val="0"/>
              </a:spcBef>
              <a:buNone/>
            </a:pPr>
            <a:endParaRPr/>
          </a:p>
        </p:txBody>
      </p:sp>
      <p:sp>
        <p:nvSpPr>
          <p:cNvPr id="96" name="Shape 96"/>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688181" y="4415789"/>
            <a:ext cx="5505450"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Transformation from tool frame to robot frame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Pivoting the tool about a fixed insertion port with the robot</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to prevent the tool from bending, we use force scaling with a nominal estimate of the transformation from the tool to the robot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60" name="Shape 360"/>
          <p:cNvSpPr txBox="1">
            <a:spLocks noGrp="1"/>
          </p:cNvSpPr>
          <p:nvPr>
            <p:ph type="sldNum" idx="12"/>
          </p:nvPr>
        </p:nvSpPr>
        <p:spPr>
          <a:xfrm>
            <a:off x="3898101" y="8829967"/>
            <a:ext cx="2982118"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688181" y="4415789"/>
            <a:ext cx="5505600" cy="4183500"/>
          </a:xfrm>
          <a:prstGeom prst="rect">
            <a:avLst/>
          </a:prstGeom>
        </p:spPr>
        <p:txBody>
          <a:bodyPr lIns="91425" tIns="91425" rIns="91425" bIns="91425" anchor="t" anchorCtr="0">
            <a:noAutofit/>
          </a:bodyPr>
          <a:lstStyle/>
          <a:p>
            <a:pPr lvl="0">
              <a:spcBef>
                <a:spcPts val="0"/>
              </a:spcBef>
              <a:buNone/>
            </a:pPr>
            <a:endParaRPr/>
          </a:p>
        </p:txBody>
      </p:sp>
      <p:sp>
        <p:nvSpPr>
          <p:cNvPr id="397" name="Shape 397"/>
          <p:cNvSpPr txBox="1">
            <a:spLocks noGrp="1"/>
          </p:cNvSpPr>
          <p:nvPr>
            <p:ph type="sldNum" idx="12"/>
          </p:nvPr>
        </p:nvSpPr>
        <p:spPr>
          <a:xfrm>
            <a:off x="3898101" y="8829967"/>
            <a:ext cx="29820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688181" y="4415789"/>
            <a:ext cx="5505600" cy="4183500"/>
          </a:xfrm>
          <a:prstGeom prst="rect">
            <a:avLst/>
          </a:prstGeom>
        </p:spPr>
        <p:txBody>
          <a:bodyPr lIns="91425" tIns="91425" rIns="91425" bIns="91425" anchor="t" anchorCtr="0">
            <a:noAutofit/>
          </a:bodyPr>
          <a:lstStyle/>
          <a:p>
            <a:pPr lvl="0">
              <a:spcBef>
                <a:spcPts val="0"/>
              </a:spcBef>
              <a:buNone/>
            </a:pPr>
            <a:endParaRPr/>
          </a:p>
        </p:txBody>
      </p:sp>
      <p:sp>
        <p:nvSpPr>
          <p:cNvPr id="405" name="Shape 405"/>
          <p:cNvSpPr txBox="1">
            <a:spLocks noGrp="1"/>
          </p:cNvSpPr>
          <p:nvPr>
            <p:ph type="sldNum" idx="12"/>
          </p:nvPr>
        </p:nvSpPr>
        <p:spPr>
          <a:xfrm>
            <a:off x="3898101" y="8829967"/>
            <a:ext cx="29820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8181" y="4415789"/>
            <a:ext cx="5505600" cy="4183500"/>
          </a:xfrm>
          <a:prstGeom prst="rect">
            <a:avLst/>
          </a:prstGeom>
        </p:spPr>
        <p:txBody>
          <a:bodyPr lIns="91425" tIns="91425" rIns="91425" bIns="91425" anchor="t" anchorCtr="0">
            <a:noAutofit/>
          </a:bodyPr>
          <a:lstStyle/>
          <a:p>
            <a:pPr lvl="0">
              <a:spcBef>
                <a:spcPts val="0"/>
              </a:spcBef>
              <a:buNone/>
            </a:pPr>
            <a:endParaRPr/>
          </a:p>
        </p:txBody>
      </p:sp>
      <p:sp>
        <p:nvSpPr>
          <p:cNvPr id="413" name="Shape 413"/>
          <p:cNvSpPr txBox="1">
            <a:spLocks noGrp="1"/>
          </p:cNvSpPr>
          <p:nvPr>
            <p:ph type="sldNum" idx="12"/>
          </p:nvPr>
        </p:nvSpPr>
        <p:spPr>
          <a:xfrm>
            <a:off x="3898101" y="8829967"/>
            <a:ext cx="29820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8181" y="4415789"/>
            <a:ext cx="5505600" cy="4183500"/>
          </a:xfrm>
          <a:prstGeom prst="rect">
            <a:avLst/>
          </a:prstGeom>
        </p:spPr>
        <p:txBody>
          <a:bodyPr lIns="91425" tIns="91425" rIns="91425" bIns="91425" anchor="t" anchorCtr="0">
            <a:noAutofit/>
          </a:bodyPr>
          <a:lstStyle/>
          <a:p>
            <a:pPr lvl="0">
              <a:spcBef>
                <a:spcPts val="0"/>
              </a:spcBef>
              <a:buNone/>
            </a:pPr>
            <a:endParaRPr/>
          </a:p>
        </p:txBody>
      </p:sp>
      <p:sp>
        <p:nvSpPr>
          <p:cNvPr id="421" name="Shape 421"/>
          <p:cNvSpPr txBox="1">
            <a:spLocks noGrp="1"/>
          </p:cNvSpPr>
          <p:nvPr>
            <p:ph type="sldNum" idx="12"/>
          </p:nvPr>
        </p:nvSpPr>
        <p:spPr>
          <a:xfrm>
            <a:off x="3898101" y="8829967"/>
            <a:ext cx="29820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9" name="Shape 429"/>
          <p:cNvSpPr txBox="1">
            <a:spLocks noGrp="1"/>
          </p:cNvSpPr>
          <p:nvPr>
            <p:ph type="body" idx="1"/>
          </p:nvPr>
        </p:nvSpPr>
        <p:spPr>
          <a:xfrm>
            <a:off x="688181" y="4415789"/>
            <a:ext cx="5505600" cy="4183500"/>
          </a:xfrm>
          <a:prstGeom prst="rect">
            <a:avLst/>
          </a:prstGeom>
        </p:spPr>
        <p:txBody>
          <a:bodyPr lIns="91425" tIns="91425" rIns="91425" bIns="91425" anchor="t" anchorCtr="0">
            <a:noAutofit/>
          </a:bodyPr>
          <a:lstStyle/>
          <a:p>
            <a:pPr lvl="0">
              <a:spcBef>
                <a:spcPts val="0"/>
              </a:spcBef>
              <a:buNone/>
            </a:pPr>
            <a:endParaRPr/>
          </a:p>
        </p:txBody>
      </p:sp>
      <p:sp>
        <p:nvSpPr>
          <p:cNvPr id="430" name="Shape 430"/>
          <p:cNvSpPr txBox="1">
            <a:spLocks noGrp="1"/>
          </p:cNvSpPr>
          <p:nvPr>
            <p:ph type="sldNum" idx="12"/>
          </p:nvPr>
        </p:nvSpPr>
        <p:spPr>
          <a:xfrm>
            <a:off x="3898101" y="8829967"/>
            <a:ext cx="29820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7" name="Shape 437"/>
          <p:cNvSpPr txBox="1">
            <a:spLocks noGrp="1"/>
          </p:cNvSpPr>
          <p:nvPr>
            <p:ph type="body" idx="1"/>
          </p:nvPr>
        </p:nvSpPr>
        <p:spPr>
          <a:xfrm>
            <a:off x="688181" y="4415789"/>
            <a:ext cx="5505600" cy="4183500"/>
          </a:xfrm>
          <a:prstGeom prst="rect">
            <a:avLst/>
          </a:prstGeom>
        </p:spPr>
        <p:txBody>
          <a:bodyPr lIns="91425" tIns="91425" rIns="91425" bIns="91425" anchor="t" anchorCtr="0">
            <a:noAutofit/>
          </a:bodyPr>
          <a:lstStyle/>
          <a:p>
            <a:pPr lvl="0" rtl="0">
              <a:spcBef>
                <a:spcPts val="0"/>
              </a:spcBef>
              <a:buNone/>
            </a:pPr>
            <a:endParaRPr/>
          </a:p>
        </p:txBody>
      </p:sp>
      <p:sp>
        <p:nvSpPr>
          <p:cNvPr id="438" name="Shape 438"/>
          <p:cNvSpPr txBox="1">
            <a:spLocks noGrp="1"/>
          </p:cNvSpPr>
          <p:nvPr>
            <p:ph type="sldNum" idx="12"/>
          </p:nvPr>
        </p:nvSpPr>
        <p:spPr>
          <a:xfrm>
            <a:off x="3898101" y="8829967"/>
            <a:ext cx="2982000" cy="464700"/>
          </a:xfrm>
          <a:prstGeom prst="rect">
            <a:avLst/>
          </a:prstGeom>
        </p:spPr>
        <p:txBody>
          <a:bodyPr lIns="93175" tIns="46575" rIns="93175" bIns="46575" anchor="b" anchorCtr="0">
            <a:noAutofit/>
          </a:bodyPr>
          <a:lstStyle/>
          <a:p>
            <a:pPr lvl="0" rtl="0">
              <a:spcBef>
                <a:spcPts val="0"/>
              </a:spcBef>
              <a:buClr>
                <a:srgbClr val="000000"/>
              </a:buClr>
              <a:buSzPct val="25000"/>
              <a:buFont typeface="Arial"/>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7" name="Shape 447"/>
          <p:cNvSpPr txBox="1">
            <a:spLocks noGrp="1"/>
          </p:cNvSpPr>
          <p:nvPr>
            <p:ph type="body" idx="1"/>
          </p:nvPr>
        </p:nvSpPr>
        <p:spPr>
          <a:xfrm>
            <a:off x="688181" y="4415789"/>
            <a:ext cx="5505600" cy="4183500"/>
          </a:xfrm>
          <a:prstGeom prst="rect">
            <a:avLst/>
          </a:prstGeom>
        </p:spPr>
        <p:txBody>
          <a:bodyPr lIns="91425" tIns="91425" rIns="91425" bIns="91425" anchor="t" anchorCtr="0">
            <a:noAutofit/>
          </a:bodyPr>
          <a:lstStyle/>
          <a:p>
            <a:pPr lvl="0" rtl="0">
              <a:spcBef>
                <a:spcPts val="0"/>
              </a:spcBef>
              <a:buNone/>
            </a:pPr>
            <a:endParaRPr/>
          </a:p>
        </p:txBody>
      </p:sp>
      <p:sp>
        <p:nvSpPr>
          <p:cNvPr id="448" name="Shape 448"/>
          <p:cNvSpPr txBox="1">
            <a:spLocks noGrp="1"/>
          </p:cNvSpPr>
          <p:nvPr>
            <p:ph type="sldNum" idx="12"/>
          </p:nvPr>
        </p:nvSpPr>
        <p:spPr>
          <a:xfrm>
            <a:off x="3898101" y="8829967"/>
            <a:ext cx="2982000" cy="464700"/>
          </a:xfrm>
          <a:prstGeom prst="rect">
            <a:avLst/>
          </a:prstGeom>
        </p:spPr>
        <p:txBody>
          <a:bodyPr lIns="93175" tIns="46575" rIns="93175" bIns="46575" anchor="b" anchorCtr="0">
            <a:noAutofit/>
          </a:bodyPr>
          <a:lstStyle/>
          <a:p>
            <a:pPr lvl="0" rtl="0">
              <a:spcBef>
                <a:spcPts val="0"/>
              </a:spcBef>
              <a:buClr>
                <a:srgbClr val="000000"/>
              </a:buClr>
              <a:buSzPct val="25000"/>
              <a:buFont typeface="Arial"/>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5" name="Shape 455"/>
          <p:cNvSpPr txBox="1">
            <a:spLocks noGrp="1"/>
          </p:cNvSpPr>
          <p:nvPr>
            <p:ph type="body" idx="1"/>
          </p:nvPr>
        </p:nvSpPr>
        <p:spPr>
          <a:xfrm>
            <a:off x="688181" y="4415789"/>
            <a:ext cx="5505600" cy="4183500"/>
          </a:xfrm>
          <a:prstGeom prst="rect">
            <a:avLst/>
          </a:prstGeom>
        </p:spPr>
        <p:txBody>
          <a:bodyPr lIns="91425" tIns="91425" rIns="91425" bIns="91425" anchor="t" anchorCtr="0">
            <a:noAutofit/>
          </a:bodyPr>
          <a:lstStyle/>
          <a:p>
            <a:pPr lvl="0" rtl="0">
              <a:spcBef>
                <a:spcPts val="0"/>
              </a:spcBef>
              <a:buNone/>
            </a:pPr>
            <a:endParaRPr/>
          </a:p>
        </p:txBody>
      </p:sp>
      <p:sp>
        <p:nvSpPr>
          <p:cNvPr id="456" name="Shape 456"/>
          <p:cNvSpPr txBox="1">
            <a:spLocks noGrp="1"/>
          </p:cNvSpPr>
          <p:nvPr>
            <p:ph type="sldNum" idx="12"/>
          </p:nvPr>
        </p:nvSpPr>
        <p:spPr>
          <a:xfrm>
            <a:off x="3898101" y="8829967"/>
            <a:ext cx="2982000" cy="464700"/>
          </a:xfrm>
          <a:prstGeom prst="rect">
            <a:avLst/>
          </a:prstGeom>
        </p:spPr>
        <p:txBody>
          <a:bodyPr lIns="93175" tIns="46575" rIns="93175" bIns="46575" anchor="b" anchorCtr="0">
            <a:noAutofit/>
          </a:bodyPr>
          <a:lstStyle/>
          <a:p>
            <a:pPr lvl="0" rtl="0">
              <a:spcBef>
                <a:spcPts val="0"/>
              </a:spcBef>
              <a:buClr>
                <a:srgbClr val="000000"/>
              </a:buClr>
              <a:buSzPct val="25000"/>
              <a:buFont typeface="Arial"/>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3" name="Shape 463"/>
          <p:cNvSpPr txBox="1">
            <a:spLocks noGrp="1"/>
          </p:cNvSpPr>
          <p:nvPr>
            <p:ph type="body" idx="1"/>
          </p:nvPr>
        </p:nvSpPr>
        <p:spPr>
          <a:xfrm>
            <a:off x="688181" y="4415789"/>
            <a:ext cx="5505600" cy="4183500"/>
          </a:xfrm>
          <a:prstGeom prst="rect">
            <a:avLst/>
          </a:prstGeom>
        </p:spPr>
        <p:txBody>
          <a:bodyPr lIns="91425" tIns="91425" rIns="91425" bIns="91425" anchor="t" anchorCtr="0">
            <a:noAutofit/>
          </a:bodyPr>
          <a:lstStyle/>
          <a:p>
            <a:pPr lvl="0">
              <a:spcBef>
                <a:spcPts val="0"/>
              </a:spcBef>
              <a:buNone/>
            </a:pPr>
            <a:endParaRPr/>
          </a:p>
        </p:txBody>
      </p:sp>
      <p:sp>
        <p:nvSpPr>
          <p:cNvPr id="464" name="Shape 464"/>
          <p:cNvSpPr txBox="1">
            <a:spLocks noGrp="1"/>
          </p:cNvSpPr>
          <p:nvPr>
            <p:ph type="sldNum" idx="12"/>
          </p:nvPr>
        </p:nvSpPr>
        <p:spPr>
          <a:xfrm>
            <a:off x="3898101" y="8829967"/>
            <a:ext cx="29820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8181" y="4415789"/>
            <a:ext cx="5505600" cy="4183500"/>
          </a:xfrm>
          <a:prstGeom prst="rect">
            <a:avLst/>
          </a:prstGeom>
        </p:spPr>
        <p:txBody>
          <a:bodyPr lIns="91425" tIns="91425" rIns="91425" bIns="91425" anchor="t" anchorCtr="0">
            <a:noAutofit/>
          </a:bodyPr>
          <a:lstStyle/>
          <a:p>
            <a:pPr lvl="0">
              <a:spcBef>
                <a:spcPts val="0"/>
              </a:spcBef>
              <a:buNone/>
            </a:pPr>
            <a:endParaRPr/>
          </a:p>
        </p:txBody>
      </p:sp>
      <p:sp>
        <p:nvSpPr>
          <p:cNvPr id="104" name="Shape 104"/>
          <p:cNvSpPr txBox="1">
            <a:spLocks noGrp="1"/>
          </p:cNvSpPr>
          <p:nvPr>
            <p:ph type="sldNum" idx="12"/>
          </p:nvPr>
        </p:nvSpPr>
        <p:spPr>
          <a:xfrm>
            <a:off x="3898101" y="8829967"/>
            <a:ext cx="29820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1" name="Shape 471"/>
          <p:cNvSpPr txBox="1">
            <a:spLocks noGrp="1"/>
          </p:cNvSpPr>
          <p:nvPr>
            <p:ph type="body" idx="1"/>
          </p:nvPr>
        </p:nvSpPr>
        <p:spPr>
          <a:xfrm>
            <a:off x="688181" y="4415789"/>
            <a:ext cx="5505600" cy="4183500"/>
          </a:xfrm>
          <a:prstGeom prst="rect">
            <a:avLst/>
          </a:prstGeom>
        </p:spPr>
        <p:txBody>
          <a:bodyPr lIns="91425" tIns="91425" rIns="91425" bIns="91425" anchor="t" anchorCtr="0">
            <a:noAutofit/>
          </a:bodyPr>
          <a:lstStyle/>
          <a:p>
            <a:pPr lvl="0">
              <a:spcBef>
                <a:spcPts val="0"/>
              </a:spcBef>
              <a:buNone/>
            </a:pPr>
            <a:endParaRPr/>
          </a:p>
        </p:txBody>
      </p:sp>
      <p:sp>
        <p:nvSpPr>
          <p:cNvPr id="472" name="Shape 472"/>
          <p:cNvSpPr txBox="1">
            <a:spLocks noGrp="1"/>
          </p:cNvSpPr>
          <p:nvPr>
            <p:ph type="sldNum" idx="12"/>
          </p:nvPr>
        </p:nvSpPr>
        <p:spPr>
          <a:xfrm>
            <a:off x="3898101" y="8829967"/>
            <a:ext cx="29820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8181" y="4415789"/>
            <a:ext cx="5505600" cy="4183500"/>
          </a:xfrm>
          <a:prstGeom prst="rect">
            <a:avLst/>
          </a:prstGeom>
        </p:spPr>
        <p:txBody>
          <a:bodyPr lIns="91425" tIns="91425" rIns="91425" bIns="91425" anchor="t" anchorCtr="0">
            <a:noAutofit/>
          </a:bodyPr>
          <a:lstStyle/>
          <a:p>
            <a:pPr lvl="0">
              <a:spcBef>
                <a:spcPts val="0"/>
              </a:spcBef>
              <a:buNone/>
            </a:pPr>
            <a:endParaRPr/>
          </a:p>
        </p:txBody>
      </p:sp>
      <p:sp>
        <p:nvSpPr>
          <p:cNvPr id="112" name="Shape 112"/>
          <p:cNvSpPr txBox="1">
            <a:spLocks noGrp="1"/>
          </p:cNvSpPr>
          <p:nvPr>
            <p:ph type="sldNum" idx="12"/>
          </p:nvPr>
        </p:nvSpPr>
        <p:spPr>
          <a:xfrm>
            <a:off x="3898101" y="8829967"/>
            <a:ext cx="2982000" cy="4647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8181" y="4415789"/>
            <a:ext cx="5505450"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57" name="Shape 157"/>
          <p:cNvSpPr txBox="1">
            <a:spLocks noGrp="1"/>
          </p:cNvSpPr>
          <p:nvPr>
            <p:ph type="sldNum" idx="12"/>
          </p:nvPr>
        </p:nvSpPr>
        <p:spPr>
          <a:xfrm>
            <a:off x="3898101" y="8829967"/>
            <a:ext cx="2982118"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8181" y="4415789"/>
            <a:ext cx="5505450" cy="4183379"/>
          </a:xfrm>
          <a:prstGeom prst="rect">
            <a:avLst/>
          </a:prstGeom>
        </p:spPr>
        <p:txBody>
          <a:bodyPr lIns="91425" tIns="91425" rIns="91425" bIns="91425" anchor="t" anchorCtr="0">
            <a:noAutofit/>
          </a:bodyPr>
          <a:lstStyle/>
          <a:p>
            <a:pPr lvl="0">
              <a:spcBef>
                <a:spcPts val="0"/>
              </a:spcBef>
              <a:buNone/>
            </a:pPr>
            <a:endParaRPr/>
          </a:p>
        </p:txBody>
      </p:sp>
      <p:sp>
        <p:nvSpPr>
          <p:cNvPr id="174" name="Shape 174"/>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8181" y="4415789"/>
            <a:ext cx="5505450" cy="4183379"/>
          </a:xfrm>
          <a:prstGeom prst="rect">
            <a:avLst/>
          </a:prstGeom>
        </p:spPr>
        <p:txBody>
          <a:bodyPr lIns="91425" tIns="91425" rIns="91425" bIns="91425" anchor="t" anchorCtr="0">
            <a:noAutofit/>
          </a:bodyPr>
          <a:lstStyle/>
          <a:p>
            <a:pPr lvl="0">
              <a:spcBef>
                <a:spcPts val="0"/>
              </a:spcBef>
              <a:buNone/>
            </a:pPr>
            <a:endParaRPr/>
          </a:p>
        </p:txBody>
      </p:sp>
      <p:sp>
        <p:nvSpPr>
          <p:cNvPr id="187" name="Shape 187"/>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8181" y="4415789"/>
            <a:ext cx="5505450" cy="4183379"/>
          </a:xfrm>
          <a:prstGeom prst="rect">
            <a:avLst/>
          </a:prstGeom>
        </p:spPr>
        <p:txBody>
          <a:bodyPr lIns="91425" tIns="91425" rIns="91425" bIns="91425" anchor="t" anchorCtr="0">
            <a:noAutofit/>
          </a:bodyPr>
          <a:lstStyle/>
          <a:p>
            <a:pPr lvl="0">
              <a:spcBef>
                <a:spcPts val="0"/>
              </a:spcBef>
              <a:buNone/>
            </a:pPr>
            <a:endParaRPr/>
          </a:p>
        </p:txBody>
      </p:sp>
      <p:sp>
        <p:nvSpPr>
          <p:cNvPr id="210" name="Shape 210"/>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8181" y="4415789"/>
            <a:ext cx="5505450" cy="4183379"/>
          </a:xfrm>
          <a:prstGeom prst="rect">
            <a:avLst/>
          </a:prstGeom>
        </p:spPr>
        <p:txBody>
          <a:bodyPr lIns="91425" tIns="91425" rIns="91425" bIns="91425" anchor="t" anchorCtr="0">
            <a:noAutofit/>
          </a:bodyPr>
          <a:lstStyle/>
          <a:p>
            <a:pPr lvl="0">
              <a:spcBef>
                <a:spcPts val="0"/>
              </a:spcBef>
              <a:buNone/>
            </a:pPr>
            <a:endParaRPr/>
          </a:p>
        </p:txBody>
      </p:sp>
      <p:sp>
        <p:nvSpPr>
          <p:cNvPr id="261" name="Shape 261"/>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0" name="Shape 310"/>
          <p:cNvSpPr txBox="1">
            <a:spLocks noGrp="1"/>
          </p:cNvSpPr>
          <p:nvPr>
            <p:ph type="body" idx="1"/>
          </p:nvPr>
        </p:nvSpPr>
        <p:spPr>
          <a:xfrm>
            <a:off x="688181" y="4415789"/>
            <a:ext cx="5505450" cy="4183379"/>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Previous work: a family of 2-DOF force sensing instrument (pick, forceps tools)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Explain FBG, How FBG works</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Explain design concept of 2-DOF tools </a:t>
            </a:r>
          </a:p>
        </p:txBody>
      </p:sp>
      <p:sp>
        <p:nvSpPr>
          <p:cNvPr id="311" name="Shape 311"/>
          <p:cNvSpPr txBox="1">
            <a:spLocks noGrp="1"/>
          </p:cNvSpPr>
          <p:nvPr>
            <p:ph type="sldNum" idx="12"/>
          </p:nvPr>
        </p:nvSpPr>
        <p:spPr>
          <a:xfrm>
            <a:off x="3898101" y="8829967"/>
            <a:ext cx="2982118"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Shape 25"/>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6" name="Shape 26"/>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457200" y="6873875"/>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7010400" y="6935560"/>
            <a:ext cx="1066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8213806" y="6927622"/>
            <a:ext cx="457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3" name="Shape 83"/>
          <p:cNvSpPr txBox="1">
            <a:spLocks noGrp="1"/>
          </p:cNvSpPr>
          <p:nvPr>
            <p:ph type="body" idx="1"/>
          </p:nvPr>
        </p:nvSpPr>
        <p:spPr>
          <a:xfrm rot="5400000">
            <a:off x="2308950" y="-251550"/>
            <a:ext cx="4526100"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dt" idx="10"/>
          </p:nvPr>
        </p:nvSpPr>
        <p:spPr>
          <a:xfrm>
            <a:off x="457200" y="6873875"/>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ftr" idx="11"/>
          </p:nvPr>
        </p:nvSpPr>
        <p:spPr>
          <a:xfrm>
            <a:off x="7010400" y="6935560"/>
            <a:ext cx="1066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sldNum" idx="12"/>
          </p:nvPr>
        </p:nvSpPr>
        <p:spPr>
          <a:xfrm>
            <a:off x="8213806" y="6927622"/>
            <a:ext cx="457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a:t>
            </a:fld>
            <a:endParaRPr lang="en-US" sz="120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7"/>
        <p:cNvGrpSpPr/>
        <p:nvPr/>
      </p:nvGrpSpPr>
      <p:grpSpPr>
        <a:xfrm>
          <a:off x="0" y="0"/>
          <a:ext cx="0" cy="0"/>
          <a:chOff x="0" y="0"/>
          <a:chExt cx="0" cy="0"/>
        </a:xfrm>
      </p:grpSpPr>
      <p:sp>
        <p:nvSpPr>
          <p:cNvPr id="88" name="Shape 88"/>
          <p:cNvSpPr txBox="1">
            <a:spLocks noGrp="1"/>
          </p:cNvSpPr>
          <p:nvPr>
            <p:ph type="title"/>
          </p:nvPr>
        </p:nvSpPr>
        <p:spPr>
          <a:xfrm rot="5400000">
            <a:off x="4732350" y="2171687"/>
            <a:ext cx="5851500"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9" name="Shape 89"/>
          <p:cNvSpPr txBox="1">
            <a:spLocks noGrp="1"/>
          </p:cNvSpPr>
          <p:nvPr>
            <p:ph type="body" idx="1"/>
          </p:nvPr>
        </p:nvSpPr>
        <p:spPr>
          <a:xfrm rot="5400000">
            <a:off x="541350" y="190487"/>
            <a:ext cx="5851500" cy="6019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ftr" idx="11"/>
          </p:nvPr>
        </p:nvSpPr>
        <p:spPr>
          <a:xfrm>
            <a:off x="7010400" y="6935560"/>
            <a:ext cx="1066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sldNum" idx="12"/>
          </p:nvPr>
        </p:nvSpPr>
        <p:spPr>
          <a:xfrm>
            <a:off x="8213806" y="6927622"/>
            <a:ext cx="457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a:t>
            </a:fld>
            <a:endParaRPr lang="en-US" sz="1200">
              <a:solidFill>
                <a:schemeClr val="dk1"/>
              </a:solidFill>
              <a:latin typeface="Calibri"/>
              <a:ea typeface="Calibri"/>
              <a:cs typeface="Calibri"/>
              <a:sym typeface="Calibri"/>
            </a:endParaRPr>
          </a:p>
        </p:txBody>
      </p:sp>
      <p:sp>
        <p:nvSpPr>
          <p:cNvPr id="92" name="Shape 92"/>
          <p:cNvSpPr/>
          <p:nvPr/>
        </p:nvSpPr>
        <p:spPr>
          <a:xfrm>
            <a:off x="1649825" y="7079725"/>
            <a:ext cx="1652100" cy="144300"/>
          </a:xfrm>
          <a:prstGeom prst="rect">
            <a:avLst/>
          </a:prstGeom>
          <a:solidFill>
            <a:schemeClr val="lt1"/>
          </a:solid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 name="Shape 93"/>
          <p:cNvSpPr/>
          <p:nvPr/>
        </p:nvSpPr>
        <p:spPr>
          <a:xfrm>
            <a:off x="6832050" y="6935550"/>
            <a:ext cx="1381800" cy="365100"/>
          </a:xfrm>
          <a:prstGeom prst="rect">
            <a:avLst/>
          </a:prstGeom>
          <a:solidFill>
            <a:schemeClr val="lt1"/>
          </a:solidFill>
          <a:ln w="95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Questrial"/>
              <a:buNone/>
              <a:defRPr sz="4400" b="0" i="0" u="none" strike="noStrike" cap="none">
                <a:solidFill>
                  <a:schemeClr val="dk1"/>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2" name="Shape 32"/>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Questrial"/>
              <a:buChar char="•"/>
              <a:defRPr sz="3200" b="0" i="0" u="none" strike="noStrike" cap="none">
                <a:solidFill>
                  <a:schemeClr val="dk1"/>
                </a:solidFill>
                <a:latin typeface="Questrial"/>
                <a:ea typeface="Questrial"/>
                <a:cs typeface="Questrial"/>
                <a:sym typeface="Questrial"/>
              </a:defRPr>
            </a:lvl1pPr>
            <a:lvl2pPr marL="742950" marR="0" lvl="1" indent="-107950" algn="l" rtl="0">
              <a:spcBef>
                <a:spcPts val="560"/>
              </a:spcBef>
              <a:buClr>
                <a:schemeClr val="dk1"/>
              </a:buClr>
              <a:buSzPct val="100000"/>
              <a:buFont typeface="Questrial"/>
              <a:buChar char="–"/>
              <a:defRPr sz="2800" b="0" i="0" u="none" strike="noStrike" cap="none">
                <a:solidFill>
                  <a:schemeClr val="dk1"/>
                </a:solidFill>
                <a:latin typeface="Questrial"/>
                <a:ea typeface="Questrial"/>
                <a:cs typeface="Questrial"/>
                <a:sym typeface="Questrial"/>
              </a:defRPr>
            </a:lvl2pPr>
            <a:lvl3pPr marL="1143000" marR="0" lvl="2" indent="-76200" algn="l" rtl="0">
              <a:spcBef>
                <a:spcPts val="480"/>
              </a:spcBef>
              <a:buClr>
                <a:schemeClr val="dk1"/>
              </a:buClr>
              <a:buSzPct val="100000"/>
              <a:buFont typeface="Questrial"/>
              <a:buChar char="•"/>
              <a:defRPr sz="2300" b="0" i="0" u="none" strike="noStrike" cap="none">
                <a:solidFill>
                  <a:schemeClr val="dk1"/>
                </a:solidFill>
                <a:latin typeface="Questrial"/>
                <a:ea typeface="Questrial"/>
                <a:cs typeface="Questrial"/>
                <a:sym typeface="Questrial"/>
              </a:defRPr>
            </a:lvl3pPr>
            <a:lvl4pPr marL="1600200" marR="0" lvl="3" indent="-101600" algn="l" rtl="0">
              <a:spcBef>
                <a:spcPts val="400"/>
              </a:spcBef>
              <a:buClr>
                <a:schemeClr val="dk1"/>
              </a:buClr>
              <a:buSzPct val="100000"/>
              <a:buFont typeface="Questrial"/>
              <a:buChar char="–"/>
              <a:defRPr sz="2000" b="0" i="0" u="none" strike="noStrike" cap="none">
                <a:solidFill>
                  <a:schemeClr val="dk1"/>
                </a:solidFill>
                <a:latin typeface="Questrial"/>
                <a:ea typeface="Questrial"/>
                <a:cs typeface="Questrial"/>
                <a:sym typeface="Questrial"/>
              </a:defRPr>
            </a:lvl4pPr>
            <a:lvl5pPr marL="2057400" marR="0" lvl="4" indent="-101600" algn="l" rtl="0">
              <a:spcBef>
                <a:spcPts val="400"/>
              </a:spcBef>
              <a:buClr>
                <a:schemeClr val="dk1"/>
              </a:buClr>
              <a:buSzPct val="100000"/>
              <a:buFont typeface="Questrial"/>
              <a:buChar char="»"/>
              <a:defRPr sz="2000" b="0" i="0" u="none" strike="noStrike" cap="none">
                <a:solidFill>
                  <a:schemeClr val="dk1"/>
                </a:solidFill>
                <a:latin typeface="Questrial"/>
                <a:ea typeface="Questrial"/>
                <a:cs typeface="Questrial"/>
                <a:sym typeface="Questrial"/>
              </a:defRPr>
            </a:lvl5pPr>
            <a:lvl6pPr marL="2514600" marR="0" lvl="5" indent="-101600" algn="l" rtl="0">
              <a:spcBef>
                <a:spcPts val="400"/>
              </a:spcBef>
              <a:buClr>
                <a:schemeClr val="dk1"/>
              </a:buClr>
              <a:buSzPct val="100000"/>
              <a:buFont typeface="Questrial"/>
              <a:buChar char="•"/>
              <a:defRPr sz="2000" b="0" i="0" u="none" strike="noStrike" cap="none">
                <a:solidFill>
                  <a:schemeClr val="dk1"/>
                </a:solidFill>
                <a:latin typeface="Questrial"/>
                <a:ea typeface="Questrial"/>
                <a:cs typeface="Questrial"/>
                <a:sym typeface="Questrial"/>
              </a:defRPr>
            </a:lvl6pPr>
            <a:lvl7pPr marL="2971800" marR="0" lvl="6" indent="-101600" algn="l" rtl="0">
              <a:spcBef>
                <a:spcPts val="400"/>
              </a:spcBef>
              <a:buClr>
                <a:schemeClr val="dk1"/>
              </a:buClr>
              <a:buSzPct val="100000"/>
              <a:buFont typeface="Questrial"/>
              <a:buChar char="•"/>
              <a:defRPr sz="2000" b="0" i="0" u="none" strike="noStrike" cap="none">
                <a:solidFill>
                  <a:schemeClr val="dk1"/>
                </a:solidFill>
                <a:latin typeface="Questrial"/>
                <a:ea typeface="Questrial"/>
                <a:cs typeface="Questrial"/>
                <a:sym typeface="Questrial"/>
              </a:defRPr>
            </a:lvl7pPr>
            <a:lvl8pPr marL="3429000" marR="0" lvl="7" indent="-101600" algn="l" rtl="0">
              <a:spcBef>
                <a:spcPts val="400"/>
              </a:spcBef>
              <a:buClr>
                <a:schemeClr val="dk1"/>
              </a:buClr>
              <a:buSzPct val="100000"/>
              <a:buFont typeface="Questrial"/>
              <a:buChar char="•"/>
              <a:defRPr sz="2000" b="0" i="0" u="none" strike="noStrike" cap="none">
                <a:solidFill>
                  <a:schemeClr val="dk1"/>
                </a:solidFill>
                <a:latin typeface="Questrial"/>
                <a:ea typeface="Questrial"/>
                <a:cs typeface="Questrial"/>
                <a:sym typeface="Questrial"/>
              </a:defRPr>
            </a:lvl8pPr>
            <a:lvl9pPr marL="3886200" marR="0" lvl="8" indent="-101600" algn="l" rtl="0">
              <a:spcBef>
                <a:spcPts val="400"/>
              </a:spcBef>
              <a:buClr>
                <a:schemeClr val="dk1"/>
              </a:buClr>
              <a:buSzPct val="100000"/>
              <a:buFont typeface="Questrial"/>
              <a:buChar char="•"/>
              <a:defRPr sz="2000" b="0" i="0" u="none" strike="noStrike" cap="none">
                <a:solidFill>
                  <a:schemeClr val="dk1"/>
                </a:solidFill>
                <a:latin typeface="Questrial"/>
                <a:ea typeface="Questrial"/>
                <a:cs typeface="Questrial"/>
                <a:sym typeface="Questrial"/>
              </a:defRPr>
            </a:lvl9pPr>
          </a:lstStyle>
          <a:p>
            <a:endParaRPr/>
          </a:p>
        </p:txBody>
      </p:sp>
      <p:sp>
        <p:nvSpPr>
          <p:cNvPr id="33" name="Shape 33"/>
          <p:cNvSpPr txBox="1">
            <a:spLocks noGrp="1"/>
          </p:cNvSpPr>
          <p:nvPr>
            <p:ph type="dt" idx="10"/>
          </p:nvPr>
        </p:nvSpPr>
        <p:spPr>
          <a:xfrm>
            <a:off x="457200" y="6873875"/>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7010400" y="6935560"/>
            <a:ext cx="1066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8213806" y="6927622"/>
            <a:ext cx="457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8" name="Shape 38"/>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457200" y="6873875"/>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7010400" y="6935560"/>
            <a:ext cx="1066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8213806" y="6927622"/>
            <a:ext cx="457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a:t>
            </a:fld>
            <a:endParaRPr lang="en-US" sz="12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4" name="Shape 44"/>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873875"/>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7010400" y="6935560"/>
            <a:ext cx="1066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213806" y="6927622"/>
            <a:ext cx="457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a:t>
            </a:fld>
            <a:endParaRPr lang="en-US" sz="12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1" name="Shape 51"/>
          <p:cNvSpPr txBox="1">
            <a:spLocks noGrp="1"/>
          </p:cNvSpPr>
          <p:nvPr>
            <p:ph type="body" idx="1"/>
          </p:nvPr>
        </p:nvSpPr>
        <p:spPr>
          <a:xfrm>
            <a:off x="457200" y="1535112"/>
            <a:ext cx="4040100" cy="639899"/>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4645025" y="1535112"/>
            <a:ext cx="4041900" cy="639899"/>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457200" y="6873875"/>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7010400" y="6935560"/>
            <a:ext cx="1066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213806" y="6927622"/>
            <a:ext cx="457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a:t>
            </a:fld>
            <a:endParaRPr lang="en-US" sz="120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0" name="Shape 60"/>
          <p:cNvSpPr txBox="1">
            <a:spLocks noGrp="1"/>
          </p:cNvSpPr>
          <p:nvPr>
            <p:ph type="dt" idx="10"/>
          </p:nvPr>
        </p:nvSpPr>
        <p:spPr>
          <a:xfrm>
            <a:off x="457200" y="6873875"/>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7010400" y="6935560"/>
            <a:ext cx="1066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8213806" y="6927622"/>
            <a:ext cx="457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a:t>
            </a:fld>
            <a:endParaRPr lang="en-US" sz="120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3"/>
        <p:cNvGrpSpPr/>
        <p:nvPr/>
      </p:nvGrpSpPr>
      <p:grpSpPr>
        <a:xfrm>
          <a:off x="0" y="0"/>
          <a:ext cx="0" cy="0"/>
          <a:chOff x="0" y="0"/>
          <a:chExt cx="0" cy="0"/>
        </a:xfrm>
      </p:grpSpPr>
      <p:sp>
        <p:nvSpPr>
          <p:cNvPr id="64" name="Shape 64"/>
          <p:cNvSpPr txBox="1">
            <a:spLocks noGrp="1"/>
          </p:cNvSpPr>
          <p:nvPr>
            <p:ph type="dt" idx="10"/>
          </p:nvPr>
        </p:nvSpPr>
        <p:spPr>
          <a:xfrm>
            <a:off x="457200" y="6873875"/>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7010400" y="6935560"/>
            <a:ext cx="1066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8213806" y="6927622"/>
            <a:ext cx="457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a:t>
            </a:fld>
            <a:endParaRPr lang="en-US" sz="120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9" name="Shape 69"/>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873875"/>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7010400" y="6935560"/>
            <a:ext cx="1066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213806" y="6927622"/>
            <a:ext cx="457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a:t>
            </a:fld>
            <a:endParaRPr lang="en-US" sz="120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6" name="Shape 76"/>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6873875"/>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7010400" y="6935560"/>
            <a:ext cx="10668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8213806" y="6927622"/>
            <a:ext cx="457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a:t>
            </a:fld>
            <a:endParaRPr lang="en-US" sz="12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6927622"/>
            <a:ext cx="9144000" cy="3810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dk1"/>
              </a:solidFill>
              <a:latin typeface="Calibri"/>
              <a:ea typeface="Calibri"/>
              <a:cs typeface="Calibri"/>
              <a:sym typeface="Calibri"/>
            </a:endParaRPr>
          </a:p>
        </p:txBody>
      </p:sp>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 name="Shape 12"/>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457200" y="6873875"/>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7010400" y="6935560"/>
            <a:ext cx="10668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8213806" y="6927622"/>
            <a:ext cx="4572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
        <p:nvSpPr>
          <p:cNvPr id="16" name="Shape 16"/>
          <p:cNvSpPr txBox="1"/>
          <p:nvPr/>
        </p:nvSpPr>
        <p:spPr>
          <a:xfrm>
            <a:off x="1636134" y="6995885"/>
            <a:ext cx="3733800" cy="244500"/>
          </a:xfrm>
          <a:prstGeom prst="rect">
            <a:avLst/>
          </a:prstGeom>
          <a:noFill/>
          <a:ln>
            <a:noFill/>
          </a:ln>
        </p:spPr>
        <p:txBody>
          <a:bodyPr lIns="91425" tIns="45700" rIns="91425" bIns="45700" anchor="t" anchorCtr="0">
            <a:noAutofit/>
          </a:bodyPr>
          <a:lstStyle/>
          <a:p>
            <a:pPr marL="341312" marR="0" lvl="0" indent="-341312" algn="l" rtl="0">
              <a:spcBef>
                <a:spcPts val="0"/>
              </a:spcBef>
              <a:buSzPct val="25000"/>
              <a:buNone/>
            </a:pPr>
            <a:r>
              <a:rPr lang="en-US" sz="1000" b="0" i="0" u="none" strike="noStrike" cap="none">
                <a:solidFill>
                  <a:schemeClr val="dk1"/>
                </a:solidFill>
                <a:latin typeface="Calibri"/>
                <a:ea typeface="Calibri"/>
                <a:cs typeface="Calibri"/>
                <a:sym typeface="Calibri"/>
              </a:rPr>
              <a:t>Copyright ©  2013 Xingchi He </a:t>
            </a:r>
          </a:p>
        </p:txBody>
      </p:sp>
      <p:grpSp>
        <p:nvGrpSpPr>
          <p:cNvPr id="17" name="Shape 17"/>
          <p:cNvGrpSpPr/>
          <p:nvPr/>
        </p:nvGrpSpPr>
        <p:grpSpPr>
          <a:xfrm>
            <a:off x="1066800" y="6231918"/>
            <a:ext cx="6324667" cy="590099"/>
            <a:chOff x="2438400" y="6231280"/>
            <a:chExt cx="6324667" cy="590099"/>
          </a:xfrm>
        </p:grpSpPr>
        <p:pic>
          <p:nvPicPr>
            <p:cNvPr id="18" name="Shape 18" descr="C:\Xingchi\Dropbox\Presentation\ASME\logo\ciislogo.jpg"/>
            <p:cNvPicPr preferRelativeResize="0"/>
            <p:nvPr/>
          </p:nvPicPr>
          <p:blipFill rotWithShape="1">
            <a:blip r:embed="rId13">
              <a:alphaModFix/>
            </a:blip>
            <a:srcRect l="15310" t="8670" r="17682" b="19788"/>
            <a:stretch/>
          </p:blipFill>
          <p:spPr>
            <a:xfrm>
              <a:off x="6172510" y="6248400"/>
              <a:ext cx="1066500" cy="502800"/>
            </a:xfrm>
            <a:prstGeom prst="rect">
              <a:avLst/>
            </a:prstGeom>
            <a:noFill/>
            <a:ln>
              <a:noFill/>
            </a:ln>
          </p:spPr>
        </p:pic>
        <p:pic>
          <p:nvPicPr>
            <p:cNvPr id="19" name="Shape 19" descr="C:\Xingchi\Dropbox\Presentation\ASME\logo\logo_lcsr.png"/>
            <p:cNvPicPr preferRelativeResize="0"/>
            <p:nvPr/>
          </p:nvPicPr>
          <p:blipFill rotWithShape="1">
            <a:blip r:embed="rId14">
              <a:alphaModFix/>
            </a:blip>
            <a:srcRect/>
            <a:stretch/>
          </p:blipFill>
          <p:spPr>
            <a:xfrm>
              <a:off x="2438400" y="6231280"/>
              <a:ext cx="1463100" cy="590099"/>
            </a:xfrm>
            <a:prstGeom prst="rect">
              <a:avLst/>
            </a:prstGeom>
            <a:noFill/>
            <a:ln>
              <a:noFill/>
            </a:ln>
          </p:spPr>
        </p:pic>
        <p:pic>
          <p:nvPicPr>
            <p:cNvPr id="20" name="Shape 20" descr="C:\Xingchi\Dropbox\Presentation\ASME\logo\logo_cisst.png"/>
            <p:cNvPicPr preferRelativeResize="0"/>
            <p:nvPr/>
          </p:nvPicPr>
          <p:blipFill rotWithShape="1">
            <a:blip r:embed="rId15">
              <a:alphaModFix/>
            </a:blip>
            <a:srcRect l="19826"/>
            <a:stretch/>
          </p:blipFill>
          <p:spPr>
            <a:xfrm>
              <a:off x="4615887" y="6277300"/>
              <a:ext cx="1372800" cy="457200"/>
            </a:xfrm>
            <a:prstGeom prst="rect">
              <a:avLst/>
            </a:prstGeom>
            <a:noFill/>
            <a:ln>
              <a:noFill/>
            </a:ln>
          </p:spPr>
        </p:pic>
        <p:pic>
          <p:nvPicPr>
            <p:cNvPr id="21" name="Shape 21" descr="C:\Xingchi\Dropbox\Presentation\ASME\logo\ERC_Logo_-_2i.png"/>
            <p:cNvPicPr preferRelativeResize="0"/>
            <p:nvPr/>
          </p:nvPicPr>
          <p:blipFill rotWithShape="1">
            <a:blip r:embed="rId16">
              <a:alphaModFix/>
            </a:blip>
            <a:srcRect/>
            <a:stretch/>
          </p:blipFill>
          <p:spPr>
            <a:xfrm>
              <a:off x="4191000" y="6289635"/>
              <a:ext cx="426000" cy="502800"/>
            </a:xfrm>
            <a:prstGeom prst="rect">
              <a:avLst/>
            </a:prstGeom>
            <a:noFill/>
            <a:ln>
              <a:noFill/>
            </a:ln>
          </p:spPr>
        </p:pic>
        <p:pic>
          <p:nvPicPr>
            <p:cNvPr id="22" name="Shape 22" descr="https://amiro.lcsr.jhu.edu/main/skins/amiro/amiro.jpg"/>
            <p:cNvPicPr preferRelativeResize="0"/>
            <p:nvPr/>
          </p:nvPicPr>
          <p:blipFill rotWithShape="1">
            <a:blip r:embed="rId17">
              <a:alphaModFix/>
            </a:blip>
            <a:srcRect/>
            <a:stretch/>
          </p:blipFill>
          <p:spPr>
            <a:xfrm>
              <a:off x="7385167" y="6233160"/>
              <a:ext cx="1377900" cy="548700"/>
            </a:xfrm>
            <a:prstGeom prst="rect">
              <a:avLst/>
            </a:prstGeom>
            <a:noFill/>
            <a:ln>
              <a:noFill/>
            </a:ln>
          </p:spPr>
        </p:pic>
      </p:grpSp>
      <p:sp>
        <p:nvSpPr>
          <p:cNvPr id="23" name="Shape 23"/>
          <p:cNvSpPr txBox="1"/>
          <p:nvPr/>
        </p:nvSpPr>
        <p:spPr>
          <a:xfrm>
            <a:off x="7479800" y="6237026"/>
            <a:ext cx="1646400" cy="365099"/>
          </a:xfrm>
          <a:prstGeom prst="rect">
            <a:avLst/>
          </a:prstGeom>
          <a:noFill/>
          <a:ln>
            <a:noFill/>
          </a:ln>
        </p:spPr>
        <p:txBody>
          <a:bodyPr lIns="91425" tIns="91425" rIns="91425" bIns="91425" anchor="t" anchorCtr="0">
            <a:noAutofit/>
          </a:bodyPr>
          <a:lstStyle/>
          <a:p>
            <a:pPr lvl="0">
              <a:spcBef>
                <a:spcPts val="0"/>
              </a:spcBef>
              <a:buNone/>
            </a:pPr>
            <a:r>
              <a:rPr lang="en-US" sz="1800"/>
              <a:t>ASCOL</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685800" y="1119525"/>
            <a:ext cx="7772400" cy="1964700"/>
          </a:xfrm>
          <a:prstGeom prst="rect">
            <a:avLst/>
          </a:prstGeom>
        </p:spPr>
        <p:txBody>
          <a:bodyPr lIns="91425" tIns="91425" rIns="91425" bIns="91425" anchor="ctr" anchorCtr="0">
            <a:noAutofit/>
          </a:bodyPr>
          <a:lstStyle/>
          <a:p>
            <a:pPr lvl="0">
              <a:spcBef>
                <a:spcPts val="0"/>
              </a:spcBef>
              <a:buNone/>
            </a:pPr>
            <a:r>
              <a:rPr lang="en-US" dirty="0"/>
              <a:t>Force Control Algorithms for Sclera Eye Surgery </a:t>
            </a:r>
          </a:p>
        </p:txBody>
      </p:sp>
      <p:sp>
        <p:nvSpPr>
          <p:cNvPr id="99" name="Shape 99"/>
          <p:cNvSpPr txBox="1">
            <a:spLocks noGrp="1"/>
          </p:cNvSpPr>
          <p:nvPr>
            <p:ph type="subTitle" idx="1"/>
          </p:nvPr>
        </p:nvSpPr>
        <p:spPr>
          <a:xfrm>
            <a:off x="685800" y="3886200"/>
            <a:ext cx="7527900" cy="1470000"/>
          </a:xfrm>
          <a:prstGeom prst="rect">
            <a:avLst/>
          </a:prstGeom>
        </p:spPr>
        <p:txBody>
          <a:bodyPr lIns="91425" tIns="91425" rIns="91425" bIns="91425" anchor="t" anchorCtr="0">
            <a:noAutofit/>
          </a:bodyPr>
          <a:lstStyle/>
          <a:p>
            <a:pPr lvl="0">
              <a:spcBef>
                <a:spcPts val="0"/>
              </a:spcBef>
              <a:buNone/>
            </a:pPr>
            <a:r>
              <a:rPr lang="en-US" sz="1400" b="1" dirty="0">
                <a:solidFill>
                  <a:srgbClr val="000000"/>
                </a:solidFill>
                <a:latin typeface="Arial"/>
                <a:ea typeface="Arial"/>
                <a:cs typeface="Arial"/>
                <a:sym typeface="Arial"/>
              </a:rPr>
              <a:t>Team Members: Ankur Gupta, Saurabh Singh </a:t>
            </a:r>
          </a:p>
          <a:p>
            <a:pPr lvl="0">
              <a:spcBef>
                <a:spcPts val="0"/>
              </a:spcBef>
              <a:buNone/>
            </a:pPr>
            <a:r>
              <a:rPr lang="en-US" sz="1400" b="1" dirty="0">
                <a:solidFill>
                  <a:srgbClr val="000000"/>
                </a:solidFill>
                <a:latin typeface="Arial"/>
                <a:ea typeface="Arial"/>
                <a:cs typeface="Arial"/>
                <a:sym typeface="Arial"/>
              </a:rPr>
              <a:t>Mentors: Dr. Iulian Iordachita, Dr. Marin Kobilarov and Dr. Russell H. Taylor</a:t>
            </a:r>
          </a:p>
          <a:p>
            <a:pPr lvl="0">
              <a:spcBef>
                <a:spcPts val="0"/>
              </a:spcBef>
              <a:buNone/>
            </a:pPr>
            <a:r>
              <a:rPr lang="en-US" sz="1400" b="1" dirty="0">
                <a:solidFill>
                  <a:srgbClr val="000000"/>
                </a:solidFill>
                <a:latin typeface="Arial"/>
                <a:ea typeface="Arial"/>
                <a:cs typeface="Arial"/>
                <a:sym typeface="Arial"/>
              </a:rPr>
              <a:t>Date: 02/28/2017</a:t>
            </a:r>
          </a:p>
          <a:p>
            <a:pPr lvl="0">
              <a:spcBef>
                <a:spcPts val="0"/>
              </a:spcBef>
            </a:pPr>
            <a:endParaRPr lang="en-US" sz="1400" b="1" dirty="0">
              <a:solidFill>
                <a:srgbClr val="000000"/>
              </a:solidFill>
              <a:latin typeface="Arial"/>
              <a:ea typeface="Arial"/>
              <a:cs typeface="Arial"/>
              <a:sym typeface="Arial"/>
            </a:endParaRPr>
          </a:p>
          <a:p>
            <a:pPr lvl="0">
              <a:spcBef>
                <a:spcPts val="0"/>
              </a:spcBef>
            </a:pPr>
            <a:r>
              <a:rPr lang="en-US" sz="1400" b="1" dirty="0">
                <a:solidFill>
                  <a:srgbClr val="000000"/>
                </a:solidFill>
                <a:latin typeface="Arial"/>
                <a:ea typeface="Arial"/>
                <a:cs typeface="Arial"/>
                <a:sym typeface="Arial"/>
              </a:rPr>
              <a:t>Project - 20</a:t>
            </a:r>
            <a:br>
              <a:rPr lang="en-US" sz="1400" b="1" dirty="0">
                <a:solidFill>
                  <a:srgbClr val="000000"/>
                </a:solidFill>
                <a:latin typeface="Arial"/>
                <a:ea typeface="Arial"/>
                <a:cs typeface="Arial"/>
                <a:sym typeface="Arial"/>
              </a:rPr>
            </a:br>
            <a:endParaRPr lang="en-US" sz="1400" b="1" dirty="0">
              <a:solidFill>
                <a:srgbClr val="000000"/>
              </a:solidFill>
              <a:latin typeface="Arial"/>
              <a:ea typeface="Arial"/>
              <a:cs typeface="Arial"/>
              <a:sym typeface="Arial"/>
            </a:endParaRPr>
          </a:p>
          <a:p>
            <a:pPr lvl="0">
              <a:spcBef>
                <a:spcPts val="0"/>
              </a:spcBef>
              <a:buNone/>
            </a:pPr>
            <a:endParaRPr sz="1400" b="1" dirty="0">
              <a:solidFill>
                <a:srgbClr val="000000"/>
              </a:solidFill>
              <a:latin typeface="Arial"/>
              <a:ea typeface="Arial"/>
              <a:cs typeface="Arial"/>
              <a:sym typeface="Arial"/>
            </a:endParaRPr>
          </a:p>
          <a:p>
            <a:pPr lvl="0" algn="l" rtl="0">
              <a:spcBef>
                <a:spcPts val="0"/>
              </a:spcBef>
              <a:buNone/>
            </a:pPr>
            <a:r>
              <a:rPr lang="en-US" sz="1400" dirty="0">
                <a:latin typeface="Arial"/>
                <a:ea typeface="Arial"/>
                <a:cs typeface="Arial"/>
                <a:sym typeface="Arial"/>
              </a:rPr>
              <a:t>                                    </a:t>
            </a:r>
          </a:p>
        </p:txBody>
      </p:sp>
      <p:sp>
        <p:nvSpPr>
          <p:cNvPr id="100" name="Shape 100"/>
          <p:cNvSpPr txBox="1">
            <a:spLocks noGrp="1"/>
          </p:cNvSpPr>
          <p:nvPr>
            <p:ph type="sldNum" idx="12"/>
          </p:nvPr>
        </p:nvSpPr>
        <p:spPr>
          <a:xfrm>
            <a:off x="8213806" y="6927622"/>
            <a:ext cx="457200" cy="365100"/>
          </a:xfrm>
          <a:prstGeom prst="rect">
            <a:avLst/>
          </a:prstGeom>
        </p:spPr>
        <p:txBody>
          <a:bodyPr lIns="91425" tIns="45700" rIns="91425" bIns="45700" anchor="ctr" anchorCtr="0">
            <a:noAutofit/>
          </a:bodyPr>
          <a:lstStyle/>
          <a:p>
            <a:pPr lvl="0">
              <a:spcBef>
                <a:spcPts val="0"/>
              </a:spcBef>
              <a:buNone/>
            </a:pPr>
            <a:fld id="{00000000-1234-1234-1234-123412341234}" type="slidenum">
              <a:rPr lang="en-US"/>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a:t>Background:</a:t>
            </a:r>
          </a:p>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Tool to Robot Calibration</a:t>
            </a:r>
          </a:p>
        </p:txBody>
      </p:sp>
      <p:sp>
        <p:nvSpPr>
          <p:cNvPr id="363" name="Shape 363"/>
          <p:cNvSpPr txBox="1">
            <a:spLocks noGrp="1"/>
          </p:cNvSpPr>
          <p:nvPr>
            <p:ph type="ftr" idx="11"/>
          </p:nvPr>
        </p:nvSpPr>
        <p:spPr>
          <a:xfrm>
            <a:off x="7010400" y="6935560"/>
            <a:ext cx="10667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a:solidFill>
                  <a:schemeClr val="dk1"/>
                </a:solidFill>
                <a:latin typeface="Calibri"/>
                <a:ea typeface="Calibri"/>
                <a:cs typeface="Calibri"/>
                <a:sym typeface="Calibri"/>
              </a:rPr>
              <a:t>Xingchi He</a:t>
            </a:r>
          </a:p>
        </p:txBody>
      </p:sp>
      <p:sp>
        <p:nvSpPr>
          <p:cNvPr id="364" name="Shape 364"/>
          <p:cNvSpPr txBox="1">
            <a:spLocks noGrp="1"/>
          </p:cNvSpPr>
          <p:nvPr>
            <p:ph type="sldNum" idx="12"/>
          </p:nvPr>
        </p:nvSpPr>
        <p:spPr>
          <a:xfrm>
            <a:off x="8213806" y="6927622"/>
            <a:ext cx="457200" cy="365125"/>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10</a:t>
            </a:fld>
            <a:endParaRPr lang="en-US"/>
          </a:p>
        </p:txBody>
      </p:sp>
      <p:sp>
        <p:nvSpPr>
          <p:cNvPr id="365" name="Shape 365"/>
          <p:cNvSpPr txBox="1">
            <a:spLocks noGrp="1"/>
          </p:cNvSpPr>
          <p:nvPr>
            <p:ph type="body" idx="1"/>
          </p:nvPr>
        </p:nvSpPr>
        <p:spPr>
          <a:xfrm>
            <a:off x="457200" y="1600200"/>
            <a:ext cx="41250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200" b="0" i="0" u="none" strike="noStrike" cap="none" dirty="0">
                <a:solidFill>
                  <a:schemeClr val="dk1"/>
                </a:solidFill>
                <a:latin typeface="Calibri"/>
                <a:ea typeface="Calibri"/>
                <a:cs typeface="Calibri"/>
                <a:sym typeface="Calibri"/>
              </a:rPr>
              <a:t>Standard pivot calibration</a:t>
            </a:r>
          </a:p>
          <a:p>
            <a:pPr marL="742950" marR="0" lvl="1" indent="-285750" algn="l" rtl="0">
              <a:spcBef>
                <a:spcPts val="380"/>
              </a:spcBef>
              <a:spcAft>
                <a:spcPts val="0"/>
              </a:spcAft>
              <a:buClr>
                <a:schemeClr val="dk1"/>
              </a:buClr>
              <a:buSzPct val="100000"/>
              <a:buFont typeface="Arial"/>
              <a:buChar char="–"/>
            </a:pPr>
            <a:r>
              <a:rPr lang="en-US" sz="1900" b="0" i="0" u="none" strike="noStrike" cap="none" dirty="0">
                <a:solidFill>
                  <a:schemeClr val="dk1"/>
                </a:solidFill>
                <a:latin typeface="Calibri"/>
                <a:ea typeface="Calibri"/>
                <a:cs typeface="Calibri"/>
                <a:sym typeface="Calibri"/>
              </a:rPr>
              <a:t>Tool shaft rigid</a:t>
            </a:r>
          </a:p>
          <a:p>
            <a:pPr marL="742950" marR="0" lvl="1" indent="-285750" algn="l" rtl="0">
              <a:spcBef>
                <a:spcPts val="380"/>
              </a:spcBef>
              <a:spcAft>
                <a:spcPts val="0"/>
              </a:spcAft>
              <a:buClr>
                <a:schemeClr val="dk1"/>
              </a:buClr>
              <a:buSzPct val="100000"/>
              <a:buFont typeface="Arial"/>
              <a:buChar char="–"/>
            </a:pPr>
            <a:r>
              <a:rPr lang="en-US" sz="1900" b="0" i="0" u="none" strike="noStrike" cap="none" dirty="0">
                <a:solidFill>
                  <a:schemeClr val="dk1"/>
                </a:solidFill>
                <a:latin typeface="Calibri"/>
                <a:ea typeface="Calibri"/>
                <a:cs typeface="Calibri"/>
                <a:sym typeface="Calibri"/>
              </a:rPr>
              <a:t>Tool tip pivots around a fixed point</a:t>
            </a:r>
          </a:p>
          <a:p>
            <a:pPr marL="742950" marR="0" lvl="1" indent="-285750" algn="l" rtl="0">
              <a:spcBef>
                <a:spcPts val="380"/>
              </a:spcBef>
              <a:spcAft>
                <a:spcPts val="0"/>
              </a:spcAft>
              <a:buClr>
                <a:schemeClr val="dk1"/>
              </a:buClr>
              <a:buSzPct val="100000"/>
              <a:buFont typeface="Arial"/>
              <a:buNone/>
            </a:pPr>
            <a:endParaRPr sz="1900" b="0" i="0" u="none" strike="noStrike" cap="none" dirty="0">
              <a:solidFill>
                <a:schemeClr val="dk1"/>
              </a:solidFill>
              <a:latin typeface="Calibri"/>
              <a:ea typeface="Calibri"/>
              <a:cs typeface="Calibri"/>
              <a:sym typeface="Calibri"/>
            </a:endParaRPr>
          </a:p>
          <a:p>
            <a:pPr marL="342900" marR="0" lvl="0" indent="-342900" algn="l" rtl="0">
              <a:spcBef>
                <a:spcPts val="440"/>
              </a:spcBef>
              <a:spcAft>
                <a:spcPts val="0"/>
              </a:spcAft>
              <a:buClr>
                <a:schemeClr val="dk1"/>
              </a:buClr>
              <a:buSzPct val="100000"/>
              <a:buFont typeface="Arial"/>
              <a:buChar char="•"/>
            </a:pPr>
            <a:r>
              <a:rPr lang="en-US" sz="2200" b="0" i="0" u="none" strike="noStrike" cap="none" dirty="0">
                <a:solidFill>
                  <a:schemeClr val="dk1"/>
                </a:solidFill>
                <a:latin typeface="Calibri"/>
                <a:ea typeface="Calibri"/>
                <a:cs typeface="Calibri"/>
                <a:sym typeface="Calibri"/>
              </a:rPr>
              <a:t>Pseudo Pivot Calibration</a:t>
            </a:r>
          </a:p>
          <a:p>
            <a:pPr marL="742950" marR="0" lvl="1" indent="-285750" algn="l" rtl="0">
              <a:spcBef>
                <a:spcPts val="380"/>
              </a:spcBef>
              <a:spcAft>
                <a:spcPts val="0"/>
              </a:spcAft>
              <a:buClr>
                <a:schemeClr val="dk1"/>
              </a:buClr>
              <a:buSzPct val="100000"/>
              <a:buFont typeface="Arial"/>
              <a:buChar char="–"/>
            </a:pPr>
            <a:r>
              <a:rPr lang="en-US" sz="1900" b="0" i="0" u="none" strike="noStrike" cap="none" dirty="0">
                <a:solidFill>
                  <a:schemeClr val="dk1"/>
                </a:solidFill>
                <a:latin typeface="Calibri"/>
                <a:ea typeface="Calibri"/>
                <a:cs typeface="Calibri"/>
                <a:sym typeface="Calibri"/>
              </a:rPr>
              <a:t>Tool shaft flexible</a:t>
            </a:r>
          </a:p>
          <a:p>
            <a:pPr marL="742950" marR="0" lvl="1" indent="-285750" algn="l" rtl="0">
              <a:spcBef>
                <a:spcPts val="380"/>
              </a:spcBef>
              <a:spcAft>
                <a:spcPts val="0"/>
              </a:spcAft>
              <a:buClr>
                <a:schemeClr val="dk1"/>
              </a:buClr>
              <a:buSzPct val="100000"/>
              <a:buFont typeface="Arial"/>
              <a:buChar char="–"/>
            </a:pPr>
            <a:r>
              <a:rPr lang="en-US" sz="1900" b="0" i="0" u="none" strike="noStrike" cap="none" dirty="0">
                <a:solidFill>
                  <a:schemeClr val="dk1"/>
                </a:solidFill>
                <a:latin typeface="Calibri"/>
                <a:ea typeface="Calibri"/>
                <a:cs typeface="Calibri"/>
                <a:sym typeface="Calibri"/>
              </a:rPr>
              <a:t>Tool shaft goes through a fixed point</a:t>
            </a:r>
          </a:p>
          <a:p>
            <a:pPr marL="742950" marR="0" lvl="1" indent="-285750" algn="l" rtl="0">
              <a:spcBef>
                <a:spcPts val="380"/>
              </a:spcBef>
              <a:spcAft>
                <a:spcPts val="0"/>
              </a:spcAft>
              <a:buClr>
                <a:schemeClr val="dk1"/>
              </a:buClr>
              <a:buSzPct val="100000"/>
              <a:buFont typeface="Arial"/>
              <a:buChar char="–"/>
            </a:pPr>
            <a:r>
              <a:rPr lang="en-US" sz="1900" b="0" i="0" u="none" strike="noStrike" cap="none" dirty="0">
                <a:solidFill>
                  <a:schemeClr val="dk1"/>
                </a:solidFill>
                <a:latin typeface="Calibri"/>
                <a:ea typeface="Calibri"/>
                <a:cs typeface="Calibri"/>
                <a:sym typeface="Calibri"/>
              </a:rPr>
              <a:t>Use sclera force feedback to enforce RCM</a:t>
            </a:r>
          </a:p>
          <a:p>
            <a:pPr marL="742950" marR="0" lvl="1" indent="-285750" algn="l" rtl="0">
              <a:spcBef>
                <a:spcPts val="360"/>
              </a:spcBef>
              <a:spcAft>
                <a:spcPts val="0"/>
              </a:spcAft>
              <a:buClr>
                <a:schemeClr val="dk1"/>
              </a:buClr>
              <a:buSzPct val="100000"/>
              <a:buFont typeface="Arial"/>
              <a:buNone/>
            </a:pPr>
            <a:endParaRPr sz="1800" b="0" i="0" u="none" strike="noStrike" cap="none" dirty="0">
              <a:solidFill>
                <a:schemeClr val="dk1"/>
              </a:solidFill>
              <a:latin typeface="Calibri"/>
              <a:ea typeface="Calibri"/>
              <a:cs typeface="Calibri"/>
              <a:sym typeface="Calibri"/>
            </a:endParaRPr>
          </a:p>
          <a:p>
            <a:pPr marL="742950" marR="0" lvl="1" indent="-285750" algn="l" rtl="0">
              <a:spcBef>
                <a:spcPts val="400"/>
              </a:spcBef>
              <a:buClr>
                <a:schemeClr val="dk1"/>
              </a:buClr>
              <a:buSzPct val="100000"/>
              <a:buFont typeface="Arial"/>
              <a:buNone/>
            </a:pPr>
            <a:endParaRPr sz="2000" b="0" i="0" u="none" strike="noStrike" cap="none" dirty="0">
              <a:solidFill>
                <a:schemeClr val="dk1"/>
              </a:solidFill>
              <a:latin typeface="Calibri"/>
              <a:ea typeface="Calibri"/>
              <a:cs typeface="Calibri"/>
              <a:sym typeface="Calibri"/>
            </a:endParaRPr>
          </a:p>
        </p:txBody>
      </p:sp>
      <p:grpSp>
        <p:nvGrpSpPr>
          <p:cNvPr id="366" name="Shape 366"/>
          <p:cNvGrpSpPr/>
          <p:nvPr/>
        </p:nvGrpSpPr>
        <p:grpSpPr>
          <a:xfrm>
            <a:off x="4442796" y="1447800"/>
            <a:ext cx="4533563" cy="4572000"/>
            <a:chOff x="4214196" y="1447800"/>
            <a:chExt cx="4533563" cy="4572000"/>
          </a:xfrm>
        </p:grpSpPr>
        <p:pic>
          <p:nvPicPr>
            <p:cNvPr id="367" name="Shape 367"/>
            <p:cNvPicPr preferRelativeResize="0"/>
            <p:nvPr/>
          </p:nvPicPr>
          <p:blipFill rotWithShape="1">
            <a:blip r:embed="rId3">
              <a:alphaModFix/>
            </a:blip>
            <a:srcRect t="4331" b="4318"/>
            <a:stretch/>
          </p:blipFill>
          <p:spPr>
            <a:xfrm>
              <a:off x="4397850" y="3845078"/>
              <a:ext cx="4232284" cy="2174722"/>
            </a:xfrm>
            <a:prstGeom prst="rect">
              <a:avLst/>
            </a:prstGeom>
            <a:noFill/>
            <a:ln>
              <a:noFill/>
            </a:ln>
            <a:effectLst>
              <a:outerShdw blurRad="292100" dist="101600" dir="1800000" algn="tl" rotWithShape="0">
                <a:srgbClr val="333333">
                  <a:alpha val="49803"/>
                </a:srgbClr>
              </a:outerShdw>
            </a:effectLst>
          </p:spPr>
        </p:pic>
        <p:grpSp>
          <p:nvGrpSpPr>
            <p:cNvPr id="368" name="Shape 368"/>
            <p:cNvGrpSpPr/>
            <p:nvPr/>
          </p:nvGrpSpPr>
          <p:grpSpPr>
            <a:xfrm>
              <a:off x="4214196" y="1447800"/>
              <a:ext cx="2034949" cy="2358078"/>
              <a:chOff x="4359149" y="1606840"/>
              <a:chExt cx="2034949" cy="2358078"/>
            </a:xfrm>
          </p:grpSpPr>
          <p:pic>
            <p:nvPicPr>
              <p:cNvPr id="369" name="Shape 369" descr="C:\Xingchi\Dropbox\Publication\ICRA 2014\pics\DSC_0418_1.JPG"/>
              <p:cNvPicPr preferRelativeResize="0"/>
              <p:nvPr/>
            </p:nvPicPr>
            <p:blipFill rotWithShape="1">
              <a:blip r:embed="rId4">
                <a:alphaModFix/>
              </a:blip>
              <a:srcRect l="17065" t="-173" r="22564" b="17020"/>
              <a:stretch/>
            </p:blipFill>
            <p:spPr>
              <a:xfrm>
                <a:off x="4543548" y="1606840"/>
                <a:ext cx="1850550" cy="2358078"/>
              </a:xfrm>
              <a:prstGeom prst="rect">
                <a:avLst/>
              </a:prstGeom>
              <a:noFill/>
              <a:ln>
                <a:noFill/>
              </a:ln>
              <a:effectLst>
                <a:outerShdw blurRad="292100" dist="139700" dir="2700000" algn="tl" rotWithShape="0">
                  <a:srgbClr val="333333">
                    <a:alpha val="64705"/>
                  </a:srgbClr>
                </a:outerShdw>
              </a:effectLst>
            </p:spPr>
          </p:pic>
          <p:sp>
            <p:nvSpPr>
              <p:cNvPr id="370" name="Shape 370"/>
              <p:cNvSpPr/>
              <p:nvPr/>
            </p:nvSpPr>
            <p:spPr>
              <a:xfrm rot="3757455">
                <a:off x="4568404" y="2940024"/>
                <a:ext cx="585338" cy="827352"/>
              </a:xfrm>
              <a:prstGeom prst="arc">
                <a:avLst>
                  <a:gd name="adj1" fmla="val 9120016"/>
                  <a:gd name="adj2" fmla="val 19514289"/>
                </a:avLst>
              </a:prstGeom>
              <a:noFill/>
              <a:ln w="28575" cap="flat" cmpd="sng">
                <a:solidFill>
                  <a:schemeClr val="lt1"/>
                </a:solidFill>
                <a:prstDash val="solid"/>
                <a:round/>
                <a:headEnd type="none" w="med" len="med"/>
                <a:tailEnd type="triangle" w="lg" len="lg"/>
              </a:ln>
            </p:spPr>
            <p:txBody>
              <a:bodyPr lIns="91425" tIns="45700" rIns="91425" bIns="45700" anchor="ctr" anchorCtr="0">
                <a:noAutofit/>
              </a:bodyPr>
              <a:lstStyle/>
              <a:p>
                <a:pPr marL="0" marR="0" lvl="0" indent="0" algn="ctr" rtl="0">
                  <a:spcBef>
                    <a:spcPts val="0"/>
                  </a:spcBef>
                  <a:buNone/>
                </a:pPr>
                <a:endParaRPr sz="1600">
                  <a:solidFill>
                    <a:schemeClr val="dk1"/>
                  </a:solidFill>
                  <a:latin typeface="Calibri"/>
                  <a:ea typeface="Calibri"/>
                  <a:cs typeface="Calibri"/>
                  <a:sym typeface="Calibri"/>
                </a:endParaRPr>
              </a:p>
            </p:txBody>
          </p:sp>
          <p:sp>
            <p:nvSpPr>
              <p:cNvPr id="371" name="Shape 371"/>
              <p:cNvSpPr/>
              <p:nvPr/>
            </p:nvSpPr>
            <p:spPr>
              <a:xfrm>
                <a:off x="4658392" y="2491893"/>
                <a:ext cx="1312404" cy="283959"/>
              </a:xfrm>
              <a:prstGeom prst="roundRect">
                <a:avLst>
                  <a:gd name="adj" fmla="val 12761"/>
                </a:avLst>
              </a:prstGeom>
              <a:solidFill>
                <a:srgbClr val="7F7F7F">
                  <a:alpha val="74901"/>
                </a:srgbClr>
              </a:solidFill>
              <a:ln w="2285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a:solidFill>
                      <a:schemeClr val="lt1"/>
                    </a:solidFill>
                    <a:latin typeface="Times New Roman"/>
                    <a:ea typeface="Times New Roman"/>
                    <a:cs typeface="Times New Roman"/>
                    <a:sym typeface="Times New Roman"/>
                  </a:rPr>
                  <a:t>Pivot Motion</a:t>
                </a:r>
              </a:p>
            </p:txBody>
          </p:sp>
        </p:grpSp>
        <p:grpSp>
          <p:nvGrpSpPr>
            <p:cNvPr id="372" name="Shape 372"/>
            <p:cNvGrpSpPr/>
            <p:nvPr/>
          </p:nvGrpSpPr>
          <p:grpSpPr>
            <a:xfrm>
              <a:off x="6291920" y="1458727"/>
              <a:ext cx="2455839" cy="2347151"/>
              <a:chOff x="6625227" y="1892897"/>
              <a:chExt cx="2455839" cy="2347151"/>
            </a:xfrm>
          </p:grpSpPr>
          <p:sp>
            <p:nvSpPr>
              <p:cNvPr id="373" name="Shape 373"/>
              <p:cNvSpPr/>
              <p:nvPr/>
            </p:nvSpPr>
            <p:spPr>
              <a:xfrm>
                <a:off x="8330342" y="3158107"/>
                <a:ext cx="289783" cy="237786"/>
              </a:xfrm>
              <a:prstGeom prst="rect">
                <a:avLst/>
              </a:prstGeom>
              <a:solidFill>
                <a:schemeClr val="lt1">
                  <a:alpha val="38823"/>
                </a:schemeClr>
              </a:solidFill>
              <a:ln>
                <a:noFill/>
              </a:ln>
            </p:spPr>
            <p:txBody>
              <a:bodyPr lIns="91425" tIns="45700" rIns="91425" bIns="45700" anchor="ctr" anchorCtr="0">
                <a:noAutofit/>
              </a:bodyPr>
              <a:lstStyle/>
              <a:p>
                <a:pPr marL="0" marR="0" lvl="0" indent="0" algn="ctr" rtl="0">
                  <a:spcBef>
                    <a:spcPts val="0"/>
                  </a:spcBef>
                  <a:buNone/>
                </a:pPr>
                <a:endParaRPr sz="1600">
                  <a:solidFill>
                    <a:schemeClr val="lt1"/>
                  </a:solidFill>
                  <a:latin typeface="Calibri"/>
                  <a:ea typeface="Calibri"/>
                  <a:cs typeface="Calibri"/>
                  <a:sym typeface="Calibri"/>
                </a:endParaRPr>
              </a:p>
            </p:txBody>
          </p:sp>
          <p:pic>
            <p:nvPicPr>
              <p:cNvPr id="374" name="Shape 374" descr="C:\Xingchi\Dropbox\Publication\ICRA 2014\pics\DSC_0424.JPG"/>
              <p:cNvPicPr preferRelativeResize="0"/>
              <p:nvPr/>
            </p:nvPicPr>
            <p:blipFill rotWithShape="1">
              <a:blip r:embed="rId5">
                <a:alphaModFix/>
              </a:blip>
              <a:srcRect l="24156" t="8244" r="22854" b="11509"/>
              <a:stretch/>
            </p:blipFill>
            <p:spPr>
              <a:xfrm>
                <a:off x="6625227" y="1892897"/>
                <a:ext cx="2340070" cy="2347151"/>
              </a:xfrm>
              <a:prstGeom prst="rect">
                <a:avLst/>
              </a:prstGeom>
              <a:noFill/>
              <a:ln>
                <a:noFill/>
              </a:ln>
              <a:effectLst>
                <a:outerShdw blurRad="292100" dist="139700" dir="2700000" algn="tl" rotWithShape="0">
                  <a:srgbClr val="333333">
                    <a:alpha val="64705"/>
                  </a:srgbClr>
                </a:outerShdw>
              </a:effectLst>
            </p:spPr>
          </p:pic>
          <p:cxnSp>
            <p:nvCxnSpPr>
              <p:cNvPr id="375" name="Shape 375"/>
              <p:cNvCxnSpPr/>
              <p:nvPr/>
            </p:nvCxnSpPr>
            <p:spPr>
              <a:xfrm>
                <a:off x="7629525" y="2328464"/>
                <a:ext cx="457200" cy="508634"/>
              </a:xfrm>
              <a:prstGeom prst="straightConnector1">
                <a:avLst/>
              </a:prstGeom>
              <a:noFill/>
              <a:ln w="28575" cap="flat" cmpd="sng">
                <a:solidFill>
                  <a:schemeClr val="lt1"/>
                </a:solidFill>
                <a:prstDash val="solid"/>
                <a:round/>
                <a:headEnd type="none" w="med" len="med"/>
                <a:tailEnd type="triangle" w="lg" len="lg"/>
              </a:ln>
            </p:spPr>
          </p:cxnSp>
          <p:sp>
            <p:nvSpPr>
              <p:cNvPr id="376" name="Shape 376"/>
              <p:cNvSpPr/>
              <p:nvPr/>
            </p:nvSpPr>
            <p:spPr>
              <a:xfrm>
                <a:off x="6737885" y="3190821"/>
                <a:ext cx="1167919" cy="302351"/>
              </a:xfrm>
              <a:prstGeom prst="roundRect">
                <a:avLst>
                  <a:gd name="adj" fmla="val 12761"/>
                </a:avLst>
              </a:prstGeom>
              <a:solidFill>
                <a:srgbClr val="7F7F7F">
                  <a:alpha val="74901"/>
                </a:srgbClr>
              </a:solidFill>
              <a:ln w="2285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a:solidFill>
                      <a:schemeClr val="lt1"/>
                    </a:solidFill>
                    <a:latin typeface="Times New Roman"/>
                    <a:ea typeface="Times New Roman"/>
                    <a:cs typeface="Times New Roman"/>
                    <a:sym typeface="Times New Roman"/>
                  </a:rPr>
                  <a:t>RCM Point</a:t>
                </a:r>
              </a:p>
            </p:txBody>
          </p:sp>
          <p:cxnSp>
            <p:nvCxnSpPr>
              <p:cNvPr id="377" name="Shape 377"/>
              <p:cNvCxnSpPr/>
              <p:nvPr/>
            </p:nvCxnSpPr>
            <p:spPr>
              <a:xfrm>
                <a:off x="7628522" y="3489273"/>
                <a:ext cx="393526" cy="171294"/>
              </a:xfrm>
              <a:prstGeom prst="straightConnector1">
                <a:avLst/>
              </a:prstGeom>
              <a:noFill/>
              <a:ln w="28575" cap="flat" cmpd="sng">
                <a:solidFill>
                  <a:schemeClr val="lt1"/>
                </a:solidFill>
                <a:prstDash val="solid"/>
                <a:round/>
                <a:headEnd type="none" w="med" len="med"/>
                <a:tailEnd type="triangle" w="lg" len="lg"/>
              </a:ln>
              <a:effectLst>
                <a:outerShdw blurRad="50799" dist="38100" dir="2700000" algn="tl" rotWithShape="0">
                  <a:srgbClr val="000000">
                    <a:alpha val="40000"/>
                  </a:srgbClr>
                </a:outerShdw>
              </a:effectLst>
            </p:spPr>
          </p:cxnSp>
          <p:cxnSp>
            <p:nvCxnSpPr>
              <p:cNvPr id="378" name="Shape 378"/>
              <p:cNvCxnSpPr/>
              <p:nvPr/>
            </p:nvCxnSpPr>
            <p:spPr>
              <a:xfrm flipH="1">
                <a:off x="7988508" y="3739635"/>
                <a:ext cx="54863" cy="292607"/>
              </a:xfrm>
              <a:prstGeom prst="straightConnector1">
                <a:avLst/>
              </a:prstGeom>
              <a:noFill/>
              <a:ln w="15875" cap="sq" cmpd="sng">
                <a:solidFill>
                  <a:srgbClr val="002060"/>
                </a:solidFill>
                <a:prstDash val="dash"/>
                <a:round/>
                <a:headEnd type="none" w="med" len="med"/>
                <a:tailEnd type="none" w="med" len="med"/>
              </a:ln>
            </p:spPr>
          </p:cxnSp>
          <p:grpSp>
            <p:nvGrpSpPr>
              <p:cNvPr id="379" name="Shape 379"/>
              <p:cNvGrpSpPr/>
              <p:nvPr/>
            </p:nvGrpSpPr>
            <p:grpSpPr>
              <a:xfrm>
                <a:off x="7746748" y="3815833"/>
                <a:ext cx="451483" cy="363946"/>
                <a:chOff x="5175674" y="3310637"/>
                <a:chExt cx="451483" cy="363946"/>
              </a:xfrm>
            </p:grpSpPr>
            <p:cxnSp>
              <p:nvCxnSpPr>
                <p:cNvPr id="380" name="Shape 380"/>
                <p:cNvCxnSpPr/>
                <p:nvPr/>
              </p:nvCxnSpPr>
              <p:spPr>
                <a:xfrm rot="10800000" flipH="1">
                  <a:off x="5404273" y="3310637"/>
                  <a:ext cx="54863" cy="274319"/>
                </a:xfrm>
                <a:prstGeom prst="straightConnector1">
                  <a:avLst/>
                </a:prstGeom>
                <a:noFill/>
                <a:ln w="31750" cap="flat" cmpd="sng">
                  <a:solidFill>
                    <a:srgbClr val="FF0000"/>
                  </a:solidFill>
                  <a:prstDash val="dash"/>
                  <a:round/>
                  <a:headEnd type="none" w="med" len="med"/>
                  <a:tailEnd type="triangle" w="lg" len="lg"/>
                </a:ln>
              </p:spPr>
            </p:cxnSp>
            <p:cxnSp>
              <p:nvCxnSpPr>
                <p:cNvPr id="381" name="Shape 381"/>
                <p:cNvCxnSpPr/>
                <p:nvPr/>
              </p:nvCxnSpPr>
              <p:spPr>
                <a:xfrm>
                  <a:off x="5389958" y="3564476"/>
                  <a:ext cx="237199" cy="92445"/>
                </a:xfrm>
                <a:prstGeom prst="straightConnector1">
                  <a:avLst/>
                </a:prstGeom>
                <a:noFill/>
                <a:ln w="31750" cap="flat" cmpd="sng">
                  <a:solidFill>
                    <a:srgbClr val="FF0000"/>
                  </a:solidFill>
                  <a:prstDash val="dash"/>
                  <a:round/>
                  <a:headEnd type="none" w="med" len="med"/>
                  <a:tailEnd type="triangle" w="lg" len="lg"/>
                </a:ln>
              </p:spPr>
            </p:cxnSp>
            <p:cxnSp>
              <p:nvCxnSpPr>
                <p:cNvPr id="382" name="Shape 382"/>
                <p:cNvCxnSpPr/>
                <p:nvPr/>
              </p:nvCxnSpPr>
              <p:spPr>
                <a:xfrm flipH="1">
                  <a:off x="5175674" y="3565214"/>
                  <a:ext cx="234791" cy="109370"/>
                </a:xfrm>
                <a:prstGeom prst="straightConnector1">
                  <a:avLst/>
                </a:prstGeom>
                <a:noFill/>
                <a:ln w="31750" cap="flat" cmpd="sng">
                  <a:solidFill>
                    <a:srgbClr val="FF0000"/>
                  </a:solidFill>
                  <a:prstDash val="dash"/>
                  <a:round/>
                  <a:headEnd type="none" w="med" len="med"/>
                  <a:tailEnd type="triangle" w="lg" len="lg"/>
                </a:ln>
              </p:spPr>
            </p:cxnSp>
          </p:grpSp>
          <p:grpSp>
            <p:nvGrpSpPr>
              <p:cNvPr id="383" name="Shape 383"/>
              <p:cNvGrpSpPr/>
              <p:nvPr/>
            </p:nvGrpSpPr>
            <p:grpSpPr>
              <a:xfrm>
                <a:off x="8002779" y="2257453"/>
                <a:ext cx="524556" cy="447417"/>
                <a:chOff x="5175674" y="3310637"/>
                <a:chExt cx="451483" cy="363946"/>
              </a:xfrm>
            </p:grpSpPr>
            <p:cxnSp>
              <p:nvCxnSpPr>
                <p:cNvPr id="384" name="Shape 384"/>
                <p:cNvCxnSpPr/>
                <p:nvPr/>
              </p:nvCxnSpPr>
              <p:spPr>
                <a:xfrm rot="10800000" flipH="1">
                  <a:off x="5404273" y="3310637"/>
                  <a:ext cx="54863" cy="274319"/>
                </a:xfrm>
                <a:prstGeom prst="straightConnector1">
                  <a:avLst/>
                </a:prstGeom>
                <a:noFill/>
                <a:ln w="31750" cap="flat" cmpd="sng">
                  <a:solidFill>
                    <a:srgbClr val="FF0000"/>
                  </a:solidFill>
                  <a:prstDash val="solid"/>
                  <a:round/>
                  <a:headEnd type="none" w="med" len="med"/>
                  <a:tailEnd type="triangle" w="lg" len="lg"/>
                </a:ln>
              </p:spPr>
            </p:cxnSp>
            <p:cxnSp>
              <p:nvCxnSpPr>
                <p:cNvPr id="385" name="Shape 385"/>
                <p:cNvCxnSpPr/>
                <p:nvPr/>
              </p:nvCxnSpPr>
              <p:spPr>
                <a:xfrm>
                  <a:off x="5389958" y="3564476"/>
                  <a:ext cx="237199" cy="92445"/>
                </a:xfrm>
                <a:prstGeom prst="straightConnector1">
                  <a:avLst/>
                </a:prstGeom>
                <a:noFill/>
                <a:ln w="31750" cap="flat" cmpd="sng">
                  <a:solidFill>
                    <a:srgbClr val="FF0000"/>
                  </a:solidFill>
                  <a:prstDash val="solid"/>
                  <a:round/>
                  <a:headEnd type="none" w="med" len="med"/>
                  <a:tailEnd type="triangle" w="lg" len="lg"/>
                </a:ln>
              </p:spPr>
            </p:cxnSp>
            <p:cxnSp>
              <p:nvCxnSpPr>
                <p:cNvPr id="386" name="Shape 386"/>
                <p:cNvCxnSpPr/>
                <p:nvPr/>
              </p:nvCxnSpPr>
              <p:spPr>
                <a:xfrm flipH="1">
                  <a:off x="5175674" y="3565214"/>
                  <a:ext cx="234791" cy="109370"/>
                </a:xfrm>
                <a:prstGeom prst="straightConnector1">
                  <a:avLst/>
                </a:prstGeom>
                <a:noFill/>
                <a:ln w="31750" cap="flat" cmpd="sng">
                  <a:solidFill>
                    <a:srgbClr val="FF0000"/>
                  </a:solidFill>
                  <a:prstDash val="solid"/>
                  <a:round/>
                  <a:headEnd type="none" w="med" len="med"/>
                  <a:tailEnd type="triangle" w="lg" len="lg"/>
                </a:ln>
              </p:spPr>
            </p:cxnSp>
          </p:grpSp>
          <p:grpSp>
            <p:nvGrpSpPr>
              <p:cNvPr id="387" name="Shape 387"/>
              <p:cNvGrpSpPr/>
              <p:nvPr/>
            </p:nvGrpSpPr>
            <p:grpSpPr>
              <a:xfrm>
                <a:off x="7817296" y="3434225"/>
                <a:ext cx="451483" cy="363946"/>
                <a:chOff x="5175674" y="3310637"/>
                <a:chExt cx="451483" cy="363946"/>
              </a:xfrm>
            </p:grpSpPr>
            <p:cxnSp>
              <p:nvCxnSpPr>
                <p:cNvPr id="388" name="Shape 388"/>
                <p:cNvCxnSpPr/>
                <p:nvPr/>
              </p:nvCxnSpPr>
              <p:spPr>
                <a:xfrm rot="10800000" flipH="1">
                  <a:off x="5404273" y="3310637"/>
                  <a:ext cx="54863" cy="274319"/>
                </a:xfrm>
                <a:prstGeom prst="straightConnector1">
                  <a:avLst/>
                </a:prstGeom>
                <a:noFill/>
                <a:ln w="31750" cap="flat" cmpd="sng">
                  <a:solidFill>
                    <a:srgbClr val="FF0000"/>
                  </a:solidFill>
                  <a:prstDash val="solid"/>
                  <a:round/>
                  <a:headEnd type="none" w="med" len="med"/>
                  <a:tailEnd type="triangle" w="lg" len="lg"/>
                </a:ln>
              </p:spPr>
            </p:cxnSp>
            <p:cxnSp>
              <p:nvCxnSpPr>
                <p:cNvPr id="389" name="Shape 389"/>
                <p:cNvCxnSpPr/>
                <p:nvPr/>
              </p:nvCxnSpPr>
              <p:spPr>
                <a:xfrm>
                  <a:off x="5389958" y="3564476"/>
                  <a:ext cx="237199" cy="92445"/>
                </a:xfrm>
                <a:prstGeom prst="straightConnector1">
                  <a:avLst/>
                </a:prstGeom>
                <a:noFill/>
                <a:ln w="31750" cap="flat" cmpd="sng">
                  <a:solidFill>
                    <a:srgbClr val="FF0000"/>
                  </a:solidFill>
                  <a:prstDash val="solid"/>
                  <a:round/>
                  <a:headEnd type="none" w="med" len="med"/>
                  <a:tailEnd type="triangle" w="lg" len="lg"/>
                </a:ln>
              </p:spPr>
            </p:cxnSp>
            <p:cxnSp>
              <p:nvCxnSpPr>
                <p:cNvPr id="390" name="Shape 390"/>
                <p:cNvCxnSpPr/>
                <p:nvPr/>
              </p:nvCxnSpPr>
              <p:spPr>
                <a:xfrm flipH="1">
                  <a:off x="5175674" y="3565214"/>
                  <a:ext cx="234791" cy="109370"/>
                </a:xfrm>
                <a:prstGeom prst="straightConnector1">
                  <a:avLst/>
                </a:prstGeom>
                <a:noFill/>
                <a:ln w="31750" cap="flat" cmpd="sng">
                  <a:solidFill>
                    <a:srgbClr val="FF0000"/>
                  </a:solidFill>
                  <a:prstDash val="solid"/>
                  <a:round/>
                  <a:headEnd type="none" w="med" len="med"/>
                  <a:tailEnd type="triangle" w="lg" len="lg"/>
                </a:ln>
              </p:spPr>
            </p:cxnSp>
          </p:grpSp>
          <p:sp>
            <p:nvSpPr>
              <p:cNvPr id="391" name="Shape 391"/>
              <p:cNvSpPr/>
              <p:nvPr/>
            </p:nvSpPr>
            <p:spPr>
              <a:xfrm>
                <a:off x="8386093" y="2366885"/>
                <a:ext cx="694973"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a:solidFill>
                      <a:srgbClr val="FF0000"/>
                    </a:solidFill>
                    <a:latin typeface="Times New Roman"/>
                    <a:ea typeface="Times New Roman"/>
                    <a:cs typeface="Times New Roman"/>
                    <a:sym typeface="Times New Roman"/>
                  </a:rPr>
                  <a:t>{h}</a:t>
                </a:r>
              </a:p>
            </p:txBody>
          </p:sp>
          <p:sp>
            <p:nvSpPr>
              <p:cNvPr id="392" name="Shape 392"/>
              <p:cNvSpPr/>
              <p:nvPr/>
            </p:nvSpPr>
            <p:spPr>
              <a:xfrm>
                <a:off x="8073328" y="3312048"/>
                <a:ext cx="569834"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a:solidFill>
                      <a:srgbClr val="FF0000"/>
                    </a:solidFill>
                    <a:latin typeface="Times New Roman"/>
                    <a:ea typeface="Times New Roman"/>
                    <a:cs typeface="Times New Roman"/>
                    <a:sym typeface="Times New Roman"/>
                  </a:rPr>
                  <a:t>{s}</a:t>
                </a:r>
              </a:p>
            </p:txBody>
          </p:sp>
          <p:sp>
            <p:nvSpPr>
              <p:cNvPr id="393" name="Shape 393"/>
              <p:cNvSpPr/>
              <p:nvPr/>
            </p:nvSpPr>
            <p:spPr>
              <a:xfrm>
                <a:off x="8073328" y="3840008"/>
                <a:ext cx="538865" cy="3385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a:solidFill>
                      <a:srgbClr val="FF0000"/>
                    </a:solidFill>
                    <a:latin typeface="Times New Roman"/>
                    <a:ea typeface="Times New Roman"/>
                    <a:cs typeface="Times New Roman"/>
                    <a:sym typeface="Times New Roman"/>
                  </a:rPr>
                  <a:t>{t}</a:t>
                </a: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dirty="0"/>
              <a:t>Overview</a:t>
            </a:r>
          </a:p>
        </p:txBody>
      </p:sp>
      <p:sp>
        <p:nvSpPr>
          <p:cNvPr id="400" name="Shape 400"/>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381000" rtl="0">
              <a:spcBef>
                <a:spcPts val="0"/>
              </a:spcBef>
              <a:buSzPct val="100000"/>
            </a:pPr>
            <a:r>
              <a:rPr lang="en-US" sz="2400" dirty="0"/>
              <a:t>The transition function between the lower bound and the upper bound depth of the sclera depth is considered to be the straight line function but a study has to be conducted for the nonlinear functions as it is assumed that it won't be a linear function for human operative conditions.</a:t>
            </a:r>
          </a:p>
          <a:p>
            <a:pPr marL="0" lvl="0" indent="0" rtl="0">
              <a:spcBef>
                <a:spcPts val="0"/>
              </a:spcBef>
              <a:buNone/>
            </a:pPr>
            <a:endParaRPr sz="2400" dirty="0"/>
          </a:p>
          <a:p>
            <a:pPr marL="457200" lvl="0" indent="-381000" rtl="0">
              <a:spcBef>
                <a:spcPts val="0"/>
              </a:spcBef>
              <a:buSzPct val="100000"/>
            </a:pPr>
            <a:r>
              <a:rPr lang="en-US" sz="2400" dirty="0"/>
              <a:t>Develop a learning based control algorithm. The learning is aimed to be, finally, performed by demonstration by the experienced surgeons. </a:t>
            </a:r>
          </a:p>
          <a:p>
            <a:pPr marL="0" lvl="0" indent="0" rtl="0">
              <a:spcBef>
                <a:spcPts val="0"/>
              </a:spcBef>
              <a:buNone/>
            </a:pPr>
            <a:endParaRPr sz="2400" dirty="0"/>
          </a:p>
          <a:p>
            <a:pPr marL="0" lvl="0" indent="0" rtl="0">
              <a:spcBef>
                <a:spcPts val="0"/>
              </a:spcBef>
              <a:buNone/>
            </a:pPr>
            <a:endParaRPr sz="2400" dirty="0"/>
          </a:p>
          <a:p>
            <a:pPr lvl="0">
              <a:spcBef>
                <a:spcPts val="0"/>
              </a:spcBef>
              <a:buNone/>
            </a:pPr>
            <a:endParaRPr dirty="0"/>
          </a:p>
        </p:txBody>
      </p:sp>
      <p:sp>
        <p:nvSpPr>
          <p:cNvPr id="401" name="Shape 401"/>
          <p:cNvSpPr txBox="1">
            <a:spLocks noGrp="1"/>
          </p:cNvSpPr>
          <p:nvPr>
            <p:ph type="sldNum" idx="12"/>
          </p:nvPr>
        </p:nvSpPr>
        <p:spPr>
          <a:xfrm>
            <a:off x="8213806" y="6927622"/>
            <a:ext cx="4572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ctrTitle"/>
          </p:nvPr>
        </p:nvSpPr>
        <p:spPr>
          <a:xfrm>
            <a:off x="685800" y="2130425"/>
            <a:ext cx="7772400" cy="1470000"/>
          </a:xfrm>
          <a:prstGeom prst="rect">
            <a:avLst/>
          </a:prstGeom>
        </p:spPr>
        <p:txBody>
          <a:bodyPr lIns="91425" tIns="91425" rIns="91425" bIns="91425" anchor="ctr" anchorCtr="0">
            <a:noAutofit/>
          </a:bodyPr>
          <a:lstStyle/>
          <a:p>
            <a:pPr lvl="0">
              <a:spcBef>
                <a:spcPts val="0"/>
              </a:spcBef>
              <a:buNone/>
            </a:pPr>
            <a:r>
              <a:rPr lang="en-US" dirty="0"/>
              <a:t>Detailed Plan</a:t>
            </a:r>
          </a:p>
        </p:txBody>
      </p:sp>
      <p:sp>
        <p:nvSpPr>
          <p:cNvPr id="408" name="Shape 408"/>
          <p:cNvSpPr txBox="1">
            <a:spLocks noGrp="1"/>
          </p:cNvSpPr>
          <p:nvPr>
            <p:ph type="subTitle" idx="1"/>
          </p:nvPr>
        </p:nvSpPr>
        <p:spPr>
          <a:xfrm>
            <a:off x="1371600" y="3886200"/>
            <a:ext cx="6400800" cy="1752600"/>
          </a:xfrm>
          <a:prstGeom prst="rect">
            <a:avLst/>
          </a:prstGeom>
        </p:spPr>
        <p:txBody>
          <a:bodyPr lIns="91425" tIns="91425" rIns="91425" bIns="91425" anchor="t" anchorCtr="0">
            <a:noAutofit/>
          </a:bodyPr>
          <a:lstStyle/>
          <a:p>
            <a:pPr lvl="0">
              <a:spcBef>
                <a:spcPts val="0"/>
              </a:spcBef>
              <a:buNone/>
            </a:pPr>
            <a:r>
              <a:rPr lang="en-US"/>
              <a:t> </a:t>
            </a:r>
          </a:p>
        </p:txBody>
      </p:sp>
      <p:sp>
        <p:nvSpPr>
          <p:cNvPr id="409" name="Shape 409"/>
          <p:cNvSpPr txBox="1">
            <a:spLocks noGrp="1"/>
          </p:cNvSpPr>
          <p:nvPr>
            <p:ph type="sldNum" idx="12"/>
          </p:nvPr>
        </p:nvSpPr>
        <p:spPr>
          <a:xfrm>
            <a:off x="8213806" y="6927622"/>
            <a:ext cx="457200" cy="365100"/>
          </a:xfrm>
          <a:prstGeom prst="rect">
            <a:avLst/>
          </a:prstGeom>
        </p:spPr>
        <p:txBody>
          <a:bodyPr lIns="91425" tIns="45700" rIns="91425" bIns="45700" anchor="ctr" anchorCtr="0">
            <a:noAutofit/>
          </a:bodyPr>
          <a:lstStyle/>
          <a:p>
            <a:pPr lvl="0">
              <a:spcBef>
                <a:spcPts val="0"/>
              </a:spcBef>
              <a:buNone/>
            </a:pPr>
            <a:fld id="{00000000-1234-1234-1234-123412341234}" type="slidenum">
              <a:rPr lang="en-US"/>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sldNum" idx="12"/>
          </p:nvPr>
        </p:nvSpPr>
        <p:spPr>
          <a:xfrm>
            <a:off x="8213806" y="6927622"/>
            <a:ext cx="457200" cy="365100"/>
          </a:xfrm>
          <a:prstGeom prst="rect">
            <a:avLst/>
          </a:prstGeom>
        </p:spPr>
        <p:txBody>
          <a:bodyPr lIns="91425" tIns="45700" rIns="91425" bIns="45700" anchor="ctr" anchorCtr="0">
            <a:noAutofit/>
          </a:bodyPr>
          <a:lstStyle/>
          <a:p>
            <a:pPr lvl="0">
              <a:spcBef>
                <a:spcPts val="0"/>
              </a:spcBef>
              <a:buNone/>
            </a:pPr>
            <a:fld id="{00000000-1234-1234-1234-123412341234}" type="slidenum">
              <a:rPr lang="en-US"/>
              <a:t>13</a:t>
            </a:fld>
            <a:endParaRPr lang="en-US"/>
          </a:p>
        </p:txBody>
      </p:sp>
      <p:pic>
        <p:nvPicPr>
          <p:cNvPr id="416" name="Shape 416"/>
          <p:cNvPicPr preferRelativeResize="0"/>
          <p:nvPr/>
        </p:nvPicPr>
        <p:blipFill>
          <a:blip r:embed="rId3">
            <a:alphaModFix/>
          </a:blip>
          <a:stretch>
            <a:fillRect/>
          </a:stretch>
        </p:blipFill>
        <p:spPr>
          <a:xfrm>
            <a:off x="0" y="0"/>
            <a:ext cx="9144000" cy="6858000"/>
          </a:xfrm>
          <a:prstGeom prst="rect">
            <a:avLst/>
          </a:prstGeom>
          <a:noFill/>
          <a:ln>
            <a:noFill/>
          </a:ln>
        </p:spPr>
      </p:pic>
      <p:sp>
        <p:nvSpPr>
          <p:cNvPr id="417" name="Shape 417"/>
          <p:cNvSpPr txBox="1"/>
          <p:nvPr/>
        </p:nvSpPr>
        <p:spPr>
          <a:xfrm>
            <a:off x="3934000" y="194675"/>
            <a:ext cx="4948200" cy="365100"/>
          </a:xfrm>
          <a:prstGeom prst="rect">
            <a:avLst/>
          </a:prstGeom>
          <a:noFill/>
          <a:ln>
            <a:noFill/>
          </a:ln>
        </p:spPr>
        <p:txBody>
          <a:bodyPr lIns="91425" tIns="91425" rIns="91425" bIns="91425" anchor="t" anchorCtr="0">
            <a:noAutofit/>
          </a:bodyPr>
          <a:lstStyle/>
          <a:p>
            <a:pPr lvl="0">
              <a:spcBef>
                <a:spcPts val="0"/>
              </a:spcBef>
              <a:buNone/>
            </a:pPr>
            <a:r>
              <a:rPr lang="en-US"/>
              <a:t>Planned Timeline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Deliverables</a:t>
            </a:r>
          </a:p>
        </p:txBody>
      </p:sp>
      <p:sp>
        <p:nvSpPr>
          <p:cNvPr id="424" name="Shape 424"/>
          <p:cNvSpPr>
            <a:spLocks noGrp="1"/>
          </p:cNvSpPr>
          <p:nvPr>
            <p:ph type="dt" idx="10"/>
          </p:nvPr>
        </p:nvSpPr>
        <p:spPr>
          <a:xfrm>
            <a:off x="457200" y="6873875"/>
            <a:ext cx="2133600" cy="365100"/>
          </a:xfrm>
          <a:prstGeom prst="rect">
            <a:avLst/>
          </a:prstGeom>
        </p:spPr>
        <p:txBody>
          <a:bodyPr lIns="91425" tIns="91425" rIns="91425" bIns="91425" anchor="ctr" anchorCtr="0">
            <a:noAutofit/>
          </a:bodyPr>
          <a:lstStyle/>
          <a:p>
            <a:pPr lvl="0">
              <a:spcBef>
                <a:spcPts val="0"/>
              </a:spcBef>
              <a:buNone/>
            </a:pPr>
            <a:endParaRPr/>
          </a:p>
        </p:txBody>
      </p:sp>
      <p:sp>
        <p:nvSpPr>
          <p:cNvPr id="425" name="Shape 425"/>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69850" algn="just" rtl="0">
              <a:lnSpc>
                <a:spcPct val="115000"/>
              </a:lnSpc>
              <a:spcBef>
                <a:spcPts val="0"/>
              </a:spcBef>
              <a:buClr>
                <a:schemeClr val="dk1"/>
              </a:buClr>
              <a:buSzPct val="61111"/>
              <a:buFont typeface="Arial"/>
              <a:buNone/>
            </a:pPr>
            <a:endParaRPr sz="1800" b="1">
              <a:latin typeface="Arial"/>
              <a:ea typeface="Arial"/>
              <a:cs typeface="Arial"/>
              <a:sym typeface="Arial"/>
            </a:endParaRPr>
          </a:p>
          <a:p>
            <a:pPr marL="0" lvl="0" indent="-69850" algn="just" rtl="0">
              <a:lnSpc>
                <a:spcPct val="115000"/>
              </a:lnSpc>
              <a:spcBef>
                <a:spcPts val="0"/>
              </a:spcBef>
              <a:buClr>
                <a:schemeClr val="dk1"/>
              </a:buClr>
              <a:buSzPct val="61111"/>
              <a:buFont typeface="Arial"/>
              <a:buNone/>
            </a:pPr>
            <a:r>
              <a:rPr lang="en-US" sz="1800" b="1">
                <a:latin typeface="Arial"/>
                <a:ea typeface="Arial"/>
                <a:cs typeface="Arial"/>
                <a:sym typeface="Arial"/>
              </a:rPr>
              <a:t>Minimum: </a:t>
            </a:r>
          </a:p>
          <a:p>
            <a:pPr marL="457200" lvl="0" indent="-342900" algn="just" rtl="0">
              <a:lnSpc>
                <a:spcPct val="115000"/>
              </a:lnSpc>
              <a:spcBef>
                <a:spcPts val="0"/>
              </a:spcBef>
              <a:buSzPct val="100000"/>
            </a:pPr>
            <a:r>
              <a:rPr lang="en-US" sz="1800">
                <a:latin typeface="Arial"/>
                <a:ea typeface="Arial"/>
                <a:cs typeface="Arial"/>
                <a:sym typeface="Arial"/>
              </a:rPr>
              <a:t>Procured software and Algorithm bridge source code</a:t>
            </a:r>
          </a:p>
          <a:p>
            <a:pPr marL="457200" lvl="0" indent="-342900" algn="just" rtl="0">
              <a:lnSpc>
                <a:spcPct val="115000"/>
              </a:lnSpc>
              <a:spcBef>
                <a:spcPts val="0"/>
              </a:spcBef>
              <a:buSzPct val="100000"/>
            </a:pPr>
            <a:r>
              <a:rPr lang="en-US" sz="1800">
                <a:latin typeface="Arial"/>
                <a:ea typeface="Arial"/>
                <a:cs typeface="Arial"/>
                <a:sym typeface="Arial"/>
              </a:rPr>
              <a:t>Ported backbone code to C++, if required</a:t>
            </a:r>
          </a:p>
          <a:p>
            <a:pPr marL="457200" lvl="0" indent="-342900" algn="just" rtl="0">
              <a:lnSpc>
                <a:spcPct val="115000"/>
              </a:lnSpc>
              <a:spcBef>
                <a:spcPts val="0"/>
              </a:spcBef>
              <a:buSzPct val="100000"/>
            </a:pPr>
            <a:r>
              <a:rPr lang="en-US" sz="1800">
                <a:latin typeface="Arial"/>
                <a:ea typeface="Arial"/>
                <a:cs typeface="Arial"/>
                <a:sym typeface="Arial"/>
              </a:rPr>
              <a:t>Procured and Calibrated Fiber-Optic Force sensing tool (Replace Fiber Optic tool, with low cost workable tool, if FO not procured)</a:t>
            </a:r>
          </a:p>
          <a:p>
            <a:pPr marL="457200" lvl="0" indent="-342900" algn="just" rtl="0">
              <a:lnSpc>
                <a:spcPct val="115000"/>
              </a:lnSpc>
              <a:spcBef>
                <a:spcPts val="0"/>
              </a:spcBef>
              <a:buSzPct val="100000"/>
            </a:pPr>
            <a:r>
              <a:rPr lang="en-US" sz="1800">
                <a:latin typeface="Arial"/>
                <a:ea typeface="Arial"/>
                <a:cs typeface="Arial"/>
                <a:sym typeface="Arial"/>
              </a:rPr>
              <a:t>Identified and documented source code that pertains to Sclera force sensing, drivers, APIs, and backbone algorithm</a:t>
            </a:r>
          </a:p>
          <a:p>
            <a:pPr marL="457200" lvl="0" indent="-342900" algn="just" rtl="0">
              <a:lnSpc>
                <a:spcPct val="115000"/>
              </a:lnSpc>
              <a:spcBef>
                <a:spcPts val="0"/>
              </a:spcBef>
              <a:buSzPct val="100000"/>
            </a:pPr>
            <a:r>
              <a:rPr lang="en-US" sz="1800">
                <a:latin typeface="Arial"/>
                <a:ea typeface="Arial"/>
                <a:cs typeface="Arial"/>
                <a:sym typeface="Arial"/>
              </a:rPr>
              <a:t>Restored the full setup to state, working with all tools and sensors attached.</a:t>
            </a:r>
          </a:p>
          <a:p>
            <a:pPr marL="457200" lvl="0" indent="-342900" algn="just" rtl="0">
              <a:lnSpc>
                <a:spcPct val="115000"/>
              </a:lnSpc>
              <a:spcBef>
                <a:spcPts val="0"/>
              </a:spcBef>
              <a:buSzPct val="100000"/>
            </a:pPr>
            <a:r>
              <a:rPr lang="en-US" sz="1800">
                <a:latin typeface="Arial"/>
                <a:ea typeface="Arial"/>
                <a:cs typeface="Arial"/>
                <a:sym typeface="Arial"/>
              </a:rPr>
              <a:t>Analysis of force feedback curve with multiple and unique coefficients</a:t>
            </a:r>
          </a:p>
          <a:p>
            <a:pPr marL="0" lvl="0" indent="0" algn="just" rtl="0">
              <a:lnSpc>
                <a:spcPct val="115000"/>
              </a:lnSpc>
              <a:spcBef>
                <a:spcPts val="0"/>
              </a:spcBef>
              <a:buNone/>
            </a:pPr>
            <a:endParaRPr sz="1400">
              <a:latin typeface="Arial"/>
              <a:ea typeface="Arial"/>
              <a:cs typeface="Arial"/>
              <a:sym typeface="Arial"/>
            </a:endParaRPr>
          </a:p>
        </p:txBody>
      </p:sp>
      <p:sp>
        <p:nvSpPr>
          <p:cNvPr id="426" name="Shape 426"/>
          <p:cNvSpPr txBox="1">
            <a:spLocks noGrp="1"/>
          </p:cNvSpPr>
          <p:nvPr>
            <p:ph type="sldNum" idx="12"/>
          </p:nvPr>
        </p:nvSpPr>
        <p:spPr>
          <a:xfrm>
            <a:off x="8213806" y="6927622"/>
            <a:ext cx="4572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Deliverables</a:t>
            </a:r>
          </a:p>
        </p:txBody>
      </p:sp>
      <p:sp>
        <p:nvSpPr>
          <p:cNvPr id="433" name="Shape 433"/>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69850" algn="just" rtl="0">
              <a:lnSpc>
                <a:spcPct val="115000"/>
              </a:lnSpc>
              <a:spcBef>
                <a:spcPts val="0"/>
              </a:spcBef>
              <a:buClr>
                <a:schemeClr val="dk1"/>
              </a:buClr>
              <a:buSzPct val="61111"/>
              <a:buFont typeface="Arial"/>
              <a:buNone/>
            </a:pPr>
            <a:r>
              <a:rPr lang="en-US" sz="1800" b="1" dirty="0">
                <a:latin typeface="Arial"/>
                <a:ea typeface="Arial"/>
                <a:cs typeface="Arial"/>
                <a:sym typeface="Arial"/>
              </a:rPr>
              <a:t>Expected:</a:t>
            </a:r>
          </a:p>
          <a:p>
            <a:pPr marL="457200" lvl="0" indent="-342900" algn="just" rtl="0">
              <a:lnSpc>
                <a:spcPct val="115000"/>
              </a:lnSpc>
              <a:spcBef>
                <a:spcPts val="0"/>
              </a:spcBef>
              <a:buSzPct val="100000"/>
            </a:pPr>
            <a:r>
              <a:rPr lang="en-US" sz="1800" dirty="0">
                <a:latin typeface="Arial"/>
                <a:ea typeface="Arial"/>
                <a:cs typeface="Arial"/>
                <a:sym typeface="Arial"/>
              </a:rPr>
              <a:t>Introduction of non-linear </a:t>
            </a:r>
            <a:r>
              <a:rPr lang="en-US" sz="1800" dirty="0" err="1">
                <a:latin typeface="Arial"/>
                <a:ea typeface="Arial"/>
                <a:cs typeface="Arial"/>
                <a:sym typeface="Arial"/>
              </a:rPr>
              <a:t>behaviour</a:t>
            </a:r>
            <a:r>
              <a:rPr lang="en-US" sz="1800" dirty="0">
                <a:latin typeface="Arial"/>
                <a:ea typeface="Arial"/>
                <a:cs typeface="Arial"/>
                <a:sym typeface="Arial"/>
              </a:rPr>
              <a:t> to force feedback</a:t>
            </a:r>
          </a:p>
          <a:p>
            <a:pPr marL="457200" lvl="0" indent="-342900" algn="just" rtl="0">
              <a:lnSpc>
                <a:spcPct val="115000"/>
              </a:lnSpc>
              <a:spcBef>
                <a:spcPts val="0"/>
              </a:spcBef>
              <a:buSzPct val="100000"/>
            </a:pPr>
            <a:r>
              <a:rPr lang="en-US" sz="1800" dirty="0">
                <a:latin typeface="Arial"/>
                <a:ea typeface="Arial"/>
                <a:cs typeface="Arial"/>
                <a:sym typeface="Arial"/>
              </a:rPr>
              <a:t>Proof of concept with ‘untrained’ hands on </a:t>
            </a:r>
            <a:r>
              <a:rPr lang="en-US" sz="1800" dirty="0" err="1">
                <a:latin typeface="Arial"/>
                <a:ea typeface="Arial"/>
                <a:cs typeface="Arial"/>
                <a:sym typeface="Arial"/>
              </a:rPr>
              <a:t>Chorioallantoic</a:t>
            </a:r>
            <a:r>
              <a:rPr lang="en-US" sz="1800" dirty="0">
                <a:latin typeface="Arial"/>
                <a:ea typeface="Arial"/>
                <a:cs typeface="Arial"/>
                <a:sym typeface="Arial"/>
              </a:rPr>
              <a:t> membrane or synthetic sclera-impersonator membrane, such that forces seem natural in the process.</a:t>
            </a:r>
          </a:p>
        </p:txBody>
      </p:sp>
      <p:sp>
        <p:nvSpPr>
          <p:cNvPr id="434" name="Shape 434"/>
          <p:cNvSpPr txBox="1">
            <a:spLocks noGrp="1"/>
          </p:cNvSpPr>
          <p:nvPr>
            <p:ph type="sldNum" idx="12"/>
          </p:nvPr>
        </p:nvSpPr>
        <p:spPr>
          <a:xfrm>
            <a:off x="8213806" y="6927622"/>
            <a:ext cx="457200" cy="365100"/>
          </a:xfrm>
          <a:prstGeom prst="rect">
            <a:avLst/>
          </a:prstGeom>
        </p:spPr>
        <p:txBody>
          <a:bodyPr lIns="91425" tIns="45700" rIns="91425" bIns="45700" anchor="ctr" anchorCtr="0">
            <a:noAutofit/>
          </a:bodyPr>
          <a:lstStyle/>
          <a:p>
            <a:pPr lvl="0">
              <a:spcBef>
                <a:spcPts val="0"/>
              </a:spcBef>
              <a:buNone/>
            </a:pPr>
            <a:fld id="{00000000-1234-1234-1234-123412341234}" type="slidenum">
              <a:rPr lang="en-US"/>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Deliverables</a:t>
            </a:r>
          </a:p>
        </p:txBody>
      </p:sp>
      <p:sp>
        <p:nvSpPr>
          <p:cNvPr id="441" name="Shape 441"/>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0" lvl="0" indent="-69850" algn="just" rtl="0">
              <a:lnSpc>
                <a:spcPct val="115000"/>
              </a:lnSpc>
              <a:spcBef>
                <a:spcPts val="0"/>
              </a:spcBef>
              <a:buClr>
                <a:srgbClr val="000000"/>
              </a:buClr>
              <a:buSzPct val="61111"/>
              <a:buNone/>
            </a:pPr>
            <a:r>
              <a:rPr lang="en-US" sz="1800" b="1">
                <a:latin typeface="Arial"/>
                <a:ea typeface="Arial"/>
                <a:cs typeface="Arial"/>
                <a:sym typeface="Arial"/>
              </a:rPr>
              <a:t>Maximum:</a:t>
            </a:r>
          </a:p>
          <a:p>
            <a:pPr marL="457200" lvl="0" indent="-342900" algn="just" rtl="0">
              <a:lnSpc>
                <a:spcPct val="115000"/>
              </a:lnSpc>
              <a:spcBef>
                <a:spcPts val="0"/>
              </a:spcBef>
              <a:buSzPct val="100000"/>
            </a:pPr>
            <a:r>
              <a:rPr lang="en-US" sz="1800">
                <a:latin typeface="Arial"/>
                <a:ea typeface="Arial"/>
                <a:cs typeface="Arial"/>
                <a:sym typeface="Arial"/>
              </a:rPr>
              <a:t>Data collection from ‘experts’ or doctors</a:t>
            </a:r>
          </a:p>
          <a:p>
            <a:pPr marL="457200" lvl="0" indent="-342900" algn="just" rtl="0">
              <a:lnSpc>
                <a:spcPct val="115000"/>
              </a:lnSpc>
              <a:spcBef>
                <a:spcPts val="0"/>
              </a:spcBef>
              <a:buSzPct val="100000"/>
            </a:pPr>
            <a:r>
              <a:rPr lang="en-US" sz="1800">
                <a:latin typeface="Arial"/>
                <a:ea typeface="Arial"/>
                <a:cs typeface="Arial"/>
                <a:sym typeface="Arial"/>
              </a:rPr>
              <a:t>Validation of model with ground truth force feedbacks.</a:t>
            </a:r>
          </a:p>
        </p:txBody>
      </p:sp>
      <p:sp>
        <p:nvSpPr>
          <p:cNvPr id="442" name="Shape 442"/>
          <p:cNvSpPr txBox="1">
            <a:spLocks noGrp="1"/>
          </p:cNvSpPr>
          <p:nvPr>
            <p:ph type="sldNum" idx="12"/>
          </p:nvPr>
        </p:nvSpPr>
        <p:spPr>
          <a:xfrm>
            <a:off x="8213806" y="6927622"/>
            <a:ext cx="457200" cy="3651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a:t>16</a:t>
            </a:fld>
            <a:endParaRPr lang="en-US"/>
          </a:p>
        </p:txBody>
      </p:sp>
      <p:pic>
        <p:nvPicPr>
          <p:cNvPr id="443" name="Shape 443"/>
          <p:cNvPicPr preferRelativeResize="0"/>
          <p:nvPr/>
        </p:nvPicPr>
        <p:blipFill rotWithShape="1">
          <a:blip r:embed="rId3">
            <a:alphaModFix/>
          </a:blip>
          <a:srcRect/>
          <a:stretch/>
        </p:blipFill>
        <p:spPr>
          <a:xfrm>
            <a:off x="707297" y="2704632"/>
            <a:ext cx="4663500" cy="3497700"/>
          </a:xfrm>
          <a:prstGeom prst="rect">
            <a:avLst/>
          </a:prstGeom>
          <a:noFill/>
          <a:ln>
            <a:noFill/>
          </a:ln>
          <a:effectLst>
            <a:outerShdw blurRad="292100" dist="139700" dir="2700000" algn="tl" rotWithShape="0">
              <a:srgbClr val="333333">
                <a:alpha val="64709"/>
              </a:srgbClr>
            </a:outerShdw>
          </a:effectLst>
        </p:spPr>
      </p:pic>
      <p:pic>
        <p:nvPicPr>
          <p:cNvPr id="444" name="Shape 444"/>
          <p:cNvPicPr preferRelativeResize="0"/>
          <p:nvPr/>
        </p:nvPicPr>
        <p:blipFill>
          <a:blip r:embed="rId4">
            <a:alphaModFix/>
          </a:blip>
          <a:stretch>
            <a:fillRect/>
          </a:stretch>
        </p:blipFill>
        <p:spPr>
          <a:xfrm>
            <a:off x="5607500" y="2704625"/>
            <a:ext cx="3079300" cy="3421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483476" y="0"/>
            <a:ext cx="8229600" cy="1143000"/>
          </a:xfrm>
          <a:prstGeom prst="rect">
            <a:avLst/>
          </a:prstGeom>
        </p:spPr>
        <p:txBody>
          <a:bodyPr lIns="91425" tIns="91425" rIns="91425" bIns="91425" anchor="ctr" anchorCtr="0">
            <a:noAutofit/>
          </a:bodyPr>
          <a:lstStyle/>
          <a:p>
            <a:pPr lvl="0" rtl="0">
              <a:spcBef>
                <a:spcPts val="0"/>
              </a:spcBef>
              <a:buNone/>
            </a:pPr>
            <a:r>
              <a:rPr lang="en-US" dirty="0"/>
              <a:t>Dependencies</a:t>
            </a:r>
          </a:p>
        </p:txBody>
      </p:sp>
      <p:sp>
        <p:nvSpPr>
          <p:cNvPr id="451" name="Shape 451"/>
          <p:cNvSpPr txBox="1">
            <a:spLocks noGrp="1"/>
          </p:cNvSpPr>
          <p:nvPr>
            <p:ph type="sldNum" idx="12"/>
          </p:nvPr>
        </p:nvSpPr>
        <p:spPr>
          <a:xfrm>
            <a:off x="8213806" y="6927622"/>
            <a:ext cx="4572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17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065730505"/>
              </p:ext>
            </p:extLst>
          </p:nvPr>
        </p:nvGraphicFramePr>
        <p:xfrm>
          <a:off x="199696" y="942507"/>
          <a:ext cx="8797160" cy="5212080"/>
        </p:xfrm>
        <a:graphic>
          <a:graphicData uri="http://schemas.openxmlformats.org/drawingml/2006/table">
            <a:tbl>
              <a:tblPr firstRow="1" bandRow="1">
                <a:tableStyleId>{5C22544A-7EE6-4342-B048-85BDC9FD1C3A}</a:tableStyleId>
              </a:tblPr>
              <a:tblGrid>
                <a:gridCol w="580238">
                  <a:extLst>
                    <a:ext uri="{9D8B030D-6E8A-4147-A177-3AD203B41FA5}">
                      <a16:colId xmlns:a16="http://schemas.microsoft.com/office/drawing/2014/main" val="2472000106"/>
                    </a:ext>
                  </a:extLst>
                </a:gridCol>
                <a:gridCol w="2938626">
                  <a:extLst>
                    <a:ext uri="{9D8B030D-6E8A-4147-A177-3AD203B41FA5}">
                      <a16:colId xmlns:a16="http://schemas.microsoft.com/office/drawing/2014/main" val="4242647375"/>
                    </a:ext>
                  </a:extLst>
                </a:gridCol>
                <a:gridCol w="1759432">
                  <a:extLst>
                    <a:ext uri="{9D8B030D-6E8A-4147-A177-3AD203B41FA5}">
                      <a16:colId xmlns:a16="http://schemas.microsoft.com/office/drawing/2014/main" val="114980629"/>
                    </a:ext>
                  </a:extLst>
                </a:gridCol>
                <a:gridCol w="1759432">
                  <a:extLst>
                    <a:ext uri="{9D8B030D-6E8A-4147-A177-3AD203B41FA5}">
                      <a16:colId xmlns:a16="http://schemas.microsoft.com/office/drawing/2014/main" val="3691311839"/>
                    </a:ext>
                  </a:extLst>
                </a:gridCol>
                <a:gridCol w="1759432">
                  <a:extLst>
                    <a:ext uri="{9D8B030D-6E8A-4147-A177-3AD203B41FA5}">
                      <a16:colId xmlns:a16="http://schemas.microsoft.com/office/drawing/2014/main" val="2311936902"/>
                    </a:ext>
                  </a:extLst>
                </a:gridCol>
              </a:tblGrid>
              <a:tr h="371810">
                <a:tc>
                  <a:txBody>
                    <a:bodyPr/>
                    <a:lstStyle/>
                    <a:p>
                      <a:pPr algn="l" rtl="0" fontAlgn="t">
                        <a:spcBef>
                          <a:spcPts val="0"/>
                        </a:spcBef>
                        <a:spcAft>
                          <a:spcPts val="0"/>
                        </a:spcAft>
                      </a:pPr>
                      <a:r>
                        <a:rPr lang="en-US" sz="1600" b="1" i="0" u="none" strike="noStrike" dirty="0">
                          <a:solidFill>
                            <a:srgbClr val="000000"/>
                          </a:solidFill>
                          <a:effectLst/>
                          <a:latin typeface="+mj-lt"/>
                        </a:rPr>
                        <a:t>No.</a:t>
                      </a:r>
                      <a:endParaRPr lang="en-US" sz="1600" dirty="0">
                        <a:effectLst/>
                        <a:latin typeface="+mj-lt"/>
                      </a:endParaRPr>
                    </a:p>
                  </a:txBody>
                  <a:tcPr marL="76200" marR="76200" marT="76200" marB="76200"/>
                </a:tc>
                <a:tc>
                  <a:txBody>
                    <a:bodyPr/>
                    <a:lstStyle/>
                    <a:p>
                      <a:pPr algn="l" rtl="0" fontAlgn="t">
                        <a:spcBef>
                          <a:spcPts val="0"/>
                        </a:spcBef>
                        <a:spcAft>
                          <a:spcPts val="0"/>
                        </a:spcAft>
                      </a:pPr>
                      <a:r>
                        <a:rPr lang="en-US" sz="1600" b="1" i="0" u="none" strike="noStrike">
                          <a:solidFill>
                            <a:srgbClr val="000000"/>
                          </a:solidFill>
                          <a:effectLst/>
                          <a:latin typeface="+mj-lt"/>
                        </a:rPr>
                        <a:t>Dependency</a:t>
                      </a:r>
                      <a:endParaRPr lang="en-US" sz="1600">
                        <a:effectLst/>
                        <a:latin typeface="+mj-lt"/>
                      </a:endParaRPr>
                    </a:p>
                  </a:txBody>
                  <a:tcPr marL="76200" marR="76200" marT="76200" marB="76200"/>
                </a:tc>
                <a:tc>
                  <a:txBody>
                    <a:bodyPr/>
                    <a:lstStyle/>
                    <a:p>
                      <a:pPr algn="l" rtl="0" fontAlgn="t">
                        <a:spcBef>
                          <a:spcPts val="0"/>
                        </a:spcBef>
                        <a:spcAft>
                          <a:spcPts val="0"/>
                        </a:spcAft>
                      </a:pPr>
                      <a:r>
                        <a:rPr lang="en-US" sz="1600" b="1" i="0" u="none" strike="noStrike">
                          <a:solidFill>
                            <a:srgbClr val="000000"/>
                          </a:solidFill>
                          <a:effectLst/>
                          <a:latin typeface="+mj-lt"/>
                        </a:rPr>
                        <a:t>Resolve by</a:t>
                      </a:r>
                      <a:endParaRPr lang="en-US" sz="1600">
                        <a:effectLst/>
                        <a:latin typeface="+mj-lt"/>
                      </a:endParaRPr>
                    </a:p>
                  </a:txBody>
                  <a:tcPr marL="76200" marR="76200" marT="76200" marB="76200"/>
                </a:tc>
                <a:tc>
                  <a:txBody>
                    <a:bodyPr/>
                    <a:lstStyle/>
                    <a:p>
                      <a:pPr algn="l" rtl="0" fontAlgn="t">
                        <a:spcBef>
                          <a:spcPts val="0"/>
                        </a:spcBef>
                        <a:spcAft>
                          <a:spcPts val="0"/>
                        </a:spcAft>
                      </a:pPr>
                      <a:r>
                        <a:rPr lang="en-US" sz="1600" b="1" i="0" u="none" strike="noStrike" dirty="0">
                          <a:solidFill>
                            <a:srgbClr val="000000"/>
                          </a:solidFill>
                          <a:effectLst/>
                          <a:latin typeface="+mj-lt"/>
                        </a:rPr>
                        <a:t>Status</a:t>
                      </a:r>
                      <a:endParaRPr lang="en-US" sz="1600" dirty="0">
                        <a:effectLst/>
                        <a:latin typeface="+mj-lt"/>
                      </a:endParaRPr>
                    </a:p>
                  </a:txBody>
                  <a:tcPr marL="76200" marR="76200" marT="76200" marB="76200"/>
                </a:tc>
                <a:tc>
                  <a:txBody>
                    <a:bodyPr/>
                    <a:lstStyle/>
                    <a:p>
                      <a:pPr algn="l" rtl="0" fontAlgn="t">
                        <a:spcBef>
                          <a:spcPts val="0"/>
                        </a:spcBef>
                        <a:spcAft>
                          <a:spcPts val="0"/>
                        </a:spcAft>
                      </a:pPr>
                      <a:r>
                        <a:rPr lang="en-US" sz="1600" dirty="0">
                          <a:effectLst/>
                          <a:latin typeface="+mj-lt"/>
                        </a:rPr>
                        <a:t>Plan B</a:t>
                      </a:r>
                    </a:p>
                  </a:txBody>
                  <a:tcPr marL="76200" marR="76200" marT="76200" marB="76200"/>
                </a:tc>
                <a:extLst>
                  <a:ext uri="{0D108BD9-81ED-4DB2-BD59-A6C34878D82A}">
                    <a16:rowId xmlns:a16="http://schemas.microsoft.com/office/drawing/2014/main" val="1461874004"/>
                  </a:ext>
                </a:extLst>
              </a:tr>
              <a:tr h="1287035">
                <a:tc>
                  <a:txBody>
                    <a:bodyPr/>
                    <a:lstStyle/>
                    <a:p>
                      <a:pPr algn="l" rtl="0" fontAlgn="t">
                        <a:spcBef>
                          <a:spcPts val="0"/>
                        </a:spcBef>
                        <a:spcAft>
                          <a:spcPts val="0"/>
                        </a:spcAft>
                      </a:pPr>
                      <a:r>
                        <a:rPr lang="en-US" sz="1600" b="0" i="0" u="none" strike="noStrike" dirty="0">
                          <a:solidFill>
                            <a:srgbClr val="000000"/>
                          </a:solidFill>
                          <a:effectLst/>
                          <a:latin typeface="+mj-lt"/>
                        </a:rPr>
                        <a:t>1</a:t>
                      </a:r>
                      <a:endParaRPr lang="en-US" sz="1600" dirty="0">
                        <a:effectLst/>
                        <a:latin typeface="+mj-lt"/>
                      </a:endParaRPr>
                    </a:p>
                  </a:txBody>
                  <a:tcPr marL="76200" marR="76200" marT="76200" marB="76200"/>
                </a:tc>
                <a:tc>
                  <a:txBody>
                    <a:bodyPr/>
                    <a:lstStyle/>
                    <a:p>
                      <a:pPr algn="l" rtl="0" fontAlgn="t">
                        <a:spcBef>
                          <a:spcPts val="0"/>
                        </a:spcBef>
                        <a:spcAft>
                          <a:spcPts val="0"/>
                        </a:spcAft>
                      </a:pPr>
                      <a:r>
                        <a:rPr lang="en-US" sz="1600" b="0" i="0" u="none" strike="noStrike" dirty="0">
                          <a:solidFill>
                            <a:srgbClr val="000000"/>
                          </a:solidFill>
                          <a:effectLst/>
                          <a:latin typeface="+mj-lt"/>
                        </a:rPr>
                        <a:t>Develop complete  understanding of problem and survey for possible approaches, based on feedback from mentors.</a:t>
                      </a:r>
                      <a:endParaRPr lang="en-US" sz="1600" dirty="0">
                        <a:effectLst/>
                        <a:latin typeface="+mj-lt"/>
                      </a:endParaRPr>
                    </a:p>
                  </a:txBody>
                  <a:tcPr marL="76200" marR="76200" marT="76200" marB="76200"/>
                </a:tc>
                <a:tc>
                  <a:txBody>
                    <a:bodyPr/>
                    <a:lstStyle/>
                    <a:p>
                      <a:pPr algn="l" rtl="0" fontAlgn="t">
                        <a:spcBef>
                          <a:spcPts val="0"/>
                        </a:spcBef>
                        <a:spcAft>
                          <a:spcPts val="0"/>
                        </a:spcAft>
                      </a:pPr>
                      <a:r>
                        <a:rPr lang="en-US" sz="1600" b="0" i="0" u="none" strike="noStrike" dirty="0">
                          <a:solidFill>
                            <a:srgbClr val="000000"/>
                          </a:solidFill>
                          <a:effectLst/>
                          <a:latin typeface="+mj-lt"/>
                        </a:rPr>
                        <a:t>3/3/2017</a:t>
                      </a:r>
                      <a:endParaRPr lang="en-US" sz="1600" dirty="0">
                        <a:effectLst/>
                        <a:latin typeface="+mj-lt"/>
                      </a:endParaRPr>
                    </a:p>
                  </a:txBody>
                  <a:tcPr marL="76200" marR="76200" marT="76200" marB="76200"/>
                </a:tc>
                <a:tc>
                  <a:txBody>
                    <a:bodyPr/>
                    <a:lstStyle/>
                    <a:p>
                      <a:pPr algn="l" rtl="0" fontAlgn="t">
                        <a:spcBef>
                          <a:spcPts val="0"/>
                        </a:spcBef>
                        <a:spcAft>
                          <a:spcPts val="0"/>
                        </a:spcAft>
                      </a:pPr>
                      <a:r>
                        <a:rPr lang="en-US" sz="1600" b="0" i="0" u="none" strike="noStrike" kern="1200" dirty="0">
                          <a:solidFill>
                            <a:srgbClr val="000000"/>
                          </a:solidFill>
                          <a:effectLst/>
                          <a:latin typeface="+mj-lt"/>
                          <a:ea typeface="+mn-ea"/>
                          <a:cs typeface="+mn-cs"/>
                        </a:rPr>
                        <a:t>In Progress</a:t>
                      </a:r>
                    </a:p>
                  </a:txBody>
                  <a:tcPr marL="76200" marR="76200" marT="76200" marB="76200"/>
                </a:tc>
                <a:tc>
                  <a:txBody>
                    <a:bodyPr/>
                    <a:lstStyle/>
                    <a:p>
                      <a:pPr algn="l" rtl="0" fontAlgn="t">
                        <a:spcBef>
                          <a:spcPts val="0"/>
                        </a:spcBef>
                        <a:spcAft>
                          <a:spcPts val="0"/>
                        </a:spcAft>
                      </a:pPr>
                      <a:r>
                        <a:rPr lang="en-US" sz="1600" dirty="0">
                          <a:effectLst/>
                          <a:latin typeface="+mj-lt"/>
                        </a:rPr>
                        <a:t>No Alternative</a:t>
                      </a:r>
                    </a:p>
                  </a:txBody>
                  <a:tcPr marL="76200" marR="76200" marT="76200" marB="76200"/>
                </a:tc>
                <a:extLst>
                  <a:ext uri="{0D108BD9-81ED-4DB2-BD59-A6C34878D82A}">
                    <a16:rowId xmlns:a16="http://schemas.microsoft.com/office/drawing/2014/main" val="1703429506"/>
                  </a:ext>
                </a:extLst>
              </a:tr>
              <a:tr h="371810">
                <a:tc>
                  <a:txBody>
                    <a:bodyPr/>
                    <a:lstStyle/>
                    <a:p>
                      <a:pPr algn="l" rtl="0" fontAlgn="t">
                        <a:spcBef>
                          <a:spcPts val="0"/>
                        </a:spcBef>
                        <a:spcAft>
                          <a:spcPts val="0"/>
                        </a:spcAft>
                      </a:pPr>
                      <a:r>
                        <a:rPr lang="en-US" sz="1600" b="0" i="0" u="none" strike="noStrike">
                          <a:solidFill>
                            <a:srgbClr val="000000"/>
                          </a:solidFill>
                          <a:effectLst/>
                          <a:latin typeface="+mj-lt"/>
                        </a:rPr>
                        <a:t>2</a:t>
                      </a:r>
                      <a:endParaRPr lang="en-US" sz="1600">
                        <a:effectLst/>
                        <a:latin typeface="+mj-lt"/>
                      </a:endParaRPr>
                    </a:p>
                  </a:txBody>
                  <a:tcPr marL="76200" marR="76200" marT="76200" marB="76200"/>
                </a:tc>
                <a:tc>
                  <a:txBody>
                    <a:bodyPr/>
                    <a:lstStyle/>
                    <a:p>
                      <a:pPr algn="l" rtl="0" fontAlgn="t">
                        <a:spcBef>
                          <a:spcPts val="0"/>
                        </a:spcBef>
                        <a:spcAft>
                          <a:spcPts val="0"/>
                        </a:spcAft>
                      </a:pPr>
                      <a:r>
                        <a:rPr lang="en-US" sz="1600" dirty="0">
                          <a:effectLst/>
                          <a:latin typeface="+mj-lt"/>
                        </a:rPr>
                        <a:t>Procure codebase</a:t>
                      </a:r>
                    </a:p>
                  </a:txBody>
                  <a:tcPr marL="76200" marR="76200" marT="76200" marB="76200"/>
                </a:tc>
                <a:tc>
                  <a:txBody>
                    <a:bodyPr/>
                    <a:lstStyle/>
                    <a:p>
                      <a:pPr algn="l" rtl="0" fontAlgn="t">
                        <a:spcBef>
                          <a:spcPts val="0"/>
                        </a:spcBef>
                        <a:spcAft>
                          <a:spcPts val="0"/>
                        </a:spcAft>
                      </a:pPr>
                      <a:r>
                        <a:rPr lang="en-US" sz="1600" b="0" i="0" u="none" strike="noStrike">
                          <a:solidFill>
                            <a:srgbClr val="000000"/>
                          </a:solidFill>
                          <a:effectLst/>
                          <a:latin typeface="+mj-lt"/>
                        </a:rPr>
                        <a:t>02/24/2017</a:t>
                      </a:r>
                      <a:endParaRPr lang="en-US" sz="1600">
                        <a:effectLst/>
                        <a:latin typeface="+mj-lt"/>
                      </a:endParaRPr>
                    </a:p>
                  </a:txBody>
                  <a:tcPr marL="76200" marR="76200" marT="76200" marB="76200"/>
                </a:tc>
                <a:tc>
                  <a:txBody>
                    <a:bodyPr/>
                    <a:lstStyle/>
                    <a:p>
                      <a:pPr algn="l" rtl="0" fontAlgn="t">
                        <a:spcBef>
                          <a:spcPts val="0"/>
                        </a:spcBef>
                        <a:spcAft>
                          <a:spcPts val="0"/>
                        </a:spcAft>
                      </a:pPr>
                      <a:r>
                        <a:rPr lang="en-US" sz="1600" b="0" i="0" u="none" strike="noStrike">
                          <a:solidFill>
                            <a:srgbClr val="000000"/>
                          </a:solidFill>
                          <a:effectLst/>
                          <a:latin typeface="+mj-lt"/>
                        </a:rPr>
                        <a:t>Done</a:t>
                      </a:r>
                      <a:endParaRPr lang="en-US" sz="1600">
                        <a:effectLst/>
                        <a:latin typeface="+mj-lt"/>
                      </a:endParaRPr>
                    </a:p>
                  </a:txBody>
                  <a:tcPr marL="76200" marR="76200" marT="76200" marB="76200"/>
                </a:tc>
                <a:tc>
                  <a:txBody>
                    <a:bodyPr/>
                    <a:lstStyle/>
                    <a:p>
                      <a:pPr algn="ctr" rtl="0" fontAlgn="t">
                        <a:spcBef>
                          <a:spcPts val="0"/>
                        </a:spcBef>
                        <a:spcAft>
                          <a:spcPts val="0"/>
                        </a:spcAft>
                      </a:pPr>
                      <a:r>
                        <a:rPr lang="en-US" sz="1600" dirty="0">
                          <a:effectLst/>
                          <a:latin typeface="+mj-lt"/>
                        </a:rPr>
                        <a:t>-</a:t>
                      </a:r>
                    </a:p>
                  </a:txBody>
                  <a:tcPr marL="76200" marR="76200" marT="76200" marB="76200"/>
                </a:tc>
                <a:extLst>
                  <a:ext uri="{0D108BD9-81ED-4DB2-BD59-A6C34878D82A}">
                    <a16:rowId xmlns:a16="http://schemas.microsoft.com/office/drawing/2014/main" val="191506273"/>
                  </a:ext>
                </a:extLst>
              </a:tr>
              <a:tr h="600616">
                <a:tc>
                  <a:txBody>
                    <a:bodyPr/>
                    <a:lstStyle/>
                    <a:p>
                      <a:pPr algn="l" rtl="0" fontAlgn="t">
                        <a:spcBef>
                          <a:spcPts val="0"/>
                        </a:spcBef>
                        <a:spcAft>
                          <a:spcPts val="0"/>
                        </a:spcAft>
                      </a:pPr>
                      <a:r>
                        <a:rPr lang="en-US" sz="1600" b="0" i="0" u="none" strike="noStrike">
                          <a:solidFill>
                            <a:srgbClr val="000000"/>
                          </a:solidFill>
                          <a:effectLst/>
                          <a:latin typeface="+mj-lt"/>
                        </a:rPr>
                        <a:t>4</a:t>
                      </a:r>
                      <a:endParaRPr lang="en-US" sz="1600">
                        <a:effectLst/>
                        <a:latin typeface="+mj-lt"/>
                      </a:endParaRPr>
                    </a:p>
                  </a:txBody>
                  <a:tcPr marL="76200" marR="76200" marT="76200" marB="76200"/>
                </a:tc>
                <a:tc>
                  <a:txBody>
                    <a:bodyPr/>
                    <a:lstStyle/>
                    <a:p>
                      <a:pPr algn="l" rtl="0" fontAlgn="t">
                        <a:spcBef>
                          <a:spcPts val="0"/>
                        </a:spcBef>
                        <a:spcAft>
                          <a:spcPts val="0"/>
                        </a:spcAft>
                      </a:pPr>
                      <a:r>
                        <a:rPr lang="en-US" sz="1600" b="0" i="0" u="none" strike="noStrike" dirty="0">
                          <a:solidFill>
                            <a:srgbClr val="000000"/>
                          </a:solidFill>
                          <a:effectLst/>
                          <a:latin typeface="+mj-lt"/>
                        </a:rPr>
                        <a:t>Xingchi He’s time to discuss existing code and approach. </a:t>
                      </a:r>
                      <a:endParaRPr lang="en-US" sz="1600" dirty="0">
                        <a:effectLst/>
                        <a:latin typeface="+mj-lt"/>
                      </a:endParaRPr>
                    </a:p>
                  </a:txBody>
                  <a:tcPr marL="76200" marR="76200" marT="76200" marB="76200"/>
                </a:tc>
                <a:tc>
                  <a:txBody>
                    <a:bodyPr/>
                    <a:lstStyle/>
                    <a:p>
                      <a:pPr algn="l" rtl="0" fontAlgn="t">
                        <a:spcBef>
                          <a:spcPts val="0"/>
                        </a:spcBef>
                        <a:spcAft>
                          <a:spcPts val="0"/>
                        </a:spcAft>
                      </a:pPr>
                      <a:r>
                        <a:rPr lang="en-US" sz="1600" b="0" i="0" u="none" strike="noStrike">
                          <a:solidFill>
                            <a:srgbClr val="000000"/>
                          </a:solidFill>
                          <a:effectLst/>
                          <a:latin typeface="+mj-lt"/>
                        </a:rPr>
                        <a:t>3/3/2017</a:t>
                      </a:r>
                      <a:endParaRPr lang="en-US" sz="1600">
                        <a:effectLst/>
                        <a:latin typeface="+mj-lt"/>
                      </a:endParaRPr>
                    </a:p>
                  </a:txBody>
                  <a:tcPr marL="76200" marR="76200" marT="76200" marB="76200"/>
                </a:tc>
                <a:tc>
                  <a:txBody>
                    <a:bodyPr/>
                    <a:lstStyle/>
                    <a:p>
                      <a:pPr algn="l" rtl="0" fontAlgn="t">
                        <a:spcBef>
                          <a:spcPts val="0"/>
                        </a:spcBef>
                        <a:spcAft>
                          <a:spcPts val="0"/>
                        </a:spcAft>
                      </a:pPr>
                      <a:r>
                        <a:rPr lang="en-US" sz="1600" b="0" i="0" u="none" strike="noStrike" dirty="0">
                          <a:solidFill>
                            <a:srgbClr val="000000"/>
                          </a:solidFill>
                          <a:effectLst/>
                          <a:latin typeface="+mj-lt"/>
                        </a:rPr>
                        <a:t>In progress</a:t>
                      </a:r>
                      <a:endParaRPr lang="en-US" sz="1600" dirty="0">
                        <a:effectLst/>
                        <a:latin typeface="+mj-lt"/>
                      </a:endParaRPr>
                    </a:p>
                  </a:txBody>
                  <a:tcPr marL="76200" marR="76200" marT="76200" marB="76200"/>
                </a:tc>
                <a:tc>
                  <a:txBody>
                    <a:bodyPr/>
                    <a:lstStyle/>
                    <a:p>
                      <a:pPr algn="l" rtl="0" fontAlgn="t">
                        <a:spcBef>
                          <a:spcPts val="0"/>
                        </a:spcBef>
                        <a:spcAft>
                          <a:spcPts val="0"/>
                        </a:spcAft>
                      </a:pPr>
                      <a:r>
                        <a:rPr lang="en-US" sz="1600" dirty="0">
                          <a:effectLst/>
                          <a:latin typeface="+mj-lt"/>
                        </a:rPr>
                        <a:t>Self Learning</a:t>
                      </a:r>
                    </a:p>
                  </a:txBody>
                  <a:tcPr marL="76200" marR="76200" marT="76200" marB="76200"/>
                </a:tc>
                <a:extLst>
                  <a:ext uri="{0D108BD9-81ED-4DB2-BD59-A6C34878D82A}">
                    <a16:rowId xmlns:a16="http://schemas.microsoft.com/office/drawing/2014/main" val="3401379771"/>
                  </a:ext>
                </a:extLst>
              </a:tr>
              <a:tr h="600616">
                <a:tc>
                  <a:txBody>
                    <a:bodyPr/>
                    <a:lstStyle/>
                    <a:p>
                      <a:pPr algn="l" rtl="0" fontAlgn="t">
                        <a:spcBef>
                          <a:spcPts val="0"/>
                        </a:spcBef>
                        <a:spcAft>
                          <a:spcPts val="0"/>
                        </a:spcAft>
                      </a:pPr>
                      <a:r>
                        <a:rPr lang="en-US" sz="1600" b="0" i="0" u="none" strike="noStrike">
                          <a:solidFill>
                            <a:srgbClr val="000000"/>
                          </a:solidFill>
                          <a:effectLst/>
                          <a:latin typeface="+mj-lt"/>
                        </a:rPr>
                        <a:t>5</a:t>
                      </a:r>
                      <a:endParaRPr lang="en-US" sz="1600">
                        <a:effectLst/>
                        <a:latin typeface="+mj-lt"/>
                      </a:endParaRPr>
                    </a:p>
                  </a:txBody>
                  <a:tcPr marL="76200" marR="76200" marT="76200" marB="76200"/>
                </a:tc>
                <a:tc>
                  <a:txBody>
                    <a:bodyPr/>
                    <a:lstStyle/>
                    <a:p>
                      <a:pPr algn="l" rtl="0" fontAlgn="t">
                        <a:spcBef>
                          <a:spcPts val="0"/>
                        </a:spcBef>
                        <a:spcAft>
                          <a:spcPts val="0"/>
                        </a:spcAft>
                      </a:pPr>
                      <a:r>
                        <a:rPr lang="en-US" sz="1600" b="0" i="0" u="none" strike="noStrike" dirty="0">
                          <a:solidFill>
                            <a:srgbClr val="000000"/>
                          </a:solidFill>
                          <a:effectLst/>
                          <a:latin typeface="+mj-lt"/>
                        </a:rPr>
                        <a:t>Fiber Optic sensor from Dr. Iordachita. </a:t>
                      </a:r>
                      <a:endParaRPr lang="en-US" sz="1600" dirty="0">
                        <a:effectLst/>
                        <a:latin typeface="+mj-lt"/>
                      </a:endParaRPr>
                    </a:p>
                  </a:txBody>
                  <a:tcPr marL="76200" marR="76200" marT="76200" marB="76200"/>
                </a:tc>
                <a:tc>
                  <a:txBody>
                    <a:bodyPr/>
                    <a:lstStyle/>
                    <a:p>
                      <a:pPr algn="l" rtl="0" fontAlgn="t">
                        <a:spcBef>
                          <a:spcPts val="0"/>
                        </a:spcBef>
                        <a:spcAft>
                          <a:spcPts val="0"/>
                        </a:spcAft>
                      </a:pPr>
                      <a:r>
                        <a:rPr lang="en-US" sz="1600" b="0" i="0" u="none" strike="noStrike" dirty="0">
                          <a:solidFill>
                            <a:srgbClr val="000000"/>
                          </a:solidFill>
                          <a:effectLst/>
                          <a:latin typeface="+mj-lt"/>
                        </a:rPr>
                        <a:t>3/3/2017</a:t>
                      </a:r>
                      <a:endParaRPr lang="en-US" sz="1600" dirty="0">
                        <a:effectLst/>
                        <a:latin typeface="+mj-lt"/>
                      </a:endParaRPr>
                    </a:p>
                  </a:txBody>
                  <a:tcPr marL="76200" marR="76200" marT="76200" marB="76200"/>
                </a:tc>
                <a:tc>
                  <a:txBody>
                    <a:bodyPr/>
                    <a:lstStyle/>
                    <a:p>
                      <a:pPr algn="l" rtl="0" fontAlgn="t">
                        <a:spcBef>
                          <a:spcPts val="0"/>
                        </a:spcBef>
                        <a:spcAft>
                          <a:spcPts val="0"/>
                        </a:spcAft>
                      </a:pPr>
                      <a:r>
                        <a:rPr lang="en-US" sz="1600" b="0" i="0" u="none" strike="noStrike" dirty="0">
                          <a:solidFill>
                            <a:srgbClr val="000000"/>
                          </a:solidFill>
                          <a:effectLst/>
                          <a:latin typeface="+mj-lt"/>
                        </a:rPr>
                        <a:t>Done</a:t>
                      </a:r>
                      <a:endParaRPr lang="en-US" sz="1600" dirty="0">
                        <a:effectLst/>
                        <a:latin typeface="+mj-lt"/>
                      </a:endParaRPr>
                    </a:p>
                  </a:txBody>
                  <a:tcPr marL="76200" marR="76200" marT="76200" marB="76200"/>
                </a:tc>
                <a:tc>
                  <a:txBody>
                    <a:bodyPr/>
                    <a:lstStyle/>
                    <a:p>
                      <a:pPr algn="ctr" rtl="0" fontAlgn="t">
                        <a:spcBef>
                          <a:spcPts val="0"/>
                        </a:spcBef>
                        <a:spcAft>
                          <a:spcPts val="0"/>
                        </a:spcAft>
                      </a:pPr>
                      <a:r>
                        <a:rPr lang="en-US" sz="1600" dirty="0">
                          <a:effectLst/>
                          <a:latin typeface="+mj-lt"/>
                        </a:rPr>
                        <a:t>-</a:t>
                      </a:r>
                    </a:p>
                  </a:txBody>
                  <a:tcPr marL="76200" marR="76200" marT="76200" marB="76200"/>
                </a:tc>
                <a:extLst>
                  <a:ext uri="{0D108BD9-81ED-4DB2-BD59-A6C34878D82A}">
                    <a16:rowId xmlns:a16="http://schemas.microsoft.com/office/drawing/2014/main" val="1410437158"/>
                  </a:ext>
                </a:extLst>
              </a:tr>
              <a:tr h="600616">
                <a:tc>
                  <a:txBody>
                    <a:bodyPr/>
                    <a:lstStyle/>
                    <a:p>
                      <a:pPr algn="l" rtl="0" fontAlgn="t">
                        <a:spcBef>
                          <a:spcPts val="0"/>
                        </a:spcBef>
                        <a:spcAft>
                          <a:spcPts val="0"/>
                        </a:spcAft>
                      </a:pPr>
                      <a:r>
                        <a:rPr lang="en-US" sz="1600" b="0" i="0" u="none" strike="noStrike">
                          <a:solidFill>
                            <a:srgbClr val="000000"/>
                          </a:solidFill>
                          <a:effectLst/>
                          <a:latin typeface="+mj-lt"/>
                        </a:rPr>
                        <a:t>6</a:t>
                      </a:r>
                      <a:endParaRPr lang="en-US" sz="1600">
                        <a:effectLst/>
                        <a:latin typeface="+mj-lt"/>
                      </a:endParaRPr>
                    </a:p>
                  </a:txBody>
                  <a:tcPr marL="76200" marR="76200" marT="76200" marB="76200"/>
                </a:tc>
                <a:tc>
                  <a:txBody>
                    <a:bodyPr/>
                    <a:lstStyle/>
                    <a:p>
                      <a:pPr algn="l" rtl="0" fontAlgn="t">
                        <a:spcBef>
                          <a:spcPts val="0"/>
                        </a:spcBef>
                        <a:spcAft>
                          <a:spcPts val="0"/>
                        </a:spcAft>
                      </a:pPr>
                      <a:r>
                        <a:rPr lang="en-US" sz="1600" b="0" i="0" u="none" strike="noStrike">
                          <a:solidFill>
                            <a:srgbClr val="000000"/>
                          </a:solidFill>
                          <a:effectLst/>
                          <a:latin typeface="+mj-lt"/>
                        </a:rPr>
                        <a:t>Microscope. </a:t>
                      </a:r>
                      <a:endParaRPr lang="en-US" sz="1600">
                        <a:effectLst/>
                        <a:latin typeface="+mj-lt"/>
                      </a:endParaRPr>
                    </a:p>
                  </a:txBody>
                  <a:tcPr marL="76200" marR="76200" marT="76200" marB="76200"/>
                </a:tc>
                <a:tc>
                  <a:txBody>
                    <a:bodyPr/>
                    <a:lstStyle/>
                    <a:p>
                      <a:pPr algn="l" rtl="0" fontAlgn="t">
                        <a:spcBef>
                          <a:spcPts val="0"/>
                        </a:spcBef>
                        <a:spcAft>
                          <a:spcPts val="0"/>
                        </a:spcAft>
                      </a:pPr>
                      <a:r>
                        <a:rPr lang="en-US" sz="1600" b="0" i="0" u="none" strike="noStrike">
                          <a:solidFill>
                            <a:srgbClr val="000000"/>
                          </a:solidFill>
                          <a:effectLst/>
                          <a:latin typeface="+mj-lt"/>
                        </a:rPr>
                        <a:t>03/10/2017</a:t>
                      </a:r>
                      <a:endParaRPr lang="en-US" sz="1600">
                        <a:effectLst/>
                        <a:latin typeface="+mj-lt"/>
                      </a:endParaRPr>
                    </a:p>
                  </a:txBody>
                  <a:tcPr marL="76200" marR="76200" marT="76200" marB="76200"/>
                </a:tc>
                <a:tc>
                  <a:txBody>
                    <a:bodyPr/>
                    <a:lstStyle/>
                    <a:p>
                      <a:pPr algn="l" rtl="0" fontAlgn="t">
                        <a:spcBef>
                          <a:spcPts val="0"/>
                        </a:spcBef>
                        <a:spcAft>
                          <a:spcPts val="0"/>
                        </a:spcAft>
                      </a:pPr>
                      <a:r>
                        <a:rPr lang="en-US" sz="1600" b="0" i="0" u="none" strike="noStrike">
                          <a:solidFill>
                            <a:srgbClr val="000000"/>
                          </a:solidFill>
                          <a:effectLst/>
                          <a:latin typeface="+mj-lt"/>
                        </a:rPr>
                        <a:t>In progress</a:t>
                      </a:r>
                      <a:endParaRPr lang="en-US" sz="1600">
                        <a:effectLst/>
                        <a:latin typeface="+mj-lt"/>
                      </a:endParaRPr>
                    </a:p>
                  </a:txBody>
                  <a:tcPr marL="76200" marR="76200" marT="76200" marB="76200"/>
                </a:tc>
                <a:tc>
                  <a:txBody>
                    <a:bodyPr/>
                    <a:lstStyle/>
                    <a:p>
                      <a:pPr algn="l" rtl="0" fontAlgn="t">
                        <a:spcBef>
                          <a:spcPts val="0"/>
                        </a:spcBef>
                        <a:spcAft>
                          <a:spcPts val="0"/>
                        </a:spcAft>
                      </a:pPr>
                      <a:r>
                        <a:rPr lang="en-US" sz="1600" dirty="0">
                          <a:effectLst/>
                          <a:latin typeface="+mj-lt"/>
                        </a:rPr>
                        <a:t>Borrow from other labs</a:t>
                      </a:r>
                    </a:p>
                  </a:txBody>
                  <a:tcPr marL="76200" marR="76200" marT="76200" marB="76200"/>
                </a:tc>
                <a:extLst>
                  <a:ext uri="{0D108BD9-81ED-4DB2-BD59-A6C34878D82A}">
                    <a16:rowId xmlns:a16="http://schemas.microsoft.com/office/drawing/2014/main" val="169530885"/>
                  </a:ext>
                </a:extLst>
              </a:tr>
              <a:tr h="1058229">
                <a:tc>
                  <a:txBody>
                    <a:bodyPr/>
                    <a:lstStyle/>
                    <a:p>
                      <a:pPr algn="l" rtl="0" fontAlgn="t">
                        <a:spcBef>
                          <a:spcPts val="0"/>
                        </a:spcBef>
                        <a:spcAft>
                          <a:spcPts val="0"/>
                        </a:spcAft>
                      </a:pPr>
                      <a:r>
                        <a:rPr lang="en-US" sz="1600" b="0" i="0" u="none" strike="noStrike">
                          <a:solidFill>
                            <a:srgbClr val="000000"/>
                          </a:solidFill>
                          <a:effectLst/>
                          <a:latin typeface="+mj-lt"/>
                        </a:rPr>
                        <a:t>7</a:t>
                      </a:r>
                      <a:endParaRPr lang="en-US" sz="1600">
                        <a:effectLst/>
                        <a:latin typeface="+mj-lt"/>
                      </a:endParaRPr>
                    </a:p>
                  </a:txBody>
                  <a:tcPr marL="76200" marR="76200" marT="76200" marB="76200"/>
                </a:tc>
                <a:tc>
                  <a:txBody>
                    <a:bodyPr/>
                    <a:lstStyle/>
                    <a:p>
                      <a:pPr algn="l" rtl="0" fontAlgn="t">
                        <a:spcBef>
                          <a:spcPts val="0"/>
                        </a:spcBef>
                        <a:spcAft>
                          <a:spcPts val="0"/>
                        </a:spcAft>
                      </a:pPr>
                      <a:r>
                        <a:rPr lang="en-US" sz="1600" b="0" i="0" u="none" strike="noStrike" dirty="0">
                          <a:solidFill>
                            <a:srgbClr val="000000"/>
                          </a:solidFill>
                          <a:effectLst/>
                          <a:latin typeface="+mj-lt"/>
                        </a:rPr>
                        <a:t>Time with FBG Machine (Currently &gt;=3 projects are using it). </a:t>
                      </a:r>
                      <a:endParaRPr lang="en-US" sz="1600" dirty="0">
                        <a:effectLst/>
                        <a:latin typeface="+mj-lt"/>
                      </a:endParaRPr>
                    </a:p>
                  </a:txBody>
                  <a:tcPr marL="76200" marR="76200" marT="76200" marB="76200"/>
                </a:tc>
                <a:tc>
                  <a:txBody>
                    <a:bodyPr/>
                    <a:lstStyle/>
                    <a:p>
                      <a:pPr algn="l" rtl="0" fontAlgn="t">
                        <a:spcBef>
                          <a:spcPts val="0"/>
                        </a:spcBef>
                        <a:spcAft>
                          <a:spcPts val="0"/>
                        </a:spcAft>
                      </a:pPr>
                      <a:r>
                        <a:rPr lang="en-US" sz="1600" b="0" i="0" u="none" strike="noStrike" dirty="0">
                          <a:solidFill>
                            <a:srgbClr val="000000"/>
                          </a:solidFill>
                          <a:effectLst/>
                          <a:latin typeface="+mj-lt"/>
                        </a:rPr>
                        <a:t>03/10/2017</a:t>
                      </a:r>
                      <a:endParaRPr lang="en-US" sz="1600" dirty="0">
                        <a:effectLst/>
                        <a:latin typeface="+mj-lt"/>
                      </a:endParaRPr>
                    </a:p>
                  </a:txBody>
                  <a:tcPr marL="76200" marR="76200" marT="76200" marB="76200"/>
                </a:tc>
                <a:tc>
                  <a:txBody>
                    <a:bodyPr/>
                    <a:lstStyle/>
                    <a:p>
                      <a:pPr algn="l" rtl="0" fontAlgn="t">
                        <a:spcBef>
                          <a:spcPts val="0"/>
                        </a:spcBef>
                        <a:spcAft>
                          <a:spcPts val="0"/>
                        </a:spcAft>
                      </a:pPr>
                      <a:r>
                        <a:rPr lang="en-US" sz="1600" b="0" i="0" u="none" strike="noStrike" dirty="0">
                          <a:solidFill>
                            <a:srgbClr val="000000"/>
                          </a:solidFill>
                          <a:effectLst/>
                          <a:latin typeface="+mj-lt"/>
                        </a:rPr>
                        <a:t>Can only be scheduled after Ben Gorec’s Arrival </a:t>
                      </a:r>
                      <a:endParaRPr lang="en-US" sz="1600" dirty="0">
                        <a:effectLst/>
                        <a:latin typeface="+mj-lt"/>
                      </a:endParaRPr>
                    </a:p>
                  </a:txBody>
                  <a:tcPr marL="76200" marR="76200" marT="76200" marB="76200"/>
                </a:tc>
                <a:tc>
                  <a:txBody>
                    <a:bodyPr/>
                    <a:lstStyle/>
                    <a:p>
                      <a:pPr algn="l" rtl="0" fontAlgn="t">
                        <a:spcBef>
                          <a:spcPts val="0"/>
                        </a:spcBef>
                        <a:spcAft>
                          <a:spcPts val="0"/>
                        </a:spcAft>
                      </a:pPr>
                      <a:r>
                        <a:rPr lang="en-US" sz="1600" dirty="0">
                          <a:effectLst/>
                          <a:latin typeface="+mj-lt"/>
                        </a:rPr>
                        <a:t>Work late night when no one is using the machine</a:t>
                      </a:r>
                    </a:p>
                  </a:txBody>
                  <a:tcPr marL="76200" marR="76200" marT="76200" marB="76200"/>
                </a:tc>
                <a:extLst>
                  <a:ext uri="{0D108BD9-81ED-4DB2-BD59-A6C34878D82A}">
                    <a16:rowId xmlns:a16="http://schemas.microsoft.com/office/drawing/2014/main" val="82461324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467710" y="11882"/>
            <a:ext cx="8229600" cy="1143000"/>
          </a:xfrm>
          <a:prstGeom prst="rect">
            <a:avLst/>
          </a:prstGeom>
        </p:spPr>
        <p:txBody>
          <a:bodyPr lIns="91425" tIns="91425" rIns="91425" bIns="91425" anchor="ctr" anchorCtr="0">
            <a:noAutofit/>
          </a:bodyPr>
          <a:lstStyle/>
          <a:p>
            <a:pPr lvl="0" rtl="0">
              <a:spcBef>
                <a:spcPts val="0"/>
              </a:spcBef>
              <a:buNone/>
            </a:pPr>
            <a:r>
              <a:rPr lang="en-US" dirty="0"/>
              <a:t>Dependencies</a:t>
            </a:r>
          </a:p>
        </p:txBody>
      </p:sp>
      <p:sp>
        <p:nvSpPr>
          <p:cNvPr id="459" name="Shape 459"/>
          <p:cNvSpPr txBox="1">
            <a:spLocks noGrp="1"/>
          </p:cNvSpPr>
          <p:nvPr>
            <p:ph type="sldNum" idx="12"/>
          </p:nvPr>
        </p:nvSpPr>
        <p:spPr>
          <a:xfrm>
            <a:off x="8213806" y="6927622"/>
            <a:ext cx="4572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18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24440242"/>
              </p:ext>
            </p:extLst>
          </p:nvPr>
        </p:nvGraphicFramePr>
        <p:xfrm>
          <a:off x="273273" y="1899197"/>
          <a:ext cx="8686800" cy="2680828"/>
        </p:xfrm>
        <a:graphic>
          <a:graphicData uri="http://schemas.openxmlformats.org/drawingml/2006/table">
            <a:tbl>
              <a:tblPr firstRow="1" bandRow="1">
                <a:tableStyleId>{5C22544A-7EE6-4342-B048-85BDC9FD1C3A}</a:tableStyleId>
              </a:tblPr>
              <a:tblGrid>
                <a:gridCol w="572959">
                  <a:extLst>
                    <a:ext uri="{9D8B030D-6E8A-4147-A177-3AD203B41FA5}">
                      <a16:colId xmlns:a16="http://schemas.microsoft.com/office/drawing/2014/main" val="315976931"/>
                    </a:ext>
                  </a:extLst>
                </a:gridCol>
                <a:gridCol w="2901761">
                  <a:extLst>
                    <a:ext uri="{9D8B030D-6E8A-4147-A177-3AD203B41FA5}">
                      <a16:colId xmlns:a16="http://schemas.microsoft.com/office/drawing/2014/main" val="3251154419"/>
                    </a:ext>
                  </a:extLst>
                </a:gridCol>
                <a:gridCol w="1737360">
                  <a:extLst>
                    <a:ext uri="{9D8B030D-6E8A-4147-A177-3AD203B41FA5}">
                      <a16:colId xmlns:a16="http://schemas.microsoft.com/office/drawing/2014/main" val="1030636168"/>
                    </a:ext>
                  </a:extLst>
                </a:gridCol>
                <a:gridCol w="1737360">
                  <a:extLst>
                    <a:ext uri="{9D8B030D-6E8A-4147-A177-3AD203B41FA5}">
                      <a16:colId xmlns:a16="http://schemas.microsoft.com/office/drawing/2014/main" val="2201720599"/>
                    </a:ext>
                  </a:extLst>
                </a:gridCol>
                <a:gridCol w="1737360">
                  <a:extLst>
                    <a:ext uri="{9D8B030D-6E8A-4147-A177-3AD203B41FA5}">
                      <a16:colId xmlns:a16="http://schemas.microsoft.com/office/drawing/2014/main" val="170007292"/>
                    </a:ext>
                  </a:extLst>
                </a:gridCol>
              </a:tblGrid>
              <a:tr h="405237">
                <a:tc>
                  <a:txBody>
                    <a:bodyPr/>
                    <a:lstStyle/>
                    <a:p>
                      <a:pPr marL="0" algn="l" defTabSz="914400" rtl="0" eaLnBrk="1" fontAlgn="t" latinLnBrk="0" hangingPunct="1">
                        <a:spcBef>
                          <a:spcPts val="0"/>
                        </a:spcBef>
                        <a:spcAft>
                          <a:spcPts val="0"/>
                        </a:spcAft>
                      </a:pPr>
                      <a:r>
                        <a:rPr lang="en-US" sz="1600" b="1" i="0" u="none" strike="noStrike" kern="1200" dirty="0">
                          <a:solidFill>
                            <a:srgbClr val="000000"/>
                          </a:solidFill>
                          <a:effectLst/>
                          <a:latin typeface="+mj-lt"/>
                          <a:ea typeface="+mn-ea"/>
                          <a:cs typeface="+mn-cs"/>
                        </a:rPr>
                        <a:t>No.</a:t>
                      </a:r>
                    </a:p>
                  </a:txBody>
                  <a:tcPr marL="76200" marR="76200" marT="76200" marB="76200"/>
                </a:tc>
                <a:tc>
                  <a:txBody>
                    <a:bodyPr/>
                    <a:lstStyle/>
                    <a:p>
                      <a:pPr marL="0" algn="l" defTabSz="914400" rtl="0" eaLnBrk="1" fontAlgn="t" latinLnBrk="0" hangingPunct="1">
                        <a:spcBef>
                          <a:spcPts val="0"/>
                        </a:spcBef>
                        <a:spcAft>
                          <a:spcPts val="0"/>
                        </a:spcAft>
                      </a:pPr>
                      <a:r>
                        <a:rPr lang="en-US" sz="1600" b="1" i="0" u="none" strike="noStrike" kern="1200">
                          <a:solidFill>
                            <a:srgbClr val="000000"/>
                          </a:solidFill>
                          <a:effectLst/>
                          <a:latin typeface="+mj-lt"/>
                          <a:ea typeface="+mn-ea"/>
                          <a:cs typeface="+mn-cs"/>
                        </a:rPr>
                        <a:t>Dependency</a:t>
                      </a:r>
                    </a:p>
                  </a:txBody>
                  <a:tcPr marL="76200" marR="76200" marT="76200" marB="76200"/>
                </a:tc>
                <a:tc>
                  <a:txBody>
                    <a:bodyPr/>
                    <a:lstStyle/>
                    <a:p>
                      <a:pPr marL="0" algn="l" defTabSz="914400" rtl="0" eaLnBrk="1" fontAlgn="t" latinLnBrk="0" hangingPunct="1">
                        <a:spcBef>
                          <a:spcPts val="0"/>
                        </a:spcBef>
                        <a:spcAft>
                          <a:spcPts val="0"/>
                        </a:spcAft>
                      </a:pPr>
                      <a:r>
                        <a:rPr lang="en-US" sz="1600" b="1" i="0" u="none" strike="noStrike" kern="1200">
                          <a:solidFill>
                            <a:srgbClr val="000000"/>
                          </a:solidFill>
                          <a:effectLst/>
                          <a:latin typeface="+mj-lt"/>
                          <a:ea typeface="+mn-ea"/>
                          <a:cs typeface="+mn-cs"/>
                        </a:rPr>
                        <a:t>Resolve by</a:t>
                      </a:r>
                    </a:p>
                  </a:txBody>
                  <a:tcPr marL="76200" marR="76200" marT="76200" marB="76200"/>
                </a:tc>
                <a:tc>
                  <a:txBody>
                    <a:bodyPr/>
                    <a:lstStyle/>
                    <a:p>
                      <a:pPr marL="0" algn="l" defTabSz="914400" rtl="0" eaLnBrk="1" fontAlgn="t" latinLnBrk="0" hangingPunct="1">
                        <a:spcBef>
                          <a:spcPts val="0"/>
                        </a:spcBef>
                        <a:spcAft>
                          <a:spcPts val="0"/>
                        </a:spcAft>
                      </a:pPr>
                      <a:r>
                        <a:rPr lang="en-US" sz="1600" b="1" i="0" u="none" strike="noStrike" kern="1200" dirty="0">
                          <a:solidFill>
                            <a:srgbClr val="000000"/>
                          </a:solidFill>
                          <a:effectLst/>
                          <a:latin typeface="+mj-lt"/>
                          <a:ea typeface="+mn-ea"/>
                          <a:cs typeface="+mn-cs"/>
                        </a:rPr>
                        <a:t>Status</a:t>
                      </a:r>
                    </a:p>
                  </a:txBody>
                  <a:tcPr marL="76200" marR="76200" marT="76200" marB="7620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0" i="0" u="none" strike="noStrike" kern="1200" dirty="0">
                          <a:solidFill>
                            <a:schemeClr val="bg1"/>
                          </a:solidFill>
                          <a:effectLst/>
                          <a:latin typeface="+mj-lt"/>
                          <a:ea typeface="+mn-ea"/>
                          <a:cs typeface="+mn-cs"/>
                        </a:rPr>
                        <a:t>Plan B</a:t>
                      </a:r>
                    </a:p>
                  </a:txBody>
                  <a:tcPr marL="76200" marR="76200" marT="76200" marB="76200"/>
                </a:tc>
                <a:extLst>
                  <a:ext uri="{0D108BD9-81ED-4DB2-BD59-A6C34878D82A}">
                    <a16:rowId xmlns:a16="http://schemas.microsoft.com/office/drawing/2014/main" val="1853929110"/>
                  </a:ext>
                </a:extLst>
              </a:tr>
              <a:tr h="903991">
                <a:tc>
                  <a:txBody>
                    <a:bodyPr/>
                    <a:lstStyle/>
                    <a:p>
                      <a:pPr marL="0" algn="l" defTabSz="914400" rtl="0" eaLnBrk="1" fontAlgn="t" latinLnBrk="0" hangingPunct="1">
                        <a:spcBef>
                          <a:spcPts val="0"/>
                        </a:spcBef>
                        <a:spcAft>
                          <a:spcPts val="0"/>
                        </a:spcAft>
                      </a:pPr>
                      <a:r>
                        <a:rPr lang="en-US" sz="1600" b="0" i="0" u="none" strike="noStrike" kern="1200" dirty="0">
                          <a:solidFill>
                            <a:srgbClr val="000000"/>
                          </a:solidFill>
                          <a:effectLst/>
                          <a:latin typeface="+mj-lt"/>
                          <a:ea typeface="+mn-ea"/>
                          <a:cs typeface="+mn-cs"/>
                        </a:rPr>
                        <a:t>8</a:t>
                      </a:r>
                    </a:p>
                  </a:txBody>
                  <a:tcPr marL="76200" marR="76200" marT="76200" marB="76200"/>
                </a:tc>
                <a:tc>
                  <a:txBody>
                    <a:bodyPr/>
                    <a:lstStyle/>
                    <a:p>
                      <a:pPr marL="0" algn="l" defTabSz="914400" rtl="0" eaLnBrk="1" fontAlgn="t" latinLnBrk="0" hangingPunct="1">
                        <a:spcBef>
                          <a:spcPts val="0"/>
                        </a:spcBef>
                        <a:spcAft>
                          <a:spcPts val="0"/>
                        </a:spcAft>
                      </a:pPr>
                      <a:r>
                        <a:rPr lang="en-US" sz="1600" b="0" i="0" u="none" strike="noStrike" kern="1200" dirty="0">
                          <a:solidFill>
                            <a:srgbClr val="000000"/>
                          </a:solidFill>
                          <a:effectLst/>
                          <a:latin typeface="+mj-lt"/>
                          <a:ea typeface="+mn-ea"/>
                          <a:cs typeface="+mn-cs"/>
                        </a:rPr>
                        <a:t>Availability of tissues,  membranes, and phantom for the eye surgery. </a:t>
                      </a:r>
                    </a:p>
                  </a:txBody>
                  <a:tcPr marL="76200" marR="76200" marT="76200" marB="76200"/>
                </a:tc>
                <a:tc>
                  <a:txBody>
                    <a:bodyPr/>
                    <a:lstStyle/>
                    <a:p>
                      <a:pPr marL="0" algn="l" defTabSz="914400" rtl="0" eaLnBrk="1" fontAlgn="t" latinLnBrk="0" hangingPunct="1">
                        <a:spcBef>
                          <a:spcPts val="0"/>
                        </a:spcBef>
                        <a:spcAft>
                          <a:spcPts val="0"/>
                        </a:spcAft>
                      </a:pPr>
                      <a:r>
                        <a:rPr lang="en-US" sz="1600" b="0" i="0" u="none" strike="noStrike" kern="1200" dirty="0">
                          <a:solidFill>
                            <a:srgbClr val="000000"/>
                          </a:solidFill>
                          <a:effectLst/>
                          <a:latin typeface="+mj-lt"/>
                          <a:ea typeface="+mn-ea"/>
                          <a:cs typeface="+mn-cs"/>
                        </a:rPr>
                        <a:t>~ 03/10/2017</a:t>
                      </a:r>
                    </a:p>
                  </a:txBody>
                  <a:tcPr marL="76200" marR="76200" marT="76200" marB="76200"/>
                </a:tc>
                <a:tc>
                  <a:txBody>
                    <a:bodyPr/>
                    <a:lstStyle/>
                    <a:p>
                      <a:pPr marL="0" algn="l" defTabSz="914400" rtl="0" eaLnBrk="1" fontAlgn="t" latinLnBrk="0" hangingPunct="1">
                        <a:spcBef>
                          <a:spcPts val="0"/>
                        </a:spcBef>
                        <a:spcAft>
                          <a:spcPts val="0"/>
                        </a:spcAft>
                      </a:pPr>
                      <a:r>
                        <a:rPr lang="en-US" sz="1600" b="0" i="0" u="none" strike="noStrike" kern="1200" dirty="0">
                          <a:solidFill>
                            <a:srgbClr val="000000"/>
                          </a:solidFill>
                          <a:effectLst/>
                          <a:latin typeface="+mj-lt"/>
                          <a:ea typeface="+mn-ea"/>
                          <a:cs typeface="+mn-cs"/>
                        </a:rPr>
                        <a:t>Will be done after </a:t>
                      </a:r>
                      <a:r>
                        <a:rPr lang="en-US" sz="1600" b="0" i="0" u="none" strike="noStrike" kern="1200" dirty="0" err="1">
                          <a:solidFill>
                            <a:srgbClr val="000000"/>
                          </a:solidFill>
                          <a:effectLst/>
                          <a:latin typeface="+mj-lt"/>
                          <a:ea typeface="+mn-ea"/>
                          <a:cs typeface="+mn-cs"/>
                        </a:rPr>
                        <a:t>Berk’s</a:t>
                      </a:r>
                      <a:r>
                        <a:rPr lang="en-US" sz="1600" b="0" i="0" u="none" strike="noStrike" kern="1200" dirty="0">
                          <a:solidFill>
                            <a:srgbClr val="000000"/>
                          </a:solidFill>
                          <a:effectLst/>
                          <a:latin typeface="+mj-lt"/>
                          <a:ea typeface="+mn-ea"/>
                          <a:cs typeface="+mn-cs"/>
                        </a:rPr>
                        <a:t> return </a:t>
                      </a:r>
                    </a:p>
                  </a:txBody>
                  <a:tcPr marL="76200" marR="76200" marT="76200" marB="76200"/>
                </a:tc>
                <a:tc>
                  <a:txBody>
                    <a:bodyPr/>
                    <a:lstStyle/>
                    <a:p>
                      <a:pPr marL="0" algn="ctr" defTabSz="914400" rtl="0" eaLnBrk="1" fontAlgn="t" latinLnBrk="0" hangingPunct="1">
                        <a:spcBef>
                          <a:spcPts val="0"/>
                        </a:spcBef>
                        <a:spcAft>
                          <a:spcPts val="0"/>
                        </a:spcAft>
                      </a:pPr>
                      <a:r>
                        <a:rPr lang="en-US" sz="1600" b="0" i="0" u="none" strike="noStrike" kern="1200" dirty="0">
                          <a:solidFill>
                            <a:srgbClr val="000000"/>
                          </a:solidFill>
                          <a:effectLst/>
                          <a:latin typeface="+mj-lt"/>
                          <a:ea typeface="+mn-ea"/>
                          <a:cs typeface="+mn-cs"/>
                        </a:rPr>
                        <a:t>-</a:t>
                      </a:r>
                    </a:p>
                  </a:txBody>
                  <a:tcPr marL="76200" marR="76200" marT="76200" marB="76200"/>
                </a:tc>
                <a:extLst>
                  <a:ext uri="{0D108BD9-81ED-4DB2-BD59-A6C34878D82A}">
                    <a16:rowId xmlns:a16="http://schemas.microsoft.com/office/drawing/2014/main" val="4147374151"/>
                  </a:ext>
                </a:extLst>
              </a:tr>
              <a:tr h="1153368">
                <a:tc>
                  <a:txBody>
                    <a:bodyPr/>
                    <a:lstStyle/>
                    <a:p>
                      <a:pPr marL="0" algn="l" defTabSz="914400" rtl="0" eaLnBrk="1" fontAlgn="t" latinLnBrk="0" hangingPunct="1">
                        <a:spcBef>
                          <a:spcPts val="0"/>
                        </a:spcBef>
                        <a:spcAft>
                          <a:spcPts val="0"/>
                        </a:spcAft>
                      </a:pPr>
                      <a:r>
                        <a:rPr lang="en-US" sz="1600" b="0" i="0" u="none" strike="noStrike" kern="1200" dirty="0">
                          <a:solidFill>
                            <a:srgbClr val="000000"/>
                          </a:solidFill>
                          <a:effectLst/>
                          <a:latin typeface="+mj-lt"/>
                          <a:ea typeface="+mn-ea"/>
                          <a:cs typeface="+mn-cs"/>
                        </a:rPr>
                        <a:t>9</a:t>
                      </a:r>
                    </a:p>
                  </a:txBody>
                  <a:tcPr marL="76200" marR="76200" marT="76200" marB="76200"/>
                </a:tc>
                <a:tc>
                  <a:txBody>
                    <a:bodyPr/>
                    <a:lstStyle/>
                    <a:p>
                      <a:pPr marL="0" algn="l" defTabSz="914400" rtl="0" eaLnBrk="1" fontAlgn="t" latinLnBrk="0" hangingPunct="1">
                        <a:spcBef>
                          <a:spcPts val="0"/>
                        </a:spcBef>
                        <a:spcAft>
                          <a:spcPts val="0"/>
                        </a:spcAft>
                      </a:pPr>
                      <a:r>
                        <a:rPr lang="en-US" sz="1600" b="0" i="0" u="none" strike="noStrike" kern="1200" dirty="0">
                          <a:solidFill>
                            <a:srgbClr val="000000"/>
                          </a:solidFill>
                          <a:effectLst/>
                          <a:latin typeface="+mj-lt"/>
                          <a:ea typeface="+mn-ea"/>
                          <a:cs typeface="+mn-cs"/>
                        </a:rPr>
                        <a:t>Getting time with doctors to collect the data and validate the results the results obtained for the nonlinear function.</a:t>
                      </a:r>
                    </a:p>
                  </a:txBody>
                  <a:tcPr marL="76200" marR="76200" marT="76200" marB="76200"/>
                </a:tc>
                <a:tc>
                  <a:txBody>
                    <a:bodyPr/>
                    <a:lstStyle/>
                    <a:p>
                      <a:pPr marL="0" algn="l" defTabSz="914400" rtl="0" eaLnBrk="1" fontAlgn="t" latinLnBrk="0" hangingPunct="1">
                        <a:spcBef>
                          <a:spcPts val="0"/>
                        </a:spcBef>
                        <a:spcAft>
                          <a:spcPts val="0"/>
                        </a:spcAft>
                      </a:pPr>
                      <a:r>
                        <a:rPr lang="en-US" sz="1600" b="0" i="0" u="none" strike="noStrike" kern="1200" dirty="0">
                          <a:solidFill>
                            <a:srgbClr val="000000"/>
                          </a:solidFill>
                          <a:effectLst/>
                          <a:latin typeface="+mj-lt"/>
                          <a:ea typeface="+mn-ea"/>
                          <a:cs typeface="+mn-cs"/>
                        </a:rPr>
                        <a:t>05/10/2017</a:t>
                      </a:r>
                    </a:p>
                  </a:txBody>
                  <a:tcPr marL="76200" marR="76200" marT="76200" marB="76200"/>
                </a:tc>
                <a:tc>
                  <a:txBody>
                    <a:bodyPr/>
                    <a:lstStyle/>
                    <a:p>
                      <a:pPr marL="0" algn="l" defTabSz="914400" rtl="0" eaLnBrk="1" fontAlgn="t" latinLnBrk="0" hangingPunct="1">
                        <a:spcBef>
                          <a:spcPts val="0"/>
                        </a:spcBef>
                        <a:spcAft>
                          <a:spcPts val="0"/>
                        </a:spcAft>
                      </a:pPr>
                      <a:r>
                        <a:rPr lang="en-US" sz="1600" b="0" i="0" u="none" strike="noStrike" kern="1200" dirty="0">
                          <a:solidFill>
                            <a:srgbClr val="000000"/>
                          </a:solidFill>
                          <a:effectLst/>
                          <a:latin typeface="+mj-lt"/>
                          <a:ea typeface="+mn-ea"/>
                          <a:cs typeface="+mn-cs"/>
                        </a:rPr>
                        <a:t>Not started </a:t>
                      </a:r>
                    </a:p>
                  </a:txBody>
                  <a:tcPr marL="76200" marR="76200" marT="76200" marB="76200"/>
                </a:tc>
                <a:tc>
                  <a:txBody>
                    <a:bodyPr/>
                    <a:lstStyle/>
                    <a:p>
                      <a:pPr marL="0" algn="l" defTabSz="914400" rtl="0" eaLnBrk="1" fontAlgn="t" latinLnBrk="0" hangingPunct="1">
                        <a:spcBef>
                          <a:spcPts val="0"/>
                        </a:spcBef>
                        <a:spcAft>
                          <a:spcPts val="0"/>
                        </a:spcAft>
                      </a:pPr>
                      <a:r>
                        <a:rPr lang="en-US" sz="1600" b="0" i="0" u="none" strike="noStrike" kern="1200" dirty="0">
                          <a:solidFill>
                            <a:srgbClr val="000000"/>
                          </a:solidFill>
                          <a:effectLst/>
                          <a:latin typeface="+mj-lt"/>
                          <a:ea typeface="+mn-ea"/>
                          <a:cs typeface="+mn-cs"/>
                        </a:rPr>
                        <a:t>Validate results with previously acquired (incomplete) data</a:t>
                      </a:r>
                    </a:p>
                  </a:txBody>
                  <a:tcPr marL="76200" marR="76200" marT="76200" marB="76200"/>
                </a:tc>
                <a:extLst>
                  <a:ext uri="{0D108BD9-81ED-4DB2-BD59-A6C34878D82A}">
                    <a16:rowId xmlns:a16="http://schemas.microsoft.com/office/drawing/2014/main" val="350590752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Division of Work</a:t>
            </a:r>
          </a:p>
        </p:txBody>
      </p:sp>
      <p:sp>
        <p:nvSpPr>
          <p:cNvPr id="467" name="Shape 467"/>
          <p:cNvSpPr txBox="1">
            <a:spLocks noGrp="1"/>
          </p:cNvSpPr>
          <p:nvPr>
            <p:ph type="sldNum" idx="12"/>
          </p:nvPr>
        </p:nvSpPr>
        <p:spPr>
          <a:xfrm>
            <a:off x="8213806" y="6927622"/>
            <a:ext cx="4572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19</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13861784"/>
              </p:ext>
            </p:extLst>
          </p:nvPr>
        </p:nvGraphicFramePr>
        <p:xfrm>
          <a:off x="558800" y="1417637"/>
          <a:ext cx="8128000" cy="3881120"/>
        </p:xfrm>
        <a:graphic>
          <a:graphicData uri="http://schemas.openxmlformats.org/drawingml/2006/table">
            <a:tbl>
              <a:tblPr firstRow="1" bandCol="1">
                <a:tableStyleId>{5C22544A-7EE6-4342-B048-85BDC9FD1C3A}</a:tableStyleId>
              </a:tblPr>
              <a:tblGrid>
                <a:gridCol w="4064000">
                  <a:extLst>
                    <a:ext uri="{9D8B030D-6E8A-4147-A177-3AD203B41FA5}">
                      <a16:colId xmlns:a16="http://schemas.microsoft.com/office/drawing/2014/main" val="2255096513"/>
                    </a:ext>
                  </a:extLst>
                </a:gridCol>
                <a:gridCol w="4064000">
                  <a:extLst>
                    <a:ext uri="{9D8B030D-6E8A-4147-A177-3AD203B41FA5}">
                      <a16:colId xmlns:a16="http://schemas.microsoft.com/office/drawing/2014/main" val="1932056346"/>
                    </a:ext>
                  </a:extLst>
                </a:gridCol>
              </a:tblGrid>
              <a:tr h="370840">
                <a:tc>
                  <a:txBody>
                    <a:bodyPr/>
                    <a:lstStyle/>
                    <a:p>
                      <a:r>
                        <a:rPr lang="en-US" dirty="0"/>
                        <a:t>Saurabh</a:t>
                      </a:r>
                    </a:p>
                  </a:txBody>
                  <a:tcPr/>
                </a:tc>
                <a:tc>
                  <a:txBody>
                    <a:bodyPr/>
                    <a:lstStyle/>
                    <a:p>
                      <a:r>
                        <a:rPr lang="en-US" dirty="0"/>
                        <a:t>Ankur</a:t>
                      </a:r>
                    </a:p>
                  </a:txBody>
                  <a:tcPr/>
                </a:tc>
                <a:extLst>
                  <a:ext uri="{0D108BD9-81ED-4DB2-BD59-A6C34878D82A}">
                    <a16:rowId xmlns:a16="http://schemas.microsoft.com/office/drawing/2014/main" val="846954807"/>
                  </a:ext>
                </a:extLst>
              </a:tr>
              <a:tr h="370840">
                <a:tc>
                  <a:txBody>
                    <a:bodyPr/>
                    <a:lstStyle/>
                    <a:p>
                      <a:pPr algn="ctr"/>
                      <a:r>
                        <a:rPr lang="en-US" b="1" dirty="0"/>
                        <a:t>(</a:t>
                      </a:r>
                      <a:r>
                        <a:rPr lang="en-US" b="1" dirty="0" err="1"/>
                        <a:t>MechE</a:t>
                      </a:r>
                      <a:r>
                        <a:rPr lang="en-US" b="1" dirty="0"/>
                        <a:t> and Controls background)</a:t>
                      </a:r>
                    </a:p>
                  </a:txBody>
                  <a:tcPr>
                    <a:solidFill>
                      <a:schemeClr val="accent1"/>
                    </a:solidFill>
                  </a:tcPr>
                </a:tc>
                <a:tc>
                  <a:txBody>
                    <a:bodyPr/>
                    <a:lstStyle/>
                    <a:p>
                      <a:pPr algn="ctr"/>
                      <a:r>
                        <a:rPr lang="en-US" b="1" dirty="0"/>
                        <a:t>(Programming and ML background)</a:t>
                      </a:r>
                    </a:p>
                  </a:txBody>
                  <a:tcPr>
                    <a:solidFill>
                      <a:schemeClr val="accent1"/>
                    </a:solidFill>
                  </a:tcPr>
                </a:tc>
                <a:extLst>
                  <a:ext uri="{0D108BD9-81ED-4DB2-BD59-A6C34878D82A}">
                    <a16:rowId xmlns:a16="http://schemas.microsoft.com/office/drawing/2014/main" val="3213279674"/>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rPr>
                        <a:t>Restore the full setup to state, working with all tools and sensors attached.</a:t>
                      </a:r>
                      <a:endParaRPr lang="en-US" b="0" dirty="0"/>
                    </a:p>
                  </a:txBody>
                  <a:tcPr/>
                </a:tc>
                <a:tc hMerge="1">
                  <a:txBody>
                    <a:bodyPr/>
                    <a:lstStyle/>
                    <a:p>
                      <a:endParaRPr lang="en-US" dirty="0"/>
                    </a:p>
                  </a:txBody>
                  <a:tcPr/>
                </a:tc>
                <a:extLst>
                  <a:ext uri="{0D108BD9-81ED-4DB2-BD59-A6C34878D82A}">
                    <a16:rowId xmlns:a16="http://schemas.microsoft.com/office/drawing/2014/main" val="2343691842"/>
                  </a:ext>
                </a:extLst>
              </a:tr>
              <a:tr h="370840">
                <a:tc>
                  <a:txBody>
                    <a:bodyPr/>
                    <a:lstStyle/>
                    <a:p>
                      <a:r>
                        <a:rPr lang="en-US" sz="1800" b="0" i="0" u="none" strike="noStrike" cap="none" dirty="0">
                          <a:solidFill>
                            <a:srgbClr val="000000"/>
                          </a:solidFill>
                          <a:effectLst/>
                          <a:latin typeface="Arial" panose="020B0604020202020204" pitchFamily="34" charset="0"/>
                          <a:ea typeface="+mn-ea"/>
                          <a:cs typeface="+mn-cs"/>
                          <a:sym typeface="Arial"/>
                        </a:rPr>
                        <a:t>Control Design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Crop the codebase to relevance</a:t>
                      </a:r>
                      <a:endParaRPr lang="en-US" b="0" dirty="0">
                        <a:effectLst/>
                      </a:endParaRPr>
                    </a:p>
                  </a:txBody>
                  <a:tcPr/>
                </a:tc>
                <a:extLst>
                  <a:ext uri="{0D108BD9-81ED-4DB2-BD59-A6C34878D82A}">
                    <a16:rowId xmlns:a16="http://schemas.microsoft.com/office/drawing/2014/main" val="3617568661"/>
                  </a:ext>
                </a:extLst>
              </a:tr>
              <a:tr h="370840">
                <a:tc>
                  <a:txBody>
                    <a:bodyPr/>
                    <a:lstStyle/>
                    <a:p>
                      <a:r>
                        <a:rPr lang="en-US" sz="1800" b="0" i="0" u="none" strike="noStrike" cap="none" dirty="0">
                          <a:solidFill>
                            <a:srgbClr val="000000"/>
                          </a:solidFill>
                          <a:effectLst/>
                          <a:latin typeface="Arial" panose="020B0604020202020204" pitchFamily="34" charset="0"/>
                          <a:ea typeface="+mn-ea"/>
                          <a:cs typeface="+mn-cs"/>
                          <a:sym typeface="Arial"/>
                        </a:rPr>
                        <a:t>Calibration of tool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Port to C++</a:t>
                      </a:r>
                    </a:p>
                  </a:txBody>
                  <a:tcPr/>
                </a:tc>
                <a:extLst>
                  <a:ext uri="{0D108BD9-81ED-4DB2-BD59-A6C34878D82A}">
                    <a16:rowId xmlns:a16="http://schemas.microsoft.com/office/drawing/2014/main" val="138940482"/>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cap="none" dirty="0">
                          <a:solidFill>
                            <a:srgbClr val="000000"/>
                          </a:solidFill>
                          <a:effectLst/>
                          <a:latin typeface="Arial" panose="020B0604020202020204" pitchFamily="34" charset="0"/>
                          <a:ea typeface="+mn-ea"/>
                          <a:cs typeface="+mn-cs"/>
                          <a:sym typeface="Arial"/>
                        </a:rPr>
                        <a:t>Acquisition of data from force sensor</a:t>
                      </a:r>
                    </a:p>
                  </a:txBody>
                  <a:tcPr>
                    <a:lnB w="12700" cmpd="sng">
                      <a:noFill/>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a:txBody>
                  <a:tcPr/>
                </a:tc>
                <a:extLst>
                  <a:ext uri="{0D108BD9-81ED-4DB2-BD59-A6C34878D82A}">
                    <a16:rowId xmlns:a16="http://schemas.microsoft.com/office/drawing/2014/main" val="262112242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cap="none" dirty="0">
                          <a:solidFill>
                            <a:srgbClr val="000000"/>
                          </a:solidFill>
                          <a:effectLst/>
                          <a:latin typeface="Arial" panose="020B0604020202020204" pitchFamily="34" charset="0"/>
                          <a:ea typeface="+mn-ea"/>
                          <a:cs typeface="+mn-cs"/>
                          <a:sym typeface="Arial"/>
                        </a:rPr>
                        <a:t>Analysis of force feedback from multiple pose of tool wrt RCM</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cap="none" dirty="0">
                          <a:solidFill>
                            <a:srgbClr val="000000"/>
                          </a:solidFill>
                          <a:effectLst/>
                          <a:latin typeface="Arial" panose="020B0604020202020204" pitchFamily="34" charset="0"/>
                          <a:ea typeface="+mn-ea"/>
                          <a:cs typeface="+mn-cs"/>
                          <a:sym typeface="Arial"/>
                        </a:rPr>
                        <a:t>Experimenting with force feedback curve with multiple and unique coefficients</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275761279"/>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cap="none" dirty="0">
                          <a:solidFill>
                            <a:srgbClr val="000000"/>
                          </a:solidFill>
                          <a:effectLst/>
                          <a:latin typeface="Arial" panose="020B0604020202020204" pitchFamily="34" charset="0"/>
                          <a:ea typeface="+mn-ea"/>
                          <a:cs typeface="+mn-cs"/>
                          <a:sym typeface="Arial"/>
                        </a:rPr>
                        <a:t>Coefficient Training  and validation with non linear parameters</a:t>
                      </a:r>
                    </a:p>
                  </a:txBody>
                  <a:tcPr>
                    <a:lnT w="12700" cmpd="sng">
                      <a:noFill/>
                    </a:lnT>
                    <a:lnB w="12700" cmpd="sng">
                      <a:noFill/>
                    </a:lnB>
                  </a:tcPr>
                </a:tc>
                <a:tc hMerge="1">
                  <a:txBody>
                    <a:bodyPr/>
                    <a:lstStyle/>
                    <a:p>
                      <a:endParaRPr lang="en-US"/>
                    </a:p>
                  </a:txBody>
                  <a:tcPr/>
                </a:tc>
                <a:extLst>
                  <a:ext uri="{0D108BD9-81ED-4DB2-BD59-A6C34878D82A}">
                    <a16:rowId xmlns:a16="http://schemas.microsoft.com/office/drawing/2014/main" val="1060149548"/>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cap="none" dirty="0">
                          <a:solidFill>
                            <a:srgbClr val="000000"/>
                          </a:solidFill>
                          <a:effectLst/>
                          <a:latin typeface="Arial" panose="020B0604020202020204" pitchFamily="34" charset="0"/>
                          <a:ea typeface="+mn-ea"/>
                          <a:cs typeface="+mn-cs"/>
                          <a:sym typeface="Arial"/>
                        </a:rPr>
                        <a:t>Integration of learned model with existing codebase</a:t>
                      </a:r>
                    </a:p>
                  </a:txBody>
                  <a:tcPr>
                    <a:lnT w="12700" cmpd="sng">
                      <a:noFill/>
                    </a:lnT>
                    <a:lnB w="12700" cmpd="sng">
                      <a:noFill/>
                    </a:lnB>
                  </a:tcPr>
                </a:tc>
                <a:tc hMerge="1">
                  <a:txBody>
                    <a:bodyPr/>
                    <a:lstStyle/>
                    <a:p>
                      <a:endParaRPr lang="en-US"/>
                    </a:p>
                  </a:txBody>
                  <a:tcPr/>
                </a:tc>
                <a:extLst>
                  <a:ext uri="{0D108BD9-81ED-4DB2-BD59-A6C34878D82A}">
                    <a16:rowId xmlns:a16="http://schemas.microsoft.com/office/drawing/2014/main" val="246332227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a:spcBef>
                <a:spcPts val="0"/>
              </a:spcBef>
              <a:buNone/>
            </a:pPr>
            <a:r>
              <a:rPr lang="en-US"/>
              <a:t>Motivation </a:t>
            </a:r>
          </a:p>
        </p:txBody>
      </p:sp>
      <p:sp>
        <p:nvSpPr>
          <p:cNvPr id="107" name="Shape 107"/>
          <p:cNvSpPr txBox="1">
            <a:spLocks noGrp="1"/>
          </p:cNvSpPr>
          <p:nvPr>
            <p:ph type="body" idx="1"/>
          </p:nvPr>
        </p:nvSpPr>
        <p:spPr>
          <a:xfrm>
            <a:off x="406044" y="1282148"/>
            <a:ext cx="5053845" cy="4526100"/>
          </a:xfrm>
          <a:prstGeom prst="rect">
            <a:avLst/>
          </a:prstGeom>
        </p:spPr>
        <p:txBody>
          <a:bodyPr lIns="91425" tIns="91425" rIns="91425" bIns="91425" anchor="t" anchorCtr="0">
            <a:noAutofit/>
          </a:bodyPr>
          <a:lstStyle/>
          <a:p>
            <a:pPr marL="203200" lvl="0" indent="0" rtl="0">
              <a:spcBef>
                <a:spcPts val="0"/>
              </a:spcBef>
              <a:buNone/>
            </a:pPr>
            <a:r>
              <a:rPr lang="en-US" sz="2400" dirty="0">
                <a:latin typeface="Arial"/>
                <a:ea typeface="Arial"/>
                <a:cs typeface="Arial"/>
                <a:sym typeface="Arial"/>
              </a:rPr>
              <a:t>The motivation for this project came from the challenges in the eye surgery : </a:t>
            </a:r>
          </a:p>
          <a:p>
            <a:pPr marL="457200" lvl="0" indent="-381000" rtl="0">
              <a:spcBef>
                <a:spcPts val="0"/>
              </a:spcBef>
              <a:buSzPct val="100000"/>
            </a:pPr>
            <a:r>
              <a:rPr lang="en-US" sz="2400" dirty="0">
                <a:latin typeface="Arial"/>
                <a:ea typeface="Arial"/>
                <a:cs typeface="Arial"/>
                <a:sym typeface="Arial"/>
              </a:rPr>
              <a:t>Hand tremor of the surgeon </a:t>
            </a:r>
          </a:p>
          <a:p>
            <a:pPr marL="457200" lvl="0" indent="-381000">
              <a:spcBef>
                <a:spcPts val="0"/>
              </a:spcBef>
            </a:pPr>
            <a:r>
              <a:rPr lang="en-US" sz="2400" dirty="0">
                <a:latin typeface="Arial"/>
                <a:ea typeface="Arial"/>
                <a:cs typeface="Arial"/>
                <a:sym typeface="Arial"/>
              </a:rPr>
              <a:t>Excessive forces on the sclera leads to corneal </a:t>
            </a:r>
            <a:r>
              <a:rPr lang="en-US" sz="2400" dirty="0" err="1">
                <a:latin typeface="Arial"/>
                <a:ea typeface="Arial"/>
                <a:cs typeface="Arial"/>
                <a:sym typeface="Arial"/>
              </a:rPr>
              <a:t>striae</a:t>
            </a:r>
            <a:endParaRPr lang="en-US" sz="2400" dirty="0">
              <a:latin typeface="Arial"/>
              <a:ea typeface="Arial"/>
              <a:cs typeface="Arial"/>
              <a:sym typeface="Arial"/>
            </a:endParaRPr>
          </a:p>
          <a:p>
            <a:pPr marL="457200" lvl="0" indent="-381000" rtl="0">
              <a:spcBef>
                <a:spcPts val="380"/>
              </a:spcBef>
              <a:buSzPct val="100000"/>
            </a:pPr>
            <a:r>
              <a:rPr lang="en-US" sz="2400" dirty="0">
                <a:latin typeface="Arial"/>
                <a:ea typeface="Arial"/>
                <a:cs typeface="Arial"/>
                <a:sym typeface="Arial"/>
              </a:rPr>
              <a:t>High risk of retinal tears (vision loss)</a:t>
            </a:r>
          </a:p>
          <a:p>
            <a:pPr marL="457200" lvl="0" indent="-381000" rtl="0">
              <a:spcBef>
                <a:spcPts val="0"/>
              </a:spcBef>
              <a:buSzPct val="100000"/>
            </a:pPr>
            <a:r>
              <a:rPr lang="en-US" sz="2400" dirty="0">
                <a:latin typeface="Arial"/>
                <a:ea typeface="Arial"/>
                <a:cs typeface="Arial"/>
                <a:sym typeface="Arial"/>
              </a:rPr>
              <a:t>Inability of human to detect feeble forces</a:t>
            </a:r>
          </a:p>
          <a:p>
            <a:pPr marL="457200" lvl="0" indent="-381000" rtl="0">
              <a:spcBef>
                <a:spcPts val="0"/>
              </a:spcBef>
              <a:buSzPct val="100000"/>
            </a:pPr>
            <a:r>
              <a:rPr lang="en-US" sz="2400" dirty="0">
                <a:latin typeface="Arial"/>
                <a:ea typeface="Arial"/>
                <a:cs typeface="Arial"/>
                <a:sym typeface="Arial"/>
              </a:rPr>
              <a:t>Eye surgery is difficult, requires intensive surgical training and practice</a:t>
            </a:r>
          </a:p>
        </p:txBody>
      </p:sp>
      <p:sp>
        <p:nvSpPr>
          <p:cNvPr id="108" name="Shape 108"/>
          <p:cNvSpPr txBox="1">
            <a:spLocks noGrp="1"/>
          </p:cNvSpPr>
          <p:nvPr>
            <p:ph type="sldNum" idx="12"/>
          </p:nvPr>
        </p:nvSpPr>
        <p:spPr>
          <a:xfrm>
            <a:off x="8213806" y="6927622"/>
            <a:ext cx="4572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grpSp>
        <p:nvGrpSpPr>
          <p:cNvPr id="6" name="Shape 139"/>
          <p:cNvGrpSpPr/>
          <p:nvPr/>
        </p:nvGrpSpPr>
        <p:grpSpPr>
          <a:xfrm>
            <a:off x="5640812" y="4277642"/>
            <a:ext cx="3587471" cy="2727576"/>
            <a:chOff x="5709094" y="1265218"/>
            <a:chExt cx="3587471" cy="2727576"/>
          </a:xfrm>
        </p:grpSpPr>
        <p:grpSp>
          <p:nvGrpSpPr>
            <p:cNvPr id="7" name="Shape 140"/>
            <p:cNvGrpSpPr/>
            <p:nvPr/>
          </p:nvGrpSpPr>
          <p:grpSpPr>
            <a:xfrm>
              <a:off x="6224012" y="1265218"/>
              <a:ext cx="3072554" cy="2547040"/>
              <a:chOff x="799668" y="4039242"/>
              <a:chExt cx="2677606" cy="2321400"/>
            </a:xfrm>
          </p:grpSpPr>
          <p:pic>
            <p:nvPicPr>
              <p:cNvPr id="18" name="Shape 141"/>
              <p:cNvPicPr preferRelativeResize="0"/>
              <p:nvPr/>
            </p:nvPicPr>
            <p:blipFill rotWithShape="1">
              <a:blip r:embed="rId3">
                <a:alphaModFix/>
              </a:blip>
              <a:srcRect/>
              <a:stretch/>
            </p:blipFill>
            <p:spPr>
              <a:xfrm>
                <a:off x="799668" y="4039242"/>
                <a:ext cx="2259600" cy="2321400"/>
              </a:xfrm>
              <a:prstGeom prst="rect">
                <a:avLst/>
              </a:prstGeom>
              <a:noFill/>
              <a:ln>
                <a:noFill/>
              </a:ln>
            </p:spPr>
          </p:pic>
          <p:sp>
            <p:nvSpPr>
              <p:cNvPr id="19" name="Shape 142"/>
              <p:cNvSpPr/>
              <p:nvPr/>
            </p:nvSpPr>
            <p:spPr>
              <a:xfrm>
                <a:off x="2209175" y="6114423"/>
                <a:ext cx="1268100" cy="196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a:solidFill>
                      <a:schemeClr val="dk1"/>
                    </a:solidFill>
                    <a:latin typeface="Arial"/>
                    <a:ea typeface="Arial"/>
                    <a:cs typeface="Arial"/>
                    <a:sym typeface="Arial"/>
                  </a:rPr>
                  <a:t>www.eyemdlink.com</a:t>
                </a:r>
              </a:p>
            </p:txBody>
          </p:sp>
        </p:grpSp>
        <p:cxnSp>
          <p:nvCxnSpPr>
            <p:cNvPr id="8" name="Shape 143"/>
            <p:cNvCxnSpPr/>
            <p:nvPr/>
          </p:nvCxnSpPr>
          <p:spPr>
            <a:xfrm flipH="1">
              <a:off x="7518231" y="3261018"/>
              <a:ext cx="274200" cy="274200"/>
            </a:xfrm>
            <a:prstGeom prst="straightConnector1">
              <a:avLst/>
            </a:prstGeom>
            <a:noFill/>
            <a:ln w="28575" cap="flat" cmpd="sng">
              <a:solidFill>
                <a:srgbClr val="0070C0"/>
              </a:solidFill>
              <a:prstDash val="solid"/>
              <a:round/>
              <a:headEnd type="none" w="med" len="med"/>
              <a:tailEnd type="triangle" w="lg" len="lg"/>
            </a:ln>
          </p:spPr>
        </p:cxnSp>
        <p:sp>
          <p:nvSpPr>
            <p:cNvPr id="9" name="Shape 144"/>
            <p:cNvSpPr txBox="1"/>
            <p:nvPr/>
          </p:nvSpPr>
          <p:spPr>
            <a:xfrm>
              <a:off x="7201267" y="2947647"/>
              <a:ext cx="560400" cy="400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000" i="1">
                  <a:solidFill>
                    <a:srgbClr val="0070C0"/>
                  </a:solidFill>
                  <a:latin typeface="Calibri"/>
                  <a:ea typeface="Calibri"/>
                  <a:cs typeface="Calibri"/>
                  <a:sym typeface="Calibri"/>
                </a:rPr>
                <a:t>F</a:t>
              </a:r>
              <a:r>
                <a:rPr lang="en-US" sz="2000" i="1" baseline="-25000">
                  <a:solidFill>
                    <a:srgbClr val="0070C0"/>
                  </a:solidFill>
                  <a:latin typeface="Calibri"/>
                  <a:ea typeface="Calibri"/>
                  <a:cs typeface="Calibri"/>
                  <a:sym typeface="Calibri"/>
                </a:rPr>
                <a:t>tip</a:t>
              </a:r>
            </a:p>
          </p:txBody>
        </p:sp>
        <p:cxnSp>
          <p:nvCxnSpPr>
            <p:cNvPr id="10" name="Shape 145"/>
            <p:cNvCxnSpPr/>
            <p:nvPr/>
          </p:nvCxnSpPr>
          <p:spPr>
            <a:xfrm flipH="1">
              <a:off x="6483196" y="1867481"/>
              <a:ext cx="305100" cy="314100"/>
            </a:xfrm>
            <a:prstGeom prst="straightConnector1">
              <a:avLst/>
            </a:prstGeom>
            <a:noFill/>
            <a:ln w="38100" cap="flat" cmpd="sng">
              <a:solidFill>
                <a:srgbClr val="00B0F0"/>
              </a:solidFill>
              <a:prstDash val="solid"/>
              <a:round/>
              <a:headEnd type="none" w="med" len="med"/>
              <a:tailEnd type="triangle" w="lg" len="lg"/>
            </a:ln>
          </p:spPr>
        </p:cxnSp>
        <p:cxnSp>
          <p:nvCxnSpPr>
            <p:cNvPr id="11" name="Shape 146"/>
            <p:cNvCxnSpPr/>
            <p:nvPr/>
          </p:nvCxnSpPr>
          <p:spPr>
            <a:xfrm>
              <a:off x="6764921" y="1836484"/>
              <a:ext cx="737700" cy="316800"/>
            </a:xfrm>
            <a:prstGeom prst="straightConnector1">
              <a:avLst/>
            </a:prstGeom>
            <a:noFill/>
            <a:ln w="38100" cap="flat" cmpd="sng">
              <a:solidFill>
                <a:srgbClr val="00B0F0"/>
              </a:solidFill>
              <a:prstDash val="solid"/>
              <a:round/>
              <a:headEnd type="none" w="med" len="med"/>
              <a:tailEnd type="triangle" w="lg" len="lg"/>
            </a:ln>
          </p:spPr>
        </p:cxnSp>
        <p:cxnSp>
          <p:nvCxnSpPr>
            <p:cNvPr id="12" name="Shape 147"/>
            <p:cNvCxnSpPr/>
            <p:nvPr/>
          </p:nvCxnSpPr>
          <p:spPr>
            <a:xfrm>
              <a:off x="7779385" y="3261018"/>
              <a:ext cx="396300" cy="132000"/>
            </a:xfrm>
            <a:prstGeom prst="straightConnector1">
              <a:avLst/>
            </a:prstGeom>
            <a:noFill/>
            <a:ln w="28575" cap="flat" cmpd="sng">
              <a:solidFill>
                <a:srgbClr val="0070C0"/>
              </a:solidFill>
              <a:prstDash val="solid"/>
              <a:round/>
              <a:headEnd type="none" w="med" len="med"/>
              <a:tailEnd type="triangle" w="lg" len="lg"/>
            </a:ln>
          </p:spPr>
        </p:cxnSp>
        <p:sp>
          <p:nvSpPr>
            <p:cNvPr id="13" name="Shape 148"/>
            <p:cNvSpPr txBox="1"/>
            <p:nvPr/>
          </p:nvSpPr>
          <p:spPr>
            <a:xfrm>
              <a:off x="5798626" y="1511524"/>
              <a:ext cx="1066799" cy="400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000" i="1">
                  <a:solidFill>
                    <a:srgbClr val="00B0F0"/>
                  </a:solidFill>
                  <a:latin typeface="Calibri"/>
                  <a:ea typeface="Calibri"/>
                  <a:cs typeface="Calibri"/>
                  <a:sym typeface="Calibri"/>
                </a:rPr>
                <a:t>F</a:t>
              </a:r>
              <a:r>
                <a:rPr lang="en-US" sz="2000" i="1" baseline="-25000">
                  <a:solidFill>
                    <a:srgbClr val="00B0F0"/>
                  </a:solidFill>
                  <a:latin typeface="Calibri"/>
                  <a:ea typeface="Calibri"/>
                  <a:cs typeface="Calibri"/>
                  <a:sym typeface="Calibri"/>
                </a:rPr>
                <a:t>sclera</a:t>
              </a:r>
            </a:p>
          </p:txBody>
        </p:sp>
        <p:cxnSp>
          <p:nvCxnSpPr>
            <p:cNvPr id="14" name="Shape 149"/>
            <p:cNvCxnSpPr/>
            <p:nvPr/>
          </p:nvCxnSpPr>
          <p:spPr>
            <a:xfrm>
              <a:off x="5961960" y="2557053"/>
              <a:ext cx="1026600" cy="1368300"/>
            </a:xfrm>
            <a:prstGeom prst="straightConnector1">
              <a:avLst/>
            </a:prstGeom>
            <a:noFill/>
            <a:ln w="31750" cap="flat" cmpd="sng">
              <a:solidFill>
                <a:schemeClr val="dk1"/>
              </a:solidFill>
              <a:prstDash val="solid"/>
              <a:round/>
              <a:headEnd type="triangle" w="lg" len="lg"/>
              <a:tailEnd type="triangle" w="lg" len="lg"/>
            </a:ln>
          </p:spPr>
        </p:cxnSp>
        <p:cxnSp>
          <p:nvCxnSpPr>
            <p:cNvPr id="15" name="Shape 150"/>
            <p:cNvCxnSpPr/>
            <p:nvPr/>
          </p:nvCxnSpPr>
          <p:spPr>
            <a:xfrm rot="10800000" flipH="1">
              <a:off x="5890853" y="2377589"/>
              <a:ext cx="314400" cy="251400"/>
            </a:xfrm>
            <a:prstGeom prst="straightConnector1">
              <a:avLst/>
            </a:prstGeom>
            <a:noFill/>
            <a:ln w="31750" cap="flat" cmpd="sng">
              <a:solidFill>
                <a:schemeClr val="dk1"/>
              </a:solidFill>
              <a:prstDash val="solid"/>
              <a:round/>
              <a:headEnd type="none" w="med" len="med"/>
              <a:tailEnd type="none" w="med" len="med"/>
            </a:ln>
          </p:spPr>
        </p:cxnSp>
        <p:cxnSp>
          <p:nvCxnSpPr>
            <p:cNvPr id="16" name="Shape 151"/>
            <p:cNvCxnSpPr/>
            <p:nvPr/>
          </p:nvCxnSpPr>
          <p:spPr>
            <a:xfrm rot="10800000" flipH="1">
              <a:off x="6903059" y="3760294"/>
              <a:ext cx="304800" cy="232500"/>
            </a:xfrm>
            <a:prstGeom prst="straightConnector1">
              <a:avLst/>
            </a:prstGeom>
            <a:noFill/>
            <a:ln w="31750" cap="flat" cmpd="sng">
              <a:solidFill>
                <a:schemeClr val="dk1"/>
              </a:solidFill>
              <a:prstDash val="solid"/>
              <a:round/>
              <a:headEnd type="none" w="med" len="med"/>
              <a:tailEnd type="none" w="med" len="med"/>
            </a:ln>
          </p:spPr>
        </p:cxnSp>
        <p:sp>
          <p:nvSpPr>
            <p:cNvPr id="17" name="Shape 152"/>
            <p:cNvSpPr txBox="1"/>
            <p:nvPr/>
          </p:nvSpPr>
          <p:spPr>
            <a:xfrm>
              <a:off x="5709094" y="3050800"/>
              <a:ext cx="1066799" cy="400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000" i="1">
                  <a:solidFill>
                    <a:schemeClr val="dk1"/>
                  </a:solidFill>
                  <a:latin typeface="Calibri"/>
                  <a:ea typeface="Calibri"/>
                  <a:cs typeface="Calibri"/>
                  <a:sym typeface="Calibri"/>
                </a:rPr>
                <a:t>d</a:t>
              </a:r>
              <a:r>
                <a:rPr lang="en-US" sz="2000" i="1" baseline="-25000">
                  <a:solidFill>
                    <a:schemeClr val="dk1"/>
                  </a:solidFill>
                  <a:latin typeface="Calibri"/>
                  <a:ea typeface="Calibri"/>
                  <a:cs typeface="Calibri"/>
                  <a:sym typeface="Calibri"/>
                </a:rPr>
                <a:t>s</a:t>
              </a:r>
            </a:p>
          </p:txBody>
        </p:sp>
      </p:grpSp>
      <p:grpSp>
        <p:nvGrpSpPr>
          <p:cNvPr id="20" name="Shape 128"/>
          <p:cNvGrpSpPr/>
          <p:nvPr/>
        </p:nvGrpSpPr>
        <p:grpSpPr>
          <a:xfrm>
            <a:off x="5730344" y="1940882"/>
            <a:ext cx="3036900" cy="1413900"/>
            <a:chOff x="533400" y="2267551"/>
            <a:chExt cx="3036900" cy="1413899"/>
          </a:xfrm>
        </p:grpSpPr>
        <p:pic>
          <p:nvPicPr>
            <p:cNvPr id="21" name="Shape 129"/>
            <p:cNvPicPr preferRelativeResize="0"/>
            <p:nvPr/>
          </p:nvPicPr>
          <p:blipFill rotWithShape="1">
            <a:blip r:embed="rId4">
              <a:alphaModFix/>
            </a:blip>
            <a:srcRect l="1541" r="294" b="-1905"/>
            <a:stretch/>
          </p:blipFill>
          <p:spPr>
            <a:xfrm>
              <a:off x="533400" y="2267551"/>
              <a:ext cx="3036900" cy="1413899"/>
            </a:xfrm>
            <a:prstGeom prst="rect">
              <a:avLst/>
            </a:prstGeom>
            <a:noFill/>
            <a:ln>
              <a:noFill/>
            </a:ln>
            <a:effectLst>
              <a:outerShdw blurRad="292100" dist="139700" dir="2700000" algn="tl" rotWithShape="0">
                <a:srgbClr val="333333">
                  <a:alpha val="64709"/>
                </a:srgbClr>
              </a:outerShdw>
            </a:effectLst>
          </p:spPr>
        </p:pic>
        <p:sp>
          <p:nvSpPr>
            <p:cNvPr id="22" name="Shape 130"/>
            <p:cNvSpPr/>
            <p:nvPr/>
          </p:nvSpPr>
          <p:spPr>
            <a:xfrm>
              <a:off x="1521037" y="3378991"/>
              <a:ext cx="931800" cy="178500"/>
            </a:xfrm>
            <a:prstGeom prst="roundRect">
              <a:avLst>
                <a:gd name="adj" fmla="val 16667"/>
              </a:avLst>
            </a:prstGeom>
            <a:solidFill>
              <a:srgbClr val="595959"/>
            </a:solidFill>
            <a:ln w="127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000">
                  <a:solidFill>
                    <a:schemeClr val="lt1"/>
                  </a:solidFill>
                  <a:latin typeface="Calibri"/>
                  <a:ea typeface="Calibri"/>
                  <a:cs typeface="Calibri"/>
                  <a:sym typeface="Calibri"/>
                </a:rPr>
                <a:t>Force Sensor</a:t>
              </a:r>
            </a:p>
          </p:txBody>
        </p:sp>
        <p:cxnSp>
          <p:nvCxnSpPr>
            <p:cNvPr id="23" name="Shape 131"/>
            <p:cNvCxnSpPr/>
            <p:nvPr/>
          </p:nvCxnSpPr>
          <p:spPr>
            <a:xfrm rot="10800000">
              <a:off x="1257337" y="3497767"/>
              <a:ext cx="263700" cy="0"/>
            </a:xfrm>
            <a:prstGeom prst="straightConnector1">
              <a:avLst/>
            </a:prstGeom>
            <a:noFill/>
            <a:ln w="12700" cap="flat" cmpd="sng">
              <a:solidFill>
                <a:schemeClr val="lt1"/>
              </a:solidFill>
              <a:prstDash val="solid"/>
              <a:round/>
              <a:headEnd type="none" w="med" len="med"/>
              <a:tailEnd type="none" w="med" len="med"/>
            </a:ln>
          </p:spPr>
        </p:cxnSp>
        <p:cxnSp>
          <p:nvCxnSpPr>
            <p:cNvPr id="24" name="Shape 132"/>
            <p:cNvCxnSpPr/>
            <p:nvPr/>
          </p:nvCxnSpPr>
          <p:spPr>
            <a:xfrm rot="10800000">
              <a:off x="928550" y="3418267"/>
              <a:ext cx="335100" cy="79500"/>
            </a:xfrm>
            <a:prstGeom prst="straightConnector1">
              <a:avLst/>
            </a:prstGeom>
            <a:noFill/>
            <a:ln w="12700" cap="flat" cmpd="sng">
              <a:solidFill>
                <a:schemeClr val="lt1"/>
              </a:solidFill>
              <a:prstDash val="solid"/>
              <a:round/>
              <a:headEnd type="none" w="med" len="med"/>
              <a:tailEnd type="triangle" w="lg" len="lg"/>
            </a:ln>
          </p:spPr>
        </p:cxnSp>
        <p:cxnSp>
          <p:nvCxnSpPr>
            <p:cNvPr id="25" name="Shape 133"/>
            <p:cNvCxnSpPr/>
            <p:nvPr/>
          </p:nvCxnSpPr>
          <p:spPr>
            <a:xfrm rot="10800000">
              <a:off x="1840731" y="3271132"/>
              <a:ext cx="398400" cy="0"/>
            </a:xfrm>
            <a:prstGeom prst="straightConnector1">
              <a:avLst/>
            </a:prstGeom>
            <a:noFill/>
            <a:ln w="12700" cap="flat" cmpd="sng">
              <a:solidFill>
                <a:schemeClr val="lt1"/>
              </a:solidFill>
              <a:prstDash val="solid"/>
              <a:round/>
              <a:headEnd type="none" w="med" len="med"/>
              <a:tailEnd type="none" w="med" len="med"/>
            </a:ln>
          </p:spPr>
        </p:cxnSp>
        <p:cxnSp>
          <p:nvCxnSpPr>
            <p:cNvPr id="26" name="Shape 134"/>
            <p:cNvCxnSpPr/>
            <p:nvPr/>
          </p:nvCxnSpPr>
          <p:spPr>
            <a:xfrm rot="10800000">
              <a:off x="1486717" y="3192233"/>
              <a:ext cx="360300" cy="78900"/>
            </a:xfrm>
            <a:prstGeom prst="straightConnector1">
              <a:avLst/>
            </a:prstGeom>
            <a:noFill/>
            <a:ln w="12700" cap="flat" cmpd="sng">
              <a:solidFill>
                <a:schemeClr val="lt1"/>
              </a:solidFill>
              <a:prstDash val="solid"/>
              <a:round/>
              <a:headEnd type="none" w="med" len="med"/>
              <a:tailEnd type="triangle" w="lg" len="lg"/>
            </a:ln>
          </p:spPr>
        </p:cxnSp>
        <p:cxnSp>
          <p:nvCxnSpPr>
            <p:cNvPr id="27" name="Shape 135"/>
            <p:cNvCxnSpPr/>
            <p:nvPr/>
          </p:nvCxnSpPr>
          <p:spPr>
            <a:xfrm rot="10800000" flipH="1">
              <a:off x="1450180" y="3109650"/>
              <a:ext cx="73200" cy="27300"/>
            </a:xfrm>
            <a:prstGeom prst="straightConnector1">
              <a:avLst/>
            </a:prstGeom>
            <a:noFill/>
            <a:ln w="19050" cap="flat" cmpd="sng">
              <a:solidFill>
                <a:srgbClr val="FF0000"/>
              </a:solidFill>
              <a:prstDash val="solid"/>
              <a:round/>
              <a:headEnd type="none" w="med" len="med"/>
              <a:tailEnd type="none" w="med" len="med"/>
            </a:ln>
          </p:spPr>
        </p:cxnSp>
        <p:cxnSp>
          <p:nvCxnSpPr>
            <p:cNvPr id="28" name="Shape 136"/>
            <p:cNvCxnSpPr/>
            <p:nvPr/>
          </p:nvCxnSpPr>
          <p:spPr>
            <a:xfrm rot="10800000" flipH="1">
              <a:off x="1312066" y="3164808"/>
              <a:ext cx="73200" cy="27300"/>
            </a:xfrm>
            <a:prstGeom prst="straightConnector1">
              <a:avLst/>
            </a:prstGeom>
            <a:noFill/>
            <a:ln w="19050" cap="flat" cmpd="sng">
              <a:solidFill>
                <a:srgbClr val="FF0000"/>
              </a:solidFill>
              <a:prstDash val="solid"/>
              <a:round/>
              <a:headEnd type="none" w="med" len="med"/>
              <a:tailEnd type="none" w="med" len="med"/>
            </a:ln>
          </p:spPr>
        </p:cxnSp>
        <p:cxnSp>
          <p:nvCxnSpPr>
            <p:cNvPr id="29" name="Shape 137"/>
            <p:cNvCxnSpPr/>
            <p:nvPr/>
          </p:nvCxnSpPr>
          <p:spPr>
            <a:xfrm rot="10800000" flipH="1">
              <a:off x="778666" y="3379123"/>
              <a:ext cx="73200" cy="27300"/>
            </a:xfrm>
            <a:prstGeom prst="straightConnector1">
              <a:avLst/>
            </a:prstGeom>
            <a:noFill/>
            <a:ln w="19050" cap="flat" cmpd="sng">
              <a:solidFill>
                <a:srgbClr val="FF0000"/>
              </a:solidFill>
              <a:prstDash val="solid"/>
              <a:round/>
              <a:headEnd type="none" w="med" len="med"/>
              <a:tailEnd type="none" w="med" len="med"/>
            </a:ln>
          </p:spPr>
        </p:cxnSp>
        <p:sp>
          <p:nvSpPr>
            <p:cNvPr id="30" name="Shape 138"/>
            <p:cNvSpPr/>
            <p:nvPr/>
          </p:nvSpPr>
          <p:spPr>
            <a:xfrm>
              <a:off x="2243649" y="3153981"/>
              <a:ext cx="931800" cy="178499"/>
            </a:xfrm>
            <a:prstGeom prst="roundRect">
              <a:avLst>
                <a:gd name="adj" fmla="val 16667"/>
              </a:avLst>
            </a:prstGeom>
            <a:solidFill>
              <a:srgbClr val="595959"/>
            </a:solidFill>
            <a:ln w="127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000">
                  <a:solidFill>
                    <a:schemeClr val="lt1"/>
                  </a:solidFill>
                  <a:latin typeface="Calibri"/>
                  <a:ea typeface="Calibri"/>
                  <a:cs typeface="Calibri"/>
                  <a:sym typeface="Calibri"/>
                </a:rPr>
                <a:t>Force Sensor</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ctrTitle"/>
          </p:nvPr>
        </p:nvSpPr>
        <p:spPr>
          <a:xfrm>
            <a:off x="685800" y="2130425"/>
            <a:ext cx="7772400" cy="1470000"/>
          </a:xfrm>
          <a:prstGeom prst="rect">
            <a:avLst/>
          </a:prstGeom>
        </p:spPr>
        <p:txBody>
          <a:bodyPr lIns="91425" tIns="91425" rIns="91425" bIns="91425" anchor="ctr" anchorCtr="0">
            <a:noAutofit/>
          </a:bodyPr>
          <a:lstStyle/>
          <a:p>
            <a:pPr lvl="0">
              <a:spcBef>
                <a:spcPts val="0"/>
              </a:spcBef>
              <a:buNone/>
            </a:pPr>
            <a:r>
              <a:rPr lang="en-US"/>
              <a:t>Q&amp;A</a:t>
            </a:r>
          </a:p>
        </p:txBody>
      </p:sp>
      <p:sp>
        <p:nvSpPr>
          <p:cNvPr id="475" name="Shape 475"/>
          <p:cNvSpPr txBox="1">
            <a:spLocks noGrp="1"/>
          </p:cNvSpPr>
          <p:nvPr>
            <p:ph type="sldNum" idx="12"/>
          </p:nvPr>
        </p:nvSpPr>
        <p:spPr>
          <a:xfrm>
            <a:off x="8213806" y="6927622"/>
            <a:ext cx="4572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ctrTitle"/>
          </p:nvPr>
        </p:nvSpPr>
        <p:spPr>
          <a:xfrm>
            <a:off x="685800" y="2130425"/>
            <a:ext cx="7772400" cy="1470000"/>
          </a:xfrm>
          <a:prstGeom prst="rect">
            <a:avLst/>
          </a:prstGeom>
        </p:spPr>
        <p:txBody>
          <a:bodyPr lIns="91425" tIns="91425" rIns="91425" bIns="91425" anchor="ctr" anchorCtr="0">
            <a:noAutofit/>
          </a:bodyPr>
          <a:lstStyle/>
          <a:p>
            <a:pPr lvl="0" rtl="0">
              <a:spcBef>
                <a:spcPts val="0"/>
              </a:spcBef>
              <a:buNone/>
            </a:pPr>
            <a:r>
              <a:rPr lang="en-US" dirty="0"/>
              <a:t>Background</a:t>
            </a:r>
          </a:p>
        </p:txBody>
      </p:sp>
      <p:sp>
        <p:nvSpPr>
          <p:cNvPr id="115" name="Shape 115"/>
          <p:cNvSpPr txBox="1">
            <a:spLocks noGrp="1"/>
          </p:cNvSpPr>
          <p:nvPr>
            <p:ph type="subTitle" idx="1"/>
          </p:nvPr>
        </p:nvSpPr>
        <p:spPr>
          <a:xfrm>
            <a:off x="1371600" y="3886200"/>
            <a:ext cx="6400800" cy="1752600"/>
          </a:xfrm>
          <a:prstGeom prst="rect">
            <a:avLst/>
          </a:prstGeom>
        </p:spPr>
        <p:txBody>
          <a:bodyPr lIns="91425" tIns="91425" rIns="91425" bIns="91425" anchor="t" anchorCtr="0">
            <a:noAutofit/>
          </a:bodyPr>
          <a:lstStyle/>
          <a:p>
            <a:pPr lvl="0">
              <a:spcBef>
                <a:spcPts val="0"/>
              </a:spcBef>
              <a:buNone/>
            </a:pPr>
            <a:r>
              <a:rPr lang="en-US" sz="1600" dirty="0">
                <a:solidFill>
                  <a:schemeClr val="bg2"/>
                </a:solidFill>
              </a:rPr>
              <a:t>Taken in part from</a:t>
            </a:r>
          </a:p>
          <a:p>
            <a:pPr marL="0" marR="0" lvl="0" indent="-69850" algn="ctr" rtl="0">
              <a:lnSpc>
                <a:spcPct val="100000"/>
              </a:lnSpc>
              <a:spcBef>
                <a:spcPts val="640"/>
              </a:spcBef>
              <a:spcAft>
                <a:spcPts val="0"/>
              </a:spcAft>
              <a:buClr>
                <a:srgbClr val="000000"/>
              </a:buClr>
              <a:buSzPct val="55000"/>
              <a:buFont typeface="Arial"/>
              <a:buNone/>
            </a:pPr>
            <a:r>
              <a:rPr lang="en-US" sz="2000" dirty="0" err="1">
                <a:solidFill>
                  <a:schemeClr val="bg2"/>
                </a:solidFill>
              </a:rPr>
              <a:t>Xingchi</a:t>
            </a:r>
            <a:r>
              <a:rPr lang="en-US" sz="2000" dirty="0">
                <a:solidFill>
                  <a:schemeClr val="bg2"/>
                </a:solidFill>
              </a:rPr>
              <a:t> He</a:t>
            </a:r>
          </a:p>
          <a:p>
            <a:pPr marL="0" marR="0" lvl="0" indent="-69850" algn="ctr" rtl="0">
              <a:lnSpc>
                <a:spcPct val="100000"/>
              </a:lnSpc>
              <a:spcBef>
                <a:spcPts val="640"/>
              </a:spcBef>
              <a:spcAft>
                <a:spcPts val="0"/>
              </a:spcAft>
              <a:buClr>
                <a:srgbClr val="000000"/>
              </a:buClr>
              <a:buSzPct val="68750"/>
              <a:buFont typeface="Arial"/>
              <a:buNone/>
            </a:pPr>
            <a:r>
              <a:rPr lang="en-US" sz="1600" dirty="0">
                <a:solidFill>
                  <a:schemeClr val="bg2"/>
                </a:solidFill>
              </a:rPr>
              <a:t>Dissertation Defense</a:t>
            </a:r>
          </a:p>
          <a:p>
            <a:pPr marL="0" marR="0" lvl="0" indent="-69850" algn="ctr" rtl="0">
              <a:lnSpc>
                <a:spcPct val="100000"/>
              </a:lnSpc>
              <a:spcBef>
                <a:spcPts val="640"/>
              </a:spcBef>
              <a:spcAft>
                <a:spcPts val="0"/>
              </a:spcAft>
              <a:buClr>
                <a:srgbClr val="000000"/>
              </a:buClr>
              <a:buSzPct val="68750"/>
              <a:buFont typeface="Arial"/>
              <a:buNone/>
            </a:pPr>
            <a:r>
              <a:rPr lang="en-US" sz="1600" dirty="0">
                <a:solidFill>
                  <a:schemeClr val="bg2"/>
                </a:solidFill>
              </a:rPr>
              <a:t>June 30th, 2015</a:t>
            </a:r>
          </a:p>
          <a:p>
            <a:pPr lvl="0">
              <a:spcBef>
                <a:spcPts val="0"/>
              </a:spcBef>
              <a:buNone/>
            </a:pPr>
            <a:endParaRPr sz="1600" dirty="0"/>
          </a:p>
        </p:txBody>
      </p:sp>
      <p:sp>
        <p:nvSpPr>
          <p:cNvPr id="116" name="Shape 116"/>
          <p:cNvSpPr txBox="1">
            <a:spLocks noGrp="1"/>
          </p:cNvSpPr>
          <p:nvPr>
            <p:ph type="sldNum" idx="12"/>
          </p:nvPr>
        </p:nvSpPr>
        <p:spPr>
          <a:xfrm>
            <a:off x="8213806" y="6927622"/>
            <a:ext cx="4572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a:t>Background:</a:t>
            </a:r>
          </a:p>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Microsurgical Workstation</a:t>
            </a:r>
          </a:p>
        </p:txBody>
      </p:sp>
      <p:sp>
        <p:nvSpPr>
          <p:cNvPr id="160" name="Shape 160"/>
          <p:cNvSpPr txBox="1"/>
          <p:nvPr/>
        </p:nvSpPr>
        <p:spPr>
          <a:xfrm>
            <a:off x="7010493" y="1934085"/>
            <a:ext cx="1508502"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0" i="0" u="none" strike="noStrike" cap="none">
                <a:solidFill>
                  <a:schemeClr val="lt1"/>
                </a:solidFill>
                <a:latin typeface="Calibri"/>
                <a:ea typeface="Calibri"/>
                <a:cs typeface="Calibri"/>
                <a:sym typeface="Calibri"/>
              </a:rPr>
              <a:t>Eye Robot</a:t>
            </a:r>
          </a:p>
        </p:txBody>
      </p:sp>
      <p:cxnSp>
        <p:nvCxnSpPr>
          <p:cNvPr id="161" name="Shape 161"/>
          <p:cNvCxnSpPr/>
          <p:nvPr/>
        </p:nvCxnSpPr>
        <p:spPr>
          <a:xfrm flipH="1">
            <a:off x="6755303" y="2166281"/>
            <a:ext cx="293196" cy="228600"/>
          </a:xfrm>
          <a:prstGeom prst="straightConnector1">
            <a:avLst/>
          </a:prstGeom>
          <a:noFill/>
          <a:ln w="38100" cap="flat" cmpd="sng">
            <a:solidFill>
              <a:schemeClr val="lt1"/>
            </a:solidFill>
            <a:prstDash val="solid"/>
            <a:round/>
            <a:headEnd type="none" w="med" len="med"/>
            <a:tailEnd type="triangle" w="lg" len="lg"/>
          </a:ln>
        </p:spPr>
      </p:cxnSp>
      <p:sp>
        <p:nvSpPr>
          <p:cNvPr id="162" name="Shape 162"/>
          <p:cNvSpPr txBox="1"/>
          <p:nvPr/>
        </p:nvSpPr>
        <p:spPr>
          <a:xfrm>
            <a:off x="1185799" y="2362199"/>
            <a:ext cx="1676399"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a:solidFill>
                  <a:schemeClr val="lt1"/>
                </a:solidFill>
                <a:latin typeface="Calibri"/>
                <a:ea typeface="Calibri"/>
                <a:cs typeface="Calibri"/>
                <a:sym typeface="Calibri"/>
              </a:rPr>
              <a:t>Video microscope</a:t>
            </a:r>
          </a:p>
        </p:txBody>
      </p:sp>
      <p:cxnSp>
        <p:nvCxnSpPr>
          <p:cNvPr id="163" name="Shape 163"/>
          <p:cNvCxnSpPr/>
          <p:nvPr/>
        </p:nvCxnSpPr>
        <p:spPr>
          <a:xfrm>
            <a:off x="2138299" y="2684446"/>
            <a:ext cx="989977" cy="93251"/>
          </a:xfrm>
          <a:prstGeom prst="straightConnector1">
            <a:avLst/>
          </a:prstGeom>
          <a:noFill/>
          <a:ln w="38100" cap="flat" cmpd="sng">
            <a:solidFill>
              <a:schemeClr val="lt1"/>
            </a:solidFill>
            <a:prstDash val="solid"/>
            <a:round/>
            <a:headEnd type="none" w="med" len="med"/>
            <a:tailEnd type="triangle" w="lg" len="lg"/>
          </a:ln>
        </p:spPr>
      </p:cxnSp>
      <p:sp>
        <p:nvSpPr>
          <p:cNvPr id="164" name="Shape 164"/>
          <p:cNvSpPr txBox="1"/>
          <p:nvPr/>
        </p:nvSpPr>
        <p:spPr>
          <a:xfrm>
            <a:off x="804799" y="1793515"/>
            <a:ext cx="2057400"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a:solidFill>
                  <a:schemeClr val="lt1"/>
                </a:solidFill>
                <a:latin typeface="Calibri"/>
                <a:ea typeface="Calibri"/>
                <a:cs typeface="Calibri"/>
                <a:sym typeface="Calibri"/>
              </a:rPr>
              <a:t>Stereo display</a:t>
            </a:r>
          </a:p>
        </p:txBody>
      </p:sp>
      <p:sp>
        <p:nvSpPr>
          <p:cNvPr id="165" name="Shape 165"/>
          <p:cNvSpPr txBox="1"/>
          <p:nvPr/>
        </p:nvSpPr>
        <p:spPr>
          <a:xfrm>
            <a:off x="5371912" y="5254469"/>
            <a:ext cx="2552887"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a:solidFill>
                  <a:schemeClr val="lt1"/>
                </a:solidFill>
                <a:latin typeface="Calibri"/>
                <a:ea typeface="Calibri"/>
                <a:cs typeface="Calibri"/>
                <a:sym typeface="Calibri"/>
              </a:rPr>
              <a:t>Phantom eye and skull</a:t>
            </a:r>
          </a:p>
        </p:txBody>
      </p:sp>
      <p:cxnSp>
        <p:nvCxnSpPr>
          <p:cNvPr id="166" name="Shape 166"/>
          <p:cNvCxnSpPr/>
          <p:nvPr/>
        </p:nvCxnSpPr>
        <p:spPr>
          <a:xfrm rot="10800000">
            <a:off x="4891004" y="5004868"/>
            <a:ext cx="544408" cy="395859"/>
          </a:xfrm>
          <a:prstGeom prst="straightConnector1">
            <a:avLst/>
          </a:prstGeom>
          <a:noFill/>
          <a:ln w="38100" cap="flat" cmpd="sng">
            <a:solidFill>
              <a:schemeClr val="lt1"/>
            </a:solidFill>
            <a:prstDash val="solid"/>
            <a:round/>
            <a:headEnd type="none" w="med" len="med"/>
            <a:tailEnd type="triangle" w="lg" len="lg"/>
          </a:ln>
        </p:spPr>
      </p:cxnSp>
      <p:sp>
        <p:nvSpPr>
          <p:cNvPr id="167" name="Shape 167"/>
          <p:cNvSpPr txBox="1"/>
          <p:nvPr/>
        </p:nvSpPr>
        <p:spPr>
          <a:xfrm>
            <a:off x="5397594" y="4777851"/>
            <a:ext cx="3276600"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a:solidFill>
                  <a:schemeClr val="lt1"/>
                </a:solidFill>
                <a:latin typeface="Calibri"/>
                <a:ea typeface="Calibri"/>
                <a:cs typeface="Calibri"/>
                <a:sym typeface="Calibri"/>
              </a:rPr>
              <a:t>Smart tools (Force/OCT)</a:t>
            </a:r>
          </a:p>
        </p:txBody>
      </p:sp>
      <p:cxnSp>
        <p:nvCxnSpPr>
          <p:cNvPr id="168" name="Shape 168"/>
          <p:cNvCxnSpPr/>
          <p:nvPr/>
        </p:nvCxnSpPr>
        <p:spPr>
          <a:xfrm rot="10800000">
            <a:off x="4878397" y="4521200"/>
            <a:ext cx="544408" cy="395859"/>
          </a:xfrm>
          <a:prstGeom prst="straightConnector1">
            <a:avLst/>
          </a:prstGeom>
          <a:noFill/>
          <a:ln w="38100" cap="flat" cmpd="sng">
            <a:solidFill>
              <a:schemeClr val="lt1"/>
            </a:solidFill>
            <a:prstDash val="solid"/>
            <a:round/>
            <a:headEnd type="none" w="med" len="med"/>
            <a:tailEnd type="triangle" w="lg" len="lg"/>
          </a:ln>
        </p:spPr>
      </p:cxnSp>
      <p:pic>
        <p:nvPicPr>
          <p:cNvPr id="169" name="Shape 169" descr="IMG_20170225_215630662_HDR.jpg"/>
          <p:cNvPicPr preferRelativeResize="0"/>
          <p:nvPr/>
        </p:nvPicPr>
        <p:blipFill>
          <a:blip r:embed="rId3">
            <a:alphaModFix/>
          </a:blip>
          <a:stretch>
            <a:fillRect/>
          </a:stretch>
        </p:blipFill>
        <p:spPr>
          <a:xfrm>
            <a:off x="804800" y="1793525"/>
            <a:ext cx="7577200" cy="4001598"/>
          </a:xfrm>
          <a:prstGeom prst="rect">
            <a:avLst/>
          </a:prstGeom>
          <a:noFill/>
          <a:ln>
            <a:noFill/>
          </a:ln>
        </p:spPr>
      </p:pic>
      <p:sp>
        <p:nvSpPr>
          <p:cNvPr id="171" name="Shape 171"/>
          <p:cNvSpPr txBox="1">
            <a:spLocks noGrp="1"/>
          </p:cNvSpPr>
          <p:nvPr>
            <p:ph type="sldNum" idx="12"/>
          </p:nvPr>
        </p:nvSpPr>
        <p:spPr>
          <a:xfrm>
            <a:off x="8213806" y="6927622"/>
            <a:ext cx="4572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a:t>Background:</a:t>
            </a:r>
          </a:p>
          <a:p>
            <a:pPr marL="0" marR="0" lvl="0" indent="0" algn="ctr" rtl="0">
              <a:lnSpc>
                <a:spcPct val="100000"/>
              </a:lnSpc>
              <a:spcBef>
                <a:spcPts val="0"/>
              </a:spcBef>
              <a:spcAft>
                <a:spcPts val="0"/>
              </a:spcAft>
              <a:buClr>
                <a:schemeClr val="dk1"/>
              </a:buClr>
              <a:buSzPct val="25000"/>
              <a:buFont typeface="Calibri"/>
              <a:buNone/>
            </a:pPr>
            <a:r>
              <a:rPr lang="en-US"/>
              <a:t>Admittance Control</a:t>
            </a:r>
          </a:p>
        </p:txBody>
      </p:sp>
      <p:sp>
        <p:nvSpPr>
          <p:cNvPr id="177" name="Shape 177"/>
          <p:cNvSpPr txBox="1">
            <a:spLocks noGrp="1"/>
          </p:cNvSpPr>
          <p:nvPr>
            <p:ph type="body" idx="1"/>
          </p:nvPr>
        </p:nvSpPr>
        <p:spPr>
          <a:xfrm>
            <a:off x="457200" y="1600200"/>
            <a:ext cx="44691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Constant Admittance Control</a:t>
            </a:r>
          </a:p>
          <a:p>
            <a:pPr marL="742950" marR="0" lvl="1" indent="-285750" algn="l" rtl="0">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Isotropic admittance</a:t>
            </a:r>
          </a:p>
          <a:p>
            <a:pPr marL="742950" marR="0" lvl="1" indent="-285750" algn="l" rtl="0">
              <a:spcBef>
                <a:spcPts val="4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The user input force applied on the instrument handle controls the velocity with which the robot follows the user motion.</a:t>
            </a:r>
          </a:p>
        </p:txBody>
      </p:sp>
      <p:sp>
        <p:nvSpPr>
          <p:cNvPr id="178" name="Shape 178"/>
          <p:cNvSpPr txBox="1">
            <a:spLocks noGrp="1"/>
          </p:cNvSpPr>
          <p:nvPr>
            <p:ph type="dt" idx="10"/>
          </p:nvPr>
        </p:nvSpPr>
        <p:spPr>
          <a:xfrm>
            <a:off x="457200" y="6873875"/>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lt1"/>
                </a:solidFill>
                <a:latin typeface="Calibri"/>
                <a:ea typeface="Calibri"/>
                <a:cs typeface="Calibri"/>
                <a:sym typeface="Calibri"/>
              </a:rPr>
              <a:t>2/17/2017</a:t>
            </a:r>
          </a:p>
        </p:txBody>
      </p:sp>
      <p:sp>
        <p:nvSpPr>
          <p:cNvPr id="179" name="Shape 179"/>
          <p:cNvSpPr txBox="1">
            <a:spLocks noGrp="1"/>
          </p:cNvSpPr>
          <p:nvPr>
            <p:ph type="ftr" idx="11"/>
          </p:nvPr>
        </p:nvSpPr>
        <p:spPr>
          <a:xfrm>
            <a:off x="7010400" y="6935560"/>
            <a:ext cx="10667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a:solidFill>
                  <a:schemeClr val="dk1"/>
                </a:solidFill>
                <a:latin typeface="Calibri"/>
                <a:ea typeface="Calibri"/>
                <a:cs typeface="Calibri"/>
                <a:sym typeface="Calibri"/>
              </a:rPr>
              <a:t>Xingchi He</a:t>
            </a:r>
          </a:p>
        </p:txBody>
      </p:sp>
      <p:sp>
        <p:nvSpPr>
          <p:cNvPr id="180" name="Shape 180"/>
          <p:cNvSpPr txBox="1">
            <a:spLocks noGrp="1"/>
          </p:cNvSpPr>
          <p:nvPr>
            <p:ph type="sldNum" idx="12"/>
          </p:nvPr>
        </p:nvSpPr>
        <p:spPr>
          <a:xfrm>
            <a:off x="8213806" y="6927622"/>
            <a:ext cx="457200" cy="365125"/>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5</a:t>
            </a:fld>
            <a:endParaRPr lang="en-US"/>
          </a:p>
        </p:txBody>
      </p:sp>
      <p:pic>
        <p:nvPicPr>
          <p:cNvPr id="181" name="Shape 181" descr="Screen Shot 2013-10-20 at 9.47.02 PM.png"/>
          <p:cNvPicPr preferRelativeResize="0"/>
          <p:nvPr/>
        </p:nvPicPr>
        <p:blipFill rotWithShape="1">
          <a:blip r:embed="rId3">
            <a:alphaModFix/>
          </a:blip>
          <a:srcRect l="21207" t="9069" r="16719" b="52362"/>
          <a:stretch/>
        </p:blipFill>
        <p:spPr>
          <a:xfrm>
            <a:off x="1198841" y="3889696"/>
            <a:ext cx="1401483" cy="413731"/>
          </a:xfrm>
          <a:prstGeom prst="rect">
            <a:avLst/>
          </a:prstGeom>
          <a:noFill/>
          <a:ln>
            <a:noFill/>
          </a:ln>
        </p:spPr>
      </p:pic>
      <p:sp>
        <p:nvSpPr>
          <p:cNvPr id="182" name="Shape 182"/>
          <p:cNvSpPr txBox="1"/>
          <p:nvPr/>
        </p:nvSpPr>
        <p:spPr>
          <a:xfrm>
            <a:off x="5004464" y="5048926"/>
            <a:ext cx="4169999" cy="1219200"/>
          </a:xfrm>
          <a:prstGeom prst="rect">
            <a:avLst/>
          </a:prstGeom>
          <a:noFill/>
          <a:ln>
            <a:noFill/>
          </a:ln>
        </p:spPr>
        <p:txBody>
          <a:bodyPr lIns="91425" tIns="45700" rIns="91425" bIns="45700" anchor="t" anchorCtr="0">
            <a:noAutofit/>
          </a:bodyPr>
          <a:lstStyle/>
          <a:p>
            <a:pPr lvl="0" algn="just" rtl="0">
              <a:lnSpc>
                <a:spcPct val="115000"/>
              </a:lnSpc>
              <a:spcBef>
                <a:spcPts val="0"/>
              </a:spcBef>
              <a:buClr>
                <a:schemeClr val="dk1"/>
              </a:buClr>
              <a:buSzPct val="100000"/>
              <a:buFont typeface="Arial"/>
              <a:buNone/>
            </a:pPr>
            <a:r>
              <a:rPr lang="en-US" sz="1100">
                <a:solidFill>
                  <a:schemeClr val="dk1"/>
                </a:solidFill>
                <a:latin typeface="Times New Roman"/>
                <a:ea typeface="Times New Roman"/>
                <a:cs typeface="Times New Roman"/>
                <a:sym typeface="Times New Roman"/>
              </a:rPr>
              <a:t>The Solid lines in the above figure show the signal flow in current robot control algorithm, dashed lines show the signals that can also be incorporated into the control law. The constant admittance control is given by equations below. </a:t>
            </a:r>
          </a:p>
        </p:txBody>
      </p:sp>
      <p:pic>
        <p:nvPicPr>
          <p:cNvPr id="183" name="Shape 183"/>
          <p:cNvPicPr preferRelativeResize="0"/>
          <p:nvPr/>
        </p:nvPicPr>
        <p:blipFill rotWithShape="1">
          <a:blip r:embed="rId4">
            <a:alphaModFix/>
          </a:blip>
          <a:srcRect/>
          <a:stretch/>
        </p:blipFill>
        <p:spPr>
          <a:xfrm>
            <a:off x="4514850" y="3346450"/>
            <a:ext cx="114300" cy="165100"/>
          </a:xfrm>
          <a:prstGeom prst="rect">
            <a:avLst/>
          </a:prstGeom>
          <a:noFill/>
          <a:ln>
            <a:noFill/>
          </a:ln>
        </p:spPr>
      </p:pic>
      <p:pic>
        <p:nvPicPr>
          <p:cNvPr id="184" name="Shape 184"/>
          <p:cNvPicPr preferRelativeResize="0"/>
          <p:nvPr/>
        </p:nvPicPr>
        <p:blipFill rotWithShape="1">
          <a:blip r:embed="rId5">
            <a:alphaModFix/>
          </a:blip>
          <a:srcRect/>
          <a:stretch/>
        </p:blipFill>
        <p:spPr>
          <a:xfrm>
            <a:off x="5004475" y="1741725"/>
            <a:ext cx="3880500" cy="330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rtl="0">
              <a:spcBef>
                <a:spcPts val="0"/>
              </a:spcBef>
              <a:buClr>
                <a:schemeClr val="dk1"/>
              </a:buClr>
              <a:buSzPct val="25000"/>
              <a:buFont typeface="Calibri"/>
              <a:buNone/>
            </a:pPr>
            <a:r>
              <a:rPr lang="en-US"/>
              <a:t>Background:</a:t>
            </a:r>
          </a:p>
          <a:p>
            <a:pPr marL="0" marR="0" lvl="0" indent="0" algn="ctr" rtl="0">
              <a:lnSpc>
                <a:spcPct val="100000"/>
              </a:lnSpc>
              <a:spcBef>
                <a:spcPts val="0"/>
              </a:spcBef>
              <a:spcAft>
                <a:spcPts val="0"/>
              </a:spcAft>
              <a:buClr>
                <a:schemeClr val="dk1"/>
              </a:buClr>
              <a:buSzPct val="25000"/>
              <a:buFont typeface="Calibri"/>
              <a:buNone/>
            </a:pPr>
            <a:r>
              <a:rPr lang="en-US"/>
              <a:t>Admittance Control</a:t>
            </a:r>
          </a:p>
        </p:txBody>
      </p:sp>
      <p:sp>
        <p:nvSpPr>
          <p:cNvPr id="190" name="Shape 190"/>
          <p:cNvSpPr txBox="1">
            <a:spLocks noGrp="1"/>
          </p:cNvSpPr>
          <p:nvPr>
            <p:ph type="body" idx="1"/>
          </p:nvPr>
        </p:nvSpPr>
        <p:spPr>
          <a:xfrm>
            <a:off x="457200" y="1600200"/>
            <a:ext cx="4648200" cy="45261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Constant Admittance Control</a:t>
            </a:r>
          </a:p>
          <a:p>
            <a:pPr marL="742950" marR="0" lvl="1" indent="-285750" algn="l" rtl="0">
              <a:lnSpc>
                <a:spcPct val="80000"/>
              </a:lnSpc>
              <a:spcBef>
                <a:spcPts val="392"/>
              </a:spcBef>
              <a:spcAft>
                <a:spcPts val="0"/>
              </a:spcAft>
              <a:buClr>
                <a:schemeClr val="dk1"/>
              </a:buClr>
              <a:buSzPct val="98000"/>
              <a:buFont typeface="Arial"/>
              <a:buChar char="–"/>
            </a:pPr>
            <a:r>
              <a:rPr lang="en-US" sz="1960" b="0" i="0" u="none" strike="noStrike" cap="none">
                <a:solidFill>
                  <a:schemeClr val="dk1"/>
                </a:solidFill>
                <a:latin typeface="Calibri"/>
                <a:ea typeface="Calibri"/>
                <a:cs typeface="Calibri"/>
                <a:sym typeface="Calibri"/>
              </a:rPr>
              <a:t>Isotropic admittance</a:t>
            </a:r>
          </a:p>
          <a:p>
            <a:pPr marL="742950" marR="0" lvl="1" indent="-285750" algn="l" rtl="0">
              <a:lnSpc>
                <a:spcPct val="80000"/>
              </a:lnSpc>
              <a:spcBef>
                <a:spcPts val="392"/>
              </a:spcBef>
              <a:spcAft>
                <a:spcPts val="0"/>
              </a:spcAft>
              <a:buClr>
                <a:schemeClr val="dk1"/>
              </a:buClr>
              <a:buSzPct val="98000"/>
              <a:buFont typeface="Arial"/>
              <a:buChar char="–"/>
            </a:pPr>
            <a:r>
              <a:rPr lang="en-US" sz="1960" b="0" i="0" u="none" strike="noStrike" cap="none">
                <a:solidFill>
                  <a:schemeClr val="dk1"/>
                </a:solidFill>
                <a:latin typeface="Calibri"/>
                <a:ea typeface="Calibri"/>
                <a:cs typeface="Calibri"/>
                <a:sym typeface="Calibri"/>
              </a:rPr>
              <a:t>Haptic feedback using </a:t>
            </a:r>
            <a:r>
              <a:rPr lang="en-US" sz="1960" b="1" i="0" u="none" strike="noStrike" cap="none">
                <a:solidFill>
                  <a:schemeClr val="dk1"/>
                </a:solidFill>
                <a:latin typeface="Calibri"/>
                <a:ea typeface="Calibri"/>
                <a:cs typeface="Calibri"/>
                <a:sym typeface="Calibri"/>
              </a:rPr>
              <a:t>force scaling</a:t>
            </a:r>
          </a:p>
          <a:p>
            <a:pPr marL="742950" marR="0" lvl="1" indent="-285750" algn="l" rtl="0">
              <a:lnSpc>
                <a:spcPct val="80000"/>
              </a:lnSpc>
              <a:spcBef>
                <a:spcPts val="392"/>
              </a:spcBef>
              <a:buClr>
                <a:schemeClr val="dk1"/>
              </a:buClr>
              <a:buSzPct val="98000"/>
              <a:buFont typeface="Arial"/>
              <a:buChar char="–"/>
            </a:pPr>
            <a:r>
              <a:rPr lang="en-US" sz="1960" b="0" i="0" u="none" strike="noStrike" cap="none">
                <a:solidFill>
                  <a:schemeClr val="dk1"/>
                </a:solidFill>
                <a:latin typeface="Calibri"/>
                <a:ea typeface="Calibri"/>
                <a:cs typeface="Calibri"/>
                <a:sym typeface="Calibri"/>
              </a:rPr>
              <a:t>The robot cooperative control law incorporates scaled sclera force measurement</a:t>
            </a:r>
          </a:p>
        </p:txBody>
      </p:sp>
      <p:sp>
        <p:nvSpPr>
          <p:cNvPr id="191" name="Shape 191"/>
          <p:cNvSpPr txBox="1">
            <a:spLocks noGrp="1"/>
          </p:cNvSpPr>
          <p:nvPr>
            <p:ph type="dt" idx="10"/>
          </p:nvPr>
        </p:nvSpPr>
        <p:spPr>
          <a:xfrm>
            <a:off x="457200" y="6873875"/>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lt1"/>
                </a:solidFill>
                <a:latin typeface="Calibri"/>
                <a:ea typeface="Calibri"/>
                <a:cs typeface="Calibri"/>
                <a:sym typeface="Calibri"/>
              </a:rPr>
              <a:t>2/17/2017</a:t>
            </a:r>
          </a:p>
        </p:txBody>
      </p:sp>
      <p:sp>
        <p:nvSpPr>
          <p:cNvPr id="192" name="Shape 192"/>
          <p:cNvSpPr txBox="1">
            <a:spLocks noGrp="1"/>
          </p:cNvSpPr>
          <p:nvPr>
            <p:ph type="ftr" idx="11"/>
          </p:nvPr>
        </p:nvSpPr>
        <p:spPr>
          <a:xfrm>
            <a:off x="7010400" y="6935560"/>
            <a:ext cx="10667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a:solidFill>
                  <a:schemeClr val="dk1"/>
                </a:solidFill>
                <a:latin typeface="Calibri"/>
                <a:ea typeface="Calibri"/>
                <a:cs typeface="Calibri"/>
                <a:sym typeface="Calibri"/>
              </a:rPr>
              <a:t>Xingchi He</a:t>
            </a:r>
          </a:p>
        </p:txBody>
      </p:sp>
      <p:sp>
        <p:nvSpPr>
          <p:cNvPr id="193" name="Shape 193"/>
          <p:cNvSpPr txBox="1">
            <a:spLocks noGrp="1"/>
          </p:cNvSpPr>
          <p:nvPr>
            <p:ph type="sldNum" idx="12"/>
          </p:nvPr>
        </p:nvSpPr>
        <p:spPr>
          <a:xfrm>
            <a:off x="8213806" y="6927622"/>
            <a:ext cx="457200" cy="365125"/>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6</a:t>
            </a:fld>
            <a:endParaRPr lang="en-US"/>
          </a:p>
        </p:txBody>
      </p:sp>
      <p:sp>
        <p:nvSpPr>
          <p:cNvPr id="194" name="Shape 194"/>
          <p:cNvSpPr/>
          <p:nvPr/>
        </p:nvSpPr>
        <p:spPr>
          <a:xfrm rot="-9891413">
            <a:off x="967437" y="3615042"/>
            <a:ext cx="480022" cy="422680"/>
          </a:xfrm>
          <a:prstGeom prst="arc">
            <a:avLst>
              <a:gd name="adj1" fmla="val 16200000"/>
              <a:gd name="adj2" fmla="val 4244928"/>
            </a:avLst>
          </a:prstGeom>
          <a:noFill/>
          <a:ln w="19050" cap="flat" cmpd="sng">
            <a:solidFill>
              <a:schemeClr val="dk1"/>
            </a:solidFill>
            <a:prstDash val="solid"/>
            <a:round/>
            <a:headEnd type="stealth" w="lg" len="lg"/>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pic>
        <p:nvPicPr>
          <p:cNvPr id="195" name="Shape 195" descr="Screen Shot 2013-10-20 at 9.47.22 PM.png"/>
          <p:cNvPicPr preferRelativeResize="0"/>
          <p:nvPr/>
        </p:nvPicPr>
        <p:blipFill rotWithShape="1">
          <a:blip r:embed="rId3">
            <a:alphaModFix/>
          </a:blip>
          <a:srcRect/>
          <a:stretch/>
        </p:blipFill>
        <p:spPr>
          <a:xfrm>
            <a:off x="1113334" y="3788282"/>
            <a:ext cx="2552610" cy="524931"/>
          </a:xfrm>
          <a:prstGeom prst="rect">
            <a:avLst/>
          </a:prstGeom>
          <a:noFill/>
          <a:ln>
            <a:noFill/>
          </a:ln>
        </p:spPr>
      </p:pic>
      <p:pic>
        <p:nvPicPr>
          <p:cNvPr id="196" name="Shape 196" descr="Screen Shot 2013-10-20 at 9.47.02 PM.png"/>
          <p:cNvPicPr preferRelativeResize="0"/>
          <p:nvPr/>
        </p:nvPicPr>
        <p:blipFill rotWithShape="1">
          <a:blip r:embed="rId4">
            <a:alphaModFix/>
          </a:blip>
          <a:srcRect l="21207" t="9069" r="16719" b="52362"/>
          <a:stretch/>
        </p:blipFill>
        <p:spPr>
          <a:xfrm>
            <a:off x="1189537" y="3432464"/>
            <a:ext cx="1401483" cy="413731"/>
          </a:xfrm>
          <a:prstGeom prst="rect">
            <a:avLst/>
          </a:prstGeom>
          <a:noFill/>
          <a:ln>
            <a:noFill/>
          </a:ln>
        </p:spPr>
      </p:pic>
      <p:sp>
        <p:nvSpPr>
          <p:cNvPr id="197" name="Shape 197"/>
          <p:cNvSpPr txBox="1"/>
          <p:nvPr/>
        </p:nvSpPr>
        <p:spPr>
          <a:xfrm>
            <a:off x="478189" y="4191001"/>
            <a:ext cx="4170009" cy="1219199"/>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Font typeface="Arial"/>
              <a:buNone/>
            </a:pPr>
            <a:endParaRPr sz="3200">
              <a:solidFill>
                <a:schemeClr val="dk1"/>
              </a:solidFill>
              <a:latin typeface="Calibri"/>
              <a:ea typeface="Calibri"/>
              <a:cs typeface="Calibri"/>
              <a:sym typeface="Calibri"/>
            </a:endParaRPr>
          </a:p>
        </p:txBody>
      </p:sp>
      <p:grpSp>
        <p:nvGrpSpPr>
          <p:cNvPr id="198" name="Shape 198"/>
          <p:cNvGrpSpPr/>
          <p:nvPr/>
        </p:nvGrpSpPr>
        <p:grpSpPr>
          <a:xfrm>
            <a:off x="5105400" y="1600200"/>
            <a:ext cx="3657600" cy="1834402"/>
            <a:chOff x="5037423" y="1600200"/>
            <a:chExt cx="3657600" cy="1834402"/>
          </a:xfrm>
        </p:grpSpPr>
        <p:pic>
          <p:nvPicPr>
            <p:cNvPr id="199" name="Shape 199" descr="C:\Users\Xingchi\Pictures\vlcsnap-2013-04-29-10h17m12s215.png"/>
            <p:cNvPicPr preferRelativeResize="0"/>
            <p:nvPr/>
          </p:nvPicPr>
          <p:blipFill rotWithShape="1">
            <a:blip r:embed="rId5">
              <a:alphaModFix/>
            </a:blip>
            <a:srcRect t="15539" r="11891" b="5905"/>
            <a:stretch/>
          </p:blipFill>
          <p:spPr>
            <a:xfrm>
              <a:off x="5037423" y="1600200"/>
              <a:ext cx="3657600" cy="1834402"/>
            </a:xfrm>
            <a:prstGeom prst="rect">
              <a:avLst/>
            </a:prstGeom>
            <a:noFill/>
            <a:ln>
              <a:noFill/>
            </a:ln>
            <a:effectLst>
              <a:outerShdw blurRad="292100" dist="139700" dir="2700000" algn="tl" rotWithShape="0">
                <a:srgbClr val="333333">
                  <a:alpha val="64705"/>
                </a:srgbClr>
              </a:outerShdw>
            </a:effectLst>
          </p:spPr>
        </p:pic>
        <p:cxnSp>
          <p:nvCxnSpPr>
            <p:cNvPr id="200" name="Shape 200"/>
            <p:cNvCxnSpPr/>
            <p:nvPr/>
          </p:nvCxnSpPr>
          <p:spPr>
            <a:xfrm rot="10800000">
              <a:off x="6563018" y="2819400"/>
              <a:ext cx="274319" cy="0"/>
            </a:xfrm>
            <a:prstGeom prst="straightConnector1">
              <a:avLst/>
            </a:prstGeom>
            <a:noFill/>
            <a:ln w="19050" cap="flat" cmpd="sng">
              <a:solidFill>
                <a:srgbClr val="3366FF"/>
              </a:solidFill>
              <a:prstDash val="solid"/>
              <a:round/>
              <a:headEnd type="none" w="med" len="med"/>
              <a:tailEnd type="triangle" w="lg" len="lg"/>
            </a:ln>
          </p:spPr>
        </p:cxnSp>
        <p:cxnSp>
          <p:nvCxnSpPr>
            <p:cNvPr id="201" name="Shape 201"/>
            <p:cNvCxnSpPr/>
            <p:nvPr/>
          </p:nvCxnSpPr>
          <p:spPr>
            <a:xfrm rot="10800000">
              <a:off x="6131935" y="2209800"/>
              <a:ext cx="457200" cy="0"/>
            </a:xfrm>
            <a:prstGeom prst="straightConnector1">
              <a:avLst/>
            </a:prstGeom>
            <a:noFill/>
            <a:ln w="19050" cap="flat" cmpd="sng">
              <a:solidFill>
                <a:srgbClr val="FF0000"/>
              </a:solidFill>
              <a:prstDash val="solid"/>
              <a:round/>
              <a:headEnd type="none" w="med" len="med"/>
              <a:tailEnd type="triangle" w="lg" len="lg"/>
            </a:ln>
          </p:spPr>
        </p:cxnSp>
        <p:sp>
          <p:nvSpPr>
            <p:cNvPr id="202" name="Shape 202"/>
            <p:cNvSpPr/>
            <p:nvPr/>
          </p:nvSpPr>
          <p:spPr>
            <a:xfrm>
              <a:off x="6331960" y="1974252"/>
              <a:ext cx="457200" cy="457200"/>
            </a:xfrm>
            <a:prstGeom prst="arc">
              <a:avLst>
                <a:gd name="adj1" fmla="val 14275826"/>
                <a:gd name="adj2" fmla="val 7210684"/>
              </a:avLst>
            </a:prstGeom>
            <a:noFill/>
            <a:ln w="19050" cap="flat" cmpd="sng">
              <a:solidFill>
                <a:srgbClr val="FF0000"/>
              </a:solidFill>
              <a:prstDash val="solid"/>
              <a:round/>
              <a:headEnd type="none" w="med" len="med"/>
              <a:tailEnd type="triangle" w="lg" len="lg"/>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203" name="Shape 203"/>
            <p:cNvSpPr txBox="1"/>
            <p:nvPr/>
          </p:nvSpPr>
          <p:spPr>
            <a:xfrm>
              <a:off x="6462496" y="2767402"/>
              <a:ext cx="53339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i="1">
                  <a:solidFill>
                    <a:srgbClr val="3366FF"/>
                  </a:solidFill>
                  <a:latin typeface="Calibri"/>
                  <a:ea typeface="Calibri"/>
                  <a:cs typeface="Calibri"/>
                  <a:sym typeface="Calibri"/>
                </a:rPr>
                <a:t>F</a:t>
              </a:r>
              <a:r>
                <a:rPr lang="en-US" sz="2000" i="1" baseline="-25000">
                  <a:solidFill>
                    <a:srgbClr val="3366FF"/>
                  </a:solidFill>
                  <a:latin typeface="Calibri"/>
                  <a:ea typeface="Calibri"/>
                  <a:cs typeface="Calibri"/>
                  <a:sym typeface="Calibri"/>
                </a:rPr>
                <a:t>ss</a:t>
              </a:r>
            </a:p>
          </p:txBody>
        </p:sp>
        <p:sp>
          <p:nvSpPr>
            <p:cNvPr id="204" name="Shape 204"/>
            <p:cNvSpPr txBox="1"/>
            <p:nvPr/>
          </p:nvSpPr>
          <p:spPr>
            <a:xfrm>
              <a:off x="5999955" y="2228850"/>
              <a:ext cx="53339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i="1">
                  <a:solidFill>
                    <a:srgbClr val="FF0000"/>
                  </a:solidFill>
                  <a:latin typeface="Calibri"/>
                  <a:ea typeface="Calibri"/>
                  <a:cs typeface="Calibri"/>
                  <a:sym typeface="Calibri"/>
                </a:rPr>
                <a:t>F</a:t>
              </a:r>
              <a:r>
                <a:rPr lang="en-US" sz="2000" i="1" baseline="-25000">
                  <a:solidFill>
                    <a:srgbClr val="FF0000"/>
                  </a:solidFill>
                  <a:latin typeface="Calibri"/>
                  <a:ea typeface="Calibri"/>
                  <a:cs typeface="Calibri"/>
                  <a:sym typeface="Calibri"/>
                </a:rPr>
                <a:t>hs</a:t>
              </a:r>
            </a:p>
          </p:txBody>
        </p:sp>
      </p:grpSp>
      <p:pic>
        <p:nvPicPr>
          <p:cNvPr id="205" name="Shape 205"/>
          <p:cNvPicPr preferRelativeResize="0"/>
          <p:nvPr/>
        </p:nvPicPr>
        <p:blipFill rotWithShape="1">
          <a:blip r:embed="rId6">
            <a:alphaModFix/>
          </a:blip>
          <a:srcRect/>
          <a:stretch/>
        </p:blipFill>
        <p:spPr>
          <a:xfrm>
            <a:off x="4514850" y="3346450"/>
            <a:ext cx="114300" cy="165100"/>
          </a:xfrm>
          <a:prstGeom prst="rect">
            <a:avLst/>
          </a:prstGeom>
          <a:noFill/>
          <a:ln>
            <a:noFill/>
          </a:ln>
        </p:spPr>
      </p:pic>
      <p:pic>
        <p:nvPicPr>
          <p:cNvPr id="206" name="Shape 206"/>
          <p:cNvPicPr preferRelativeResize="0"/>
          <p:nvPr/>
        </p:nvPicPr>
        <p:blipFill rotWithShape="1">
          <a:blip r:embed="rId7">
            <a:alphaModFix/>
          </a:blip>
          <a:srcRect/>
          <a:stretch/>
        </p:blipFill>
        <p:spPr>
          <a:xfrm>
            <a:off x="5105400" y="3674876"/>
            <a:ext cx="3657600" cy="2057579"/>
          </a:xfrm>
          <a:prstGeom prst="rect">
            <a:avLst/>
          </a:prstGeom>
          <a:noFill/>
          <a:ln>
            <a:noFill/>
          </a:ln>
          <a:effectLst>
            <a:outerShdw blurRad="292100" dist="139700" dir="2700000" algn="tl" rotWithShape="0">
              <a:srgbClr val="333333">
                <a:alpha val="64705"/>
              </a:srgbClr>
            </a:outerShdw>
          </a:effectLst>
        </p:spPr>
      </p:pic>
      <p:pic>
        <p:nvPicPr>
          <p:cNvPr id="207" name="Shape 207"/>
          <p:cNvPicPr preferRelativeResize="0"/>
          <p:nvPr/>
        </p:nvPicPr>
        <p:blipFill rotWithShape="1">
          <a:blip r:embed="rId8">
            <a:alphaModFix/>
          </a:blip>
          <a:srcRect/>
          <a:stretch/>
        </p:blipFill>
        <p:spPr>
          <a:xfrm>
            <a:off x="213360" y="4602798"/>
            <a:ext cx="4754879" cy="10972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rtl="0">
              <a:spcBef>
                <a:spcPts val="0"/>
              </a:spcBef>
              <a:buClr>
                <a:schemeClr val="dk1"/>
              </a:buClr>
              <a:buSzPct val="25000"/>
              <a:buFont typeface="Calibri"/>
              <a:buNone/>
            </a:pPr>
            <a:r>
              <a:rPr lang="en-US"/>
              <a:t>Background:</a:t>
            </a:r>
          </a:p>
          <a:p>
            <a:pPr marL="0" marR="0" lvl="0" indent="0" algn="ctr" rtl="0">
              <a:lnSpc>
                <a:spcPct val="100000"/>
              </a:lnSpc>
              <a:spcBef>
                <a:spcPts val="0"/>
              </a:spcBef>
              <a:spcAft>
                <a:spcPts val="0"/>
              </a:spcAft>
              <a:buClr>
                <a:schemeClr val="dk1"/>
              </a:buClr>
              <a:buSzPct val="25000"/>
              <a:buFont typeface="Calibri"/>
              <a:buNone/>
            </a:pPr>
            <a:r>
              <a:rPr lang="en-US"/>
              <a:t>Variable Admittance Control</a:t>
            </a:r>
          </a:p>
        </p:txBody>
      </p:sp>
      <p:sp>
        <p:nvSpPr>
          <p:cNvPr id="213" name="Shape 213"/>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Isotropic admittance with force scaling</a:t>
            </a:r>
          </a:p>
          <a:p>
            <a:pPr marL="742950" marR="0" lvl="1" indent="-285750" algn="l" rtl="0">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Haptic feedback </a:t>
            </a:r>
          </a:p>
          <a:p>
            <a:pPr marL="742950" marR="0" lvl="1" indent="-285750" algn="l" rtl="0">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e.g. force scaling of sclera force</a:t>
            </a:r>
          </a:p>
          <a:p>
            <a:pPr marL="742950" marR="0" lvl="1" indent="-285750" algn="l" rtl="0">
              <a:spcBef>
                <a:spcPts val="40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a:p>
            <a:pPr marL="742950" marR="0" lvl="1" indent="-285750" algn="l" rtl="0">
              <a:spcBef>
                <a:spcPts val="400"/>
              </a:spcBef>
              <a:spcAft>
                <a:spcPts val="0"/>
              </a:spcAft>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Anisotropic admittance to render virtual fixture</a:t>
            </a:r>
          </a:p>
          <a:p>
            <a:pPr marL="742950" marR="0" lvl="1" indent="-285750" algn="l" rtl="0">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Motion guidance/constraint</a:t>
            </a:r>
          </a:p>
          <a:p>
            <a:pPr marL="742950" marR="0" lvl="1" indent="-285750" algn="l" rtl="0">
              <a:spcBef>
                <a:spcPts val="400"/>
              </a:spcBef>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e.g. virtual RCM</a:t>
            </a:r>
          </a:p>
        </p:txBody>
      </p:sp>
      <p:sp>
        <p:nvSpPr>
          <p:cNvPr id="214" name="Shape 214"/>
          <p:cNvSpPr txBox="1">
            <a:spLocks noGrp="1"/>
          </p:cNvSpPr>
          <p:nvPr>
            <p:ph type="dt" idx="10"/>
          </p:nvPr>
        </p:nvSpPr>
        <p:spPr>
          <a:xfrm>
            <a:off x="457200" y="6873875"/>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lt1"/>
                </a:solidFill>
                <a:latin typeface="Calibri"/>
                <a:ea typeface="Calibri"/>
                <a:cs typeface="Calibri"/>
                <a:sym typeface="Calibri"/>
              </a:rPr>
              <a:t>2/17/2017</a:t>
            </a:r>
          </a:p>
        </p:txBody>
      </p:sp>
      <p:sp>
        <p:nvSpPr>
          <p:cNvPr id="215" name="Shape 215"/>
          <p:cNvSpPr txBox="1">
            <a:spLocks noGrp="1"/>
          </p:cNvSpPr>
          <p:nvPr>
            <p:ph type="ftr" idx="11"/>
          </p:nvPr>
        </p:nvSpPr>
        <p:spPr>
          <a:xfrm>
            <a:off x="7010400" y="6935560"/>
            <a:ext cx="10667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a:solidFill>
                  <a:schemeClr val="dk1"/>
                </a:solidFill>
                <a:latin typeface="Calibri"/>
                <a:ea typeface="Calibri"/>
                <a:cs typeface="Calibri"/>
                <a:sym typeface="Calibri"/>
              </a:rPr>
              <a:t>Xingchi He</a:t>
            </a:r>
          </a:p>
        </p:txBody>
      </p:sp>
      <p:sp>
        <p:nvSpPr>
          <p:cNvPr id="216" name="Shape 216"/>
          <p:cNvSpPr txBox="1">
            <a:spLocks noGrp="1"/>
          </p:cNvSpPr>
          <p:nvPr>
            <p:ph type="sldNum" idx="12"/>
          </p:nvPr>
        </p:nvSpPr>
        <p:spPr>
          <a:xfrm>
            <a:off x="8213806" y="6927622"/>
            <a:ext cx="457200" cy="365125"/>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7</a:t>
            </a:fld>
            <a:endParaRPr lang="en-US"/>
          </a:p>
        </p:txBody>
      </p:sp>
      <p:pic>
        <p:nvPicPr>
          <p:cNvPr id="217" name="Shape 217" descr="Screen Shot 2013-10-20 at 9.47.50 PM.png"/>
          <p:cNvPicPr preferRelativeResize="0"/>
          <p:nvPr/>
        </p:nvPicPr>
        <p:blipFill rotWithShape="1">
          <a:blip r:embed="rId3">
            <a:alphaModFix/>
          </a:blip>
          <a:srcRect/>
          <a:stretch/>
        </p:blipFill>
        <p:spPr>
          <a:xfrm>
            <a:off x="990600" y="2927232"/>
            <a:ext cx="2974640" cy="411585"/>
          </a:xfrm>
          <a:prstGeom prst="rect">
            <a:avLst/>
          </a:prstGeom>
          <a:noFill/>
          <a:ln>
            <a:noFill/>
          </a:ln>
        </p:spPr>
      </p:pic>
      <p:grpSp>
        <p:nvGrpSpPr>
          <p:cNvPr id="218" name="Shape 218"/>
          <p:cNvGrpSpPr/>
          <p:nvPr/>
        </p:nvGrpSpPr>
        <p:grpSpPr>
          <a:xfrm>
            <a:off x="6893187" y="1263952"/>
            <a:ext cx="2207646" cy="2398408"/>
            <a:chOff x="5576292" y="1301774"/>
            <a:chExt cx="2207646" cy="2398408"/>
          </a:xfrm>
        </p:grpSpPr>
        <p:grpSp>
          <p:nvGrpSpPr>
            <p:cNvPr id="219" name="Shape 219"/>
            <p:cNvGrpSpPr/>
            <p:nvPr/>
          </p:nvGrpSpPr>
          <p:grpSpPr>
            <a:xfrm>
              <a:off x="5578552" y="1301774"/>
              <a:ext cx="2205387" cy="2297997"/>
              <a:chOff x="6189091" y="1332508"/>
              <a:chExt cx="2205387" cy="2297997"/>
            </a:xfrm>
          </p:grpSpPr>
          <p:grpSp>
            <p:nvGrpSpPr>
              <p:cNvPr id="220" name="Shape 220"/>
              <p:cNvGrpSpPr/>
              <p:nvPr/>
            </p:nvGrpSpPr>
            <p:grpSpPr>
              <a:xfrm>
                <a:off x="6189091" y="1332508"/>
                <a:ext cx="2205387" cy="2297997"/>
                <a:chOff x="7391399" y="1274865"/>
                <a:chExt cx="2205387" cy="2297997"/>
              </a:xfrm>
            </p:grpSpPr>
            <p:pic>
              <p:nvPicPr>
                <p:cNvPr id="221" name="Shape 221"/>
                <p:cNvPicPr preferRelativeResize="0"/>
                <p:nvPr/>
              </p:nvPicPr>
              <p:blipFill rotWithShape="1">
                <a:blip r:embed="rId4">
                  <a:alphaModFix/>
                </a:blip>
                <a:srcRect/>
                <a:stretch/>
              </p:blipFill>
              <p:spPr>
                <a:xfrm>
                  <a:off x="7469414" y="2658463"/>
                  <a:ext cx="943199" cy="914400"/>
                </a:xfrm>
                <a:prstGeom prst="rect">
                  <a:avLst/>
                </a:prstGeom>
                <a:noFill/>
                <a:ln>
                  <a:noFill/>
                </a:ln>
              </p:spPr>
            </p:pic>
            <p:pic>
              <p:nvPicPr>
                <p:cNvPr id="222" name="Shape 222"/>
                <p:cNvPicPr preferRelativeResize="0"/>
                <p:nvPr/>
              </p:nvPicPr>
              <p:blipFill rotWithShape="1">
                <a:blip r:embed="rId5">
                  <a:alphaModFix/>
                </a:blip>
                <a:srcRect/>
                <a:stretch/>
              </p:blipFill>
              <p:spPr>
                <a:xfrm rot="3700212" flipH="1">
                  <a:off x="7866523" y="1346795"/>
                  <a:ext cx="1255138" cy="1828800"/>
                </a:xfrm>
                <a:prstGeom prst="rect">
                  <a:avLst/>
                </a:prstGeom>
                <a:noFill/>
                <a:ln>
                  <a:noFill/>
                </a:ln>
              </p:spPr>
            </p:pic>
          </p:grpSp>
          <p:grpSp>
            <p:nvGrpSpPr>
              <p:cNvPr id="223" name="Shape 223"/>
              <p:cNvGrpSpPr/>
              <p:nvPr/>
            </p:nvGrpSpPr>
            <p:grpSpPr>
              <a:xfrm rot="-3546850">
                <a:off x="6830702" y="3072811"/>
                <a:ext cx="457200" cy="182879"/>
                <a:chOff x="8560038" y="3646489"/>
                <a:chExt cx="457200" cy="182879"/>
              </a:xfrm>
            </p:grpSpPr>
            <p:cxnSp>
              <p:nvCxnSpPr>
                <p:cNvPr id="224" name="Shape 224"/>
                <p:cNvCxnSpPr/>
                <p:nvPr/>
              </p:nvCxnSpPr>
              <p:spPr>
                <a:xfrm rot="10800000">
                  <a:off x="8560038" y="3733800"/>
                  <a:ext cx="457200" cy="0"/>
                </a:xfrm>
                <a:prstGeom prst="straightConnector1">
                  <a:avLst/>
                </a:prstGeom>
                <a:noFill/>
                <a:ln w="15875" cap="flat" cmpd="sng">
                  <a:solidFill>
                    <a:srgbClr val="00B0F0"/>
                  </a:solidFill>
                  <a:prstDash val="solid"/>
                  <a:round/>
                  <a:headEnd type="triangle" w="lg" len="lg"/>
                  <a:tailEnd type="triangle" w="lg" len="lg"/>
                </a:ln>
              </p:spPr>
            </p:cxnSp>
            <p:cxnSp>
              <p:nvCxnSpPr>
                <p:cNvPr id="225" name="Shape 225"/>
                <p:cNvCxnSpPr/>
                <p:nvPr/>
              </p:nvCxnSpPr>
              <p:spPr>
                <a:xfrm>
                  <a:off x="9017238" y="3646489"/>
                  <a:ext cx="0" cy="182879"/>
                </a:xfrm>
                <a:prstGeom prst="straightConnector1">
                  <a:avLst/>
                </a:prstGeom>
                <a:noFill/>
                <a:ln w="15875" cap="flat" cmpd="sng">
                  <a:solidFill>
                    <a:srgbClr val="00B0F0"/>
                  </a:solidFill>
                  <a:prstDash val="solid"/>
                  <a:round/>
                  <a:headEnd type="none" w="med" len="med"/>
                  <a:tailEnd type="none" w="med" len="med"/>
                </a:ln>
              </p:spPr>
            </p:cxnSp>
            <p:cxnSp>
              <p:nvCxnSpPr>
                <p:cNvPr id="226" name="Shape 226"/>
                <p:cNvCxnSpPr/>
                <p:nvPr/>
              </p:nvCxnSpPr>
              <p:spPr>
                <a:xfrm>
                  <a:off x="8560038" y="3646489"/>
                  <a:ext cx="0" cy="182879"/>
                </a:xfrm>
                <a:prstGeom prst="straightConnector1">
                  <a:avLst/>
                </a:prstGeom>
                <a:noFill/>
                <a:ln w="15875" cap="flat" cmpd="sng">
                  <a:solidFill>
                    <a:srgbClr val="00B0F0"/>
                  </a:solidFill>
                  <a:prstDash val="solid"/>
                  <a:round/>
                  <a:headEnd type="none" w="med" len="med"/>
                  <a:tailEnd type="none" w="med" len="med"/>
                </a:ln>
              </p:spPr>
            </p:cxnSp>
          </p:grpSp>
        </p:grpSp>
        <p:sp>
          <p:nvSpPr>
            <p:cNvPr id="227" name="Shape 227"/>
            <p:cNvSpPr/>
            <p:nvPr/>
          </p:nvSpPr>
          <p:spPr>
            <a:xfrm>
              <a:off x="5576292" y="2602902"/>
              <a:ext cx="1097279" cy="1097279"/>
            </a:xfrm>
            <a:prstGeom prst="arc">
              <a:avLst>
                <a:gd name="adj1" fmla="val 6180307"/>
                <a:gd name="adj2" fmla="val 9563616"/>
              </a:avLst>
            </a:prstGeom>
            <a:noFill/>
            <a:ln w="15875" cap="flat" cmpd="sng">
              <a:solidFill>
                <a:schemeClr val="dk1"/>
              </a:solidFill>
              <a:prstDash val="solid"/>
              <a:round/>
              <a:headEnd type="triangle" w="lg" len="lg"/>
              <a:tailEnd type="triangle" w="lg" len="lg"/>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228" name="Shape 228"/>
            <p:cNvSpPr txBox="1"/>
            <p:nvPr/>
          </p:nvSpPr>
          <p:spPr>
            <a:xfrm>
              <a:off x="6061137" y="1400507"/>
              <a:ext cx="1077259"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6-DOF motion</a:t>
              </a:r>
            </a:p>
          </p:txBody>
        </p:sp>
      </p:grpSp>
      <p:grpSp>
        <p:nvGrpSpPr>
          <p:cNvPr id="229" name="Shape 229"/>
          <p:cNvGrpSpPr/>
          <p:nvPr/>
        </p:nvGrpSpPr>
        <p:grpSpPr>
          <a:xfrm>
            <a:off x="6822105" y="3860910"/>
            <a:ext cx="2205387" cy="2081706"/>
            <a:chOff x="7277620" y="1511257"/>
            <a:chExt cx="2205387" cy="2081706"/>
          </a:xfrm>
        </p:grpSpPr>
        <p:grpSp>
          <p:nvGrpSpPr>
            <p:cNvPr id="230" name="Shape 230"/>
            <p:cNvGrpSpPr/>
            <p:nvPr/>
          </p:nvGrpSpPr>
          <p:grpSpPr>
            <a:xfrm>
              <a:off x="7277620" y="1511257"/>
              <a:ext cx="2205387" cy="2081706"/>
              <a:chOff x="7133077" y="1565153"/>
              <a:chExt cx="2205387" cy="2081706"/>
            </a:xfrm>
          </p:grpSpPr>
          <p:grpSp>
            <p:nvGrpSpPr>
              <p:cNvPr id="231" name="Shape 231"/>
              <p:cNvGrpSpPr/>
              <p:nvPr/>
            </p:nvGrpSpPr>
            <p:grpSpPr>
              <a:xfrm>
                <a:off x="7133077" y="1565153"/>
                <a:ext cx="2205387" cy="2038114"/>
                <a:chOff x="5486399" y="1551287"/>
                <a:chExt cx="2205387" cy="2038114"/>
              </a:xfrm>
            </p:grpSpPr>
            <p:pic>
              <p:nvPicPr>
                <p:cNvPr id="232" name="Shape 232"/>
                <p:cNvPicPr preferRelativeResize="0"/>
                <p:nvPr/>
              </p:nvPicPr>
              <p:blipFill rotWithShape="1">
                <a:blip r:embed="rId5">
                  <a:alphaModFix/>
                </a:blip>
                <a:srcRect/>
                <a:stretch/>
              </p:blipFill>
              <p:spPr>
                <a:xfrm rot="3700212" flipH="1">
                  <a:off x="5961523" y="1623218"/>
                  <a:ext cx="1255138" cy="1828800"/>
                </a:xfrm>
                <a:prstGeom prst="rect">
                  <a:avLst/>
                </a:prstGeom>
                <a:noFill/>
                <a:ln>
                  <a:noFill/>
                </a:ln>
              </p:spPr>
            </p:pic>
            <p:pic>
              <p:nvPicPr>
                <p:cNvPr id="233" name="Shape 233"/>
                <p:cNvPicPr preferRelativeResize="0"/>
                <p:nvPr/>
              </p:nvPicPr>
              <p:blipFill rotWithShape="1">
                <a:blip r:embed="rId4">
                  <a:alphaModFix/>
                </a:blip>
                <a:srcRect/>
                <a:stretch/>
              </p:blipFill>
              <p:spPr>
                <a:xfrm>
                  <a:off x="5721103" y="2675001"/>
                  <a:ext cx="943199" cy="914400"/>
                </a:xfrm>
                <a:prstGeom prst="rect">
                  <a:avLst/>
                </a:prstGeom>
                <a:noFill/>
                <a:ln>
                  <a:noFill/>
                </a:ln>
              </p:spPr>
            </p:pic>
          </p:grpSp>
          <p:grpSp>
            <p:nvGrpSpPr>
              <p:cNvPr id="234" name="Shape 234"/>
              <p:cNvGrpSpPr/>
              <p:nvPr/>
            </p:nvGrpSpPr>
            <p:grpSpPr>
              <a:xfrm rot="-3540336">
                <a:off x="7719023" y="3186957"/>
                <a:ext cx="749807" cy="182879"/>
                <a:chOff x="8436520" y="3105158"/>
                <a:chExt cx="749807" cy="182879"/>
              </a:xfrm>
            </p:grpSpPr>
            <p:cxnSp>
              <p:nvCxnSpPr>
                <p:cNvPr id="235" name="Shape 235"/>
                <p:cNvCxnSpPr/>
                <p:nvPr/>
              </p:nvCxnSpPr>
              <p:spPr>
                <a:xfrm rot="10800000">
                  <a:off x="8436520" y="3196599"/>
                  <a:ext cx="749807" cy="0"/>
                </a:xfrm>
                <a:prstGeom prst="straightConnector1">
                  <a:avLst/>
                </a:prstGeom>
                <a:noFill/>
                <a:ln w="15875" cap="flat" cmpd="sng">
                  <a:solidFill>
                    <a:srgbClr val="00B0F0"/>
                  </a:solidFill>
                  <a:prstDash val="solid"/>
                  <a:round/>
                  <a:headEnd type="triangle" w="lg" len="lg"/>
                  <a:tailEnd type="triangle" w="lg" len="lg"/>
                </a:ln>
              </p:spPr>
            </p:cxnSp>
            <p:cxnSp>
              <p:nvCxnSpPr>
                <p:cNvPr id="236" name="Shape 236"/>
                <p:cNvCxnSpPr/>
                <p:nvPr/>
              </p:nvCxnSpPr>
              <p:spPr>
                <a:xfrm>
                  <a:off x="9186328" y="3105158"/>
                  <a:ext cx="0" cy="182879"/>
                </a:xfrm>
                <a:prstGeom prst="straightConnector1">
                  <a:avLst/>
                </a:prstGeom>
                <a:noFill/>
                <a:ln w="15875" cap="flat" cmpd="sng">
                  <a:solidFill>
                    <a:srgbClr val="00B0F0"/>
                  </a:solidFill>
                  <a:prstDash val="solid"/>
                  <a:round/>
                  <a:headEnd type="none" w="med" len="med"/>
                  <a:tailEnd type="none" w="med" len="med"/>
                </a:ln>
              </p:spPr>
            </p:cxnSp>
            <p:cxnSp>
              <p:nvCxnSpPr>
                <p:cNvPr id="237" name="Shape 237"/>
                <p:cNvCxnSpPr/>
                <p:nvPr/>
              </p:nvCxnSpPr>
              <p:spPr>
                <a:xfrm>
                  <a:off x="8446615" y="3105158"/>
                  <a:ext cx="0" cy="182879"/>
                </a:xfrm>
                <a:prstGeom prst="straightConnector1">
                  <a:avLst/>
                </a:prstGeom>
                <a:noFill/>
                <a:ln w="15875" cap="flat" cmpd="sng">
                  <a:solidFill>
                    <a:srgbClr val="00B0F0"/>
                  </a:solidFill>
                  <a:prstDash val="solid"/>
                  <a:round/>
                  <a:headEnd type="none" w="med" len="med"/>
                  <a:tailEnd type="none" w="med" len="med"/>
                </a:ln>
              </p:spPr>
            </p:cxnSp>
          </p:grpSp>
        </p:grpSp>
        <p:grpSp>
          <p:nvGrpSpPr>
            <p:cNvPr id="238" name="Shape 238"/>
            <p:cNvGrpSpPr/>
            <p:nvPr/>
          </p:nvGrpSpPr>
          <p:grpSpPr>
            <a:xfrm>
              <a:off x="7542015" y="3284913"/>
              <a:ext cx="437128" cy="290535"/>
              <a:chOff x="7542015" y="3347625"/>
              <a:chExt cx="437128" cy="290535"/>
            </a:xfrm>
          </p:grpSpPr>
          <p:cxnSp>
            <p:nvCxnSpPr>
              <p:cNvPr id="239" name="Shape 239"/>
              <p:cNvCxnSpPr/>
              <p:nvPr/>
            </p:nvCxnSpPr>
            <p:spPr>
              <a:xfrm flipH="1">
                <a:off x="7542015" y="3347625"/>
                <a:ext cx="54323" cy="54128"/>
              </a:xfrm>
              <a:prstGeom prst="straightConnector1">
                <a:avLst/>
              </a:prstGeom>
              <a:noFill/>
              <a:ln w="9525" cap="flat" cmpd="sng">
                <a:solidFill>
                  <a:schemeClr val="dk1"/>
                </a:solidFill>
                <a:prstDash val="solid"/>
                <a:round/>
                <a:headEnd type="none" w="med" len="med"/>
                <a:tailEnd type="none" w="med" len="med"/>
              </a:ln>
            </p:spPr>
          </p:cxnSp>
          <p:cxnSp>
            <p:nvCxnSpPr>
              <p:cNvPr id="240" name="Shape 240"/>
              <p:cNvCxnSpPr/>
              <p:nvPr/>
            </p:nvCxnSpPr>
            <p:spPr>
              <a:xfrm flipH="1">
                <a:off x="7561972" y="3388898"/>
                <a:ext cx="54323" cy="54128"/>
              </a:xfrm>
              <a:prstGeom prst="straightConnector1">
                <a:avLst/>
              </a:prstGeom>
              <a:noFill/>
              <a:ln w="9525" cap="flat" cmpd="sng">
                <a:solidFill>
                  <a:schemeClr val="dk1"/>
                </a:solidFill>
                <a:prstDash val="solid"/>
                <a:round/>
                <a:headEnd type="none" w="med" len="med"/>
                <a:tailEnd type="none" w="med" len="med"/>
              </a:ln>
            </p:spPr>
          </p:cxnSp>
          <p:cxnSp>
            <p:nvCxnSpPr>
              <p:cNvPr id="241" name="Shape 241"/>
              <p:cNvCxnSpPr/>
              <p:nvPr/>
            </p:nvCxnSpPr>
            <p:spPr>
              <a:xfrm flipH="1">
                <a:off x="7590450" y="3427251"/>
                <a:ext cx="54323" cy="54128"/>
              </a:xfrm>
              <a:prstGeom prst="straightConnector1">
                <a:avLst/>
              </a:prstGeom>
              <a:noFill/>
              <a:ln w="9525" cap="flat" cmpd="sng">
                <a:solidFill>
                  <a:schemeClr val="dk1"/>
                </a:solidFill>
                <a:prstDash val="solid"/>
                <a:round/>
                <a:headEnd type="none" w="med" len="med"/>
                <a:tailEnd type="none" w="med" len="med"/>
              </a:ln>
            </p:spPr>
          </p:cxnSp>
          <p:cxnSp>
            <p:nvCxnSpPr>
              <p:cNvPr id="242" name="Shape 242"/>
              <p:cNvCxnSpPr/>
              <p:nvPr/>
            </p:nvCxnSpPr>
            <p:spPr>
              <a:xfrm flipH="1">
                <a:off x="7620707" y="3461301"/>
                <a:ext cx="54323" cy="54128"/>
              </a:xfrm>
              <a:prstGeom prst="straightConnector1">
                <a:avLst/>
              </a:prstGeom>
              <a:noFill/>
              <a:ln w="9525" cap="flat" cmpd="sng">
                <a:solidFill>
                  <a:schemeClr val="dk1"/>
                </a:solidFill>
                <a:prstDash val="solid"/>
                <a:round/>
                <a:headEnd type="none" w="med" len="med"/>
                <a:tailEnd type="none" w="med" len="med"/>
              </a:ln>
            </p:spPr>
          </p:cxnSp>
          <p:cxnSp>
            <p:nvCxnSpPr>
              <p:cNvPr id="243" name="Shape 243"/>
              <p:cNvCxnSpPr/>
              <p:nvPr/>
            </p:nvCxnSpPr>
            <p:spPr>
              <a:xfrm flipH="1">
                <a:off x="7653507" y="3485078"/>
                <a:ext cx="54323" cy="54128"/>
              </a:xfrm>
              <a:prstGeom prst="straightConnector1">
                <a:avLst/>
              </a:prstGeom>
              <a:noFill/>
              <a:ln w="9525" cap="flat" cmpd="sng">
                <a:solidFill>
                  <a:schemeClr val="dk1"/>
                </a:solidFill>
                <a:prstDash val="solid"/>
                <a:round/>
                <a:headEnd type="none" w="med" len="med"/>
                <a:tailEnd type="none" w="med" len="med"/>
              </a:ln>
            </p:spPr>
          </p:cxnSp>
          <p:cxnSp>
            <p:nvCxnSpPr>
              <p:cNvPr id="244" name="Shape 244"/>
              <p:cNvCxnSpPr/>
              <p:nvPr/>
            </p:nvCxnSpPr>
            <p:spPr>
              <a:xfrm flipH="1">
                <a:off x="7687951" y="3511014"/>
                <a:ext cx="54323" cy="54128"/>
              </a:xfrm>
              <a:prstGeom prst="straightConnector1">
                <a:avLst/>
              </a:prstGeom>
              <a:noFill/>
              <a:ln w="9525" cap="flat" cmpd="sng">
                <a:solidFill>
                  <a:schemeClr val="dk1"/>
                </a:solidFill>
                <a:prstDash val="solid"/>
                <a:round/>
                <a:headEnd type="none" w="med" len="med"/>
                <a:tailEnd type="none" w="med" len="med"/>
              </a:ln>
            </p:spPr>
          </p:cxnSp>
          <p:cxnSp>
            <p:nvCxnSpPr>
              <p:cNvPr id="245" name="Shape 245"/>
              <p:cNvCxnSpPr/>
              <p:nvPr/>
            </p:nvCxnSpPr>
            <p:spPr>
              <a:xfrm flipH="1">
                <a:off x="7722397" y="3538078"/>
                <a:ext cx="54323" cy="54128"/>
              </a:xfrm>
              <a:prstGeom prst="straightConnector1">
                <a:avLst/>
              </a:prstGeom>
              <a:noFill/>
              <a:ln w="9525" cap="flat" cmpd="sng">
                <a:solidFill>
                  <a:schemeClr val="dk1"/>
                </a:solidFill>
                <a:prstDash val="solid"/>
                <a:round/>
                <a:headEnd type="none" w="med" len="med"/>
                <a:tailEnd type="none" w="med" len="med"/>
              </a:ln>
            </p:spPr>
          </p:cxnSp>
          <p:cxnSp>
            <p:nvCxnSpPr>
              <p:cNvPr id="246" name="Shape 246"/>
              <p:cNvCxnSpPr/>
              <p:nvPr/>
            </p:nvCxnSpPr>
            <p:spPr>
              <a:xfrm flipH="1">
                <a:off x="7761555" y="3556969"/>
                <a:ext cx="54323" cy="54128"/>
              </a:xfrm>
              <a:prstGeom prst="straightConnector1">
                <a:avLst/>
              </a:prstGeom>
              <a:noFill/>
              <a:ln w="9525" cap="flat" cmpd="sng">
                <a:solidFill>
                  <a:schemeClr val="dk1"/>
                </a:solidFill>
                <a:prstDash val="solid"/>
                <a:round/>
                <a:headEnd type="none" w="med" len="med"/>
                <a:tailEnd type="none" w="med" len="med"/>
              </a:ln>
            </p:spPr>
          </p:cxnSp>
          <p:cxnSp>
            <p:nvCxnSpPr>
              <p:cNvPr id="247" name="Shape 247"/>
              <p:cNvCxnSpPr/>
              <p:nvPr/>
            </p:nvCxnSpPr>
            <p:spPr>
              <a:xfrm flipH="1">
                <a:off x="7807089" y="3576407"/>
                <a:ext cx="54323" cy="54128"/>
              </a:xfrm>
              <a:prstGeom prst="straightConnector1">
                <a:avLst/>
              </a:prstGeom>
              <a:noFill/>
              <a:ln w="9525" cap="flat" cmpd="sng">
                <a:solidFill>
                  <a:schemeClr val="dk1"/>
                </a:solidFill>
                <a:prstDash val="solid"/>
                <a:round/>
                <a:headEnd type="none" w="med" len="med"/>
                <a:tailEnd type="none" w="med" len="med"/>
              </a:ln>
            </p:spPr>
          </p:cxnSp>
          <p:cxnSp>
            <p:nvCxnSpPr>
              <p:cNvPr id="248" name="Shape 248"/>
              <p:cNvCxnSpPr/>
              <p:nvPr/>
            </p:nvCxnSpPr>
            <p:spPr>
              <a:xfrm flipH="1">
                <a:off x="7861412" y="3584032"/>
                <a:ext cx="54323" cy="54128"/>
              </a:xfrm>
              <a:prstGeom prst="straightConnector1">
                <a:avLst/>
              </a:prstGeom>
              <a:noFill/>
              <a:ln w="9525" cap="flat" cmpd="sng">
                <a:solidFill>
                  <a:schemeClr val="dk1"/>
                </a:solidFill>
                <a:prstDash val="solid"/>
                <a:round/>
                <a:headEnd type="none" w="med" len="med"/>
                <a:tailEnd type="none" w="med" len="med"/>
              </a:ln>
            </p:spPr>
          </p:cxnSp>
          <p:cxnSp>
            <p:nvCxnSpPr>
              <p:cNvPr id="249" name="Shape 249"/>
              <p:cNvCxnSpPr/>
              <p:nvPr/>
            </p:nvCxnSpPr>
            <p:spPr>
              <a:xfrm flipH="1">
                <a:off x="7924819" y="3584032"/>
                <a:ext cx="54323" cy="54128"/>
              </a:xfrm>
              <a:prstGeom prst="straightConnector1">
                <a:avLst/>
              </a:prstGeom>
              <a:noFill/>
              <a:ln w="9525" cap="flat" cmpd="sng">
                <a:solidFill>
                  <a:schemeClr val="dk1"/>
                </a:solidFill>
                <a:prstDash val="solid"/>
                <a:round/>
                <a:headEnd type="none" w="med" len="med"/>
                <a:tailEnd type="none" w="med" len="med"/>
              </a:ln>
            </p:spPr>
          </p:cxnSp>
        </p:grpSp>
        <p:sp>
          <p:nvSpPr>
            <p:cNvPr id="250" name="Shape 250"/>
            <p:cNvSpPr txBox="1"/>
            <p:nvPr/>
          </p:nvSpPr>
          <p:spPr>
            <a:xfrm>
              <a:off x="7771284" y="1600200"/>
              <a:ext cx="1077259"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4-DOF motion</a:t>
              </a:r>
            </a:p>
          </p:txBody>
        </p:sp>
        <p:sp>
          <p:nvSpPr>
            <p:cNvPr id="251" name="Shape 251"/>
            <p:cNvSpPr txBox="1"/>
            <p:nvPr/>
          </p:nvSpPr>
          <p:spPr>
            <a:xfrm>
              <a:off x="8439175" y="2451768"/>
              <a:ext cx="65313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rgbClr val="FF0000"/>
                  </a:solidFill>
                  <a:latin typeface="Calibri"/>
                  <a:ea typeface="Calibri"/>
                  <a:cs typeface="Calibri"/>
                  <a:sym typeface="Calibri"/>
                </a:rPr>
                <a:t>RCM</a:t>
              </a:r>
            </a:p>
          </p:txBody>
        </p:sp>
        <p:cxnSp>
          <p:nvCxnSpPr>
            <p:cNvPr id="252" name="Shape 252"/>
            <p:cNvCxnSpPr/>
            <p:nvPr/>
          </p:nvCxnSpPr>
          <p:spPr>
            <a:xfrm flipH="1">
              <a:off x="8351452" y="2677574"/>
              <a:ext cx="158460" cy="80859"/>
            </a:xfrm>
            <a:prstGeom prst="straightConnector1">
              <a:avLst/>
            </a:prstGeom>
            <a:noFill/>
            <a:ln w="15875" cap="flat" cmpd="sng">
              <a:solidFill>
                <a:srgbClr val="FF0000"/>
              </a:solidFill>
              <a:prstDash val="solid"/>
              <a:round/>
              <a:headEnd type="none" w="med" len="med"/>
              <a:tailEnd type="none" w="med" len="med"/>
            </a:ln>
          </p:spPr>
        </p:cxnSp>
        <p:sp>
          <p:nvSpPr>
            <p:cNvPr id="253" name="Shape 253"/>
            <p:cNvSpPr/>
            <p:nvPr/>
          </p:nvSpPr>
          <p:spPr>
            <a:xfrm flipH="1">
              <a:off x="8171511" y="2696085"/>
              <a:ext cx="179940" cy="178872"/>
            </a:xfrm>
            <a:prstGeom prst="ellipse">
              <a:avLst/>
            </a:prstGeom>
            <a:noFill/>
            <a:ln w="1587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grpSp>
      <p:pic>
        <p:nvPicPr>
          <p:cNvPr id="254" name="Shape 254" descr="Screen Shot 2013-10-20 at 9.47.50 PM.png"/>
          <p:cNvPicPr preferRelativeResize="0"/>
          <p:nvPr/>
        </p:nvPicPr>
        <p:blipFill rotWithShape="1">
          <a:blip r:embed="rId3">
            <a:alphaModFix/>
          </a:blip>
          <a:srcRect/>
          <a:stretch/>
        </p:blipFill>
        <p:spPr>
          <a:xfrm>
            <a:off x="990600" y="5157028"/>
            <a:ext cx="2974640" cy="411585"/>
          </a:xfrm>
          <a:prstGeom prst="rect">
            <a:avLst/>
          </a:prstGeom>
          <a:noFill/>
          <a:ln>
            <a:noFill/>
          </a:ln>
        </p:spPr>
      </p:pic>
      <p:pic>
        <p:nvPicPr>
          <p:cNvPr id="255" name="Shape 255"/>
          <p:cNvPicPr preferRelativeResize="0"/>
          <p:nvPr/>
        </p:nvPicPr>
        <p:blipFill rotWithShape="1">
          <a:blip r:embed="rId6">
            <a:alphaModFix/>
          </a:blip>
          <a:srcRect b="59786"/>
          <a:stretch/>
        </p:blipFill>
        <p:spPr>
          <a:xfrm>
            <a:off x="1002150" y="5563617"/>
            <a:ext cx="2982368" cy="379983"/>
          </a:xfrm>
          <a:prstGeom prst="rect">
            <a:avLst/>
          </a:prstGeom>
          <a:noFill/>
          <a:ln>
            <a:noFill/>
          </a:ln>
        </p:spPr>
      </p:pic>
      <p:pic>
        <p:nvPicPr>
          <p:cNvPr id="256" name="Shape 256"/>
          <p:cNvPicPr preferRelativeResize="0"/>
          <p:nvPr/>
        </p:nvPicPr>
        <p:blipFill rotWithShape="1">
          <a:blip r:embed="rId7">
            <a:alphaModFix/>
          </a:blip>
          <a:srcRect b="49223"/>
          <a:stretch/>
        </p:blipFill>
        <p:spPr>
          <a:xfrm>
            <a:off x="916795" y="3299426"/>
            <a:ext cx="1597141" cy="434374"/>
          </a:xfrm>
          <a:prstGeom prst="rect">
            <a:avLst/>
          </a:prstGeom>
          <a:noFill/>
          <a:ln>
            <a:noFill/>
          </a:ln>
        </p:spPr>
      </p:pic>
      <p:pic>
        <p:nvPicPr>
          <p:cNvPr id="257" name="Shape 257"/>
          <p:cNvPicPr preferRelativeResize="0"/>
          <p:nvPr/>
        </p:nvPicPr>
        <p:blipFill rotWithShape="1">
          <a:blip r:embed="rId7">
            <a:alphaModFix/>
          </a:blip>
          <a:srcRect t="48475"/>
          <a:stretch/>
        </p:blipFill>
        <p:spPr>
          <a:xfrm>
            <a:off x="2526093" y="3349930"/>
            <a:ext cx="1597141" cy="440770"/>
          </a:xfrm>
          <a:prstGeom prst="rect">
            <a:avLst/>
          </a:prstGeom>
          <a:noFill/>
          <a:ln>
            <a:noFill/>
          </a:ln>
        </p:spPr>
      </p:pic>
      <p:pic>
        <p:nvPicPr>
          <p:cNvPr id="258" name="Shape 258"/>
          <p:cNvPicPr preferRelativeResize="0"/>
          <p:nvPr/>
        </p:nvPicPr>
        <p:blipFill rotWithShape="1">
          <a:blip r:embed="rId7">
            <a:alphaModFix/>
          </a:blip>
          <a:srcRect t="48475"/>
          <a:stretch/>
        </p:blipFill>
        <p:spPr>
          <a:xfrm>
            <a:off x="4030053" y="5613185"/>
            <a:ext cx="1597141" cy="4407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rtl="0">
              <a:spcBef>
                <a:spcPts val="0"/>
              </a:spcBef>
              <a:buClr>
                <a:schemeClr val="dk1"/>
              </a:buClr>
              <a:buSzPct val="25000"/>
              <a:buFont typeface="Calibri"/>
              <a:buNone/>
            </a:pPr>
            <a:r>
              <a:rPr lang="en-US"/>
              <a:t>Background:</a:t>
            </a:r>
          </a:p>
          <a:p>
            <a:pPr lvl="0" rtl="0">
              <a:spcBef>
                <a:spcPts val="0"/>
              </a:spcBef>
              <a:buClr>
                <a:schemeClr val="dk1"/>
              </a:buClr>
              <a:buSzPct val="25000"/>
              <a:buFont typeface="Calibri"/>
              <a:buNone/>
            </a:pPr>
            <a:r>
              <a:rPr lang="en-US"/>
              <a:t>Variable Admittance Control</a:t>
            </a:r>
          </a:p>
        </p:txBody>
      </p:sp>
      <p:sp>
        <p:nvSpPr>
          <p:cNvPr id="264" name="Shape 264"/>
          <p:cNvSpPr txBox="1">
            <a:spLocks noGrp="1"/>
          </p:cNvSpPr>
          <p:nvPr>
            <p:ph type="body" idx="1"/>
          </p:nvPr>
        </p:nvSpPr>
        <p:spPr>
          <a:xfrm>
            <a:off x="457200" y="1600200"/>
            <a:ext cx="4818600" cy="45261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Isotropic admittance with force scaling</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Anisotropic admittance to render virtual fixture</a:t>
            </a:r>
          </a:p>
        </p:txBody>
      </p:sp>
      <p:sp>
        <p:nvSpPr>
          <p:cNvPr id="265" name="Shape 265"/>
          <p:cNvSpPr txBox="1">
            <a:spLocks noGrp="1"/>
          </p:cNvSpPr>
          <p:nvPr>
            <p:ph type="dt" idx="10"/>
          </p:nvPr>
        </p:nvSpPr>
        <p:spPr>
          <a:xfrm>
            <a:off x="457200" y="6873875"/>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lt1"/>
                </a:solidFill>
                <a:latin typeface="Calibri"/>
                <a:ea typeface="Calibri"/>
                <a:cs typeface="Calibri"/>
                <a:sym typeface="Calibri"/>
              </a:rPr>
              <a:t>2/17/2017</a:t>
            </a:r>
          </a:p>
        </p:txBody>
      </p:sp>
      <p:sp>
        <p:nvSpPr>
          <p:cNvPr id="266" name="Shape 266"/>
          <p:cNvSpPr txBox="1">
            <a:spLocks noGrp="1"/>
          </p:cNvSpPr>
          <p:nvPr>
            <p:ph type="ftr" idx="11"/>
          </p:nvPr>
        </p:nvSpPr>
        <p:spPr>
          <a:xfrm>
            <a:off x="7010400" y="6935560"/>
            <a:ext cx="10667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a:solidFill>
                  <a:schemeClr val="dk1"/>
                </a:solidFill>
                <a:latin typeface="Calibri"/>
                <a:ea typeface="Calibri"/>
                <a:cs typeface="Calibri"/>
                <a:sym typeface="Calibri"/>
              </a:rPr>
              <a:t>Xingchi He</a:t>
            </a:r>
          </a:p>
        </p:txBody>
      </p:sp>
      <p:sp>
        <p:nvSpPr>
          <p:cNvPr id="267" name="Shape 267"/>
          <p:cNvSpPr txBox="1">
            <a:spLocks noGrp="1"/>
          </p:cNvSpPr>
          <p:nvPr>
            <p:ph type="sldNum" idx="12"/>
          </p:nvPr>
        </p:nvSpPr>
        <p:spPr>
          <a:xfrm>
            <a:off x="8213806" y="6927622"/>
            <a:ext cx="457200" cy="365125"/>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8</a:t>
            </a:fld>
            <a:endParaRPr lang="en-US"/>
          </a:p>
        </p:txBody>
      </p:sp>
      <p:pic>
        <p:nvPicPr>
          <p:cNvPr id="268" name="Shape 268" descr="Screen Shot 2013-10-21 at 12.53.29 AM.png"/>
          <p:cNvPicPr preferRelativeResize="0"/>
          <p:nvPr/>
        </p:nvPicPr>
        <p:blipFill rotWithShape="1">
          <a:blip r:embed="rId3">
            <a:alphaModFix/>
          </a:blip>
          <a:srcRect/>
          <a:stretch/>
        </p:blipFill>
        <p:spPr>
          <a:xfrm>
            <a:off x="1070700" y="4929463"/>
            <a:ext cx="906600" cy="326100"/>
          </a:xfrm>
          <a:prstGeom prst="rect">
            <a:avLst/>
          </a:prstGeom>
          <a:noFill/>
          <a:ln>
            <a:noFill/>
          </a:ln>
        </p:spPr>
      </p:pic>
      <p:pic>
        <p:nvPicPr>
          <p:cNvPr id="269" name="Shape 269" descr="Screen Shot 2013-10-21 at 12.53.22 AM.png"/>
          <p:cNvPicPr preferRelativeResize="0"/>
          <p:nvPr/>
        </p:nvPicPr>
        <p:blipFill rotWithShape="1">
          <a:blip r:embed="rId4">
            <a:alphaModFix/>
          </a:blip>
          <a:srcRect/>
          <a:stretch/>
        </p:blipFill>
        <p:spPr>
          <a:xfrm>
            <a:off x="914400" y="3830469"/>
            <a:ext cx="4193700" cy="934800"/>
          </a:xfrm>
          <a:prstGeom prst="rect">
            <a:avLst/>
          </a:prstGeom>
          <a:noFill/>
          <a:ln>
            <a:noFill/>
          </a:ln>
        </p:spPr>
      </p:pic>
      <p:pic>
        <p:nvPicPr>
          <p:cNvPr id="270" name="Shape 270" descr="Screen Shot 2013-10-20 at 9.47.50 PM.png"/>
          <p:cNvPicPr preferRelativeResize="0"/>
          <p:nvPr/>
        </p:nvPicPr>
        <p:blipFill rotWithShape="1">
          <a:blip r:embed="rId5">
            <a:alphaModFix/>
          </a:blip>
          <a:srcRect/>
          <a:stretch/>
        </p:blipFill>
        <p:spPr>
          <a:xfrm>
            <a:off x="914400" y="3254671"/>
            <a:ext cx="2974500" cy="411600"/>
          </a:xfrm>
          <a:prstGeom prst="rect">
            <a:avLst/>
          </a:prstGeom>
          <a:noFill/>
          <a:ln>
            <a:noFill/>
          </a:ln>
        </p:spPr>
      </p:pic>
      <p:pic>
        <p:nvPicPr>
          <p:cNvPr id="271" name="Shape 271" descr="Slide4.PNG"/>
          <p:cNvPicPr preferRelativeResize="0"/>
          <p:nvPr/>
        </p:nvPicPr>
        <p:blipFill rotWithShape="1">
          <a:blip r:embed="rId6">
            <a:alphaModFix/>
          </a:blip>
          <a:srcRect t="61829" r="54324"/>
          <a:stretch/>
        </p:blipFill>
        <p:spPr>
          <a:xfrm>
            <a:off x="5016701" y="3830464"/>
            <a:ext cx="3749040" cy="2349798"/>
          </a:xfrm>
          <a:prstGeom prst="rect">
            <a:avLst/>
          </a:prstGeom>
          <a:noFill/>
          <a:ln>
            <a:noFill/>
          </a:ln>
        </p:spPr>
      </p:pic>
      <p:grpSp>
        <p:nvGrpSpPr>
          <p:cNvPr id="272" name="Shape 272"/>
          <p:cNvGrpSpPr/>
          <p:nvPr/>
        </p:nvGrpSpPr>
        <p:grpSpPr>
          <a:xfrm>
            <a:off x="5519386" y="1291510"/>
            <a:ext cx="2207646" cy="2398408"/>
            <a:chOff x="5576292" y="1301774"/>
            <a:chExt cx="2207646" cy="2398408"/>
          </a:xfrm>
        </p:grpSpPr>
        <p:grpSp>
          <p:nvGrpSpPr>
            <p:cNvPr id="273" name="Shape 273"/>
            <p:cNvGrpSpPr/>
            <p:nvPr/>
          </p:nvGrpSpPr>
          <p:grpSpPr>
            <a:xfrm>
              <a:off x="5578552" y="1301774"/>
              <a:ext cx="2205387" cy="2297997"/>
              <a:chOff x="6189091" y="1332508"/>
              <a:chExt cx="2205387" cy="2297997"/>
            </a:xfrm>
          </p:grpSpPr>
          <p:grpSp>
            <p:nvGrpSpPr>
              <p:cNvPr id="274" name="Shape 274"/>
              <p:cNvGrpSpPr/>
              <p:nvPr/>
            </p:nvGrpSpPr>
            <p:grpSpPr>
              <a:xfrm>
                <a:off x="6189091" y="1332508"/>
                <a:ext cx="2205387" cy="2297997"/>
                <a:chOff x="7391399" y="1274865"/>
                <a:chExt cx="2205387" cy="2297997"/>
              </a:xfrm>
            </p:grpSpPr>
            <p:pic>
              <p:nvPicPr>
                <p:cNvPr id="275" name="Shape 275"/>
                <p:cNvPicPr preferRelativeResize="0"/>
                <p:nvPr/>
              </p:nvPicPr>
              <p:blipFill rotWithShape="1">
                <a:blip r:embed="rId7">
                  <a:alphaModFix/>
                </a:blip>
                <a:srcRect/>
                <a:stretch/>
              </p:blipFill>
              <p:spPr>
                <a:xfrm>
                  <a:off x="7469414" y="2658463"/>
                  <a:ext cx="943199" cy="914400"/>
                </a:xfrm>
                <a:prstGeom prst="rect">
                  <a:avLst/>
                </a:prstGeom>
                <a:noFill/>
                <a:ln>
                  <a:noFill/>
                </a:ln>
              </p:spPr>
            </p:pic>
            <p:pic>
              <p:nvPicPr>
                <p:cNvPr id="276" name="Shape 276"/>
                <p:cNvPicPr preferRelativeResize="0"/>
                <p:nvPr/>
              </p:nvPicPr>
              <p:blipFill rotWithShape="1">
                <a:blip r:embed="rId8">
                  <a:alphaModFix/>
                </a:blip>
                <a:srcRect/>
                <a:stretch/>
              </p:blipFill>
              <p:spPr>
                <a:xfrm rot="3700212" flipH="1">
                  <a:off x="7866523" y="1346795"/>
                  <a:ext cx="1255138" cy="1828800"/>
                </a:xfrm>
                <a:prstGeom prst="rect">
                  <a:avLst/>
                </a:prstGeom>
                <a:noFill/>
                <a:ln>
                  <a:noFill/>
                </a:ln>
              </p:spPr>
            </p:pic>
          </p:grpSp>
          <p:grpSp>
            <p:nvGrpSpPr>
              <p:cNvPr id="277" name="Shape 277"/>
              <p:cNvGrpSpPr/>
              <p:nvPr/>
            </p:nvGrpSpPr>
            <p:grpSpPr>
              <a:xfrm rot="-3546850">
                <a:off x="6830702" y="3072811"/>
                <a:ext cx="457200" cy="182879"/>
                <a:chOff x="8560038" y="3646489"/>
                <a:chExt cx="457200" cy="182879"/>
              </a:xfrm>
            </p:grpSpPr>
            <p:cxnSp>
              <p:nvCxnSpPr>
                <p:cNvPr id="278" name="Shape 278"/>
                <p:cNvCxnSpPr/>
                <p:nvPr/>
              </p:nvCxnSpPr>
              <p:spPr>
                <a:xfrm rot="10800000">
                  <a:off x="8560038" y="3733800"/>
                  <a:ext cx="457200" cy="0"/>
                </a:xfrm>
                <a:prstGeom prst="straightConnector1">
                  <a:avLst/>
                </a:prstGeom>
                <a:noFill/>
                <a:ln w="15875" cap="flat" cmpd="sng">
                  <a:solidFill>
                    <a:srgbClr val="00B0F0"/>
                  </a:solidFill>
                  <a:prstDash val="solid"/>
                  <a:round/>
                  <a:headEnd type="triangle" w="lg" len="lg"/>
                  <a:tailEnd type="triangle" w="lg" len="lg"/>
                </a:ln>
              </p:spPr>
            </p:cxnSp>
            <p:cxnSp>
              <p:nvCxnSpPr>
                <p:cNvPr id="279" name="Shape 279"/>
                <p:cNvCxnSpPr/>
                <p:nvPr/>
              </p:nvCxnSpPr>
              <p:spPr>
                <a:xfrm>
                  <a:off x="9017238" y="3646489"/>
                  <a:ext cx="0" cy="182879"/>
                </a:xfrm>
                <a:prstGeom prst="straightConnector1">
                  <a:avLst/>
                </a:prstGeom>
                <a:noFill/>
                <a:ln w="15875" cap="flat" cmpd="sng">
                  <a:solidFill>
                    <a:srgbClr val="00B0F0"/>
                  </a:solidFill>
                  <a:prstDash val="solid"/>
                  <a:round/>
                  <a:headEnd type="none" w="med" len="med"/>
                  <a:tailEnd type="none" w="med" len="med"/>
                </a:ln>
              </p:spPr>
            </p:cxnSp>
            <p:cxnSp>
              <p:nvCxnSpPr>
                <p:cNvPr id="280" name="Shape 280"/>
                <p:cNvCxnSpPr/>
                <p:nvPr/>
              </p:nvCxnSpPr>
              <p:spPr>
                <a:xfrm>
                  <a:off x="8560038" y="3646489"/>
                  <a:ext cx="0" cy="182879"/>
                </a:xfrm>
                <a:prstGeom prst="straightConnector1">
                  <a:avLst/>
                </a:prstGeom>
                <a:noFill/>
                <a:ln w="15875" cap="flat" cmpd="sng">
                  <a:solidFill>
                    <a:srgbClr val="00B0F0"/>
                  </a:solidFill>
                  <a:prstDash val="solid"/>
                  <a:round/>
                  <a:headEnd type="none" w="med" len="med"/>
                  <a:tailEnd type="none" w="med" len="med"/>
                </a:ln>
              </p:spPr>
            </p:cxnSp>
          </p:grpSp>
        </p:grpSp>
        <p:sp>
          <p:nvSpPr>
            <p:cNvPr id="281" name="Shape 281"/>
            <p:cNvSpPr/>
            <p:nvPr/>
          </p:nvSpPr>
          <p:spPr>
            <a:xfrm>
              <a:off x="5576292" y="2602902"/>
              <a:ext cx="1097279" cy="1097279"/>
            </a:xfrm>
            <a:prstGeom prst="arc">
              <a:avLst>
                <a:gd name="adj1" fmla="val 6180307"/>
                <a:gd name="adj2" fmla="val 9563616"/>
              </a:avLst>
            </a:prstGeom>
            <a:noFill/>
            <a:ln w="15875" cap="flat" cmpd="sng">
              <a:solidFill>
                <a:schemeClr val="dk1"/>
              </a:solidFill>
              <a:prstDash val="solid"/>
              <a:round/>
              <a:headEnd type="triangle" w="lg" len="lg"/>
              <a:tailEnd type="triangle" w="lg" len="lg"/>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282" name="Shape 282"/>
            <p:cNvSpPr txBox="1"/>
            <p:nvPr/>
          </p:nvSpPr>
          <p:spPr>
            <a:xfrm>
              <a:off x="6061137" y="1400507"/>
              <a:ext cx="1077259"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6-DOF motion</a:t>
              </a:r>
            </a:p>
          </p:txBody>
        </p:sp>
      </p:grpSp>
      <p:grpSp>
        <p:nvGrpSpPr>
          <p:cNvPr id="283" name="Shape 283"/>
          <p:cNvGrpSpPr/>
          <p:nvPr/>
        </p:nvGrpSpPr>
        <p:grpSpPr>
          <a:xfrm>
            <a:off x="7106926" y="1535506"/>
            <a:ext cx="2205387" cy="2081706"/>
            <a:chOff x="7277620" y="1511257"/>
            <a:chExt cx="2205387" cy="2081706"/>
          </a:xfrm>
        </p:grpSpPr>
        <p:grpSp>
          <p:nvGrpSpPr>
            <p:cNvPr id="284" name="Shape 284"/>
            <p:cNvGrpSpPr/>
            <p:nvPr/>
          </p:nvGrpSpPr>
          <p:grpSpPr>
            <a:xfrm>
              <a:off x="7277620" y="1511257"/>
              <a:ext cx="2205387" cy="2081706"/>
              <a:chOff x="7133077" y="1565153"/>
              <a:chExt cx="2205387" cy="2081706"/>
            </a:xfrm>
          </p:grpSpPr>
          <p:grpSp>
            <p:nvGrpSpPr>
              <p:cNvPr id="285" name="Shape 285"/>
              <p:cNvGrpSpPr/>
              <p:nvPr/>
            </p:nvGrpSpPr>
            <p:grpSpPr>
              <a:xfrm>
                <a:off x="7133077" y="1565153"/>
                <a:ext cx="2205387" cy="2038114"/>
                <a:chOff x="5486399" y="1551287"/>
                <a:chExt cx="2205387" cy="2038114"/>
              </a:xfrm>
            </p:grpSpPr>
            <p:pic>
              <p:nvPicPr>
                <p:cNvPr id="286" name="Shape 286"/>
                <p:cNvPicPr preferRelativeResize="0"/>
                <p:nvPr/>
              </p:nvPicPr>
              <p:blipFill rotWithShape="1">
                <a:blip r:embed="rId8">
                  <a:alphaModFix/>
                </a:blip>
                <a:srcRect/>
                <a:stretch/>
              </p:blipFill>
              <p:spPr>
                <a:xfrm rot="3700212" flipH="1">
                  <a:off x="5961523" y="1623218"/>
                  <a:ext cx="1255138" cy="1828800"/>
                </a:xfrm>
                <a:prstGeom prst="rect">
                  <a:avLst/>
                </a:prstGeom>
                <a:noFill/>
                <a:ln>
                  <a:noFill/>
                </a:ln>
              </p:spPr>
            </p:pic>
            <p:pic>
              <p:nvPicPr>
                <p:cNvPr id="287" name="Shape 287"/>
                <p:cNvPicPr preferRelativeResize="0"/>
                <p:nvPr/>
              </p:nvPicPr>
              <p:blipFill rotWithShape="1">
                <a:blip r:embed="rId7">
                  <a:alphaModFix/>
                </a:blip>
                <a:srcRect/>
                <a:stretch/>
              </p:blipFill>
              <p:spPr>
                <a:xfrm>
                  <a:off x="5721103" y="2675001"/>
                  <a:ext cx="943199" cy="914400"/>
                </a:xfrm>
                <a:prstGeom prst="rect">
                  <a:avLst/>
                </a:prstGeom>
                <a:noFill/>
                <a:ln>
                  <a:noFill/>
                </a:ln>
              </p:spPr>
            </p:pic>
          </p:grpSp>
          <p:grpSp>
            <p:nvGrpSpPr>
              <p:cNvPr id="288" name="Shape 288"/>
              <p:cNvGrpSpPr/>
              <p:nvPr/>
            </p:nvGrpSpPr>
            <p:grpSpPr>
              <a:xfrm rot="-3540336">
                <a:off x="7719023" y="3186957"/>
                <a:ext cx="749807" cy="182879"/>
                <a:chOff x="8436520" y="3105158"/>
                <a:chExt cx="749807" cy="182879"/>
              </a:xfrm>
            </p:grpSpPr>
            <p:cxnSp>
              <p:nvCxnSpPr>
                <p:cNvPr id="289" name="Shape 289"/>
                <p:cNvCxnSpPr/>
                <p:nvPr/>
              </p:nvCxnSpPr>
              <p:spPr>
                <a:xfrm rot="10800000">
                  <a:off x="8436520" y="3196599"/>
                  <a:ext cx="749807" cy="0"/>
                </a:xfrm>
                <a:prstGeom prst="straightConnector1">
                  <a:avLst/>
                </a:prstGeom>
                <a:noFill/>
                <a:ln w="15875" cap="flat" cmpd="sng">
                  <a:solidFill>
                    <a:srgbClr val="00B0F0"/>
                  </a:solidFill>
                  <a:prstDash val="solid"/>
                  <a:round/>
                  <a:headEnd type="triangle" w="lg" len="lg"/>
                  <a:tailEnd type="triangle" w="lg" len="lg"/>
                </a:ln>
              </p:spPr>
            </p:cxnSp>
            <p:cxnSp>
              <p:nvCxnSpPr>
                <p:cNvPr id="290" name="Shape 290"/>
                <p:cNvCxnSpPr/>
                <p:nvPr/>
              </p:nvCxnSpPr>
              <p:spPr>
                <a:xfrm>
                  <a:off x="9186328" y="3105158"/>
                  <a:ext cx="0" cy="182879"/>
                </a:xfrm>
                <a:prstGeom prst="straightConnector1">
                  <a:avLst/>
                </a:prstGeom>
                <a:noFill/>
                <a:ln w="15875" cap="flat" cmpd="sng">
                  <a:solidFill>
                    <a:srgbClr val="00B0F0"/>
                  </a:solidFill>
                  <a:prstDash val="solid"/>
                  <a:round/>
                  <a:headEnd type="none" w="med" len="med"/>
                  <a:tailEnd type="none" w="med" len="med"/>
                </a:ln>
              </p:spPr>
            </p:cxnSp>
            <p:cxnSp>
              <p:nvCxnSpPr>
                <p:cNvPr id="291" name="Shape 291"/>
                <p:cNvCxnSpPr/>
                <p:nvPr/>
              </p:nvCxnSpPr>
              <p:spPr>
                <a:xfrm>
                  <a:off x="8446615" y="3105158"/>
                  <a:ext cx="0" cy="182879"/>
                </a:xfrm>
                <a:prstGeom prst="straightConnector1">
                  <a:avLst/>
                </a:prstGeom>
                <a:noFill/>
                <a:ln w="15875" cap="flat" cmpd="sng">
                  <a:solidFill>
                    <a:srgbClr val="00B0F0"/>
                  </a:solidFill>
                  <a:prstDash val="solid"/>
                  <a:round/>
                  <a:headEnd type="none" w="med" len="med"/>
                  <a:tailEnd type="none" w="med" len="med"/>
                </a:ln>
              </p:spPr>
            </p:cxnSp>
          </p:grpSp>
        </p:grpSp>
        <p:grpSp>
          <p:nvGrpSpPr>
            <p:cNvPr id="292" name="Shape 292"/>
            <p:cNvGrpSpPr/>
            <p:nvPr/>
          </p:nvGrpSpPr>
          <p:grpSpPr>
            <a:xfrm>
              <a:off x="7542015" y="3284913"/>
              <a:ext cx="437128" cy="290535"/>
              <a:chOff x="7542015" y="3347625"/>
              <a:chExt cx="437128" cy="290535"/>
            </a:xfrm>
          </p:grpSpPr>
          <p:cxnSp>
            <p:nvCxnSpPr>
              <p:cNvPr id="293" name="Shape 293"/>
              <p:cNvCxnSpPr/>
              <p:nvPr/>
            </p:nvCxnSpPr>
            <p:spPr>
              <a:xfrm flipH="1">
                <a:off x="7542015" y="3347625"/>
                <a:ext cx="54323" cy="54128"/>
              </a:xfrm>
              <a:prstGeom prst="straightConnector1">
                <a:avLst/>
              </a:prstGeom>
              <a:noFill/>
              <a:ln w="9525" cap="flat" cmpd="sng">
                <a:solidFill>
                  <a:schemeClr val="dk1"/>
                </a:solidFill>
                <a:prstDash val="solid"/>
                <a:round/>
                <a:headEnd type="none" w="med" len="med"/>
                <a:tailEnd type="none" w="med" len="med"/>
              </a:ln>
            </p:spPr>
          </p:cxnSp>
          <p:cxnSp>
            <p:nvCxnSpPr>
              <p:cNvPr id="294" name="Shape 294"/>
              <p:cNvCxnSpPr/>
              <p:nvPr/>
            </p:nvCxnSpPr>
            <p:spPr>
              <a:xfrm flipH="1">
                <a:off x="7561972" y="3388898"/>
                <a:ext cx="54323" cy="54128"/>
              </a:xfrm>
              <a:prstGeom prst="straightConnector1">
                <a:avLst/>
              </a:prstGeom>
              <a:noFill/>
              <a:ln w="9525" cap="flat" cmpd="sng">
                <a:solidFill>
                  <a:schemeClr val="dk1"/>
                </a:solidFill>
                <a:prstDash val="solid"/>
                <a:round/>
                <a:headEnd type="none" w="med" len="med"/>
                <a:tailEnd type="none" w="med" len="med"/>
              </a:ln>
            </p:spPr>
          </p:cxnSp>
          <p:cxnSp>
            <p:nvCxnSpPr>
              <p:cNvPr id="295" name="Shape 295"/>
              <p:cNvCxnSpPr/>
              <p:nvPr/>
            </p:nvCxnSpPr>
            <p:spPr>
              <a:xfrm flipH="1">
                <a:off x="7590450" y="3427251"/>
                <a:ext cx="54323" cy="54128"/>
              </a:xfrm>
              <a:prstGeom prst="straightConnector1">
                <a:avLst/>
              </a:prstGeom>
              <a:noFill/>
              <a:ln w="9525" cap="flat" cmpd="sng">
                <a:solidFill>
                  <a:schemeClr val="dk1"/>
                </a:solidFill>
                <a:prstDash val="solid"/>
                <a:round/>
                <a:headEnd type="none" w="med" len="med"/>
                <a:tailEnd type="none" w="med" len="med"/>
              </a:ln>
            </p:spPr>
          </p:cxnSp>
          <p:cxnSp>
            <p:nvCxnSpPr>
              <p:cNvPr id="296" name="Shape 296"/>
              <p:cNvCxnSpPr/>
              <p:nvPr/>
            </p:nvCxnSpPr>
            <p:spPr>
              <a:xfrm flipH="1">
                <a:off x="7620707" y="3461301"/>
                <a:ext cx="54323" cy="54128"/>
              </a:xfrm>
              <a:prstGeom prst="straightConnector1">
                <a:avLst/>
              </a:prstGeom>
              <a:noFill/>
              <a:ln w="9525" cap="flat" cmpd="sng">
                <a:solidFill>
                  <a:schemeClr val="dk1"/>
                </a:solidFill>
                <a:prstDash val="solid"/>
                <a:round/>
                <a:headEnd type="none" w="med" len="med"/>
                <a:tailEnd type="none" w="med" len="med"/>
              </a:ln>
            </p:spPr>
          </p:cxnSp>
          <p:cxnSp>
            <p:nvCxnSpPr>
              <p:cNvPr id="297" name="Shape 297"/>
              <p:cNvCxnSpPr/>
              <p:nvPr/>
            </p:nvCxnSpPr>
            <p:spPr>
              <a:xfrm flipH="1">
                <a:off x="7653507" y="3485078"/>
                <a:ext cx="54323" cy="54128"/>
              </a:xfrm>
              <a:prstGeom prst="straightConnector1">
                <a:avLst/>
              </a:prstGeom>
              <a:noFill/>
              <a:ln w="9525" cap="flat" cmpd="sng">
                <a:solidFill>
                  <a:schemeClr val="dk1"/>
                </a:solidFill>
                <a:prstDash val="solid"/>
                <a:round/>
                <a:headEnd type="none" w="med" len="med"/>
                <a:tailEnd type="none" w="med" len="med"/>
              </a:ln>
            </p:spPr>
          </p:cxnSp>
          <p:cxnSp>
            <p:nvCxnSpPr>
              <p:cNvPr id="298" name="Shape 298"/>
              <p:cNvCxnSpPr/>
              <p:nvPr/>
            </p:nvCxnSpPr>
            <p:spPr>
              <a:xfrm flipH="1">
                <a:off x="7687951" y="3511014"/>
                <a:ext cx="54323" cy="54128"/>
              </a:xfrm>
              <a:prstGeom prst="straightConnector1">
                <a:avLst/>
              </a:prstGeom>
              <a:noFill/>
              <a:ln w="9525" cap="flat" cmpd="sng">
                <a:solidFill>
                  <a:schemeClr val="dk1"/>
                </a:solidFill>
                <a:prstDash val="solid"/>
                <a:round/>
                <a:headEnd type="none" w="med" len="med"/>
                <a:tailEnd type="none" w="med" len="med"/>
              </a:ln>
            </p:spPr>
          </p:cxnSp>
          <p:cxnSp>
            <p:nvCxnSpPr>
              <p:cNvPr id="299" name="Shape 299"/>
              <p:cNvCxnSpPr/>
              <p:nvPr/>
            </p:nvCxnSpPr>
            <p:spPr>
              <a:xfrm flipH="1">
                <a:off x="7722397" y="3538078"/>
                <a:ext cx="54323" cy="54128"/>
              </a:xfrm>
              <a:prstGeom prst="straightConnector1">
                <a:avLst/>
              </a:prstGeom>
              <a:noFill/>
              <a:ln w="9525" cap="flat" cmpd="sng">
                <a:solidFill>
                  <a:schemeClr val="dk1"/>
                </a:solidFill>
                <a:prstDash val="solid"/>
                <a:round/>
                <a:headEnd type="none" w="med" len="med"/>
                <a:tailEnd type="none" w="med" len="med"/>
              </a:ln>
            </p:spPr>
          </p:cxnSp>
          <p:cxnSp>
            <p:nvCxnSpPr>
              <p:cNvPr id="300" name="Shape 300"/>
              <p:cNvCxnSpPr/>
              <p:nvPr/>
            </p:nvCxnSpPr>
            <p:spPr>
              <a:xfrm flipH="1">
                <a:off x="7761555" y="3556969"/>
                <a:ext cx="54323" cy="54128"/>
              </a:xfrm>
              <a:prstGeom prst="straightConnector1">
                <a:avLst/>
              </a:prstGeom>
              <a:noFill/>
              <a:ln w="9525" cap="flat" cmpd="sng">
                <a:solidFill>
                  <a:schemeClr val="dk1"/>
                </a:solidFill>
                <a:prstDash val="solid"/>
                <a:round/>
                <a:headEnd type="none" w="med" len="med"/>
                <a:tailEnd type="none" w="med" len="med"/>
              </a:ln>
            </p:spPr>
          </p:cxnSp>
          <p:cxnSp>
            <p:nvCxnSpPr>
              <p:cNvPr id="301" name="Shape 301"/>
              <p:cNvCxnSpPr/>
              <p:nvPr/>
            </p:nvCxnSpPr>
            <p:spPr>
              <a:xfrm flipH="1">
                <a:off x="7807089" y="3576407"/>
                <a:ext cx="54323" cy="54128"/>
              </a:xfrm>
              <a:prstGeom prst="straightConnector1">
                <a:avLst/>
              </a:prstGeom>
              <a:noFill/>
              <a:ln w="9525" cap="flat" cmpd="sng">
                <a:solidFill>
                  <a:schemeClr val="dk1"/>
                </a:solidFill>
                <a:prstDash val="solid"/>
                <a:round/>
                <a:headEnd type="none" w="med" len="med"/>
                <a:tailEnd type="none" w="med" len="med"/>
              </a:ln>
            </p:spPr>
          </p:cxnSp>
          <p:cxnSp>
            <p:nvCxnSpPr>
              <p:cNvPr id="302" name="Shape 302"/>
              <p:cNvCxnSpPr/>
              <p:nvPr/>
            </p:nvCxnSpPr>
            <p:spPr>
              <a:xfrm flipH="1">
                <a:off x="7861412" y="3584032"/>
                <a:ext cx="54323" cy="54128"/>
              </a:xfrm>
              <a:prstGeom prst="straightConnector1">
                <a:avLst/>
              </a:prstGeom>
              <a:noFill/>
              <a:ln w="9525" cap="flat" cmpd="sng">
                <a:solidFill>
                  <a:schemeClr val="dk1"/>
                </a:solidFill>
                <a:prstDash val="solid"/>
                <a:round/>
                <a:headEnd type="none" w="med" len="med"/>
                <a:tailEnd type="none" w="med" len="med"/>
              </a:ln>
            </p:spPr>
          </p:cxnSp>
          <p:cxnSp>
            <p:nvCxnSpPr>
              <p:cNvPr id="303" name="Shape 303"/>
              <p:cNvCxnSpPr/>
              <p:nvPr/>
            </p:nvCxnSpPr>
            <p:spPr>
              <a:xfrm flipH="1">
                <a:off x="7924819" y="3584032"/>
                <a:ext cx="54323" cy="54128"/>
              </a:xfrm>
              <a:prstGeom prst="straightConnector1">
                <a:avLst/>
              </a:prstGeom>
              <a:noFill/>
              <a:ln w="9525" cap="flat" cmpd="sng">
                <a:solidFill>
                  <a:schemeClr val="dk1"/>
                </a:solidFill>
                <a:prstDash val="solid"/>
                <a:round/>
                <a:headEnd type="none" w="med" len="med"/>
                <a:tailEnd type="none" w="med" len="med"/>
              </a:ln>
            </p:spPr>
          </p:cxnSp>
        </p:grpSp>
        <p:sp>
          <p:nvSpPr>
            <p:cNvPr id="304" name="Shape 304"/>
            <p:cNvSpPr txBox="1"/>
            <p:nvPr/>
          </p:nvSpPr>
          <p:spPr>
            <a:xfrm>
              <a:off x="7771284" y="1600200"/>
              <a:ext cx="1077259"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4-DOF motion</a:t>
              </a:r>
            </a:p>
          </p:txBody>
        </p:sp>
        <p:sp>
          <p:nvSpPr>
            <p:cNvPr id="305" name="Shape 305"/>
            <p:cNvSpPr txBox="1"/>
            <p:nvPr/>
          </p:nvSpPr>
          <p:spPr>
            <a:xfrm>
              <a:off x="8439175" y="2451768"/>
              <a:ext cx="65313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rgbClr val="FF0000"/>
                  </a:solidFill>
                  <a:latin typeface="Calibri"/>
                  <a:ea typeface="Calibri"/>
                  <a:cs typeface="Calibri"/>
                  <a:sym typeface="Calibri"/>
                </a:rPr>
                <a:t>RCM</a:t>
              </a:r>
            </a:p>
          </p:txBody>
        </p:sp>
        <p:cxnSp>
          <p:nvCxnSpPr>
            <p:cNvPr id="306" name="Shape 306"/>
            <p:cNvCxnSpPr/>
            <p:nvPr/>
          </p:nvCxnSpPr>
          <p:spPr>
            <a:xfrm flipH="1">
              <a:off x="8351452" y="2677574"/>
              <a:ext cx="158460" cy="80859"/>
            </a:xfrm>
            <a:prstGeom prst="straightConnector1">
              <a:avLst/>
            </a:prstGeom>
            <a:noFill/>
            <a:ln w="15875" cap="flat" cmpd="sng">
              <a:solidFill>
                <a:srgbClr val="FF0000"/>
              </a:solidFill>
              <a:prstDash val="solid"/>
              <a:round/>
              <a:headEnd type="none" w="med" len="med"/>
              <a:tailEnd type="none" w="med" len="med"/>
            </a:ln>
          </p:spPr>
        </p:cxnSp>
        <p:sp>
          <p:nvSpPr>
            <p:cNvPr id="307" name="Shape 307"/>
            <p:cNvSpPr/>
            <p:nvPr/>
          </p:nvSpPr>
          <p:spPr>
            <a:xfrm flipH="1">
              <a:off x="8171511" y="2696085"/>
              <a:ext cx="179940" cy="178872"/>
            </a:xfrm>
            <a:prstGeom prst="ellipse">
              <a:avLst/>
            </a:prstGeom>
            <a:noFill/>
            <a:ln w="1587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a:t>Background:</a:t>
            </a:r>
          </a:p>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2-DOF Force Sensing Tools</a:t>
            </a:r>
          </a:p>
        </p:txBody>
      </p:sp>
      <p:sp>
        <p:nvSpPr>
          <p:cNvPr id="314" name="Shape 314"/>
          <p:cNvSpPr txBox="1">
            <a:spLocks noGrp="1"/>
          </p:cNvSpPr>
          <p:nvPr>
            <p:ph type="dt" idx="10"/>
          </p:nvPr>
        </p:nvSpPr>
        <p:spPr>
          <a:xfrm>
            <a:off x="457200" y="6873875"/>
            <a:ext cx="21335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a:solidFill>
                  <a:schemeClr val="lt1"/>
                </a:solidFill>
                <a:latin typeface="Calibri"/>
                <a:ea typeface="Calibri"/>
                <a:cs typeface="Calibri"/>
                <a:sym typeface="Calibri"/>
              </a:rPr>
              <a:t>2/17/2017</a:t>
            </a:r>
          </a:p>
        </p:txBody>
      </p:sp>
      <p:sp>
        <p:nvSpPr>
          <p:cNvPr id="315" name="Shape 315"/>
          <p:cNvSpPr txBox="1">
            <a:spLocks noGrp="1"/>
          </p:cNvSpPr>
          <p:nvPr>
            <p:ph type="ftr" idx="11"/>
          </p:nvPr>
        </p:nvSpPr>
        <p:spPr>
          <a:xfrm>
            <a:off x="7010400" y="6935560"/>
            <a:ext cx="10667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a:solidFill>
                  <a:schemeClr val="dk1"/>
                </a:solidFill>
                <a:latin typeface="Calibri"/>
                <a:ea typeface="Calibri"/>
                <a:cs typeface="Calibri"/>
                <a:sym typeface="Calibri"/>
              </a:rPr>
              <a:t>Xingchi He</a:t>
            </a:r>
          </a:p>
        </p:txBody>
      </p:sp>
      <p:sp>
        <p:nvSpPr>
          <p:cNvPr id="316" name="Shape 316"/>
          <p:cNvSpPr txBox="1">
            <a:spLocks noGrp="1"/>
          </p:cNvSpPr>
          <p:nvPr>
            <p:ph type="sldNum" idx="12"/>
          </p:nvPr>
        </p:nvSpPr>
        <p:spPr>
          <a:xfrm>
            <a:off x="8213806" y="6927622"/>
            <a:ext cx="457200" cy="365125"/>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9</a:t>
            </a:fld>
            <a:endParaRPr lang="en-US"/>
          </a:p>
        </p:txBody>
      </p:sp>
      <p:pic>
        <p:nvPicPr>
          <p:cNvPr id="317" name="Shape 317" descr="Fiber Bragg grating strain sensor"/>
          <p:cNvPicPr preferRelativeResize="0"/>
          <p:nvPr/>
        </p:nvPicPr>
        <p:blipFill rotWithShape="1">
          <a:blip r:embed="rId3">
            <a:alphaModFix/>
          </a:blip>
          <a:srcRect l="54287"/>
          <a:stretch/>
        </p:blipFill>
        <p:spPr>
          <a:xfrm>
            <a:off x="4912328" y="1668532"/>
            <a:ext cx="1417046" cy="1005840"/>
          </a:xfrm>
          <a:prstGeom prst="rect">
            <a:avLst/>
          </a:prstGeom>
          <a:noFill/>
          <a:ln>
            <a:noFill/>
          </a:ln>
        </p:spPr>
      </p:pic>
      <p:sp>
        <p:nvSpPr>
          <p:cNvPr id="318" name="Shape 318"/>
          <p:cNvSpPr txBox="1"/>
          <p:nvPr/>
        </p:nvSpPr>
        <p:spPr>
          <a:xfrm>
            <a:off x="2667000" y="1595579"/>
            <a:ext cx="2654628"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a:solidFill>
                  <a:schemeClr val="dk1"/>
                </a:solidFill>
                <a:latin typeface="Calibri"/>
                <a:ea typeface="Calibri"/>
                <a:cs typeface="Calibri"/>
                <a:sym typeface="Calibri"/>
              </a:rPr>
              <a:t>Fiber Bragg Grating</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(FBG sensors)</a:t>
            </a:r>
          </a:p>
        </p:txBody>
      </p:sp>
      <p:grpSp>
        <p:nvGrpSpPr>
          <p:cNvPr id="319" name="Shape 319"/>
          <p:cNvGrpSpPr/>
          <p:nvPr/>
        </p:nvGrpSpPr>
        <p:grpSpPr>
          <a:xfrm flipH="1">
            <a:off x="76200" y="1371599"/>
            <a:ext cx="4419599" cy="1562851"/>
            <a:chOff x="-1373357" y="1107230"/>
            <a:chExt cx="4419599" cy="1562851"/>
          </a:xfrm>
        </p:grpSpPr>
        <p:sp>
          <p:nvSpPr>
            <p:cNvPr id="320" name="Shape 320"/>
            <p:cNvSpPr/>
            <p:nvPr/>
          </p:nvSpPr>
          <p:spPr>
            <a:xfrm>
              <a:off x="868128" y="1545004"/>
              <a:ext cx="1801317" cy="280297"/>
            </a:xfrm>
            <a:prstGeom prst="rect">
              <a:avLst/>
            </a:prstGeom>
            <a:noFill/>
            <a:ln w="28575" cap="flat" cmpd="sng">
              <a:solidFill>
                <a:srgbClr val="BFBFB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321" name="Shape 321"/>
            <p:cNvSpPr/>
            <p:nvPr/>
          </p:nvSpPr>
          <p:spPr>
            <a:xfrm>
              <a:off x="-1373357" y="1545004"/>
              <a:ext cx="4419599" cy="817196"/>
            </a:xfrm>
            <a:prstGeom prst="arc">
              <a:avLst>
                <a:gd name="adj1" fmla="val 16297455"/>
                <a:gd name="adj2" fmla="val 21196633"/>
              </a:avLst>
            </a:prstGeom>
            <a:noFill/>
            <a:ln w="2857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322" name="Shape 322"/>
            <p:cNvSpPr/>
            <p:nvPr/>
          </p:nvSpPr>
          <p:spPr>
            <a:xfrm>
              <a:off x="-1373357" y="1825301"/>
              <a:ext cx="4419599" cy="817196"/>
            </a:xfrm>
            <a:prstGeom prst="arc">
              <a:avLst>
                <a:gd name="adj1" fmla="val 16297455"/>
                <a:gd name="adj2" fmla="val 21150876"/>
              </a:avLst>
            </a:prstGeom>
            <a:noFill/>
            <a:ln w="2857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323" name="Shape 323"/>
            <p:cNvSpPr/>
            <p:nvPr/>
          </p:nvSpPr>
          <p:spPr>
            <a:xfrm>
              <a:off x="-1373357" y="1513066"/>
              <a:ext cx="4419599" cy="817196"/>
            </a:xfrm>
            <a:prstGeom prst="arc">
              <a:avLst>
                <a:gd name="adj1" fmla="val 16297455"/>
                <a:gd name="adj2" fmla="val 21196633"/>
              </a:avLst>
            </a:prstGeom>
            <a:noFill/>
            <a:ln w="28575" cap="flat" cmpd="sng">
              <a:solidFill>
                <a:srgbClr val="00B0F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324" name="Shape 324"/>
            <p:cNvSpPr/>
            <p:nvPr/>
          </p:nvSpPr>
          <p:spPr>
            <a:xfrm>
              <a:off x="-1373357" y="1852886"/>
              <a:ext cx="4419599" cy="817196"/>
            </a:xfrm>
            <a:prstGeom prst="arc">
              <a:avLst>
                <a:gd name="adj1" fmla="val 16297455"/>
                <a:gd name="adj2" fmla="val 21150876"/>
              </a:avLst>
            </a:prstGeom>
            <a:noFill/>
            <a:ln w="28575" cap="flat" cmpd="sng">
              <a:solidFill>
                <a:srgbClr val="00B0F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325" name="Shape 325"/>
            <p:cNvSpPr/>
            <p:nvPr/>
          </p:nvSpPr>
          <p:spPr>
            <a:xfrm>
              <a:off x="-1373357" y="1513066"/>
              <a:ext cx="4419599" cy="817196"/>
            </a:xfrm>
            <a:prstGeom prst="arc">
              <a:avLst>
                <a:gd name="adj1" fmla="val 20909352"/>
                <a:gd name="adj2" fmla="val 21042883"/>
              </a:avLst>
            </a:prstGeom>
            <a:noFill/>
            <a:ln w="2857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326" name="Shape 326"/>
            <p:cNvSpPr/>
            <p:nvPr/>
          </p:nvSpPr>
          <p:spPr>
            <a:xfrm>
              <a:off x="-1373357" y="1852886"/>
              <a:ext cx="4419599" cy="817196"/>
            </a:xfrm>
            <a:prstGeom prst="arc">
              <a:avLst>
                <a:gd name="adj1" fmla="val 20849307"/>
                <a:gd name="adj2" fmla="val 20993529"/>
              </a:avLst>
            </a:prstGeom>
            <a:noFill/>
            <a:ln w="2857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cxnSp>
          <p:nvCxnSpPr>
            <p:cNvPr id="327" name="Shape 327"/>
            <p:cNvCxnSpPr/>
            <p:nvPr/>
          </p:nvCxnSpPr>
          <p:spPr>
            <a:xfrm flipH="1">
              <a:off x="2638422" y="1733956"/>
              <a:ext cx="62042" cy="263262"/>
            </a:xfrm>
            <a:prstGeom prst="straightConnector1">
              <a:avLst/>
            </a:prstGeom>
            <a:noFill/>
            <a:ln w="28575" cap="flat" cmpd="sng">
              <a:solidFill>
                <a:schemeClr val="dk1"/>
              </a:solidFill>
              <a:prstDash val="solid"/>
              <a:round/>
              <a:headEnd type="none" w="med" len="med"/>
              <a:tailEnd type="none" w="med" len="med"/>
            </a:ln>
          </p:spPr>
        </p:cxnSp>
        <p:cxnSp>
          <p:nvCxnSpPr>
            <p:cNvPr id="328" name="Shape 328"/>
            <p:cNvCxnSpPr/>
            <p:nvPr/>
          </p:nvCxnSpPr>
          <p:spPr>
            <a:xfrm>
              <a:off x="861837" y="1371600"/>
              <a:ext cx="0" cy="640079"/>
            </a:xfrm>
            <a:prstGeom prst="straightConnector1">
              <a:avLst/>
            </a:prstGeom>
            <a:noFill/>
            <a:ln w="28575" cap="flat" cmpd="sng">
              <a:solidFill>
                <a:schemeClr val="dk1"/>
              </a:solidFill>
              <a:prstDash val="solid"/>
              <a:round/>
              <a:headEnd type="none" w="med" len="med"/>
              <a:tailEnd type="none" w="med" len="med"/>
            </a:ln>
          </p:spPr>
        </p:cxnSp>
        <p:cxnSp>
          <p:nvCxnSpPr>
            <p:cNvPr id="329" name="Shape 329"/>
            <p:cNvCxnSpPr/>
            <p:nvPr/>
          </p:nvCxnSpPr>
          <p:spPr>
            <a:xfrm rot="10800000" flipH="1">
              <a:off x="685800" y="1430565"/>
              <a:ext cx="176036" cy="92028"/>
            </a:xfrm>
            <a:prstGeom prst="straightConnector1">
              <a:avLst/>
            </a:prstGeom>
            <a:noFill/>
            <a:ln w="28575" cap="flat" cmpd="sng">
              <a:solidFill>
                <a:schemeClr val="dk1"/>
              </a:solidFill>
              <a:prstDash val="solid"/>
              <a:round/>
              <a:headEnd type="none" w="med" len="med"/>
              <a:tailEnd type="none" w="med" len="med"/>
            </a:ln>
          </p:spPr>
        </p:cxnSp>
        <p:cxnSp>
          <p:nvCxnSpPr>
            <p:cNvPr id="330" name="Shape 330"/>
            <p:cNvCxnSpPr/>
            <p:nvPr/>
          </p:nvCxnSpPr>
          <p:spPr>
            <a:xfrm rot="10800000" flipH="1">
              <a:off x="692089" y="1551896"/>
              <a:ext cx="176036" cy="92028"/>
            </a:xfrm>
            <a:prstGeom prst="straightConnector1">
              <a:avLst/>
            </a:prstGeom>
            <a:noFill/>
            <a:ln w="28575" cap="flat" cmpd="sng">
              <a:solidFill>
                <a:schemeClr val="dk1"/>
              </a:solidFill>
              <a:prstDash val="solid"/>
              <a:round/>
              <a:headEnd type="none" w="med" len="med"/>
              <a:tailEnd type="none" w="med" len="med"/>
            </a:ln>
          </p:spPr>
        </p:cxnSp>
        <p:cxnSp>
          <p:nvCxnSpPr>
            <p:cNvPr id="331" name="Shape 331"/>
            <p:cNvCxnSpPr/>
            <p:nvPr/>
          </p:nvCxnSpPr>
          <p:spPr>
            <a:xfrm rot="10800000" flipH="1">
              <a:off x="685800" y="1673227"/>
              <a:ext cx="176036" cy="92028"/>
            </a:xfrm>
            <a:prstGeom prst="straightConnector1">
              <a:avLst/>
            </a:prstGeom>
            <a:noFill/>
            <a:ln w="28575" cap="flat" cmpd="sng">
              <a:solidFill>
                <a:schemeClr val="dk1"/>
              </a:solidFill>
              <a:prstDash val="solid"/>
              <a:round/>
              <a:headEnd type="none" w="med" len="med"/>
              <a:tailEnd type="none" w="med" len="med"/>
            </a:ln>
          </p:spPr>
        </p:cxnSp>
        <p:cxnSp>
          <p:nvCxnSpPr>
            <p:cNvPr id="332" name="Shape 332"/>
            <p:cNvCxnSpPr/>
            <p:nvPr/>
          </p:nvCxnSpPr>
          <p:spPr>
            <a:xfrm rot="10800000" flipH="1">
              <a:off x="685800" y="1794557"/>
              <a:ext cx="176036" cy="92028"/>
            </a:xfrm>
            <a:prstGeom prst="straightConnector1">
              <a:avLst/>
            </a:prstGeom>
            <a:noFill/>
            <a:ln w="28575" cap="flat" cmpd="sng">
              <a:solidFill>
                <a:schemeClr val="dk1"/>
              </a:solidFill>
              <a:prstDash val="solid"/>
              <a:round/>
              <a:headEnd type="none" w="med" len="med"/>
              <a:tailEnd type="none" w="med" len="med"/>
            </a:ln>
          </p:spPr>
        </p:cxnSp>
        <p:cxnSp>
          <p:nvCxnSpPr>
            <p:cNvPr id="333" name="Shape 333"/>
            <p:cNvCxnSpPr/>
            <p:nvPr/>
          </p:nvCxnSpPr>
          <p:spPr>
            <a:xfrm rot="10800000" flipH="1">
              <a:off x="685799" y="1917748"/>
              <a:ext cx="176036" cy="92028"/>
            </a:xfrm>
            <a:prstGeom prst="straightConnector1">
              <a:avLst/>
            </a:prstGeom>
            <a:noFill/>
            <a:ln w="28575" cap="flat" cmpd="sng">
              <a:solidFill>
                <a:schemeClr val="dk1"/>
              </a:solidFill>
              <a:prstDash val="solid"/>
              <a:round/>
              <a:headEnd type="none" w="med" len="med"/>
              <a:tailEnd type="none" w="med" len="med"/>
            </a:ln>
          </p:spPr>
        </p:cxnSp>
        <p:cxnSp>
          <p:nvCxnSpPr>
            <p:cNvPr id="334" name="Shape 334"/>
            <p:cNvCxnSpPr/>
            <p:nvPr/>
          </p:nvCxnSpPr>
          <p:spPr>
            <a:xfrm>
              <a:off x="2652010" y="1158240"/>
              <a:ext cx="0" cy="365759"/>
            </a:xfrm>
            <a:prstGeom prst="straightConnector1">
              <a:avLst/>
            </a:prstGeom>
            <a:noFill/>
            <a:ln w="38100" cap="flat" cmpd="sng">
              <a:solidFill>
                <a:srgbClr val="E36C09"/>
              </a:solidFill>
              <a:prstDash val="solid"/>
              <a:round/>
              <a:headEnd type="none" w="med" len="med"/>
              <a:tailEnd type="triangle" w="lg" len="lg"/>
            </a:ln>
          </p:spPr>
        </p:cxnSp>
        <p:sp>
          <p:nvSpPr>
            <p:cNvPr id="335" name="Shape 335"/>
            <p:cNvSpPr txBox="1"/>
            <p:nvPr/>
          </p:nvSpPr>
          <p:spPr>
            <a:xfrm>
              <a:off x="2662365" y="1107230"/>
              <a:ext cx="271334"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i="1">
                  <a:solidFill>
                    <a:srgbClr val="E36C09"/>
                  </a:solidFill>
                  <a:latin typeface="Calibri"/>
                  <a:ea typeface="Calibri"/>
                  <a:cs typeface="Calibri"/>
                  <a:sym typeface="Calibri"/>
                </a:rPr>
                <a:t>F</a:t>
              </a:r>
            </a:p>
          </p:txBody>
        </p:sp>
      </p:grpSp>
      <p:pic>
        <p:nvPicPr>
          <p:cNvPr id="336" name="Shape 336" descr="theo_model1"/>
          <p:cNvPicPr preferRelativeResize="0">
            <a:picLocks noGrp="1"/>
          </p:cNvPicPr>
          <p:nvPr>
            <p:ph type="body" idx="1"/>
          </p:nvPr>
        </p:nvPicPr>
        <p:blipFill rotWithShape="1">
          <a:blip r:embed="rId4">
            <a:alphaModFix/>
          </a:blip>
          <a:srcRect l="54547" t="44499" r="25549" b="17129"/>
          <a:stretch/>
        </p:blipFill>
        <p:spPr>
          <a:xfrm>
            <a:off x="689250" y="2487150"/>
            <a:ext cx="1669500" cy="918300"/>
          </a:xfrm>
          <a:prstGeom prst="rect">
            <a:avLst/>
          </a:prstGeom>
          <a:noFill/>
          <a:ln>
            <a:noFill/>
          </a:ln>
        </p:spPr>
      </p:pic>
      <p:grpSp>
        <p:nvGrpSpPr>
          <p:cNvPr id="337" name="Shape 337"/>
          <p:cNvGrpSpPr/>
          <p:nvPr/>
        </p:nvGrpSpPr>
        <p:grpSpPr>
          <a:xfrm>
            <a:off x="381000" y="2930065"/>
            <a:ext cx="342899" cy="400109"/>
            <a:chOff x="3966710" y="3048000"/>
            <a:chExt cx="342899" cy="400109"/>
          </a:xfrm>
        </p:grpSpPr>
        <p:sp>
          <p:nvSpPr>
            <p:cNvPr id="338" name="Shape 338"/>
            <p:cNvSpPr/>
            <p:nvPr/>
          </p:nvSpPr>
          <p:spPr>
            <a:xfrm>
              <a:off x="3992446" y="3059725"/>
              <a:ext cx="287116" cy="276254"/>
            </a:xfrm>
            <a:prstGeom prst="rect">
              <a:avLst/>
            </a:prstGeom>
            <a:solidFill>
              <a:schemeClr val="lt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39" name="Shape 339"/>
            <p:cNvSpPr txBox="1"/>
            <p:nvPr/>
          </p:nvSpPr>
          <p:spPr>
            <a:xfrm>
              <a:off x="3966710" y="3048000"/>
              <a:ext cx="34289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a:solidFill>
                    <a:srgbClr val="FF0000"/>
                  </a:solidFill>
                  <a:latin typeface="Calibri"/>
                  <a:ea typeface="Calibri"/>
                  <a:cs typeface="Calibri"/>
                  <a:sym typeface="Calibri"/>
                </a:rPr>
                <a:t>σ</a:t>
              </a:r>
            </a:p>
          </p:txBody>
        </p:sp>
      </p:grpSp>
      <p:sp>
        <p:nvSpPr>
          <p:cNvPr id="340" name="Shape 340"/>
          <p:cNvSpPr txBox="1"/>
          <p:nvPr/>
        </p:nvSpPr>
        <p:spPr>
          <a:xfrm>
            <a:off x="6998132" y="2341188"/>
            <a:ext cx="198119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Eye</a:t>
            </a:r>
          </a:p>
        </p:txBody>
      </p:sp>
      <p:sp>
        <p:nvSpPr>
          <p:cNvPr id="341" name="Shape 341"/>
          <p:cNvSpPr txBox="1"/>
          <p:nvPr/>
        </p:nvSpPr>
        <p:spPr>
          <a:xfrm>
            <a:off x="609600" y="1428690"/>
            <a:ext cx="933426"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a:solidFill>
                  <a:srgbClr val="FF0000"/>
                </a:solidFill>
                <a:latin typeface="Calibri"/>
                <a:ea typeface="Calibri"/>
                <a:cs typeface="Calibri"/>
                <a:sym typeface="Calibri"/>
              </a:rPr>
              <a:t>FBG</a:t>
            </a:r>
          </a:p>
        </p:txBody>
      </p:sp>
      <p:pic>
        <p:nvPicPr>
          <p:cNvPr id="342" name="Shape 342" descr="Fiber Bragg grating strain sensor"/>
          <p:cNvPicPr preferRelativeResize="0"/>
          <p:nvPr/>
        </p:nvPicPr>
        <p:blipFill rotWithShape="1">
          <a:blip r:embed="rId3">
            <a:alphaModFix/>
          </a:blip>
          <a:srcRect r="46141"/>
          <a:stretch/>
        </p:blipFill>
        <p:spPr>
          <a:xfrm>
            <a:off x="5012242" y="2887732"/>
            <a:ext cx="1669557" cy="1005840"/>
          </a:xfrm>
          <a:prstGeom prst="rect">
            <a:avLst/>
          </a:prstGeom>
          <a:noFill/>
          <a:ln>
            <a:noFill/>
          </a:ln>
        </p:spPr>
      </p:pic>
      <p:grpSp>
        <p:nvGrpSpPr>
          <p:cNvPr id="343" name="Shape 343"/>
          <p:cNvGrpSpPr/>
          <p:nvPr/>
        </p:nvGrpSpPr>
        <p:grpSpPr>
          <a:xfrm>
            <a:off x="6553199" y="1381639"/>
            <a:ext cx="2180112" cy="2733159"/>
            <a:chOff x="76200" y="1617119"/>
            <a:chExt cx="3355977" cy="4207312"/>
          </a:xfrm>
        </p:grpSpPr>
        <p:pic>
          <p:nvPicPr>
            <p:cNvPr id="344" name="Shape 344"/>
            <p:cNvPicPr preferRelativeResize="0"/>
            <p:nvPr/>
          </p:nvPicPr>
          <p:blipFill/>
          <p:spPr>
            <a:xfrm>
              <a:off x="76200" y="3649978"/>
              <a:ext cx="2209799" cy="2174453"/>
            </a:xfrm>
            <a:prstGeom prst="rect">
              <a:avLst/>
            </a:prstGeom>
            <a:solidFill>
              <a:srgbClr val="FFFFFF"/>
            </a:solidFill>
            <a:ln>
              <a:noFill/>
            </a:ln>
          </p:spPr>
        </p:pic>
        <p:pic>
          <p:nvPicPr>
            <p:cNvPr id="345" name="Shape 345"/>
            <p:cNvPicPr preferRelativeResize="0"/>
            <p:nvPr/>
          </p:nvPicPr>
          <p:blipFill rotWithShape="1">
            <a:blip r:embed="rId5">
              <a:alphaModFix/>
            </a:blip>
            <a:srcRect l="75978" r="5207" b="55346"/>
            <a:stretch/>
          </p:blipFill>
          <p:spPr>
            <a:xfrm>
              <a:off x="1996183" y="1617119"/>
              <a:ext cx="1435993" cy="2032859"/>
            </a:xfrm>
            <a:prstGeom prst="rect">
              <a:avLst/>
            </a:prstGeom>
            <a:noFill/>
            <a:ln>
              <a:noFill/>
            </a:ln>
          </p:spPr>
        </p:pic>
      </p:grpSp>
      <p:sp>
        <p:nvSpPr>
          <p:cNvPr id="346" name="Shape 346"/>
          <p:cNvSpPr txBox="1"/>
          <p:nvPr/>
        </p:nvSpPr>
        <p:spPr>
          <a:xfrm>
            <a:off x="7134225" y="3484753"/>
            <a:ext cx="118143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a:solidFill>
                  <a:srgbClr val="FF0000"/>
                </a:solidFill>
                <a:latin typeface="Calibri"/>
                <a:ea typeface="Calibri"/>
                <a:cs typeface="Calibri"/>
                <a:sym typeface="Calibri"/>
              </a:rPr>
              <a:t> FBGs</a:t>
            </a:r>
          </a:p>
        </p:txBody>
      </p:sp>
      <p:sp>
        <p:nvSpPr>
          <p:cNvPr id="347" name="Shape 347"/>
          <p:cNvSpPr txBox="1"/>
          <p:nvPr/>
        </p:nvSpPr>
        <p:spPr>
          <a:xfrm>
            <a:off x="6688986" y="3295658"/>
            <a:ext cx="590718"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i="1" dirty="0" err="1">
                <a:solidFill>
                  <a:srgbClr val="E36C09"/>
                </a:solidFill>
                <a:latin typeface="Calibri"/>
                <a:ea typeface="Calibri"/>
                <a:cs typeface="Calibri"/>
                <a:sym typeface="Calibri"/>
              </a:rPr>
              <a:t>F</a:t>
            </a:r>
            <a:r>
              <a:rPr lang="en-US" sz="2000" i="1" baseline="-25000" dirty="0" err="1">
                <a:solidFill>
                  <a:srgbClr val="E36C09"/>
                </a:solidFill>
                <a:latin typeface="Calibri"/>
                <a:ea typeface="Calibri"/>
                <a:cs typeface="Calibri"/>
                <a:sym typeface="Calibri"/>
              </a:rPr>
              <a:t>y</a:t>
            </a:r>
            <a:endParaRPr lang="en-US" sz="2000" i="1" baseline="-25000" dirty="0">
              <a:solidFill>
                <a:srgbClr val="E36C09"/>
              </a:solidFill>
              <a:latin typeface="Calibri"/>
              <a:ea typeface="Calibri"/>
              <a:cs typeface="Calibri"/>
              <a:sym typeface="Calibri"/>
            </a:endParaRPr>
          </a:p>
        </p:txBody>
      </p:sp>
      <p:sp>
        <p:nvSpPr>
          <p:cNvPr id="348" name="Shape 348"/>
          <p:cNvSpPr txBox="1"/>
          <p:nvPr/>
        </p:nvSpPr>
        <p:spPr>
          <a:xfrm>
            <a:off x="6556145" y="3827603"/>
            <a:ext cx="118143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i="1">
                <a:solidFill>
                  <a:srgbClr val="E36C09"/>
                </a:solidFill>
                <a:latin typeface="Calibri"/>
                <a:ea typeface="Calibri"/>
                <a:cs typeface="Calibri"/>
                <a:sym typeface="Calibri"/>
              </a:rPr>
              <a:t>F</a:t>
            </a:r>
            <a:r>
              <a:rPr lang="en-US" sz="2000" i="1" baseline="-25000">
                <a:solidFill>
                  <a:srgbClr val="E36C09"/>
                </a:solidFill>
                <a:latin typeface="Calibri"/>
                <a:ea typeface="Calibri"/>
                <a:cs typeface="Calibri"/>
                <a:sym typeface="Calibri"/>
              </a:rPr>
              <a:t>x</a:t>
            </a:r>
          </a:p>
        </p:txBody>
      </p:sp>
      <p:cxnSp>
        <p:nvCxnSpPr>
          <p:cNvPr id="349" name="Shape 349"/>
          <p:cNvCxnSpPr/>
          <p:nvPr/>
        </p:nvCxnSpPr>
        <p:spPr>
          <a:xfrm>
            <a:off x="6803061" y="3672908"/>
            <a:ext cx="286025" cy="231776"/>
          </a:xfrm>
          <a:prstGeom prst="straightConnector1">
            <a:avLst/>
          </a:prstGeom>
          <a:solidFill>
            <a:schemeClr val="accent1"/>
          </a:solidFill>
          <a:ln w="25400" cap="flat" cmpd="sng">
            <a:solidFill>
              <a:srgbClr val="E36C09"/>
            </a:solidFill>
            <a:prstDash val="solid"/>
            <a:round/>
            <a:headEnd type="stealth" w="lg" len="lg"/>
            <a:tailEnd type="none" w="med" len="med"/>
          </a:ln>
        </p:spPr>
      </p:cxnSp>
      <p:cxnSp>
        <p:nvCxnSpPr>
          <p:cNvPr id="350" name="Shape 350"/>
          <p:cNvCxnSpPr/>
          <p:nvPr/>
        </p:nvCxnSpPr>
        <p:spPr>
          <a:xfrm rot="10800000" flipH="1">
            <a:off x="6803061" y="3904686"/>
            <a:ext cx="286025" cy="84166"/>
          </a:xfrm>
          <a:prstGeom prst="straightConnector1">
            <a:avLst/>
          </a:prstGeom>
          <a:solidFill>
            <a:schemeClr val="accent1"/>
          </a:solidFill>
          <a:ln w="25400" cap="flat" cmpd="sng">
            <a:solidFill>
              <a:srgbClr val="E36C09"/>
            </a:solidFill>
            <a:prstDash val="solid"/>
            <a:round/>
            <a:headEnd type="stealth" w="lg" len="lg"/>
            <a:tailEnd type="none" w="med" len="med"/>
          </a:ln>
        </p:spPr>
      </p:cxnSp>
      <p:pic>
        <p:nvPicPr>
          <p:cNvPr id="351" name="Shape 351"/>
          <p:cNvPicPr preferRelativeResize="0"/>
          <p:nvPr/>
        </p:nvPicPr>
        <p:blipFill rotWithShape="1">
          <a:blip r:embed="rId6">
            <a:alphaModFix/>
          </a:blip>
          <a:srcRect l="4175" t="6331" r="4623" b="4305"/>
          <a:stretch/>
        </p:blipFill>
        <p:spPr>
          <a:xfrm>
            <a:off x="233934" y="4267200"/>
            <a:ext cx="3880866" cy="1828800"/>
          </a:xfrm>
          <a:prstGeom prst="rect">
            <a:avLst/>
          </a:prstGeom>
          <a:noFill/>
          <a:ln>
            <a:noFill/>
          </a:ln>
          <a:effectLst>
            <a:outerShdw blurRad="292100" dist="139700" dir="2700000" algn="tl" rotWithShape="0">
              <a:srgbClr val="333333">
                <a:alpha val="64705"/>
              </a:srgbClr>
            </a:outerShdw>
          </a:effectLst>
        </p:spPr>
      </p:pic>
      <p:sp>
        <p:nvSpPr>
          <p:cNvPr id="352" name="Shape 352"/>
          <p:cNvSpPr txBox="1"/>
          <p:nvPr/>
        </p:nvSpPr>
        <p:spPr>
          <a:xfrm>
            <a:off x="240971" y="4276785"/>
            <a:ext cx="2654628"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a:solidFill>
                  <a:schemeClr val="lt1"/>
                </a:solidFill>
                <a:latin typeface="Calibri"/>
                <a:ea typeface="Calibri"/>
                <a:cs typeface="Calibri"/>
                <a:sym typeface="Calibri"/>
              </a:rPr>
              <a:t>2-DOF Pick Tool</a:t>
            </a:r>
          </a:p>
        </p:txBody>
      </p:sp>
      <p:sp>
        <p:nvSpPr>
          <p:cNvPr id="353" name="Shape 353"/>
          <p:cNvSpPr txBox="1"/>
          <p:nvPr/>
        </p:nvSpPr>
        <p:spPr>
          <a:xfrm>
            <a:off x="914400" y="5715000"/>
            <a:ext cx="1981199"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lt1"/>
                </a:solidFill>
                <a:latin typeface="Calibri"/>
                <a:ea typeface="Calibri"/>
                <a:cs typeface="Calibri"/>
                <a:sym typeface="Calibri"/>
              </a:rPr>
              <a:t>FBG sensors</a:t>
            </a:r>
          </a:p>
        </p:txBody>
      </p:sp>
      <p:cxnSp>
        <p:nvCxnSpPr>
          <p:cNvPr id="354" name="Shape 354"/>
          <p:cNvCxnSpPr/>
          <p:nvPr/>
        </p:nvCxnSpPr>
        <p:spPr>
          <a:xfrm rot="10800000">
            <a:off x="676274" y="5777298"/>
            <a:ext cx="323838" cy="69249"/>
          </a:xfrm>
          <a:prstGeom prst="straightConnector1">
            <a:avLst/>
          </a:prstGeom>
          <a:noFill/>
          <a:ln w="19050" cap="flat" cmpd="sng">
            <a:solidFill>
              <a:schemeClr val="lt1"/>
            </a:solidFill>
            <a:prstDash val="solid"/>
            <a:round/>
            <a:headEnd type="none" w="med" len="med"/>
            <a:tailEnd type="triangle" w="lg" len="lg"/>
          </a:ln>
        </p:spPr>
      </p:cxnSp>
      <p:sp>
        <p:nvSpPr>
          <p:cNvPr id="355" name="Shape 355"/>
          <p:cNvSpPr txBox="1"/>
          <p:nvPr/>
        </p:nvSpPr>
        <p:spPr>
          <a:xfrm>
            <a:off x="6329375" y="5824778"/>
            <a:ext cx="2509825" cy="276998"/>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lt1"/>
                </a:solidFill>
                <a:latin typeface="Calibri"/>
                <a:ea typeface="Calibri"/>
                <a:cs typeface="Calibri"/>
                <a:sym typeface="Calibri"/>
              </a:rPr>
              <a:t>He et al.  SPIE Photonic West 2012</a:t>
            </a:r>
          </a:p>
        </p:txBody>
      </p:sp>
      <p:sp>
        <p:nvSpPr>
          <p:cNvPr id="356" name="Shape 356"/>
          <p:cNvSpPr txBox="1"/>
          <p:nvPr/>
        </p:nvSpPr>
        <p:spPr>
          <a:xfrm>
            <a:off x="4495800" y="4541625"/>
            <a:ext cx="4483500" cy="1562700"/>
          </a:xfrm>
          <a:prstGeom prst="rect">
            <a:avLst/>
          </a:prstGeom>
          <a:noFill/>
          <a:ln>
            <a:noFill/>
          </a:ln>
        </p:spPr>
        <p:txBody>
          <a:bodyPr lIns="91425" tIns="91425" rIns="91425" bIns="91425" anchor="t" anchorCtr="0">
            <a:noAutofit/>
          </a:bodyPr>
          <a:lstStyle/>
          <a:p>
            <a:pPr lvl="0">
              <a:spcBef>
                <a:spcPts val="0"/>
              </a:spcBef>
              <a:buNone/>
            </a:pPr>
            <a:r>
              <a:rPr lang="en-US" sz="1800" dirty="0"/>
              <a:t>Expansion/contraction of FBG causes shift in wavelength. This driver and calibration has already been done and calibration matrices made available.</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TotalTime>
  <Words>1018</Words>
  <Application>Microsoft Office PowerPoint</Application>
  <PresentationFormat>On-screen Show (4:3)</PresentationFormat>
  <Paragraphs>244</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Times New Roman</vt:lpstr>
      <vt:lpstr>Calibri</vt:lpstr>
      <vt:lpstr>Questrial</vt:lpstr>
      <vt:lpstr>Office Theme</vt:lpstr>
      <vt:lpstr>Force Control Algorithms for Sclera Eye Surgery </vt:lpstr>
      <vt:lpstr>Motivation </vt:lpstr>
      <vt:lpstr>Background</vt:lpstr>
      <vt:lpstr>Background: Microsurgical Workstation</vt:lpstr>
      <vt:lpstr>Background: Admittance Control</vt:lpstr>
      <vt:lpstr>Background: Admittance Control</vt:lpstr>
      <vt:lpstr>Background: Variable Admittance Control</vt:lpstr>
      <vt:lpstr>Background: Variable Admittance Control</vt:lpstr>
      <vt:lpstr>Background: 2-DOF Force Sensing Tools</vt:lpstr>
      <vt:lpstr>Background: Tool to Robot Calibration</vt:lpstr>
      <vt:lpstr>Overview</vt:lpstr>
      <vt:lpstr>Detailed Plan</vt:lpstr>
      <vt:lpstr>PowerPoint Presentation</vt:lpstr>
      <vt:lpstr>Deliverables</vt:lpstr>
      <vt:lpstr>Deliverables</vt:lpstr>
      <vt:lpstr>Deliverables</vt:lpstr>
      <vt:lpstr>Dependencies</vt:lpstr>
      <vt:lpstr>Dependencies</vt:lpstr>
      <vt:lpstr>Division of Work</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 Control Algorithms for Sclera Eye Surgery </dc:title>
  <cp:lastModifiedBy>Ankur Gupta</cp:lastModifiedBy>
  <cp:revision>28</cp:revision>
  <cp:lastPrinted>2017-02-28T15:53:07Z</cp:lastPrinted>
  <dcterms:modified xsi:type="dcterms:W3CDTF">2017-03-01T04:32:01Z</dcterms:modified>
</cp:coreProperties>
</file>