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9"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86" autoAdjust="0"/>
    <p:restoredTop sz="94660"/>
  </p:normalViewPr>
  <p:slideViewPr>
    <p:cSldViewPr snapToGrid="0">
      <p:cViewPr varScale="1">
        <p:scale>
          <a:sx n="87" d="100"/>
          <a:sy n="87" d="100"/>
        </p:scale>
        <p:origin x="905"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5104B-ED75-4009-A4BD-EA47CC52DB65}" type="datetimeFigureOut">
              <a:rPr lang="en-US" smtClean="0"/>
              <a:t>4/26/2023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5FBD7-783B-4EF2-B256-8A91C8B87E8C}" type="slidenum">
              <a:rPr lang="en-US" smtClean="0"/>
              <a:t>‹#›</a:t>
            </a:fld>
            <a:endParaRPr lang="en-US" dirty="0"/>
          </a:p>
        </p:txBody>
      </p:sp>
    </p:spTree>
    <p:extLst>
      <p:ext uri="{BB962C8B-B14F-4D97-AF65-F5344CB8AC3E}">
        <p14:creationId xmlns:p14="http://schemas.microsoft.com/office/powerpoint/2010/main" val="786145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056A-3334-0218-A7E1-264EAD0CD4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C336C7-304B-459A-6247-51235A5D59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3FC7F0-3396-394F-78F0-12C2F1A3DCAC}"/>
              </a:ext>
            </a:extLst>
          </p:cNvPr>
          <p:cNvSpPr>
            <a:spLocks noGrp="1"/>
          </p:cNvSpPr>
          <p:nvPr>
            <p:ph type="dt" sz="half" idx="10"/>
          </p:nvPr>
        </p:nvSpPr>
        <p:spPr/>
        <p:txBody>
          <a:bodyPr/>
          <a:lstStyle/>
          <a:p>
            <a:fld id="{5D26D411-E98D-410D-A95A-769D40DF427C}" type="datetime1">
              <a:rPr lang="en-US" smtClean="0"/>
              <a:t>4/26/2023</a:t>
            </a:fld>
            <a:endParaRPr lang="en-US" dirty="0"/>
          </a:p>
        </p:txBody>
      </p:sp>
      <p:sp>
        <p:nvSpPr>
          <p:cNvPr id="5" name="Footer Placeholder 4">
            <a:extLst>
              <a:ext uri="{FF2B5EF4-FFF2-40B4-BE49-F238E27FC236}">
                <a16:creationId xmlns:a16="http://schemas.microsoft.com/office/drawing/2014/main" id="{5859E469-424A-30DF-8F43-0C38B6D024C5}"/>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317FF049-1752-7C5F-5D15-FF6EF87EE2A7}"/>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409785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F1CC-2E06-4D3D-4F16-5C777C12F3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D520AD-49D2-4E80-1239-EA017B5685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DC6FF-F6BB-4752-F632-3DD490403E2C}"/>
              </a:ext>
            </a:extLst>
          </p:cNvPr>
          <p:cNvSpPr>
            <a:spLocks noGrp="1"/>
          </p:cNvSpPr>
          <p:nvPr>
            <p:ph type="dt" sz="half" idx="10"/>
          </p:nvPr>
        </p:nvSpPr>
        <p:spPr/>
        <p:txBody>
          <a:bodyPr/>
          <a:lstStyle/>
          <a:p>
            <a:fld id="{90C9006C-C413-4335-853C-951B220EF31C}" type="datetime1">
              <a:rPr lang="en-US" smtClean="0"/>
              <a:t>4/26/2023</a:t>
            </a:fld>
            <a:endParaRPr lang="en-US" dirty="0"/>
          </a:p>
        </p:txBody>
      </p:sp>
      <p:sp>
        <p:nvSpPr>
          <p:cNvPr id="5" name="Footer Placeholder 4">
            <a:extLst>
              <a:ext uri="{FF2B5EF4-FFF2-40B4-BE49-F238E27FC236}">
                <a16:creationId xmlns:a16="http://schemas.microsoft.com/office/drawing/2014/main" id="{5C018E74-92DC-E90E-C4D0-BD1C2FFB383A}"/>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157B35D2-3A0F-1E83-CCAA-B6E0FFBE61DC}"/>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420486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874BB-6EFF-5D8A-13CC-7D165C0A32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9AB743-475B-D1BB-D8AA-6DBE9B8863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0BDB8-9625-9EED-4A8E-CD0B5A61CF2E}"/>
              </a:ext>
            </a:extLst>
          </p:cNvPr>
          <p:cNvSpPr>
            <a:spLocks noGrp="1"/>
          </p:cNvSpPr>
          <p:nvPr>
            <p:ph type="dt" sz="half" idx="10"/>
          </p:nvPr>
        </p:nvSpPr>
        <p:spPr/>
        <p:txBody>
          <a:bodyPr/>
          <a:lstStyle/>
          <a:p>
            <a:fld id="{835ECC9C-3268-4327-A45A-654DCC16B233}" type="datetime1">
              <a:rPr lang="en-US" smtClean="0"/>
              <a:t>4/26/2023</a:t>
            </a:fld>
            <a:endParaRPr lang="en-US" dirty="0"/>
          </a:p>
        </p:txBody>
      </p:sp>
      <p:sp>
        <p:nvSpPr>
          <p:cNvPr id="5" name="Footer Placeholder 4">
            <a:extLst>
              <a:ext uri="{FF2B5EF4-FFF2-40B4-BE49-F238E27FC236}">
                <a16:creationId xmlns:a16="http://schemas.microsoft.com/office/drawing/2014/main" id="{D6D09BC6-EA60-95D1-8BD1-61C33815EAB2}"/>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062B9266-2C9B-01FA-2C12-6E3E55629BBA}"/>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129048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AA73-8B61-1B8C-5845-AA951BEF71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30539D-A06F-BD05-1134-74715465DA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E699E-825E-14D0-7B3B-65D7F63A1CD0}"/>
              </a:ext>
            </a:extLst>
          </p:cNvPr>
          <p:cNvSpPr>
            <a:spLocks noGrp="1"/>
          </p:cNvSpPr>
          <p:nvPr>
            <p:ph type="dt" sz="half" idx="10"/>
          </p:nvPr>
        </p:nvSpPr>
        <p:spPr/>
        <p:txBody>
          <a:bodyPr/>
          <a:lstStyle/>
          <a:p>
            <a:fld id="{D443E838-65A4-4405-B75D-0B6D4875798A}" type="datetime1">
              <a:rPr lang="en-US" smtClean="0"/>
              <a:t>4/26/2023</a:t>
            </a:fld>
            <a:endParaRPr lang="en-US" dirty="0"/>
          </a:p>
        </p:txBody>
      </p:sp>
      <p:sp>
        <p:nvSpPr>
          <p:cNvPr id="5" name="Footer Placeholder 4">
            <a:extLst>
              <a:ext uri="{FF2B5EF4-FFF2-40B4-BE49-F238E27FC236}">
                <a16:creationId xmlns:a16="http://schemas.microsoft.com/office/drawing/2014/main" id="{A224C0AD-B889-B6E1-A0B2-DE48B394CB90}"/>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94BF2C82-00E3-87CA-5027-BAE68963929A}"/>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180565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4389-3B35-F7DB-F165-E4E9372022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D32102-E2A1-DF34-6473-59CDF265DE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52149D-93A5-2AFF-635A-303E8B2AE73D}"/>
              </a:ext>
            </a:extLst>
          </p:cNvPr>
          <p:cNvSpPr>
            <a:spLocks noGrp="1"/>
          </p:cNvSpPr>
          <p:nvPr>
            <p:ph type="dt" sz="half" idx="10"/>
          </p:nvPr>
        </p:nvSpPr>
        <p:spPr/>
        <p:txBody>
          <a:bodyPr/>
          <a:lstStyle/>
          <a:p>
            <a:fld id="{A8828485-BD7E-4378-BF37-22470CFCB0E0}" type="datetime1">
              <a:rPr lang="en-US" smtClean="0"/>
              <a:t>4/26/2023</a:t>
            </a:fld>
            <a:endParaRPr lang="en-US" dirty="0"/>
          </a:p>
        </p:txBody>
      </p:sp>
      <p:sp>
        <p:nvSpPr>
          <p:cNvPr id="5" name="Footer Placeholder 4">
            <a:extLst>
              <a:ext uri="{FF2B5EF4-FFF2-40B4-BE49-F238E27FC236}">
                <a16:creationId xmlns:a16="http://schemas.microsoft.com/office/drawing/2014/main" id="{43024ECD-9C66-7DEA-D645-D8C013F4F1B9}"/>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6AA7AB77-D5CF-200F-EECD-077263C6AFAA}"/>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78660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A56E-F142-DB36-4D09-5C4B5B9F04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AC7B6-06BB-55E7-8D3E-6FFE803EC2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48FC65-5BD1-F06A-736B-A14C1CC3F7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C257E2-8E2F-7500-7298-43E54F31FBC4}"/>
              </a:ext>
            </a:extLst>
          </p:cNvPr>
          <p:cNvSpPr>
            <a:spLocks noGrp="1"/>
          </p:cNvSpPr>
          <p:nvPr>
            <p:ph type="dt" sz="half" idx="10"/>
          </p:nvPr>
        </p:nvSpPr>
        <p:spPr/>
        <p:txBody>
          <a:bodyPr/>
          <a:lstStyle/>
          <a:p>
            <a:fld id="{6462F107-E949-418C-A320-FBE34BD8E322}" type="datetime1">
              <a:rPr lang="en-US" smtClean="0"/>
              <a:t>4/26/2023</a:t>
            </a:fld>
            <a:endParaRPr lang="en-US" dirty="0"/>
          </a:p>
        </p:txBody>
      </p:sp>
      <p:sp>
        <p:nvSpPr>
          <p:cNvPr id="6" name="Footer Placeholder 5">
            <a:extLst>
              <a:ext uri="{FF2B5EF4-FFF2-40B4-BE49-F238E27FC236}">
                <a16:creationId xmlns:a16="http://schemas.microsoft.com/office/drawing/2014/main" id="{A54CC867-D292-E380-B573-778A2B7A53B4}"/>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7" name="Slide Number Placeholder 6">
            <a:extLst>
              <a:ext uri="{FF2B5EF4-FFF2-40B4-BE49-F238E27FC236}">
                <a16:creationId xmlns:a16="http://schemas.microsoft.com/office/drawing/2014/main" id="{F66063F3-8F0C-BDFD-751D-9329B2D293DC}"/>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784873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552C9-E4F4-41AA-3174-ECE868D83E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0A95DC-1771-EFBA-C66B-896FA43C2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B4A2CA-8591-8255-A4DC-37605565B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8884AF-D8FF-3DB5-3E8D-174CC04A9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8ADDA6-117F-60F1-986F-AC8E6065C6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9DD630-8C3D-8A3D-73EC-6055908D570E}"/>
              </a:ext>
            </a:extLst>
          </p:cNvPr>
          <p:cNvSpPr>
            <a:spLocks noGrp="1"/>
          </p:cNvSpPr>
          <p:nvPr>
            <p:ph type="dt" sz="half" idx="10"/>
          </p:nvPr>
        </p:nvSpPr>
        <p:spPr/>
        <p:txBody>
          <a:bodyPr/>
          <a:lstStyle/>
          <a:p>
            <a:fld id="{931A2192-E021-4779-A9EB-C18FB10D8092}" type="datetime1">
              <a:rPr lang="en-US" smtClean="0"/>
              <a:t>4/26/2023</a:t>
            </a:fld>
            <a:endParaRPr lang="en-US" dirty="0"/>
          </a:p>
        </p:txBody>
      </p:sp>
      <p:sp>
        <p:nvSpPr>
          <p:cNvPr id="8" name="Footer Placeholder 7">
            <a:extLst>
              <a:ext uri="{FF2B5EF4-FFF2-40B4-BE49-F238E27FC236}">
                <a16:creationId xmlns:a16="http://schemas.microsoft.com/office/drawing/2014/main" id="{CE1B57BB-D35C-F97D-77A8-3269F678857A}"/>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9" name="Slide Number Placeholder 8">
            <a:extLst>
              <a:ext uri="{FF2B5EF4-FFF2-40B4-BE49-F238E27FC236}">
                <a16:creationId xmlns:a16="http://schemas.microsoft.com/office/drawing/2014/main" id="{8109301A-66CD-9ECE-F617-F1EB143C10D5}"/>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44839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4CD3-9E42-2B68-E83B-C91A8D4970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78510-3529-1884-2478-EAA6EC680CDE}"/>
              </a:ext>
            </a:extLst>
          </p:cNvPr>
          <p:cNvSpPr>
            <a:spLocks noGrp="1"/>
          </p:cNvSpPr>
          <p:nvPr>
            <p:ph type="dt" sz="half" idx="10"/>
          </p:nvPr>
        </p:nvSpPr>
        <p:spPr/>
        <p:txBody>
          <a:bodyPr/>
          <a:lstStyle/>
          <a:p>
            <a:fld id="{0241D8FD-7F16-4E49-8280-C5DF5244737F}" type="datetime1">
              <a:rPr lang="en-US" smtClean="0"/>
              <a:t>4/26/2023</a:t>
            </a:fld>
            <a:endParaRPr lang="en-US" dirty="0"/>
          </a:p>
        </p:txBody>
      </p:sp>
      <p:sp>
        <p:nvSpPr>
          <p:cNvPr id="4" name="Footer Placeholder 3">
            <a:extLst>
              <a:ext uri="{FF2B5EF4-FFF2-40B4-BE49-F238E27FC236}">
                <a16:creationId xmlns:a16="http://schemas.microsoft.com/office/drawing/2014/main" id="{41575F4E-5B68-E12C-9C04-837E4B3BE394}"/>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5" name="Slide Number Placeholder 4">
            <a:extLst>
              <a:ext uri="{FF2B5EF4-FFF2-40B4-BE49-F238E27FC236}">
                <a16:creationId xmlns:a16="http://schemas.microsoft.com/office/drawing/2014/main" id="{792B452F-467D-4052-FB33-6AD53B55F43D}"/>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351924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ED8D7A-D45C-FC24-0718-5F3CC8F966C6}"/>
              </a:ext>
            </a:extLst>
          </p:cNvPr>
          <p:cNvSpPr>
            <a:spLocks noGrp="1"/>
          </p:cNvSpPr>
          <p:nvPr>
            <p:ph type="dt" sz="half" idx="10"/>
          </p:nvPr>
        </p:nvSpPr>
        <p:spPr/>
        <p:txBody>
          <a:bodyPr/>
          <a:lstStyle/>
          <a:p>
            <a:fld id="{D7E9C332-A03C-4DFB-9D4C-1139F6DFB167}" type="datetime1">
              <a:rPr lang="en-US" smtClean="0"/>
              <a:t>4/26/2023</a:t>
            </a:fld>
            <a:endParaRPr lang="en-US" dirty="0"/>
          </a:p>
        </p:txBody>
      </p:sp>
      <p:sp>
        <p:nvSpPr>
          <p:cNvPr id="3" name="Footer Placeholder 2">
            <a:extLst>
              <a:ext uri="{FF2B5EF4-FFF2-40B4-BE49-F238E27FC236}">
                <a16:creationId xmlns:a16="http://schemas.microsoft.com/office/drawing/2014/main" id="{D06C9BF2-EA41-302D-3CBD-F835AD908F25}"/>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4" name="Slide Number Placeholder 3">
            <a:extLst>
              <a:ext uri="{FF2B5EF4-FFF2-40B4-BE49-F238E27FC236}">
                <a16:creationId xmlns:a16="http://schemas.microsoft.com/office/drawing/2014/main" id="{13FB0B91-E4DC-9B66-73D7-CB46489DEDF4}"/>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71702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4AC4E-63A3-4192-D82A-E7B0AB609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42767D-B4B0-64D0-E271-7030F956D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1F67B8-8E84-30E5-9376-A7CAD3A6E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2F669-FE18-0808-ED84-0BDB0508B8C6}"/>
              </a:ext>
            </a:extLst>
          </p:cNvPr>
          <p:cNvSpPr>
            <a:spLocks noGrp="1"/>
          </p:cNvSpPr>
          <p:nvPr>
            <p:ph type="dt" sz="half" idx="10"/>
          </p:nvPr>
        </p:nvSpPr>
        <p:spPr/>
        <p:txBody>
          <a:bodyPr/>
          <a:lstStyle/>
          <a:p>
            <a:fld id="{F10C5E2E-A64E-4C8A-8997-066F36B1DE6A}" type="datetime1">
              <a:rPr lang="en-US" smtClean="0"/>
              <a:t>4/26/2023</a:t>
            </a:fld>
            <a:endParaRPr lang="en-US" dirty="0"/>
          </a:p>
        </p:txBody>
      </p:sp>
      <p:sp>
        <p:nvSpPr>
          <p:cNvPr id="6" name="Footer Placeholder 5">
            <a:extLst>
              <a:ext uri="{FF2B5EF4-FFF2-40B4-BE49-F238E27FC236}">
                <a16:creationId xmlns:a16="http://schemas.microsoft.com/office/drawing/2014/main" id="{4CD56896-0E87-EBC3-173F-23F2C0E3B383}"/>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7" name="Slide Number Placeholder 6">
            <a:extLst>
              <a:ext uri="{FF2B5EF4-FFF2-40B4-BE49-F238E27FC236}">
                <a16:creationId xmlns:a16="http://schemas.microsoft.com/office/drawing/2014/main" id="{AE913C7F-F3E4-D417-E425-A6FBA49ED155}"/>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541303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B8B19-C2A8-DB54-FB86-090176F2E5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A434C9-6F01-B656-9089-2DAE5D7E8C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9375E7B-D43E-E8E6-35CB-7842F2141E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6121A9-3468-1B61-3FE9-EF5C09846F7C}"/>
              </a:ext>
            </a:extLst>
          </p:cNvPr>
          <p:cNvSpPr>
            <a:spLocks noGrp="1"/>
          </p:cNvSpPr>
          <p:nvPr>
            <p:ph type="dt" sz="half" idx="10"/>
          </p:nvPr>
        </p:nvSpPr>
        <p:spPr/>
        <p:txBody>
          <a:bodyPr/>
          <a:lstStyle/>
          <a:p>
            <a:fld id="{FC299F61-1AE0-43EB-A967-6BF9FBC57E44}" type="datetime1">
              <a:rPr lang="en-US" smtClean="0"/>
              <a:t>4/26/2023</a:t>
            </a:fld>
            <a:endParaRPr lang="en-US" dirty="0"/>
          </a:p>
        </p:txBody>
      </p:sp>
      <p:sp>
        <p:nvSpPr>
          <p:cNvPr id="6" name="Footer Placeholder 5">
            <a:extLst>
              <a:ext uri="{FF2B5EF4-FFF2-40B4-BE49-F238E27FC236}">
                <a16:creationId xmlns:a16="http://schemas.microsoft.com/office/drawing/2014/main" id="{4F29615E-FB8C-6CA0-06F0-281BE6E34B7E}"/>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7" name="Slide Number Placeholder 6">
            <a:extLst>
              <a:ext uri="{FF2B5EF4-FFF2-40B4-BE49-F238E27FC236}">
                <a16:creationId xmlns:a16="http://schemas.microsoft.com/office/drawing/2014/main" id="{D04E52E9-148A-56E6-DC42-1DF1557FF26B}"/>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116676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62F81A-8718-62A0-91C6-1BF08C37F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E62665-F041-60A2-6614-3ED50C504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523CA-B5F8-96A0-D64C-89C05A219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FF3C2-8827-45B3-B583-E29320A35ADA}" type="datetime1">
              <a:rPr lang="en-US" smtClean="0"/>
              <a:t>4/26/2023</a:t>
            </a:fld>
            <a:endParaRPr lang="en-US" dirty="0"/>
          </a:p>
        </p:txBody>
      </p:sp>
      <p:sp>
        <p:nvSpPr>
          <p:cNvPr id="5" name="Footer Placeholder 4">
            <a:extLst>
              <a:ext uri="{FF2B5EF4-FFF2-40B4-BE49-F238E27FC236}">
                <a16:creationId xmlns:a16="http://schemas.microsoft.com/office/drawing/2014/main" id="{83164839-AA28-8696-63AB-ECB064C6B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49705DFA-B988-B7FE-F465-5B6D41AC4E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21710-CE4D-49AE-8C86-F0A7E3DFEF1E}" type="slidenum">
              <a:rPr lang="en-US" smtClean="0"/>
              <a:t>‹#›</a:t>
            </a:fld>
            <a:endParaRPr lang="en-US" dirty="0"/>
          </a:p>
        </p:txBody>
      </p:sp>
    </p:spTree>
    <p:extLst>
      <p:ext uri="{BB962C8B-B14F-4D97-AF65-F5344CB8AC3E}">
        <p14:creationId xmlns:p14="http://schemas.microsoft.com/office/powerpoint/2010/main" val="2312615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EBCB-B453-38C9-F6E5-DD5091D037C3}"/>
              </a:ext>
            </a:extLst>
          </p:cNvPr>
          <p:cNvSpPr>
            <a:spLocks noGrp="1"/>
          </p:cNvSpPr>
          <p:nvPr>
            <p:ph type="ctrTitle"/>
          </p:nvPr>
        </p:nvSpPr>
        <p:spPr>
          <a:xfrm>
            <a:off x="366125" y="3302800"/>
            <a:ext cx="11116850" cy="799533"/>
          </a:xfrm>
        </p:spPr>
        <p:txBody>
          <a:bodyPr>
            <a:noAutofit/>
          </a:bodyPr>
          <a:lstStyle/>
          <a:p>
            <a:r>
              <a:rPr lang="en-US" sz="3800" b="1" dirty="0">
                <a:solidFill>
                  <a:srgbClr val="0F0FFF"/>
                </a:solidFill>
                <a:latin typeface="Verdana" panose="020B0604030504040204" pitchFamily="34" charset="0"/>
                <a:ea typeface="Verdana" panose="020B0604030504040204" pitchFamily="34" charset="0"/>
              </a:rPr>
              <a:t>Group 1: Poster Teaser</a:t>
            </a:r>
          </a:p>
        </p:txBody>
      </p:sp>
      <p:sp>
        <p:nvSpPr>
          <p:cNvPr id="3" name="Subtitle 2">
            <a:extLst>
              <a:ext uri="{FF2B5EF4-FFF2-40B4-BE49-F238E27FC236}">
                <a16:creationId xmlns:a16="http://schemas.microsoft.com/office/drawing/2014/main" id="{1F1A1B74-8D6A-98A4-1B78-B004F6314B06}"/>
              </a:ext>
            </a:extLst>
          </p:cNvPr>
          <p:cNvSpPr>
            <a:spLocks noGrp="1"/>
          </p:cNvSpPr>
          <p:nvPr>
            <p:ph type="subTitle" idx="1"/>
          </p:nvPr>
        </p:nvSpPr>
        <p:spPr>
          <a:xfrm>
            <a:off x="445658" y="4672483"/>
            <a:ext cx="11372463" cy="1655762"/>
          </a:xfrm>
        </p:spPr>
        <p:txBody>
          <a:bodyPr>
            <a:normAutofit/>
          </a:bodyPr>
          <a:lstStyle/>
          <a:p>
            <a:pPr algn="l"/>
            <a:r>
              <a:rPr lang="en-US" sz="2200" b="1" dirty="0"/>
              <a:t>Students: </a:t>
            </a:r>
            <a:r>
              <a:rPr lang="en-US" sz="2200" dirty="0"/>
              <a:t>Brevin Banks</a:t>
            </a:r>
          </a:p>
          <a:p>
            <a:pPr algn="l"/>
            <a:r>
              <a:rPr lang="en-US" sz="2200" b="1" dirty="0"/>
              <a:t>Mentors: </a:t>
            </a:r>
            <a:r>
              <a:rPr lang="en-US" sz="2200" dirty="0"/>
              <a:t>Ugur Tumerdem, Manish Sahu, Adnan Munawar, Mohammad Salehizadeh, Russell Taylor</a:t>
            </a:r>
          </a:p>
        </p:txBody>
      </p:sp>
      <p:sp>
        <p:nvSpPr>
          <p:cNvPr id="8" name="Footer Placeholder 7">
            <a:extLst>
              <a:ext uri="{FF2B5EF4-FFF2-40B4-BE49-F238E27FC236}">
                <a16:creationId xmlns:a16="http://schemas.microsoft.com/office/drawing/2014/main" id="{613F675F-302F-EE4E-5621-2AAACB80DDB5}"/>
              </a:ext>
            </a:extLst>
          </p:cNvPr>
          <p:cNvSpPr>
            <a:spLocks noGrp="1"/>
          </p:cNvSpPr>
          <p:nvPr>
            <p:ph type="ftr" sz="quarter" idx="11"/>
          </p:nvPr>
        </p:nvSpPr>
        <p:spPr>
          <a:xfrm>
            <a:off x="-1027134" y="6384455"/>
            <a:ext cx="10070926" cy="365125"/>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AFABAB"/>
                </a:solidFill>
                <a:effectLst/>
                <a:latin typeface="Calibri" panose="020F0502020204030204" pitchFamily="34" charset="0"/>
                <a:ea typeface="Calibri" panose="020F0502020204030204" pitchFamily="34" charset="0"/>
                <a:cs typeface="Times New Roman" panose="02020603050405020304" pitchFamily="18" charset="0"/>
              </a:rPr>
              <a:t>Engineering Research Center for Computer Integrated Surgical Systems and Technology</a:t>
            </a:r>
            <a:endParaRPr lang="en-US" dirty="0"/>
          </a:p>
        </p:txBody>
      </p:sp>
      <p:sp>
        <p:nvSpPr>
          <p:cNvPr id="9" name="Slide Number Placeholder 8">
            <a:extLst>
              <a:ext uri="{FF2B5EF4-FFF2-40B4-BE49-F238E27FC236}">
                <a16:creationId xmlns:a16="http://schemas.microsoft.com/office/drawing/2014/main" id="{3052C702-F273-1994-A5ED-4CCACCFE561C}"/>
              </a:ext>
            </a:extLst>
          </p:cNvPr>
          <p:cNvSpPr>
            <a:spLocks noGrp="1"/>
          </p:cNvSpPr>
          <p:nvPr>
            <p:ph type="sldNum" sz="quarter" idx="12"/>
          </p:nvPr>
        </p:nvSpPr>
        <p:spPr/>
        <p:txBody>
          <a:bodyPr/>
          <a:lstStyle/>
          <a:p>
            <a:fld id="{C0521710-CE4D-49AE-8C86-F0A7E3DFEF1E}" type="slidenum">
              <a:rPr lang="en-US" sz="1600" b="1" smtClean="0"/>
              <a:t>1</a:t>
            </a:fld>
            <a:endParaRPr lang="en-US" sz="1600" b="1" dirty="0"/>
          </a:p>
        </p:txBody>
      </p:sp>
      <p:pic>
        <p:nvPicPr>
          <p:cNvPr id="10" name="Picture 9" descr="A picture containing text&#10;&#10;Description automatically generated">
            <a:extLst>
              <a:ext uri="{FF2B5EF4-FFF2-40B4-BE49-F238E27FC236}">
                <a16:creationId xmlns:a16="http://schemas.microsoft.com/office/drawing/2014/main" id="{3304BD00-44AB-A0DD-2E7F-3BE4DC33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291" y="6349530"/>
            <a:ext cx="502920" cy="400050"/>
          </a:xfrm>
          <a:prstGeom prst="rect">
            <a:avLst/>
          </a:prstGeom>
        </p:spPr>
      </p:pic>
      <p:sp>
        <p:nvSpPr>
          <p:cNvPr id="7" name="TextBox 6">
            <a:extLst>
              <a:ext uri="{FF2B5EF4-FFF2-40B4-BE49-F238E27FC236}">
                <a16:creationId xmlns:a16="http://schemas.microsoft.com/office/drawing/2014/main" id="{98DE3A44-7907-8BBD-25AA-34DC0760F7AF}"/>
              </a:ext>
            </a:extLst>
          </p:cNvPr>
          <p:cNvSpPr txBox="1"/>
          <p:nvPr/>
        </p:nvSpPr>
        <p:spPr>
          <a:xfrm>
            <a:off x="1133330" y="1676930"/>
            <a:ext cx="10349645" cy="1569660"/>
          </a:xfrm>
          <a:prstGeom prst="rect">
            <a:avLst/>
          </a:prstGeom>
          <a:noFill/>
        </p:spPr>
        <p:txBody>
          <a:bodyPr wrap="square">
            <a:spAutoFit/>
          </a:bodyPr>
          <a:lstStyle/>
          <a:p>
            <a:r>
              <a:rPr lang="en-US" sz="3200" b="1" dirty="0">
                <a:solidFill>
                  <a:srgbClr val="0F0FFF"/>
                </a:solidFill>
                <a:latin typeface="Verdana" panose="020B0604030504040204" pitchFamily="34" charset="0"/>
                <a:ea typeface="Verdana" panose="020B0604030504040204" pitchFamily="34" charset="0"/>
              </a:rPr>
              <a:t>Transparency Optimization of the Galen Surgical System with a Frequency Domain Admittance Controller Design</a:t>
            </a:r>
            <a:endParaRPr lang="en-US" sz="3200" dirty="0"/>
          </a:p>
        </p:txBody>
      </p:sp>
    </p:spTree>
    <p:extLst>
      <p:ext uri="{BB962C8B-B14F-4D97-AF65-F5344CB8AC3E}">
        <p14:creationId xmlns:p14="http://schemas.microsoft.com/office/powerpoint/2010/main" val="248330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a:xfrm>
            <a:off x="811308" y="639876"/>
            <a:ext cx="3593123" cy="720725"/>
          </a:xfrm>
        </p:spPr>
        <p:txBody>
          <a:bodyPr>
            <a:normAutofit/>
          </a:bodyPr>
          <a:lstStyle/>
          <a:p>
            <a:r>
              <a:rPr lang="en-US" sz="2800" b="1" dirty="0">
                <a:solidFill>
                  <a:srgbClr val="0F0FFF"/>
                </a:solidFill>
                <a:latin typeface="Verdana" panose="020B0604030504040204" pitchFamily="34" charset="0"/>
                <a:ea typeface="Verdana" panose="020B0604030504040204" pitchFamily="34" charset="0"/>
              </a:rPr>
              <a:t>Background</a:t>
            </a:r>
          </a:p>
        </p:txBody>
      </p:sp>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a:xfrm>
            <a:off x="788171" y="1325147"/>
            <a:ext cx="7015543" cy="4564355"/>
          </a:xfrm>
        </p:spPr>
        <p:txBody>
          <a:bodyPr>
            <a:normAutofit fontScale="85000" lnSpcReduction="20000"/>
          </a:bodyPr>
          <a:lstStyle/>
          <a:p>
            <a:pPr marL="0" indent="0">
              <a:buNone/>
            </a:pPr>
            <a:r>
              <a:rPr lang="en-US" sz="2000" dirty="0"/>
              <a:t>The hand over hand guidance cobot in the mock OR, the Galen Robot, is used to assist surgeons in ENT microsurgery.</a:t>
            </a:r>
          </a:p>
          <a:p>
            <a:pPr marL="0" indent="0">
              <a:buNone/>
            </a:pPr>
            <a:br>
              <a:rPr lang="en-US" sz="2000" dirty="0"/>
            </a:br>
            <a:r>
              <a:rPr lang="en-US" sz="2000" dirty="0"/>
              <a:t>In order for the surgeon to feasibly and comfortably use the device it must be what we call </a:t>
            </a:r>
            <a:r>
              <a:rPr lang="en-US" sz="2000" b="1" dirty="0"/>
              <a:t>stable</a:t>
            </a:r>
            <a:r>
              <a:rPr lang="en-US" sz="2000" dirty="0"/>
              <a:t> and  </a:t>
            </a:r>
            <a:r>
              <a:rPr lang="en-US" sz="2000" b="1" dirty="0"/>
              <a:t>transparent. </a:t>
            </a:r>
            <a:r>
              <a:rPr lang="en-US" sz="2000" dirty="0"/>
              <a:t>And the current controller could be better optimized for these two variables.</a:t>
            </a:r>
            <a:endParaRPr lang="en-US" sz="2000" b="1" dirty="0"/>
          </a:p>
          <a:p>
            <a:pPr marL="0" indent="0">
              <a:buNone/>
            </a:pPr>
            <a:r>
              <a:rPr lang="en-US" sz="2000" dirty="0"/>
              <a:t>Stability is achieved through observing the forces, velocities, etc. on the input and ensuring the output is bounded and behaves as predicted. (</a:t>
            </a:r>
            <a:r>
              <a:rPr lang="en-US" sz="2000" dirty="0" err="1"/>
              <a:t>ie</a:t>
            </a:r>
            <a:r>
              <a:rPr lang="en-US" sz="2000" dirty="0"/>
              <a:t>. No vibrations or dangerous motions)</a:t>
            </a:r>
          </a:p>
          <a:p>
            <a:pPr marL="0" indent="0">
              <a:buNone/>
            </a:pPr>
            <a:br>
              <a:rPr lang="en-US" sz="2000" dirty="0"/>
            </a:br>
            <a:r>
              <a:rPr lang="en-US" sz="2000" dirty="0"/>
              <a:t>Transparency is achieved through control schemes that measure the input human force and try to react by removing some of the impedance or resistance that would naturally be felt by the robot dynamics and actuators.</a:t>
            </a:r>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Transparency is important because it makes the robot easier for the surgeon to control which leads to more seamless interactions between the human and robot. </a:t>
            </a: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2</a:t>
            </a:fld>
            <a:endParaRPr lang="en-US" sz="1600" b="1" dirty="0"/>
          </a:p>
        </p:txBody>
      </p:sp>
      <p:grpSp>
        <p:nvGrpSpPr>
          <p:cNvPr id="8" name="Group 7">
            <a:extLst>
              <a:ext uri="{FF2B5EF4-FFF2-40B4-BE49-F238E27FC236}">
                <a16:creationId xmlns:a16="http://schemas.microsoft.com/office/drawing/2014/main" id="{0B0BF769-60CC-BF91-AC8F-0607558DE62E}"/>
              </a:ext>
            </a:extLst>
          </p:cNvPr>
          <p:cNvGrpSpPr/>
          <p:nvPr/>
        </p:nvGrpSpPr>
        <p:grpSpPr>
          <a:xfrm>
            <a:off x="7803714" y="1555954"/>
            <a:ext cx="4207962" cy="3126232"/>
            <a:chOff x="4582886" y="620052"/>
            <a:chExt cx="3810000" cy="2418292"/>
          </a:xfrm>
        </p:grpSpPr>
        <p:pic>
          <p:nvPicPr>
            <p:cNvPr id="9" name="Picture 4" descr="Galen Robotics – Start-Up Profile – Single Platform Solution for Supporting  Delicate Surgical Procedures - Robotics Business Review">
              <a:extLst>
                <a:ext uri="{FF2B5EF4-FFF2-40B4-BE49-F238E27FC236}">
                  <a16:creationId xmlns:a16="http://schemas.microsoft.com/office/drawing/2014/main" id="{9BC9E229-3BC4-A49B-025F-CFBC4BBF4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886" y="620052"/>
              <a:ext cx="3810000" cy="24182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9BCE607-55B5-532E-85AE-BA650BF1A01B}"/>
                </a:ext>
              </a:extLst>
            </p:cNvPr>
            <p:cNvSpPr/>
            <p:nvPr/>
          </p:nvSpPr>
          <p:spPr bwMode="auto">
            <a:xfrm>
              <a:off x="7543800" y="687944"/>
              <a:ext cx="685800" cy="5312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R" sz="2400" b="0" i="0" u="none" strike="noStrike" cap="none" normalizeH="0" baseline="0">
                <a:ln>
                  <a:noFill/>
                </a:ln>
                <a:solidFill>
                  <a:schemeClr val="tx1"/>
                </a:solidFill>
                <a:effectLst/>
                <a:latin typeface="Arial" pitchFamily="-65" charset="0"/>
              </a:endParaRPr>
            </a:p>
          </p:txBody>
        </p:sp>
      </p:grpSp>
      <p:sp>
        <p:nvSpPr>
          <p:cNvPr id="11" name="TextBox 10">
            <a:extLst>
              <a:ext uri="{FF2B5EF4-FFF2-40B4-BE49-F238E27FC236}">
                <a16:creationId xmlns:a16="http://schemas.microsoft.com/office/drawing/2014/main" id="{0A32A4A0-0DEE-EF10-D280-0E93A51DFC6D}"/>
              </a:ext>
            </a:extLst>
          </p:cNvPr>
          <p:cNvSpPr txBox="1"/>
          <p:nvPr/>
        </p:nvSpPr>
        <p:spPr>
          <a:xfrm>
            <a:off x="7991604" y="4730162"/>
            <a:ext cx="4200396" cy="600164"/>
          </a:xfrm>
          <a:prstGeom prst="rect">
            <a:avLst/>
          </a:prstGeom>
          <a:noFill/>
        </p:spPr>
        <p:txBody>
          <a:bodyPr wrap="square">
            <a:spAutoFit/>
          </a:bodyPr>
          <a:lstStyle/>
          <a:p>
            <a:r>
              <a:rPr lang="en-US" sz="1100" dirty="0"/>
              <a:t>[1] Democratizing Robotic Surgery and Microsurgery. Galen Robotics. (2022, November 15). Retrieved February 13, 2023, from https://www.galenrobotics.com/</a:t>
            </a:r>
            <a:endParaRPr lang="en-TR" sz="11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19F936BB-294D-3932-B87E-0BB64BD9CA7D}"/>
              </a:ext>
            </a:extLst>
          </p:cNvPr>
          <p:cNvSpPr txBox="1"/>
          <p:nvPr/>
        </p:nvSpPr>
        <p:spPr>
          <a:xfrm>
            <a:off x="764796" y="4478744"/>
            <a:ext cx="6095266" cy="523220"/>
          </a:xfrm>
          <a:prstGeom prst="rect">
            <a:avLst/>
          </a:prstGeom>
          <a:noFill/>
        </p:spPr>
        <p:txBody>
          <a:bodyPr wrap="square">
            <a:spAutoFit/>
          </a:bodyPr>
          <a:lstStyle/>
          <a:p>
            <a:r>
              <a:rPr lang="en-US" sz="2800" b="1" dirty="0">
                <a:solidFill>
                  <a:srgbClr val="0F0FFF"/>
                </a:solidFill>
                <a:latin typeface="Verdana" panose="020B0604030504040204" pitchFamily="34" charset="0"/>
                <a:ea typeface="Verdana" panose="020B0604030504040204" pitchFamily="34" charset="0"/>
              </a:rPr>
              <a:t>Significance</a:t>
            </a:r>
            <a:endParaRPr lang="en-US" sz="2800" dirty="0"/>
          </a:p>
        </p:txBody>
      </p:sp>
    </p:spTree>
    <p:extLst>
      <p:ext uri="{BB962C8B-B14F-4D97-AF65-F5344CB8AC3E}">
        <p14:creationId xmlns:p14="http://schemas.microsoft.com/office/powerpoint/2010/main" val="2697184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a:xfrm>
            <a:off x="737088" y="134161"/>
            <a:ext cx="10515600" cy="757127"/>
          </a:xfrm>
        </p:spPr>
        <p:txBody>
          <a:bodyPr>
            <a:normAutofit/>
          </a:bodyPr>
          <a:lstStyle/>
          <a:p>
            <a:pPr algn="ctr"/>
            <a:r>
              <a:rPr lang="en-US" sz="2800" b="1" dirty="0">
                <a:solidFill>
                  <a:srgbClr val="0F0FFF"/>
                </a:solidFill>
                <a:latin typeface="Verdana" panose="020B0604030504040204" pitchFamily="34" charset="0"/>
                <a:ea typeface="Verdana" panose="020B0604030504040204" pitchFamily="34" charset="0"/>
              </a:rPr>
              <a:t>Methods and Approach</a:t>
            </a: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3</a:t>
            </a:fld>
            <a:endParaRPr lang="en-US" sz="1600" b="1" dirty="0"/>
          </a:p>
        </p:txBody>
      </p:sp>
      <p:pic>
        <p:nvPicPr>
          <p:cNvPr id="3" name="Picture 2">
            <a:extLst>
              <a:ext uri="{FF2B5EF4-FFF2-40B4-BE49-F238E27FC236}">
                <a16:creationId xmlns:a16="http://schemas.microsoft.com/office/drawing/2014/main" id="{79ADC18A-2009-FF3D-BF05-FD1C56A88849}"/>
              </a:ext>
            </a:extLst>
          </p:cNvPr>
          <p:cNvPicPr>
            <a:picLocks noChangeAspect="1"/>
          </p:cNvPicPr>
          <p:nvPr/>
        </p:nvPicPr>
        <p:blipFill>
          <a:blip r:embed="rId2"/>
          <a:stretch>
            <a:fillRect/>
          </a:stretch>
        </p:blipFill>
        <p:spPr>
          <a:xfrm>
            <a:off x="4147810" y="3448089"/>
            <a:ext cx="2492463" cy="1330112"/>
          </a:xfrm>
          <a:prstGeom prst="rect">
            <a:avLst/>
          </a:prstGeom>
        </p:spPr>
      </p:pic>
      <p:cxnSp>
        <p:nvCxnSpPr>
          <p:cNvPr id="9" name="Straight Arrow Connector 8">
            <a:extLst>
              <a:ext uri="{FF2B5EF4-FFF2-40B4-BE49-F238E27FC236}">
                <a16:creationId xmlns:a16="http://schemas.microsoft.com/office/drawing/2014/main" id="{C5B32184-3A65-0B4C-B26F-D844389BB055}"/>
              </a:ext>
            </a:extLst>
          </p:cNvPr>
          <p:cNvCxnSpPr>
            <a:cxnSpLocks/>
          </p:cNvCxnSpPr>
          <p:nvPr/>
        </p:nvCxnSpPr>
        <p:spPr>
          <a:xfrm>
            <a:off x="4302045" y="1940319"/>
            <a:ext cx="768185" cy="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601E3C4-989A-6273-4FD9-7690E14ED21E}"/>
              </a:ext>
            </a:extLst>
          </p:cNvPr>
          <p:cNvSpPr txBox="1"/>
          <p:nvPr/>
        </p:nvSpPr>
        <p:spPr>
          <a:xfrm>
            <a:off x="6089119" y="1755655"/>
            <a:ext cx="567103"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A(s)</a:t>
            </a:r>
          </a:p>
        </p:txBody>
      </p:sp>
      <p:sp>
        <p:nvSpPr>
          <p:cNvPr id="13" name="TextBox 12">
            <a:extLst>
              <a:ext uri="{FF2B5EF4-FFF2-40B4-BE49-F238E27FC236}">
                <a16:creationId xmlns:a16="http://schemas.microsoft.com/office/drawing/2014/main" id="{0E958F91-6301-B322-1318-D8A7F37EF35A}"/>
              </a:ext>
            </a:extLst>
          </p:cNvPr>
          <p:cNvSpPr txBox="1"/>
          <p:nvPr/>
        </p:nvSpPr>
        <p:spPr>
          <a:xfrm>
            <a:off x="7105558" y="1755655"/>
            <a:ext cx="309196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Robot dynamics and controller</a:t>
            </a:r>
          </a:p>
        </p:txBody>
      </p:sp>
      <p:sp>
        <p:nvSpPr>
          <p:cNvPr id="38" name="TextBox 37">
            <a:extLst>
              <a:ext uri="{FF2B5EF4-FFF2-40B4-BE49-F238E27FC236}">
                <a16:creationId xmlns:a16="http://schemas.microsoft.com/office/drawing/2014/main" id="{3A4722AC-7BED-6810-B151-34DD458AC824}"/>
              </a:ext>
            </a:extLst>
          </p:cNvPr>
          <p:cNvSpPr txBox="1"/>
          <p:nvPr/>
        </p:nvSpPr>
        <p:spPr>
          <a:xfrm>
            <a:off x="4295042" y="1045285"/>
            <a:ext cx="6479931" cy="5262979"/>
          </a:xfrm>
          <a:prstGeom prst="rect">
            <a:avLst/>
          </a:prstGeom>
          <a:noFill/>
        </p:spPr>
        <p:txBody>
          <a:bodyPr wrap="square" rtlCol="0">
            <a:spAutoFit/>
          </a:bodyPr>
          <a:lstStyle/>
          <a:p>
            <a:r>
              <a:rPr lang="en-US" b="1" dirty="0"/>
              <a:t>Control Scheme:</a:t>
            </a:r>
          </a:p>
          <a:p>
            <a:endParaRPr lang="en-US" b="1" dirty="0"/>
          </a:p>
          <a:p>
            <a:endParaRPr lang="en-US" b="1" dirty="0"/>
          </a:p>
          <a:p>
            <a:endParaRPr lang="en-US" b="1" dirty="0"/>
          </a:p>
          <a:p>
            <a:endParaRPr lang="en-US" b="1" dirty="0"/>
          </a:p>
          <a:p>
            <a:endParaRPr lang="en-US" b="1" dirty="0"/>
          </a:p>
          <a:p>
            <a:endParaRPr lang="en-US" b="1" dirty="0"/>
          </a:p>
          <a:p>
            <a:r>
              <a:rPr lang="en-US" b="1" dirty="0"/>
              <a:t>Admittance model:</a:t>
            </a:r>
          </a:p>
          <a:p>
            <a:endParaRPr lang="en-US" b="1" dirty="0"/>
          </a:p>
          <a:p>
            <a:endParaRPr lang="en-US" b="1" dirty="0"/>
          </a:p>
          <a:p>
            <a:endParaRPr lang="en-US" b="1" dirty="0"/>
          </a:p>
          <a:p>
            <a:endParaRPr lang="en-US" b="1" dirty="0"/>
          </a:p>
          <a:p>
            <a:endParaRPr lang="en-US" b="1" dirty="0"/>
          </a:p>
          <a:p>
            <a:endParaRPr lang="en-US" b="1" dirty="0"/>
          </a:p>
          <a:p>
            <a:r>
              <a:rPr lang="en-US" b="1" dirty="0"/>
              <a:t>Stability Analysis:</a:t>
            </a:r>
          </a:p>
          <a:p>
            <a:endParaRPr lang="en-US" b="1" dirty="0"/>
          </a:p>
          <a:p>
            <a:r>
              <a:rPr lang="en-US" sz="1600" dirty="0"/>
              <a:t>Evaluate closed loop poles across a range of proposed mad and bad values. Generate a map of acceptable values and the predicted transparency of those values. Apply controller in AMBF simulation.</a:t>
            </a:r>
          </a:p>
        </p:txBody>
      </p:sp>
      <p:sp>
        <p:nvSpPr>
          <p:cNvPr id="15" name="TextBox 14">
            <a:extLst>
              <a:ext uri="{FF2B5EF4-FFF2-40B4-BE49-F238E27FC236}">
                <a16:creationId xmlns:a16="http://schemas.microsoft.com/office/drawing/2014/main" id="{90C88C69-B860-F096-A5E9-D44FCB5EE661}"/>
              </a:ext>
            </a:extLst>
          </p:cNvPr>
          <p:cNvSpPr txBox="1"/>
          <p:nvPr/>
        </p:nvSpPr>
        <p:spPr>
          <a:xfrm>
            <a:off x="4206440" y="1563327"/>
            <a:ext cx="1085881"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Force In</a:t>
            </a:r>
          </a:p>
        </p:txBody>
      </p:sp>
      <p:cxnSp>
        <p:nvCxnSpPr>
          <p:cNvPr id="17" name="Straight Arrow Connector 16">
            <a:extLst>
              <a:ext uri="{FF2B5EF4-FFF2-40B4-BE49-F238E27FC236}">
                <a16:creationId xmlns:a16="http://schemas.microsoft.com/office/drawing/2014/main" id="{D770E99D-80AD-459A-E65A-56623C4D6E97}"/>
              </a:ext>
            </a:extLst>
          </p:cNvPr>
          <p:cNvCxnSpPr>
            <a:cxnSpLocks/>
          </p:cNvCxnSpPr>
          <p:nvPr/>
        </p:nvCxnSpPr>
        <p:spPr>
          <a:xfrm>
            <a:off x="6668963" y="1940318"/>
            <a:ext cx="41506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98912D9-0031-9BD4-3221-F7D14F1FC435}"/>
              </a:ext>
            </a:extLst>
          </p:cNvPr>
          <p:cNvCxnSpPr>
            <a:cxnSpLocks/>
          </p:cNvCxnSpPr>
          <p:nvPr/>
        </p:nvCxnSpPr>
        <p:spPr>
          <a:xfrm>
            <a:off x="10281138" y="1940321"/>
            <a:ext cx="119721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3EB814D-E687-341E-EE40-BD21359DF26E}"/>
              </a:ext>
            </a:extLst>
          </p:cNvPr>
          <p:cNvSpPr txBox="1"/>
          <p:nvPr/>
        </p:nvSpPr>
        <p:spPr>
          <a:xfrm>
            <a:off x="10197519" y="1570998"/>
            <a:ext cx="1423971" cy="36932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Velocity Out</a:t>
            </a:r>
          </a:p>
        </p:txBody>
      </p:sp>
      <p:cxnSp>
        <p:nvCxnSpPr>
          <p:cNvPr id="23" name="Connector: Elbow 22">
            <a:extLst>
              <a:ext uri="{FF2B5EF4-FFF2-40B4-BE49-F238E27FC236}">
                <a16:creationId xmlns:a16="http://schemas.microsoft.com/office/drawing/2014/main" id="{8884AFF0-DB7C-3E27-61F8-51D49185421A}"/>
              </a:ext>
            </a:extLst>
          </p:cNvPr>
          <p:cNvCxnSpPr>
            <a:cxnSpLocks/>
          </p:cNvCxnSpPr>
          <p:nvPr/>
        </p:nvCxnSpPr>
        <p:spPr>
          <a:xfrm rot="10800000" flipV="1">
            <a:off x="10357339" y="1940320"/>
            <a:ext cx="835269" cy="587592"/>
          </a:xfrm>
          <a:prstGeom prst="bentConnector3">
            <a:avLst>
              <a:gd name="adj1" fmla="val -1579"/>
            </a:avLst>
          </a:prstGeom>
          <a:ln w="38100">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AA3BF3A2-C11B-3A11-E844-AD2EFAEF2BE7}"/>
              </a:ext>
            </a:extLst>
          </p:cNvPr>
          <p:cNvSpPr txBox="1"/>
          <p:nvPr/>
        </p:nvSpPr>
        <p:spPr>
          <a:xfrm>
            <a:off x="6774473" y="2309644"/>
            <a:ext cx="358286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Human &amp; Environment Impedance</a:t>
            </a:r>
          </a:p>
        </p:txBody>
      </p:sp>
      <p:sp>
        <p:nvSpPr>
          <p:cNvPr id="28" name="Oval 27">
            <a:extLst>
              <a:ext uri="{FF2B5EF4-FFF2-40B4-BE49-F238E27FC236}">
                <a16:creationId xmlns:a16="http://schemas.microsoft.com/office/drawing/2014/main" id="{C76D849A-0767-8600-6E23-005B1EA6A4D2}"/>
              </a:ext>
            </a:extLst>
          </p:cNvPr>
          <p:cNvSpPr/>
          <p:nvPr/>
        </p:nvSpPr>
        <p:spPr>
          <a:xfrm>
            <a:off x="5098906" y="1694173"/>
            <a:ext cx="527538" cy="49229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E6CBCC6F-1AB5-6E51-98DC-7384DF39784A}"/>
              </a:ext>
            </a:extLst>
          </p:cNvPr>
          <p:cNvCxnSpPr>
            <a:cxnSpLocks/>
          </p:cNvCxnSpPr>
          <p:nvPr/>
        </p:nvCxnSpPr>
        <p:spPr>
          <a:xfrm>
            <a:off x="5669571" y="1940318"/>
            <a:ext cx="41506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1" name="Connector: Elbow 30">
            <a:extLst>
              <a:ext uri="{FF2B5EF4-FFF2-40B4-BE49-F238E27FC236}">
                <a16:creationId xmlns:a16="http://schemas.microsoft.com/office/drawing/2014/main" id="{5F76D56B-DC24-42D0-D36A-878CD22273A3}"/>
              </a:ext>
            </a:extLst>
          </p:cNvPr>
          <p:cNvCxnSpPr>
            <a:cxnSpLocks/>
            <a:endCxn id="28" idx="4"/>
          </p:cNvCxnSpPr>
          <p:nvPr/>
        </p:nvCxnSpPr>
        <p:spPr>
          <a:xfrm rot="10800000">
            <a:off x="5362676" y="2186465"/>
            <a:ext cx="1372235" cy="314761"/>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262FD864-5895-3C8F-28FD-FF6DF7CF4B27}"/>
              </a:ext>
            </a:extLst>
          </p:cNvPr>
          <p:cNvSpPr txBox="1"/>
          <p:nvPr/>
        </p:nvSpPr>
        <p:spPr>
          <a:xfrm>
            <a:off x="5081449" y="1770975"/>
            <a:ext cx="1077722"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a:t>
            </a:r>
          </a:p>
          <a:p>
            <a:r>
              <a:rPr lang="en-US" sz="1200" dirty="0"/>
              <a:t>    +</a:t>
            </a:r>
          </a:p>
        </p:txBody>
      </p:sp>
      <p:sp>
        <p:nvSpPr>
          <p:cNvPr id="37" name="TextBox 36">
            <a:extLst>
              <a:ext uri="{FF2B5EF4-FFF2-40B4-BE49-F238E27FC236}">
                <a16:creationId xmlns:a16="http://schemas.microsoft.com/office/drawing/2014/main" id="{F93FDD0D-6B06-1931-374E-C0FD0D7D369B}"/>
              </a:ext>
            </a:extLst>
          </p:cNvPr>
          <p:cNvSpPr txBox="1"/>
          <p:nvPr/>
        </p:nvSpPr>
        <p:spPr>
          <a:xfrm>
            <a:off x="5913738" y="3540469"/>
            <a:ext cx="5393724" cy="584775"/>
          </a:xfrm>
          <a:prstGeom prst="rect">
            <a:avLst/>
          </a:prstGeom>
          <a:noFill/>
        </p:spPr>
        <p:txBody>
          <a:bodyPr wrap="square" rtlCol="0">
            <a:spAutoFit/>
          </a:bodyPr>
          <a:lstStyle/>
          <a:p>
            <a:r>
              <a:rPr lang="en-US" sz="1600" dirty="0"/>
              <a:t>Identify values of mass (m</a:t>
            </a:r>
            <a:r>
              <a:rPr lang="en-US" sz="1600" baseline="-25000" dirty="0"/>
              <a:t>ad</a:t>
            </a:r>
            <a:r>
              <a:rPr lang="en-US" sz="1600" dirty="0"/>
              <a:t>) and damping (b</a:t>
            </a:r>
            <a:r>
              <a:rPr lang="en-US" sz="1600" baseline="-25000" dirty="0"/>
              <a:t>ad</a:t>
            </a:r>
            <a:r>
              <a:rPr lang="en-US" sz="1600" dirty="0"/>
              <a:t>) you want the user to feel that also keep the robot stable</a:t>
            </a:r>
          </a:p>
        </p:txBody>
      </p:sp>
      <p:sp>
        <p:nvSpPr>
          <p:cNvPr id="40" name="TextBox 39">
            <a:extLst>
              <a:ext uri="{FF2B5EF4-FFF2-40B4-BE49-F238E27FC236}">
                <a16:creationId xmlns:a16="http://schemas.microsoft.com/office/drawing/2014/main" id="{6B63B8ED-1F57-A645-4FD7-45B3948DA6EC}"/>
              </a:ext>
            </a:extLst>
          </p:cNvPr>
          <p:cNvSpPr txBox="1"/>
          <p:nvPr/>
        </p:nvSpPr>
        <p:spPr>
          <a:xfrm>
            <a:off x="349241" y="1563327"/>
            <a:ext cx="3550872" cy="4278094"/>
          </a:xfrm>
          <a:prstGeom prst="rect">
            <a:avLst/>
          </a:prstGeom>
          <a:noFill/>
        </p:spPr>
        <p:txBody>
          <a:bodyPr wrap="square">
            <a:spAutoFit/>
          </a:bodyPr>
          <a:lstStyle/>
          <a:p>
            <a:pPr marL="0" indent="0">
              <a:buNone/>
            </a:pPr>
            <a:r>
              <a:rPr lang="en-US" b="1" u="sng" dirty="0"/>
              <a:t>Relevant terms</a:t>
            </a:r>
          </a:p>
          <a:p>
            <a:pPr marL="0" indent="0">
              <a:buNone/>
            </a:pPr>
            <a:r>
              <a:rPr lang="en-US" i="1" dirty="0"/>
              <a:t>Admittance – </a:t>
            </a:r>
          </a:p>
          <a:p>
            <a:pPr marL="0" indent="0">
              <a:buNone/>
            </a:pPr>
            <a:r>
              <a:rPr lang="en-US" dirty="0"/>
              <a:t>       </a:t>
            </a:r>
            <a:r>
              <a:rPr lang="en-US" sz="1600" dirty="0"/>
              <a:t>Allowance of external force (removal of robot impedance or resistance felt by the human user)</a:t>
            </a:r>
          </a:p>
          <a:p>
            <a:pPr marL="0" indent="0">
              <a:buNone/>
            </a:pPr>
            <a:endParaRPr lang="en-US" sz="1800" dirty="0"/>
          </a:p>
          <a:p>
            <a:pPr marL="0" indent="0">
              <a:buNone/>
            </a:pPr>
            <a:r>
              <a:rPr lang="en-US" i="1" dirty="0"/>
              <a:t>Stability – </a:t>
            </a:r>
          </a:p>
          <a:p>
            <a:pPr marL="0" indent="0">
              <a:buNone/>
            </a:pPr>
            <a:r>
              <a:rPr lang="en-US" sz="1400" dirty="0"/>
              <a:t>         </a:t>
            </a:r>
            <a:r>
              <a:rPr lang="en-US" sz="1600" dirty="0"/>
              <a:t>A bounded input (force, velocity, etc.) results in a bounded output (velocity, position) that is controllable and safe</a:t>
            </a:r>
          </a:p>
          <a:p>
            <a:pPr marL="0" indent="0">
              <a:buNone/>
            </a:pPr>
            <a:endParaRPr lang="en-US" sz="1800" dirty="0"/>
          </a:p>
          <a:p>
            <a:pPr marL="0" indent="0">
              <a:buNone/>
            </a:pPr>
            <a:r>
              <a:rPr lang="en-US" i="1" dirty="0"/>
              <a:t>Transparency – </a:t>
            </a:r>
          </a:p>
          <a:p>
            <a:pPr marL="0" indent="0">
              <a:buNone/>
            </a:pPr>
            <a:r>
              <a:rPr lang="en-US" dirty="0"/>
              <a:t>        </a:t>
            </a:r>
            <a:r>
              <a:rPr lang="en-US" sz="1600" dirty="0"/>
              <a:t>A metric to represent the lack of impedance or resistance felt by the human user due to the robot</a:t>
            </a:r>
          </a:p>
        </p:txBody>
      </p:sp>
    </p:spTree>
    <p:extLst>
      <p:ext uri="{BB962C8B-B14F-4D97-AF65-F5344CB8AC3E}">
        <p14:creationId xmlns:p14="http://schemas.microsoft.com/office/powerpoint/2010/main" val="3755903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a:xfrm>
            <a:off x="886557" y="0"/>
            <a:ext cx="10515600" cy="1325563"/>
          </a:xfrm>
        </p:spPr>
        <p:txBody>
          <a:bodyPr>
            <a:normAutofit/>
          </a:bodyPr>
          <a:lstStyle/>
          <a:p>
            <a:pPr algn="ctr"/>
            <a:r>
              <a:rPr lang="en-US" sz="2800" b="1" dirty="0">
                <a:solidFill>
                  <a:srgbClr val="0F0FFF"/>
                </a:solidFill>
                <a:latin typeface="Verdana" panose="020B0604030504040204" pitchFamily="34" charset="0"/>
                <a:ea typeface="Verdana" panose="020B0604030504040204" pitchFamily="34" charset="0"/>
              </a:rPr>
              <a:t>Results and Discussion: Applied robot controller in AMBF Simulation </a:t>
            </a: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4</a:t>
            </a:fld>
            <a:endParaRPr lang="en-US" sz="1600" b="1" dirty="0"/>
          </a:p>
        </p:txBody>
      </p:sp>
      <p:pic>
        <p:nvPicPr>
          <p:cNvPr id="6" name="Picture 5">
            <a:extLst>
              <a:ext uri="{FF2B5EF4-FFF2-40B4-BE49-F238E27FC236}">
                <a16:creationId xmlns:a16="http://schemas.microsoft.com/office/drawing/2014/main" id="{C8468188-49E3-9A11-72EB-D8B78693523C}"/>
              </a:ext>
            </a:extLst>
          </p:cNvPr>
          <p:cNvPicPr>
            <a:picLocks noChangeAspect="1"/>
          </p:cNvPicPr>
          <p:nvPr/>
        </p:nvPicPr>
        <p:blipFill rotWithShape="1">
          <a:blip r:embed="rId2">
            <a:extLst>
              <a:ext uri="{28A0092B-C50C-407E-A947-70E740481C1C}">
                <a14:useLocalDpi xmlns:a14="http://schemas.microsoft.com/office/drawing/2010/main" val="0"/>
              </a:ext>
            </a:extLst>
          </a:blip>
          <a:srcRect l="8045" t="40304" r="7424" b="42268"/>
          <a:stretch/>
        </p:blipFill>
        <p:spPr>
          <a:xfrm>
            <a:off x="6277696" y="2087977"/>
            <a:ext cx="4009292" cy="637443"/>
          </a:xfrm>
          <a:prstGeom prst="rect">
            <a:avLst/>
          </a:prstGeom>
        </p:spPr>
      </p:pic>
      <p:pic>
        <p:nvPicPr>
          <p:cNvPr id="12" name="Picture 11">
            <a:extLst>
              <a:ext uri="{FF2B5EF4-FFF2-40B4-BE49-F238E27FC236}">
                <a16:creationId xmlns:a16="http://schemas.microsoft.com/office/drawing/2014/main" id="{6507BCE7-32F2-2287-EDF7-F7D9AC3DA8A8}"/>
              </a:ext>
            </a:extLst>
          </p:cNvPr>
          <p:cNvPicPr>
            <a:picLocks noChangeAspect="1"/>
          </p:cNvPicPr>
          <p:nvPr/>
        </p:nvPicPr>
        <p:blipFill rotWithShape="1">
          <a:blip r:embed="rId3">
            <a:extLst>
              <a:ext uri="{28A0092B-C50C-407E-A947-70E740481C1C}">
                <a14:useLocalDpi xmlns:a14="http://schemas.microsoft.com/office/drawing/2010/main" val="0"/>
              </a:ext>
            </a:extLst>
          </a:blip>
          <a:srcRect l="8592" t="40181" r="6921" b="41910"/>
          <a:stretch/>
        </p:blipFill>
        <p:spPr>
          <a:xfrm>
            <a:off x="6277696" y="3626605"/>
            <a:ext cx="4079633" cy="680816"/>
          </a:xfrm>
          <a:prstGeom prst="rect">
            <a:avLst/>
          </a:prstGeom>
        </p:spPr>
      </p:pic>
      <p:pic>
        <p:nvPicPr>
          <p:cNvPr id="14" name="Picture 13">
            <a:extLst>
              <a:ext uri="{FF2B5EF4-FFF2-40B4-BE49-F238E27FC236}">
                <a16:creationId xmlns:a16="http://schemas.microsoft.com/office/drawing/2014/main" id="{3DE9287C-235E-B817-6E59-D14F6CEAFDA6}"/>
              </a:ext>
            </a:extLst>
          </p:cNvPr>
          <p:cNvPicPr>
            <a:picLocks noChangeAspect="1"/>
          </p:cNvPicPr>
          <p:nvPr/>
        </p:nvPicPr>
        <p:blipFill rotWithShape="1">
          <a:blip r:embed="rId4">
            <a:extLst>
              <a:ext uri="{28A0092B-C50C-407E-A947-70E740481C1C}">
                <a14:useLocalDpi xmlns:a14="http://schemas.microsoft.com/office/drawing/2010/main" val="0"/>
              </a:ext>
            </a:extLst>
          </a:blip>
          <a:srcRect r="7642"/>
          <a:stretch/>
        </p:blipFill>
        <p:spPr>
          <a:xfrm>
            <a:off x="514047" y="1608992"/>
            <a:ext cx="3772193" cy="3063240"/>
          </a:xfrm>
          <a:prstGeom prst="rect">
            <a:avLst/>
          </a:prstGeom>
        </p:spPr>
      </p:pic>
      <p:sp>
        <p:nvSpPr>
          <p:cNvPr id="15" name="TextBox 14">
            <a:extLst>
              <a:ext uri="{FF2B5EF4-FFF2-40B4-BE49-F238E27FC236}">
                <a16:creationId xmlns:a16="http://schemas.microsoft.com/office/drawing/2014/main" id="{7F6BE634-8D34-7ED5-244E-FA1444164445}"/>
              </a:ext>
            </a:extLst>
          </p:cNvPr>
          <p:cNvSpPr txBox="1"/>
          <p:nvPr/>
        </p:nvSpPr>
        <p:spPr>
          <a:xfrm rot="16200000">
            <a:off x="2590401" y="2870764"/>
            <a:ext cx="2448658" cy="261610"/>
          </a:xfrm>
          <a:prstGeom prst="rect">
            <a:avLst/>
          </a:prstGeom>
          <a:noFill/>
        </p:spPr>
        <p:txBody>
          <a:bodyPr wrap="square" rtlCol="0">
            <a:spAutoFit/>
          </a:bodyPr>
          <a:lstStyle/>
          <a:p>
            <a:r>
              <a:rPr lang="en-US" sz="1100" dirty="0">
                <a:sym typeface="Wingdings" panose="05000000000000000000" pitchFamily="2" charset="2"/>
              </a:rPr>
              <a:t>More </a:t>
            </a:r>
            <a:r>
              <a:rPr lang="en-US" sz="1100" dirty="0"/>
              <a:t>Relative transparency </a:t>
            </a:r>
            <a:r>
              <a:rPr lang="en-US" sz="1100" dirty="0">
                <a:sym typeface="Wingdings" panose="05000000000000000000" pitchFamily="2" charset="2"/>
              </a:rPr>
              <a:t>Less</a:t>
            </a:r>
            <a:endParaRPr lang="en-US" sz="1100" dirty="0"/>
          </a:p>
        </p:txBody>
      </p:sp>
      <p:sp>
        <p:nvSpPr>
          <p:cNvPr id="18" name="TextBox 17">
            <a:extLst>
              <a:ext uri="{FF2B5EF4-FFF2-40B4-BE49-F238E27FC236}">
                <a16:creationId xmlns:a16="http://schemas.microsoft.com/office/drawing/2014/main" id="{67145EF5-3ADA-C3AC-8004-2A44A622D463}"/>
              </a:ext>
            </a:extLst>
          </p:cNvPr>
          <p:cNvSpPr txBox="1"/>
          <p:nvPr/>
        </p:nvSpPr>
        <p:spPr>
          <a:xfrm>
            <a:off x="778108" y="4672232"/>
            <a:ext cx="3371850" cy="1338828"/>
          </a:xfrm>
          <a:prstGeom prst="rect">
            <a:avLst/>
          </a:prstGeom>
          <a:noFill/>
        </p:spPr>
        <p:txBody>
          <a:bodyPr wrap="square" rtlCol="0">
            <a:spAutoFit/>
          </a:bodyPr>
          <a:lstStyle/>
          <a:p>
            <a:pPr algn="ctr"/>
            <a:r>
              <a:rPr lang="en-US" sz="1100" dirty="0">
                <a:sym typeface="Wingdings" panose="05000000000000000000" pitchFamily="2" charset="2"/>
              </a:rPr>
              <a:t>Stable m</a:t>
            </a:r>
            <a:r>
              <a:rPr lang="en-US" sz="1100" baseline="-25000" dirty="0">
                <a:sym typeface="Wingdings" panose="05000000000000000000" pitchFamily="2" charset="2"/>
              </a:rPr>
              <a:t>ad</a:t>
            </a:r>
            <a:r>
              <a:rPr lang="en-US" sz="1100" dirty="0">
                <a:sym typeface="Wingdings" panose="05000000000000000000" pitchFamily="2" charset="2"/>
              </a:rPr>
              <a:t> and b</a:t>
            </a:r>
            <a:r>
              <a:rPr lang="en-US" sz="1100" baseline="-25000" dirty="0">
                <a:sym typeface="Wingdings" panose="05000000000000000000" pitchFamily="2" charset="2"/>
              </a:rPr>
              <a:t>ad</a:t>
            </a:r>
            <a:r>
              <a:rPr lang="en-US" sz="1100" dirty="0">
                <a:sym typeface="Wingdings" panose="05000000000000000000" pitchFamily="2" charset="2"/>
              </a:rPr>
              <a:t> values in colored area</a:t>
            </a:r>
          </a:p>
          <a:p>
            <a:pPr algn="ctr"/>
            <a:endParaRPr lang="en-US" sz="1400" dirty="0">
              <a:sym typeface="Wingdings" panose="05000000000000000000" pitchFamily="2" charset="2"/>
            </a:endParaRPr>
          </a:p>
          <a:p>
            <a:r>
              <a:rPr lang="en-US" sz="1400" dirty="0">
                <a:sym typeface="Wingdings" panose="05000000000000000000" pitchFamily="2" charset="2"/>
              </a:rPr>
              <a:t>Ideal controller made of smallest m</a:t>
            </a:r>
            <a:r>
              <a:rPr lang="en-US" sz="1400" baseline="-25000" dirty="0">
                <a:sym typeface="Wingdings" panose="05000000000000000000" pitchFamily="2" charset="2"/>
              </a:rPr>
              <a:t>ad</a:t>
            </a:r>
            <a:r>
              <a:rPr lang="en-US" sz="1400" dirty="0">
                <a:sym typeface="Wingdings" panose="05000000000000000000" pitchFamily="2" charset="2"/>
              </a:rPr>
              <a:t> and b</a:t>
            </a:r>
            <a:r>
              <a:rPr lang="en-US" sz="1400" baseline="-25000" dirty="0">
                <a:sym typeface="Wingdings" panose="05000000000000000000" pitchFamily="2" charset="2"/>
              </a:rPr>
              <a:t>ad</a:t>
            </a:r>
            <a:r>
              <a:rPr lang="en-US" sz="1400" dirty="0">
                <a:sym typeface="Wingdings" panose="05000000000000000000" pitchFamily="2" charset="2"/>
              </a:rPr>
              <a:t> that are in stable region that show good performance in robot (no jittering, goes to desired position)</a:t>
            </a:r>
            <a:endParaRPr lang="en-US" sz="1400" dirty="0"/>
          </a:p>
        </p:txBody>
      </p:sp>
      <p:sp>
        <p:nvSpPr>
          <p:cNvPr id="21" name="TextBox 20">
            <a:extLst>
              <a:ext uri="{FF2B5EF4-FFF2-40B4-BE49-F238E27FC236}">
                <a16:creationId xmlns:a16="http://schemas.microsoft.com/office/drawing/2014/main" id="{7ED0657A-818A-25FD-7E13-1E4C2E81F2C7}"/>
              </a:ext>
            </a:extLst>
          </p:cNvPr>
          <p:cNvSpPr txBox="1"/>
          <p:nvPr/>
        </p:nvSpPr>
        <p:spPr>
          <a:xfrm>
            <a:off x="514046" y="993410"/>
            <a:ext cx="8001293" cy="307777"/>
          </a:xfrm>
          <a:prstGeom prst="rect">
            <a:avLst/>
          </a:prstGeom>
          <a:noFill/>
        </p:spPr>
        <p:txBody>
          <a:bodyPr wrap="square" rtlCol="0">
            <a:spAutoFit/>
          </a:bodyPr>
          <a:lstStyle/>
          <a:p>
            <a:pPr algn="ctr"/>
            <a:r>
              <a:rPr lang="en-US" sz="1400" dirty="0">
                <a:sym typeface="Wingdings" panose="05000000000000000000" pitchFamily="2" charset="2"/>
              </a:rPr>
              <a:t>AMBF Galen robot. Human hand engaged and tool in contact with solid surface in Z dimension example</a:t>
            </a:r>
            <a:endParaRPr lang="en-US" sz="1400" dirty="0"/>
          </a:p>
        </p:txBody>
      </p:sp>
      <p:pic>
        <p:nvPicPr>
          <p:cNvPr id="22" name="Picture 21">
            <a:extLst>
              <a:ext uri="{FF2B5EF4-FFF2-40B4-BE49-F238E27FC236}">
                <a16:creationId xmlns:a16="http://schemas.microsoft.com/office/drawing/2014/main" id="{CBE651FA-5C76-A0D4-A07F-0B1737E95A67}"/>
              </a:ext>
            </a:extLst>
          </p:cNvPr>
          <p:cNvPicPr>
            <a:picLocks noChangeAspect="1"/>
          </p:cNvPicPr>
          <p:nvPr/>
        </p:nvPicPr>
        <p:blipFill rotWithShape="1">
          <a:blip r:embed="rId2">
            <a:extLst>
              <a:ext uri="{28A0092B-C50C-407E-A947-70E740481C1C}">
                <a14:useLocalDpi xmlns:a14="http://schemas.microsoft.com/office/drawing/2010/main" val="0"/>
              </a:ext>
            </a:extLst>
          </a:blip>
          <a:srcRect l="17344" t="6958" r="7424" b="90425"/>
          <a:stretch/>
        </p:blipFill>
        <p:spPr>
          <a:xfrm>
            <a:off x="6448975" y="1907931"/>
            <a:ext cx="4132727" cy="110823"/>
          </a:xfrm>
          <a:prstGeom prst="rect">
            <a:avLst/>
          </a:prstGeom>
        </p:spPr>
      </p:pic>
      <p:pic>
        <p:nvPicPr>
          <p:cNvPr id="23" name="Picture 22">
            <a:extLst>
              <a:ext uri="{FF2B5EF4-FFF2-40B4-BE49-F238E27FC236}">
                <a16:creationId xmlns:a16="http://schemas.microsoft.com/office/drawing/2014/main" id="{E93E5F2D-BDB5-E428-B8F2-70CF33FD224F}"/>
              </a:ext>
            </a:extLst>
          </p:cNvPr>
          <p:cNvPicPr>
            <a:picLocks noChangeAspect="1"/>
          </p:cNvPicPr>
          <p:nvPr/>
        </p:nvPicPr>
        <p:blipFill rotWithShape="1">
          <a:blip r:embed="rId2">
            <a:extLst>
              <a:ext uri="{28A0092B-C50C-407E-A947-70E740481C1C}">
                <a14:useLocalDpi xmlns:a14="http://schemas.microsoft.com/office/drawing/2010/main" val="0"/>
              </a:ext>
            </a:extLst>
          </a:blip>
          <a:srcRect l="17344" t="6958" r="7424" b="90425"/>
          <a:stretch/>
        </p:blipFill>
        <p:spPr>
          <a:xfrm>
            <a:off x="6390360" y="3480747"/>
            <a:ext cx="4132727" cy="110823"/>
          </a:xfrm>
          <a:prstGeom prst="rect">
            <a:avLst/>
          </a:prstGeom>
        </p:spPr>
      </p:pic>
      <p:cxnSp>
        <p:nvCxnSpPr>
          <p:cNvPr id="25" name="Straight Arrow Connector 24">
            <a:extLst>
              <a:ext uri="{FF2B5EF4-FFF2-40B4-BE49-F238E27FC236}">
                <a16:creationId xmlns:a16="http://schemas.microsoft.com/office/drawing/2014/main" id="{6EA3352A-7DA7-CB9F-584C-B0059C857929}"/>
              </a:ext>
            </a:extLst>
          </p:cNvPr>
          <p:cNvCxnSpPr/>
          <p:nvPr/>
        </p:nvCxnSpPr>
        <p:spPr>
          <a:xfrm>
            <a:off x="4673101" y="2343150"/>
            <a:ext cx="14551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3622680-5D48-D942-3D5A-380C0213A75E}"/>
              </a:ext>
            </a:extLst>
          </p:cNvPr>
          <p:cNvCxnSpPr/>
          <p:nvPr/>
        </p:nvCxnSpPr>
        <p:spPr>
          <a:xfrm>
            <a:off x="4673100" y="3967013"/>
            <a:ext cx="14551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48B6823-D4F6-3031-341C-C164F8923581}"/>
              </a:ext>
            </a:extLst>
          </p:cNvPr>
          <p:cNvSpPr txBox="1"/>
          <p:nvPr/>
        </p:nvSpPr>
        <p:spPr>
          <a:xfrm>
            <a:off x="4984938" y="1942560"/>
            <a:ext cx="765338" cy="369332"/>
          </a:xfrm>
          <a:prstGeom prst="rect">
            <a:avLst/>
          </a:prstGeom>
          <a:noFill/>
        </p:spPr>
        <p:txBody>
          <a:bodyPr wrap="none" rtlCol="0">
            <a:spAutoFit/>
          </a:bodyPr>
          <a:lstStyle/>
          <a:p>
            <a:r>
              <a:rPr lang="en-US" dirty="0"/>
              <a:t>Stable</a:t>
            </a:r>
          </a:p>
        </p:txBody>
      </p:sp>
      <p:sp>
        <p:nvSpPr>
          <p:cNvPr id="28" name="TextBox 27">
            <a:extLst>
              <a:ext uri="{FF2B5EF4-FFF2-40B4-BE49-F238E27FC236}">
                <a16:creationId xmlns:a16="http://schemas.microsoft.com/office/drawing/2014/main" id="{AFC08B8F-90E9-0DE6-4AF1-A993D642176C}"/>
              </a:ext>
            </a:extLst>
          </p:cNvPr>
          <p:cNvSpPr txBox="1"/>
          <p:nvPr/>
        </p:nvSpPr>
        <p:spPr>
          <a:xfrm>
            <a:off x="4892639" y="3566422"/>
            <a:ext cx="1016047" cy="369332"/>
          </a:xfrm>
          <a:prstGeom prst="rect">
            <a:avLst/>
          </a:prstGeom>
          <a:noFill/>
        </p:spPr>
        <p:txBody>
          <a:bodyPr wrap="none" rtlCol="0">
            <a:spAutoFit/>
          </a:bodyPr>
          <a:lstStyle/>
          <a:p>
            <a:r>
              <a:rPr lang="en-US" dirty="0"/>
              <a:t>Unstable</a:t>
            </a:r>
          </a:p>
        </p:txBody>
      </p:sp>
      <p:sp>
        <p:nvSpPr>
          <p:cNvPr id="29" name="TextBox 28">
            <a:extLst>
              <a:ext uri="{FF2B5EF4-FFF2-40B4-BE49-F238E27FC236}">
                <a16:creationId xmlns:a16="http://schemas.microsoft.com/office/drawing/2014/main" id="{4BF9CF52-6DE3-7704-72C7-B17019A21AF7}"/>
              </a:ext>
            </a:extLst>
          </p:cNvPr>
          <p:cNvSpPr txBox="1"/>
          <p:nvPr/>
        </p:nvSpPr>
        <p:spPr>
          <a:xfrm>
            <a:off x="6144357" y="4589683"/>
            <a:ext cx="4499822" cy="369332"/>
          </a:xfrm>
          <a:prstGeom prst="rect">
            <a:avLst/>
          </a:prstGeom>
          <a:noFill/>
        </p:spPr>
        <p:txBody>
          <a:bodyPr wrap="none" rtlCol="0">
            <a:spAutoFit/>
          </a:bodyPr>
          <a:lstStyle/>
          <a:p>
            <a:r>
              <a:rPr lang="en-US" dirty="0"/>
              <a:t>Verified Simulated Performance In Worst Case</a:t>
            </a:r>
          </a:p>
        </p:txBody>
      </p:sp>
      <p:sp>
        <p:nvSpPr>
          <p:cNvPr id="30" name="Oval 29">
            <a:extLst>
              <a:ext uri="{FF2B5EF4-FFF2-40B4-BE49-F238E27FC236}">
                <a16:creationId xmlns:a16="http://schemas.microsoft.com/office/drawing/2014/main" id="{1A58C050-E8E5-4BF8-DF12-4E0D3A0D472E}"/>
              </a:ext>
            </a:extLst>
          </p:cNvPr>
          <p:cNvSpPr/>
          <p:nvPr/>
        </p:nvSpPr>
        <p:spPr>
          <a:xfrm>
            <a:off x="2277051" y="4044461"/>
            <a:ext cx="96715" cy="951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3F620A1-1FEF-5816-0E5A-379A9EEFDF43}"/>
              </a:ext>
            </a:extLst>
          </p:cNvPr>
          <p:cNvSpPr/>
          <p:nvPr/>
        </p:nvSpPr>
        <p:spPr>
          <a:xfrm>
            <a:off x="4490516" y="2295551"/>
            <a:ext cx="96715" cy="951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F5DE8A7-D7A2-4292-0C69-23B2E0EEA34B}"/>
              </a:ext>
            </a:extLst>
          </p:cNvPr>
          <p:cNvSpPr/>
          <p:nvPr/>
        </p:nvSpPr>
        <p:spPr>
          <a:xfrm>
            <a:off x="1112061" y="4044460"/>
            <a:ext cx="96715" cy="951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058B925-6125-D003-EBF5-06064526764D}"/>
              </a:ext>
            </a:extLst>
          </p:cNvPr>
          <p:cNvSpPr/>
          <p:nvPr/>
        </p:nvSpPr>
        <p:spPr>
          <a:xfrm>
            <a:off x="4490515" y="3919414"/>
            <a:ext cx="96715" cy="951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9C382115-827F-A16D-9D67-ADE4EF4B0CAE}"/>
              </a:ext>
            </a:extLst>
          </p:cNvPr>
          <p:cNvSpPr txBox="1"/>
          <p:nvPr/>
        </p:nvSpPr>
        <p:spPr>
          <a:xfrm>
            <a:off x="5842488" y="5476851"/>
            <a:ext cx="5693019" cy="923330"/>
          </a:xfrm>
          <a:prstGeom prst="rect">
            <a:avLst/>
          </a:prstGeom>
          <a:noFill/>
        </p:spPr>
        <p:txBody>
          <a:bodyPr wrap="square" rtlCol="0">
            <a:spAutoFit/>
          </a:bodyPr>
          <a:lstStyle/>
          <a:p>
            <a:r>
              <a:rPr lang="en-US" dirty="0"/>
              <a:t>Next steps: Apply same methods to Real Galen Robot to improve the transparency and test with actual human interaction.</a:t>
            </a:r>
          </a:p>
        </p:txBody>
      </p:sp>
      <p:sp>
        <p:nvSpPr>
          <p:cNvPr id="36" name="TextBox 35">
            <a:extLst>
              <a:ext uri="{FF2B5EF4-FFF2-40B4-BE49-F238E27FC236}">
                <a16:creationId xmlns:a16="http://schemas.microsoft.com/office/drawing/2014/main" id="{3459D07B-BC91-B39F-D794-FFE0134FB383}"/>
              </a:ext>
            </a:extLst>
          </p:cNvPr>
          <p:cNvSpPr txBox="1"/>
          <p:nvPr/>
        </p:nvSpPr>
        <p:spPr>
          <a:xfrm>
            <a:off x="5842488" y="5120868"/>
            <a:ext cx="6095266" cy="369332"/>
          </a:xfrm>
          <a:prstGeom prst="rect">
            <a:avLst/>
          </a:prstGeom>
          <a:noFill/>
        </p:spPr>
        <p:txBody>
          <a:bodyPr wrap="square">
            <a:spAutoFit/>
          </a:bodyPr>
          <a:lstStyle/>
          <a:p>
            <a:r>
              <a:rPr lang="en-US" sz="1800" b="1" dirty="0">
                <a:solidFill>
                  <a:srgbClr val="0F0FFF"/>
                </a:solidFill>
                <a:latin typeface="Verdana" panose="020B0604030504040204" pitchFamily="34" charset="0"/>
                <a:ea typeface="Verdana" panose="020B0604030504040204" pitchFamily="34" charset="0"/>
              </a:rPr>
              <a:t>Conclusion/Next Steps: </a:t>
            </a:r>
            <a:endParaRPr lang="en-US" dirty="0"/>
          </a:p>
        </p:txBody>
      </p:sp>
      <p:sp>
        <p:nvSpPr>
          <p:cNvPr id="38" name="TextBox 37">
            <a:extLst>
              <a:ext uri="{FF2B5EF4-FFF2-40B4-BE49-F238E27FC236}">
                <a16:creationId xmlns:a16="http://schemas.microsoft.com/office/drawing/2014/main" id="{2C14CE22-5396-0B97-2183-C0460BB34124}"/>
              </a:ext>
            </a:extLst>
          </p:cNvPr>
          <p:cNvSpPr txBox="1"/>
          <p:nvPr/>
        </p:nvSpPr>
        <p:spPr>
          <a:xfrm>
            <a:off x="2070965" y="4459034"/>
            <a:ext cx="896351" cy="253916"/>
          </a:xfrm>
          <a:prstGeom prst="rect">
            <a:avLst/>
          </a:prstGeom>
          <a:solidFill>
            <a:schemeClr val="bg1"/>
          </a:solidFill>
        </p:spPr>
        <p:txBody>
          <a:bodyPr wrap="square">
            <a:spAutoFit/>
          </a:bodyPr>
          <a:lstStyle/>
          <a:p>
            <a:r>
              <a:rPr lang="en-US" sz="1050" dirty="0">
                <a:sym typeface="Wingdings" panose="05000000000000000000" pitchFamily="2" charset="2"/>
              </a:rPr>
              <a:t>b</a:t>
            </a:r>
            <a:r>
              <a:rPr lang="en-US" sz="1050" baseline="-25000" dirty="0">
                <a:sym typeface="Wingdings" panose="05000000000000000000" pitchFamily="2" charset="2"/>
              </a:rPr>
              <a:t>ad </a:t>
            </a:r>
            <a:r>
              <a:rPr lang="en-US" sz="1050" dirty="0">
                <a:sym typeface="Wingdings" panose="05000000000000000000" pitchFamily="2" charset="2"/>
              </a:rPr>
              <a:t>[Ns/m]</a:t>
            </a:r>
            <a:endParaRPr lang="en-US" sz="1050" dirty="0"/>
          </a:p>
        </p:txBody>
      </p:sp>
      <p:sp>
        <p:nvSpPr>
          <p:cNvPr id="39" name="TextBox 38">
            <a:extLst>
              <a:ext uri="{FF2B5EF4-FFF2-40B4-BE49-F238E27FC236}">
                <a16:creationId xmlns:a16="http://schemas.microsoft.com/office/drawing/2014/main" id="{32F55EE4-1BF2-1A7C-441B-B4E42AB9CB8F}"/>
              </a:ext>
            </a:extLst>
          </p:cNvPr>
          <p:cNvSpPr txBox="1"/>
          <p:nvPr/>
        </p:nvSpPr>
        <p:spPr>
          <a:xfrm rot="16200000">
            <a:off x="192829" y="2847598"/>
            <a:ext cx="896351" cy="253916"/>
          </a:xfrm>
          <a:prstGeom prst="rect">
            <a:avLst/>
          </a:prstGeom>
          <a:solidFill>
            <a:schemeClr val="bg1"/>
          </a:solidFill>
        </p:spPr>
        <p:txBody>
          <a:bodyPr wrap="square">
            <a:spAutoFit/>
          </a:bodyPr>
          <a:lstStyle/>
          <a:p>
            <a:r>
              <a:rPr lang="en-US" sz="1050" dirty="0">
                <a:sym typeface="Wingdings" panose="05000000000000000000" pitchFamily="2" charset="2"/>
              </a:rPr>
              <a:t>m</a:t>
            </a:r>
            <a:r>
              <a:rPr lang="en-US" sz="1050" baseline="-25000" dirty="0">
                <a:sym typeface="Wingdings" panose="05000000000000000000" pitchFamily="2" charset="2"/>
              </a:rPr>
              <a:t>ad</a:t>
            </a:r>
            <a:r>
              <a:rPr lang="en-US" sz="1050" dirty="0">
                <a:sym typeface="Wingdings" panose="05000000000000000000" pitchFamily="2" charset="2"/>
              </a:rPr>
              <a:t> [kg]</a:t>
            </a:r>
            <a:endParaRPr lang="en-US" sz="1050" dirty="0"/>
          </a:p>
        </p:txBody>
      </p:sp>
    </p:spTree>
    <p:extLst>
      <p:ext uri="{BB962C8B-B14F-4D97-AF65-F5344CB8AC3E}">
        <p14:creationId xmlns:p14="http://schemas.microsoft.com/office/powerpoint/2010/main" val="3513508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6984</TotalTime>
  <Words>522</Words>
  <Application>Microsoft Office PowerPoint</Application>
  <PresentationFormat>Widescreen</PresentationFormat>
  <Paragraphs>68</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Verdana</vt:lpstr>
      <vt:lpstr>Office Theme</vt:lpstr>
      <vt:lpstr>Group 1: Poster Teaser</vt:lpstr>
      <vt:lpstr>Background</vt:lpstr>
      <vt:lpstr>Methods and Approach</vt:lpstr>
      <vt:lpstr>Results and Discussion: Applied robot controller in AMBF Simulation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Transparency Optimization of the Galen Surgical System with a Frequency Domain Admittance Controller Design</dc:title>
  <dc:creator>Brevin Banks</dc:creator>
  <cp:lastModifiedBy>Brevin Banks</cp:lastModifiedBy>
  <cp:revision>13</cp:revision>
  <dcterms:created xsi:type="dcterms:W3CDTF">2023-02-09T01:26:09Z</dcterms:created>
  <dcterms:modified xsi:type="dcterms:W3CDTF">2023-04-26T22:56:50Z</dcterms:modified>
</cp:coreProperties>
</file>