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
  </p:notesMasterIdLst>
  <p:handoutMasterIdLst>
    <p:handoutMasterId r:id="rId5"/>
  </p:handoutMasterIdLst>
  <p:sldIdLst>
    <p:sldId id="275" r:id="rId2"/>
    <p:sldId id="276" r:id="rId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1"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1"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1"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1" charset="0"/>
        <a:ea typeface="+mn-ea"/>
        <a:cs typeface="+mn-cs"/>
      </a:defRPr>
    </a:lvl5pPr>
    <a:lvl6pPr marL="2286000" algn="l" defTabSz="457200" rtl="0" eaLnBrk="1" latinLnBrk="0" hangingPunct="1">
      <a:defRPr sz="2400" kern="1200">
        <a:solidFill>
          <a:schemeClr val="tx1"/>
        </a:solidFill>
        <a:latin typeface="Arial" pitchFamily="1" charset="0"/>
        <a:ea typeface="+mn-ea"/>
        <a:cs typeface="+mn-cs"/>
      </a:defRPr>
    </a:lvl6pPr>
    <a:lvl7pPr marL="2743200" algn="l" defTabSz="457200" rtl="0" eaLnBrk="1" latinLnBrk="0" hangingPunct="1">
      <a:defRPr sz="2400" kern="1200">
        <a:solidFill>
          <a:schemeClr val="tx1"/>
        </a:solidFill>
        <a:latin typeface="Arial" pitchFamily="1" charset="0"/>
        <a:ea typeface="+mn-ea"/>
        <a:cs typeface="+mn-cs"/>
      </a:defRPr>
    </a:lvl7pPr>
    <a:lvl8pPr marL="3200400" algn="l" defTabSz="457200" rtl="0" eaLnBrk="1" latinLnBrk="0" hangingPunct="1">
      <a:defRPr sz="2400" kern="1200">
        <a:solidFill>
          <a:schemeClr val="tx1"/>
        </a:solidFill>
        <a:latin typeface="Arial" pitchFamily="1" charset="0"/>
        <a:ea typeface="+mn-ea"/>
        <a:cs typeface="+mn-cs"/>
      </a:defRPr>
    </a:lvl8pPr>
    <a:lvl9pPr marL="3657600" algn="l" defTabSz="457200" rtl="0" eaLnBrk="1" latinLnBrk="0" hangingPunct="1">
      <a:defRPr sz="2400" kern="1200">
        <a:solidFill>
          <a:schemeClr val="tx1"/>
        </a:solidFill>
        <a:latin typeface="Arial" pitchFamily="1"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B4FD"/>
    <a:srgbClr val="CCCCFF"/>
    <a:srgbClr val="9999FF"/>
    <a:srgbClr val="FFCCCC"/>
    <a:srgbClr val="99CCFF"/>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49"/>
    <p:restoredTop sz="94677"/>
  </p:normalViewPr>
  <p:slideViewPr>
    <p:cSldViewPr showGuides="1">
      <p:cViewPr varScale="1">
        <p:scale>
          <a:sx n="82" d="100"/>
          <a:sy n="82" d="100"/>
        </p:scale>
        <p:origin x="1358"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handoutMaster" Target="handoutMasters/handoutMaster1.xml"/><Relationship Id="rId4" Type="http://schemas.openxmlformats.org/officeDocument/2006/relationships/notesMaster" Target="notesMasters/notes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7" charset="0"/>
              </a:defRPr>
            </a:lvl1pPr>
          </a:lstStyle>
          <a:p>
            <a:pPr>
              <a:defRPr/>
            </a:pPr>
            <a:endParaRPr lang="en-US"/>
          </a:p>
        </p:txBody>
      </p:sp>
      <p:sp>
        <p:nvSpPr>
          <p:cNvPr id="921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7" charset="0"/>
              </a:defRPr>
            </a:lvl1pPr>
          </a:lstStyle>
          <a:p>
            <a:pPr>
              <a:defRPr/>
            </a:pPr>
            <a:endParaRPr lang="en-US"/>
          </a:p>
        </p:txBody>
      </p:sp>
      <p:sp>
        <p:nvSpPr>
          <p:cNvPr id="922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defRPr>
            </a:lvl1pPr>
          </a:lstStyle>
          <a:p>
            <a:pPr>
              <a:defRPr/>
            </a:pPr>
            <a:endParaRPr lang="en-US"/>
          </a:p>
        </p:txBody>
      </p:sp>
      <p:sp>
        <p:nvSpPr>
          <p:cNvPr id="922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7" charset="0"/>
              </a:defRPr>
            </a:lvl1pPr>
          </a:lstStyle>
          <a:p>
            <a:pPr>
              <a:defRPr/>
            </a:pPr>
            <a:fld id="{6512CACE-AF88-ED49-8F85-D65AFFF2FC0A}" type="slidenum">
              <a:rPr lang="en-US"/>
              <a:pPr>
                <a:defRPr/>
              </a:pPr>
              <a:t>‹#›</a:t>
            </a:fld>
            <a:endParaRPr lang="en-US"/>
          </a:p>
        </p:txBody>
      </p:sp>
    </p:spTree>
    <p:extLst>
      <p:ext uri="{BB962C8B-B14F-4D97-AF65-F5344CB8AC3E}">
        <p14:creationId xmlns:p14="http://schemas.microsoft.com/office/powerpoint/2010/main" val="4007241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7" charset="0"/>
              </a:defRPr>
            </a:lvl1pPr>
          </a:lstStyle>
          <a:p>
            <a:pPr>
              <a:defRPr/>
            </a:pPr>
            <a:endParaRPr lang="en-US"/>
          </a:p>
        </p:txBody>
      </p:sp>
      <p:sp>
        <p:nvSpPr>
          <p:cNvPr id="11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7"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defRPr>
            </a:lvl1pPr>
          </a:lstStyle>
          <a:p>
            <a:pPr>
              <a:defRPr/>
            </a:pPr>
            <a:endParaRPr lang="en-US"/>
          </a:p>
        </p:txBody>
      </p:sp>
      <p:sp>
        <p:nvSpPr>
          <p:cNvPr id="11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7" charset="0"/>
              </a:defRPr>
            </a:lvl1pPr>
          </a:lstStyle>
          <a:p>
            <a:pPr>
              <a:defRPr/>
            </a:pPr>
            <a:fld id="{6F6788FD-083D-3B4A-BCEA-C6203DCA5662}" type="slidenum">
              <a:rPr lang="en-US"/>
              <a:pPr>
                <a:defRPr/>
              </a:pPr>
              <a:t>‹#›</a:t>
            </a:fld>
            <a:endParaRPr lang="en-US"/>
          </a:p>
        </p:txBody>
      </p:sp>
    </p:spTree>
    <p:extLst>
      <p:ext uri="{BB962C8B-B14F-4D97-AF65-F5344CB8AC3E}">
        <p14:creationId xmlns:p14="http://schemas.microsoft.com/office/powerpoint/2010/main" val="40106238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65"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914400"/>
            <a:ext cx="7772400" cy="5486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28" name="Group 12"/>
          <p:cNvGrpSpPr>
            <a:grpSpLocks/>
          </p:cNvGrpSpPr>
          <p:nvPr/>
        </p:nvGrpSpPr>
        <p:grpSpPr bwMode="auto">
          <a:xfrm>
            <a:off x="3302000" y="6477000"/>
            <a:ext cx="5842000" cy="381000"/>
            <a:chOff x="2080" y="4080"/>
            <a:chExt cx="3680" cy="240"/>
          </a:xfrm>
        </p:grpSpPr>
        <p:pic>
          <p:nvPicPr>
            <p:cNvPr id="1030" name="Picture 13" descr="ERCLogoSmallColor"/>
            <p:cNvPicPr>
              <a:picLocks noChangeAspect="1" noChangeArrowheads="1"/>
            </p:cNvPicPr>
            <p:nvPr/>
          </p:nvPicPr>
          <p:blipFill>
            <a:blip r:embed="rId13"/>
            <a:srcRect/>
            <a:stretch>
              <a:fillRect/>
            </a:stretch>
          </p:blipFill>
          <p:spPr bwMode="auto">
            <a:xfrm>
              <a:off x="5589" y="4080"/>
              <a:ext cx="171" cy="240"/>
            </a:xfrm>
            <a:prstGeom prst="rect">
              <a:avLst/>
            </a:prstGeom>
            <a:noFill/>
            <a:ln w="9525">
              <a:noFill/>
              <a:miter lim="800000"/>
              <a:headEnd/>
              <a:tailEnd/>
            </a:ln>
          </p:spPr>
        </p:pic>
        <p:sp>
          <p:nvSpPr>
            <p:cNvPr id="1038" name="Text Box 14"/>
            <p:cNvSpPr txBox="1">
              <a:spLocks noChangeArrowheads="1"/>
            </p:cNvSpPr>
            <p:nvPr/>
          </p:nvSpPr>
          <p:spPr bwMode="auto">
            <a:xfrm>
              <a:off x="2080" y="4118"/>
              <a:ext cx="3488" cy="154"/>
            </a:xfrm>
            <a:prstGeom prst="rect">
              <a:avLst/>
            </a:prstGeom>
            <a:noFill/>
            <a:ln w="9525">
              <a:noFill/>
              <a:miter lim="800000"/>
              <a:headEnd/>
              <a:tailEnd/>
            </a:ln>
            <a:effectLst/>
          </p:spPr>
          <p:txBody>
            <a:bodyPr wrap="none">
              <a:prstTxWarp prst="textNoShape">
                <a:avLst/>
              </a:prstTxWarp>
              <a:spAutoFit/>
            </a:bodyPr>
            <a:lstStyle/>
            <a:p>
              <a:pPr>
                <a:defRPr/>
              </a:pPr>
              <a:r>
                <a:rPr lang="en-US" sz="1000" b="1">
                  <a:solidFill>
                    <a:schemeClr val="bg2"/>
                  </a:solidFill>
                  <a:latin typeface="Arial" pitchFamily="-107" charset="0"/>
                </a:rPr>
                <a:t>Engineering Research Center for Computer Integrated Surgical Systems and Technology</a:t>
              </a:r>
            </a:p>
          </p:txBody>
        </p:sp>
      </p:grpSp>
      <p:sp>
        <p:nvSpPr>
          <p:cNvPr id="1040" name="Text Box 16"/>
          <p:cNvSpPr txBox="1">
            <a:spLocks noChangeArrowheads="1"/>
          </p:cNvSpPr>
          <p:nvPr/>
        </p:nvSpPr>
        <p:spPr bwMode="auto">
          <a:xfrm>
            <a:off x="0" y="6430963"/>
            <a:ext cx="3733800" cy="427037"/>
          </a:xfrm>
          <a:prstGeom prst="rect">
            <a:avLst/>
          </a:prstGeom>
          <a:noFill/>
          <a:ln w="9525">
            <a:noFill/>
            <a:miter lim="800000"/>
            <a:headEnd/>
            <a:tailEnd/>
          </a:ln>
          <a:effectLst/>
        </p:spPr>
        <p:txBody>
          <a:bodyPr>
            <a:prstTxWarp prst="textNoShape">
              <a:avLst/>
            </a:prstTxWarp>
            <a:spAutoFit/>
          </a:bodyPr>
          <a:lstStyle/>
          <a:p>
            <a:pPr marL="341313" indent="-341313">
              <a:defRPr/>
            </a:pPr>
            <a:fld id="{AC6DEC11-5E03-2848-BAEE-A26AD718E783}" type="slidenum">
              <a:rPr lang="en-US" sz="1200" b="1">
                <a:latin typeface="Arial" pitchFamily="-107" charset="0"/>
              </a:rPr>
              <a:pPr marL="341313" indent="-341313">
                <a:defRPr/>
              </a:pPr>
              <a:t>‹#›</a:t>
            </a:fld>
            <a:r>
              <a:rPr lang="en-US" sz="1200" b="1" dirty="0">
                <a:latin typeface="Arial" pitchFamily="-107" charset="0"/>
              </a:rPr>
              <a:t>	</a:t>
            </a:r>
            <a:r>
              <a:rPr lang="en-US" sz="1000" dirty="0">
                <a:latin typeface="Times New Roman" pitchFamily="-107" charset="0"/>
              </a:rPr>
              <a:t>600.446/646 CIS2 Spring 2016</a:t>
            </a:r>
          </a:p>
          <a:p>
            <a:pPr marL="341313" indent="-341313">
              <a:defRPr/>
            </a:pPr>
            <a:r>
              <a:rPr lang="en-US" sz="1000" dirty="0">
                <a:latin typeface="Times New Roman" pitchFamily="-107" charset="0"/>
              </a:rPr>
              <a:t>	Copyright © R. H. Taylor</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2800" b="1">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2pPr>
      <a:lvl3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3pPr>
      <a:lvl4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4pPr>
      <a:lvl5pPr algn="ctr" rtl="0" eaLnBrk="0" fontAlgn="base" hangingPunct="0">
        <a:spcBef>
          <a:spcPct val="0"/>
        </a:spcBef>
        <a:spcAft>
          <a:spcPct val="0"/>
        </a:spcAft>
        <a:defRPr sz="2800" b="1">
          <a:solidFill>
            <a:schemeClr val="tx2"/>
          </a:solidFill>
          <a:latin typeface="Arial" pitchFamily="-65"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2800" b="1">
          <a:solidFill>
            <a:schemeClr val="tx2"/>
          </a:solidFill>
          <a:latin typeface="Arial" pitchFamily="-65" charset="0"/>
        </a:defRPr>
      </a:lvl6pPr>
      <a:lvl7pPr marL="914400" algn="ctr" rtl="0" eaLnBrk="0" fontAlgn="base" hangingPunct="0">
        <a:spcBef>
          <a:spcPct val="0"/>
        </a:spcBef>
        <a:spcAft>
          <a:spcPct val="0"/>
        </a:spcAft>
        <a:defRPr sz="2800" b="1">
          <a:solidFill>
            <a:schemeClr val="tx2"/>
          </a:solidFill>
          <a:latin typeface="Arial" pitchFamily="-65" charset="0"/>
        </a:defRPr>
      </a:lvl7pPr>
      <a:lvl8pPr marL="1371600" algn="ctr" rtl="0" eaLnBrk="0" fontAlgn="base" hangingPunct="0">
        <a:spcBef>
          <a:spcPct val="0"/>
        </a:spcBef>
        <a:spcAft>
          <a:spcPct val="0"/>
        </a:spcAft>
        <a:defRPr sz="2800" b="1">
          <a:solidFill>
            <a:schemeClr val="tx2"/>
          </a:solidFill>
          <a:latin typeface="Arial" pitchFamily="-65" charset="0"/>
        </a:defRPr>
      </a:lvl8pPr>
      <a:lvl9pPr marL="1828800" algn="ctr" rtl="0" eaLnBrk="0" fontAlgn="base" hangingPunct="0">
        <a:spcBef>
          <a:spcPct val="0"/>
        </a:spcBef>
        <a:spcAft>
          <a:spcPct val="0"/>
        </a:spcAft>
        <a:defRPr sz="2800" b="1">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65" charset="-128"/>
        </a:defRPr>
      </a:lvl2pPr>
      <a:lvl3pPr marL="108585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42875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771650" indent="-228600" algn="l" rtl="0" eaLnBrk="0" fontAlgn="base" hangingPunct="0">
        <a:spcBef>
          <a:spcPct val="20000"/>
        </a:spcBef>
        <a:spcAft>
          <a:spcPct val="0"/>
        </a:spcAft>
        <a:buChar char="»"/>
        <a:defRPr>
          <a:solidFill>
            <a:schemeClr val="tx1"/>
          </a:solidFill>
          <a:latin typeface="+mn-lt"/>
          <a:ea typeface="ＭＳ Ｐゴシック" pitchFamily="-65" charset="-128"/>
        </a:defRPr>
      </a:lvl5pPr>
      <a:lvl6pPr marL="2228850" indent="-228600" algn="l" rtl="0" eaLnBrk="0" fontAlgn="base" hangingPunct="0">
        <a:spcBef>
          <a:spcPct val="20000"/>
        </a:spcBef>
        <a:spcAft>
          <a:spcPct val="0"/>
        </a:spcAft>
        <a:buChar char="»"/>
        <a:defRPr>
          <a:solidFill>
            <a:schemeClr val="tx1"/>
          </a:solidFill>
          <a:latin typeface="+mn-lt"/>
          <a:ea typeface="ＭＳ Ｐゴシック" pitchFamily="-65" charset="-128"/>
        </a:defRPr>
      </a:lvl6pPr>
      <a:lvl7pPr marL="2686050" indent="-228600" algn="l" rtl="0" eaLnBrk="0" fontAlgn="base" hangingPunct="0">
        <a:spcBef>
          <a:spcPct val="20000"/>
        </a:spcBef>
        <a:spcAft>
          <a:spcPct val="0"/>
        </a:spcAft>
        <a:buChar char="»"/>
        <a:defRPr>
          <a:solidFill>
            <a:schemeClr val="tx1"/>
          </a:solidFill>
          <a:latin typeface="+mn-lt"/>
          <a:ea typeface="ＭＳ Ｐゴシック" pitchFamily="-65" charset="-128"/>
        </a:defRPr>
      </a:lvl7pPr>
      <a:lvl8pPr marL="3143250" indent="-228600" algn="l" rtl="0" eaLnBrk="0" fontAlgn="base" hangingPunct="0">
        <a:spcBef>
          <a:spcPct val="20000"/>
        </a:spcBef>
        <a:spcAft>
          <a:spcPct val="0"/>
        </a:spcAft>
        <a:buChar char="»"/>
        <a:defRPr>
          <a:solidFill>
            <a:schemeClr val="tx1"/>
          </a:solidFill>
          <a:latin typeface="+mn-lt"/>
          <a:ea typeface="ＭＳ Ｐゴシック" pitchFamily="-65" charset="-128"/>
        </a:defRPr>
      </a:lvl8pPr>
      <a:lvl9pPr marL="3600450" indent="-228600" algn="l" rtl="0" eaLnBrk="0" fontAlgn="base" hangingPunct="0">
        <a:spcBef>
          <a:spcPct val="20000"/>
        </a:spcBef>
        <a:spcAft>
          <a:spcPct val="0"/>
        </a:spcAft>
        <a:buChar char="»"/>
        <a:defRPr>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228600"/>
            <a:ext cx="8610600" cy="609600"/>
          </a:xfrm>
        </p:spPr>
        <p:txBody>
          <a:bodyPr/>
          <a:lstStyle/>
          <a:p>
            <a:r>
              <a:rPr lang="en-US" sz="2000" dirty="0">
                <a:solidFill>
                  <a:srgbClr val="0000FF"/>
                </a:solidFill>
                <a:latin typeface="Verdana" pitchFamily="1" charset="0"/>
                <a:ea typeface="ＭＳ Ｐゴシック" pitchFamily="1" charset="-128"/>
                <a:cs typeface="ＭＳ Ｐゴシック" pitchFamily="1" charset="-128"/>
              </a:rPr>
              <a:t>Visual Feedback for Skill Acquisition in Cataract Surgery</a:t>
            </a:r>
          </a:p>
        </p:txBody>
      </p:sp>
      <p:sp>
        <p:nvSpPr>
          <p:cNvPr id="15363" name="Rectangle 3"/>
          <p:cNvSpPr>
            <a:spLocks noGrp="1" noChangeArrowheads="1"/>
          </p:cNvSpPr>
          <p:nvPr>
            <p:ph type="body" idx="1"/>
          </p:nvPr>
        </p:nvSpPr>
        <p:spPr>
          <a:xfrm>
            <a:off x="152400" y="914400"/>
            <a:ext cx="8839200" cy="5486400"/>
          </a:xfrm>
        </p:spPr>
        <p:txBody>
          <a:bodyPr/>
          <a:lstStyle/>
          <a:p>
            <a:pPr>
              <a:lnSpc>
                <a:spcPct val="90000"/>
              </a:lnSpc>
            </a:pPr>
            <a:r>
              <a:rPr lang="en-US" sz="1600" dirty="0">
                <a:latin typeface="Verdana" pitchFamily="1" charset="0"/>
                <a:ea typeface="ＭＳ Ｐゴシック" pitchFamily="1" charset="-128"/>
                <a:cs typeface="ＭＳ Ｐゴシック" pitchFamily="1" charset="-128"/>
              </a:rPr>
              <a:t>Currently, feedback to support technical skill acquisition among trainees in ophthalmology is through qualitative verbal instruction and demonstration. Directed feedback can facilitate deliberate practice and effective skill acquisition. This project aims to develop visual feedback to support technical skill training in cataract surgery during task performance. This work is based on the hypothesis that adequate control of tool forces during the critical step in cataract surgery is essential to safely and effectively perform the surgery.</a:t>
            </a:r>
          </a:p>
          <a:p>
            <a:pPr>
              <a:lnSpc>
                <a:spcPct val="90000"/>
              </a:lnSpc>
            </a:pPr>
            <a:r>
              <a:rPr lang="en-US" sz="1600" b="1" dirty="0">
                <a:latin typeface="Verdana" pitchFamily="1" charset="0"/>
                <a:ea typeface="ＭＳ Ｐゴシック" pitchFamily="1" charset="-128"/>
                <a:cs typeface="ＭＳ Ｐゴシック" pitchFamily="1" charset="-128"/>
              </a:rPr>
              <a:t>What Students Will Do: </a:t>
            </a:r>
          </a:p>
          <a:p>
            <a:pPr marL="574675" lvl="1" indent="-228600">
              <a:lnSpc>
                <a:spcPct val="90000"/>
              </a:lnSpc>
            </a:pPr>
            <a:r>
              <a:rPr lang="en-US" sz="1600" dirty="0">
                <a:latin typeface="Verdana" pitchFamily="1" charset="0"/>
                <a:ea typeface="ＭＳ Ｐゴシック" pitchFamily="1" charset="-128"/>
                <a:cs typeface="ＭＳ Ｐゴシック" pitchFamily="1" charset="-128"/>
              </a:rPr>
              <a:t>Setup a simple phantom to simulate a critical task in cataract surgery</a:t>
            </a:r>
          </a:p>
          <a:p>
            <a:pPr marL="574675" lvl="1" indent="-228600">
              <a:lnSpc>
                <a:spcPct val="90000"/>
              </a:lnSpc>
            </a:pPr>
            <a:r>
              <a:rPr lang="en-US" sz="1600" dirty="0">
                <a:latin typeface="Verdana" pitchFamily="1" charset="0"/>
                <a:ea typeface="ＭＳ Ｐゴシック" pitchFamily="1" charset="-128"/>
                <a:cs typeface="ＭＳ Ｐゴシック" pitchFamily="1" charset="-128"/>
              </a:rPr>
              <a:t>Develop visual overlays to display tool force vector at any point in time during the task, working with the </a:t>
            </a:r>
            <a:r>
              <a:rPr lang="en-US" sz="1600" i="1" dirty="0">
                <a:latin typeface="Verdana" pitchFamily="1" charset="0"/>
                <a:ea typeface="ＭＳ Ｐゴシック" pitchFamily="1" charset="-128"/>
                <a:cs typeface="ＭＳ Ｐゴシック" pitchFamily="1" charset="-128"/>
              </a:rPr>
              <a:t>da Vinci</a:t>
            </a:r>
            <a:r>
              <a:rPr lang="en-US" sz="1600" dirty="0">
                <a:latin typeface="Verdana" pitchFamily="1" charset="0"/>
                <a:ea typeface="ＭＳ Ｐゴシック" pitchFamily="1" charset="-128"/>
                <a:cs typeface="ＭＳ Ｐゴシック" pitchFamily="1" charset="-128"/>
              </a:rPr>
              <a:t> Research Kit</a:t>
            </a:r>
          </a:p>
          <a:p>
            <a:pPr marL="574675" lvl="1" indent="-228600">
              <a:lnSpc>
                <a:spcPct val="90000"/>
              </a:lnSpc>
            </a:pPr>
            <a:r>
              <a:rPr lang="en-US" sz="1600" dirty="0">
                <a:latin typeface="Verdana" pitchFamily="1" charset="0"/>
                <a:ea typeface="ＭＳ Ｐゴシック" pitchFamily="1" charset="-128"/>
                <a:cs typeface="ＭＳ Ｐゴシック" pitchFamily="1" charset="-128"/>
              </a:rPr>
              <a:t>Compare patterns in tool forces between task performed by an expert and novices</a:t>
            </a:r>
          </a:p>
          <a:p>
            <a:pPr marL="574675" lvl="1" indent="-228600">
              <a:lnSpc>
                <a:spcPct val="90000"/>
              </a:lnSpc>
            </a:pPr>
            <a:r>
              <a:rPr lang="en-US" sz="1600" dirty="0">
                <a:latin typeface="Verdana" pitchFamily="1" charset="0"/>
                <a:ea typeface="ＭＳ Ｐゴシック" pitchFamily="1" charset="-128"/>
                <a:cs typeface="ＭＳ Ｐゴシック" pitchFamily="1" charset="-128"/>
              </a:rPr>
              <a:t>(Optional goal: Estimate tool force using video images of task performance)</a:t>
            </a:r>
          </a:p>
          <a:p>
            <a:pPr marL="574675" indent="-228600">
              <a:lnSpc>
                <a:spcPct val="90000"/>
              </a:lnSpc>
            </a:pPr>
            <a:r>
              <a:rPr lang="en-US" sz="1600" b="1" dirty="0">
                <a:latin typeface="Verdana" pitchFamily="1" charset="0"/>
                <a:ea typeface="ＭＳ Ｐゴシック" pitchFamily="1" charset="-128"/>
                <a:cs typeface="ＭＳ Ｐゴシック" pitchFamily="1" charset="-128"/>
              </a:rPr>
              <a:t>Deliverables:</a:t>
            </a:r>
            <a:endParaRPr lang="en-US" sz="1600" dirty="0">
              <a:latin typeface="Verdana" pitchFamily="1" charset="0"/>
              <a:ea typeface="ＭＳ Ｐゴシック" pitchFamily="1" charset="-128"/>
              <a:cs typeface="ＭＳ Ｐゴシック" pitchFamily="1" charset="-128"/>
            </a:endParaRPr>
          </a:p>
          <a:p>
            <a:pPr marL="574675" lvl="1" indent="-228600">
              <a:lnSpc>
                <a:spcPct val="90000"/>
              </a:lnSpc>
            </a:pPr>
            <a:r>
              <a:rPr lang="en-US" sz="1600" dirty="0">
                <a:latin typeface="Verdana" pitchFamily="1" charset="0"/>
              </a:rPr>
              <a:t>Simple phantom to simulate task</a:t>
            </a:r>
          </a:p>
          <a:p>
            <a:pPr marL="574675" lvl="1" indent="-228600">
              <a:lnSpc>
                <a:spcPct val="90000"/>
              </a:lnSpc>
            </a:pPr>
            <a:r>
              <a:rPr lang="en-US" sz="1600" dirty="0">
                <a:latin typeface="Verdana" pitchFamily="1" charset="0"/>
              </a:rPr>
              <a:t>Visualization of tool forces</a:t>
            </a:r>
          </a:p>
          <a:p>
            <a:pPr marL="574675" lvl="1" indent="-228600">
              <a:lnSpc>
                <a:spcPct val="90000"/>
              </a:lnSpc>
            </a:pPr>
            <a:r>
              <a:rPr lang="en-US" sz="1600" dirty="0">
                <a:latin typeface="Verdana" pitchFamily="1" charset="0"/>
              </a:rPr>
              <a:t>Preliminary comparison of patterns between expert &amp; novices</a:t>
            </a:r>
          </a:p>
          <a:p>
            <a:pPr marL="574675" lvl="1" indent="-228600">
              <a:lnSpc>
                <a:spcPct val="90000"/>
              </a:lnSpc>
            </a:pPr>
            <a:r>
              <a:rPr lang="en-US" sz="1600" dirty="0">
                <a:latin typeface="Verdana" pitchFamily="1" charset="0"/>
              </a:rPr>
              <a:t>(Optional): error in estimated tool forces</a:t>
            </a:r>
          </a:p>
          <a:p>
            <a:pPr marL="574675" indent="-228600">
              <a:lnSpc>
                <a:spcPct val="90000"/>
              </a:lnSpc>
            </a:pPr>
            <a:r>
              <a:rPr lang="en-US" sz="1600" b="1" dirty="0">
                <a:latin typeface="Verdana" pitchFamily="1" charset="0"/>
                <a:ea typeface="ＭＳ Ｐゴシック" pitchFamily="1" charset="-128"/>
                <a:cs typeface="ＭＳ Ｐゴシック" pitchFamily="1" charset="-128"/>
              </a:rPr>
              <a:t>Size group: </a:t>
            </a:r>
            <a:r>
              <a:rPr lang="en-US" sz="1600" dirty="0">
                <a:latin typeface="Verdana" pitchFamily="1" charset="0"/>
                <a:ea typeface="ＭＳ Ｐゴシック" pitchFamily="1" charset="-128"/>
                <a:cs typeface="ＭＳ Ｐゴシック" pitchFamily="1" charset="-128"/>
              </a:rPr>
              <a:t>2 or 3</a:t>
            </a:r>
            <a:endParaRPr lang="en-US" sz="1600" b="1" dirty="0">
              <a:latin typeface="Verdana" pitchFamily="1" charset="0"/>
              <a:ea typeface="ＭＳ Ｐゴシック" pitchFamily="1" charset="-128"/>
              <a:cs typeface="ＭＳ Ｐゴシック" pitchFamily="1" charset="-128"/>
            </a:endParaRPr>
          </a:p>
          <a:p>
            <a:pPr marL="574675" indent="-228600">
              <a:lnSpc>
                <a:spcPct val="90000"/>
              </a:lnSpc>
            </a:pPr>
            <a:r>
              <a:rPr lang="en-US" sz="1600" b="1" dirty="0">
                <a:latin typeface="Verdana" pitchFamily="1" charset="0"/>
                <a:ea typeface="ＭＳ Ｐゴシック" pitchFamily="1" charset="-128"/>
                <a:cs typeface="ＭＳ Ｐゴシック" pitchFamily="1" charset="-128"/>
              </a:rPr>
              <a:t>Skills: </a:t>
            </a:r>
            <a:r>
              <a:rPr lang="en-US" sz="1600" dirty="0">
                <a:latin typeface="Verdana" pitchFamily="1" charset="0"/>
                <a:ea typeface="ＭＳ Ｐゴシック" pitchFamily="1" charset="-128"/>
                <a:cs typeface="ＭＳ Ｐゴシック" pitchFamily="1" charset="-128"/>
              </a:rPr>
              <a:t>C++, Python, ROS (desirable), Computer vision</a:t>
            </a:r>
          </a:p>
          <a:p>
            <a:pPr>
              <a:lnSpc>
                <a:spcPct val="90000"/>
              </a:lnSpc>
            </a:pPr>
            <a:r>
              <a:rPr lang="en-US" sz="1600" b="1" dirty="0">
                <a:latin typeface="Verdana" pitchFamily="1" charset="0"/>
                <a:ea typeface="ＭＳ Ｐゴシック" pitchFamily="1" charset="-128"/>
                <a:cs typeface="ＭＳ Ｐゴシック" pitchFamily="1" charset="-128"/>
              </a:rPr>
              <a:t>Mentors:</a:t>
            </a:r>
            <a:r>
              <a:rPr lang="en-US" sz="1600" dirty="0">
                <a:latin typeface="Verdana" pitchFamily="1" charset="0"/>
                <a:ea typeface="ＭＳ Ｐゴシック" pitchFamily="1" charset="-128"/>
                <a:cs typeface="ＭＳ Ｐゴシック" pitchFamily="1" charset="-128"/>
              </a:rPr>
              <a:t> Austin Reiter; </a:t>
            </a:r>
            <a:r>
              <a:rPr lang="en-US" sz="1600" dirty="0" err="1">
                <a:latin typeface="Verdana" pitchFamily="1" charset="0"/>
                <a:ea typeface="ＭＳ Ｐゴシック" pitchFamily="1" charset="-128"/>
                <a:cs typeface="ＭＳ Ｐゴシック" pitchFamily="1" charset="-128"/>
              </a:rPr>
              <a:t>Swaroop</a:t>
            </a:r>
            <a:r>
              <a:rPr lang="en-US" sz="1600" dirty="0">
                <a:latin typeface="Verdana" pitchFamily="1" charset="0"/>
                <a:ea typeface="ＭＳ Ｐゴシック" pitchFamily="1" charset="-128"/>
                <a:cs typeface="ＭＳ Ｐゴシック" pitchFamily="1" charset="-128"/>
              </a:rPr>
              <a:t> Vedula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304800" y="228600"/>
            <a:ext cx="8610600" cy="609600"/>
          </a:xfrm>
        </p:spPr>
        <p:txBody>
          <a:bodyPr/>
          <a:lstStyle/>
          <a:p>
            <a:r>
              <a:rPr lang="en-US" sz="2000" dirty="0">
                <a:solidFill>
                  <a:srgbClr val="0000FF"/>
                </a:solidFill>
                <a:latin typeface="Verdana" pitchFamily="1" charset="0"/>
                <a:ea typeface="ＭＳ Ｐゴシック" pitchFamily="1" charset="-128"/>
                <a:cs typeface="ＭＳ Ｐゴシック" pitchFamily="1" charset="-128"/>
              </a:rPr>
              <a:t>Visual Feedback for Skill Acquisition in Cataract Surgery</a:t>
            </a:r>
          </a:p>
        </p:txBody>
      </p:sp>
      <p:pic>
        <p:nvPicPr>
          <p:cNvPr id="6" name="Picture 5"/>
          <p:cNvPicPr preferRelativeResize="0">
            <a:picLocks/>
          </p:cNvPicPr>
          <p:nvPr/>
        </p:nvPicPr>
        <p:blipFill>
          <a:blip r:embed="rId2"/>
          <a:stretch>
            <a:fillRect/>
          </a:stretch>
        </p:blipFill>
        <p:spPr>
          <a:xfrm>
            <a:off x="4955777" y="3695700"/>
            <a:ext cx="3749040" cy="2651760"/>
          </a:xfrm>
          <a:prstGeom prst="rect">
            <a:avLst/>
          </a:prstGeom>
        </p:spPr>
      </p:pic>
      <p:sp>
        <p:nvSpPr>
          <p:cNvPr id="8" name="Rectangle 7"/>
          <p:cNvSpPr/>
          <p:nvPr/>
        </p:nvSpPr>
        <p:spPr>
          <a:xfrm>
            <a:off x="4800600" y="6358044"/>
            <a:ext cx="4114800" cy="246221"/>
          </a:xfrm>
          <a:prstGeom prst="rect">
            <a:avLst/>
          </a:prstGeom>
        </p:spPr>
        <p:txBody>
          <a:bodyPr wrap="square">
            <a:spAutoFit/>
          </a:bodyPr>
          <a:lstStyle/>
          <a:p>
            <a:r>
              <a:rPr lang="en-US" sz="1000"/>
              <a:t>http://m3.wyanokecdn.com/93bc0e0140cbe5d90fef89d85b876887.jpg</a:t>
            </a:r>
          </a:p>
        </p:txBody>
      </p:sp>
      <p:sp>
        <p:nvSpPr>
          <p:cNvPr id="9" name="Rectangle 3"/>
          <p:cNvSpPr txBox="1">
            <a:spLocks noChangeArrowheads="1"/>
          </p:cNvSpPr>
          <p:nvPr/>
        </p:nvSpPr>
        <p:spPr>
          <a:xfrm>
            <a:off x="4876800" y="3352800"/>
            <a:ext cx="3962400" cy="3048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65" charset="-128"/>
              </a:defRPr>
            </a:lvl2pPr>
            <a:lvl3pPr marL="108585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42875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771650" indent="-228600" algn="l" rtl="0" eaLnBrk="0" fontAlgn="base" hangingPunct="0">
              <a:spcBef>
                <a:spcPct val="20000"/>
              </a:spcBef>
              <a:spcAft>
                <a:spcPct val="0"/>
              </a:spcAft>
              <a:buChar char="»"/>
              <a:defRPr>
                <a:solidFill>
                  <a:schemeClr val="tx1"/>
                </a:solidFill>
                <a:latin typeface="+mn-lt"/>
                <a:ea typeface="ＭＳ Ｐゴシック" pitchFamily="-65" charset="-128"/>
              </a:defRPr>
            </a:lvl5pPr>
            <a:lvl6pPr marL="2228850" indent="-228600" algn="l" rtl="0" eaLnBrk="0" fontAlgn="base" hangingPunct="0">
              <a:spcBef>
                <a:spcPct val="20000"/>
              </a:spcBef>
              <a:spcAft>
                <a:spcPct val="0"/>
              </a:spcAft>
              <a:buChar char="»"/>
              <a:defRPr>
                <a:solidFill>
                  <a:schemeClr val="tx1"/>
                </a:solidFill>
                <a:latin typeface="+mn-lt"/>
                <a:ea typeface="ＭＳ Ｐゴシック" pitchFamily="-65" charset="-128"/>
              </a:defRPr>
            </a:lvl6pPr>
            <a:lvl7pPr marL="2686050" indent="-228600" algn="l" rtl="0" eaLnBrk="0" fontAlgn="base" hangingPunct="0">
              <a:spcBef>
                <a:spcPct val="20000"/>
              </a:spcBef>
              <a:spcAft>
                <a:spcPct val="0"/>
              </a:spcAft>
              <a:buChar char="»"/>
              <a:defRPr>
                <a:solidFill>
                  <a:schemeClr val="tx1"/>
                </a:solidFill>
                <a:latin typeface="+mn-lt"/>
                <a:ea typeface="ＭＳ Ｐゴシック" pitchFamily="-65" charset="-128"/>
              </a:defRPr>
            </a:lvl7pPr>
            <a:lvl8pPr marL="3143250" indent="-228600" algn="l" rtl="0" eaLnBrk="0" fontAlgn="base" hangingPunct="0">
              <a:spcBef>
                <a:spcPct val="20000"/>
              </a:spcBef>
              <a:spcAft>
                <a:spcPct val="0"/>
              </a:spcAft>
              <a:buChar char="»"/>
              <a:defRPr>
                <a:solidFill>
                  <a:schemeClr val="tx1"/>
                </a:solidFill>
                <a:latin typeface="+mn-lt"/>
                <a:ea typeface="ＭＳ Ｐゴシック" pitchFamily="-65" charset="-128"/>
              </a:defRPr>
            </a:lvl8pPr>
            <a:lvl9pPr marL="3600450" indent="-228600" algn="l" rtl="0" eaLnBrk="0" fontAlgn="base" hangingPunct="0">
              <a:spcBef>
                <a:spcPct val="20000"/>
              </a:spcBef>
              <a:spcAft>
                <a:spcPct val="0"/>
              </a:spcAft>
              <a:buChar char="»"/>
              <a:defRPr>
                <a:solidFill>
                  <a:schemeClr val="tx1"/>
                </a:solidFill>
                <a:latin typeface="+mn-lt"/>
                <a:ea typeface="ＭＳ Ｐゴシック" pitchFamily="-65" charset="-128"/>
              </a:defRPr>
            </a:lvl9pPr>
          </a:lstStyle>
          <a:p>
            <a:pPr marL="0" marR="0" lvl="0" indent="0" algn="ctr" defTabSz="914400" eaLnBrk="1" fontAlgn="auto" latinLnBrk="0" hangingPunct="1">
              <a:lnSpc>
                <a:spcPct val="90000"/>
              </a:lnSpc>
              <a:spcBef>
                <a:spcPts val="0"/>
              </a:spcBef>
              <a:spcAft>
                <a:spcPts val="0"/>
              </a:spcAft>
              <a:buClrTx/>
              <a:buSzTx/>
              <a:buFontTx/>
              <a:buNone/>
              <a:tabLst/>
              <a:defRPr/>
            </a:pPr>
            <a:r>
              <a:rPr lang="en-US" sz="1600" b="1" kern="0">
                <a:latin typeface="Verdana" pitchFamily="1" charset="0"/>
                <a:ea typeface="ＭＳ Ｐゴシック" pitchFamily="1" charset="-128"/>
                <a:cs typeface="ＭＳ Ｐゴシック" pitchFamily="1" charset="-128"/>
              </a:rPr>
              <a:t>The surgical task: Capsulorhexis</a:t>
            </a:r>
            <a:endParaRPr lang="en-US" sz="1600" b="1" kern="0" dirty="0">
              <a:latin typeface="Verdana" pitchFamily="1" charset="0"/>
              <a:ea typeface="ＭＳ Ｐゴシック" pitchFamily="1" charset="-128"/>
              <a:cs typeface="ＭＳ Ｐゴシック" pitchFamily="1" charset="-128"/>
            </a:endParaRPr>
          </a:p>
        </p:txBody>
      </p:sp>
      <p:pic>
        <p:nvPicPr>
          <p:cNvPr id="10" name="Picture 9"/>
          <p:cNvPicPr>
            <a:picLocks noChangeAspect="1"/>
          </p:cNvPicPr>
          <p:nvPr/>
        </p:nvPicPr>
        <p:blipFill>
          <a:blip r:embed="rId3"/>
          <a:stretch>
            <a:fillRect/>
          </a:stretch>
        </p:blipFill>
        <p:spPr>
          <a:xfrm>
            <a:off x="304800" y="1371600"/>
            <a:ext cx="3492500" cy="2324100"/>
          </a:xfrm>
          <a:prstGeom prst="rect">
            <a:avLst/>
          </a:prstGeom>
        </p:spPr>
      </p:pic>
      <p:sp>
        <p:nvSpPr>
          <p:cNvPr id="11" name="Rectangle 10"/>
          <p:cNvSpPr/>
          <p:nvPr/>
        </p:nvSpPr>
        <p:spPr>
          <a:xfrm>
            <a:off x="228600" y="3695700"/>
            <a:ext cx="3657600" cy="246221"/>
          </a:xfrm>
          <a:prstGeom prst="rect">
            <a:avLst/>
          </a:prstGeom>
        </p:spPr>
        <p:txBody>
          <a:bodyPr wrap="square">
            <a:spAutoFit/>
          </a:bodyPr>
          <a:lstStyle/>
          <a:p>
            <a:r>
              <a:rPr lang="en-US" sz="1000" dirty="0"/>
              <a:t>http://</a:t>
            </a:r>
            <a:r>
              <a:rPr lang="en-US" sz="1000" dirty="0" err="1"/>
              <a:t>cal-mr.berkeley.edu</a:t>
            </a:r>
            <a:r>
              <a:rPr lang="en-US" sz="1000" dirty="0"/>
              <a:t>/images/media/DVRK-2-high-res.jpg</a:t>
            </a:r>
          </a:p>
        </p:txBody>
      </p:sp>
      <p:sp>
        <p:nvSpPr>
          <p:cNvPr id="12" name="Rectangle 3"/>
          <p:cNvSpPr txBox="1">
            <a:spLocks noChangeArrowheads="1"/>
          </p:cNvSpPr>
          <p:nvPr/>
        </p:nvSpPr>
        <p:spPr>
          <a:xfrm>
            <a:off x="450850" y="838200"/>
            <a:ext cx="3200400" cy="533400"/>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65" charset="-128"/>
              </a:defRPr>
            </a:lvl2pPr>
            <a:lvl3pPr marL="108585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42875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771650" indent="-228600" algn="l" rtl="0" eaLnBrk="0" fontAlgn="base" hangingPunct="0">
              <a:spcBef>
                <a:spcPct val="20000"/>
              </a:spcBef>
              <a:spcAft>
                <a:spcPct val="0"/>
              </a:spcAft>
              <a:buChar char="»"/>
              <a:defRPr>
                <a:solidFill>
                  <a:schemeClr val="tx1"/>
                </a:solidFill>
                <a:latin typeface="+mn-lt"/>
                <a:ea typeface="ＭＳ Ｐゴシック" pitchFamily="-65" charset="-128"/>
              </a:defRPr>
            </a:lvl5pPr>
            <a:lvl6pPr marL="2228850" indent="-228600" algn="l" rtl="0" eaLnBrk="0" fontAlgn="base" hangingPunct="0">
              <a:spcBef>
                <a:spcPct val="20000"/>
              </a:spcBef>
              <a:spcAft>
                <a:spcPct val="0"/>
              </a:spcAft>
              <a:buChar char="»"/>
              <a:defRPr>
                <a:solidFill>
                  <a:schemeClr val="tx1"/>
                </a:solidFill>
                <a:latin typeface="+mn-lt"/>
                <a:ea typeface="ＭＳ Ｐゴシック" pitchFamily="-65" charset="-128"/>
              </a:defRPr>
            </a:lvl6pPr>
            <a:lvl7pPr marL="2686050" indent="-228600" algn="l" rtl="0" eaLnBrk="0" fontAlgn="base" hangingPunct="0">
              <a:spcBef>
                <a:spcPct val="20000"/>
              </a:spcBef>
              <a:spcAft>
                <a:spcPct val="0"/>
              </a:spcAft>
              <a:buChar char="»"/>
              <a:defRPr>
                <a:solidFill>
                  <a:schemeClr val="tx1"/>
                </a:solidFill>
                <a:latin typeface="+mn-lt"/>
                <a:ea typeface="ＭＳ Ｐゴシック" pitchFamily="-65" charset="-128"/>
              </a:defRPr>
            </a:lvl7pPr>
            <a:lvl8pPr marL="3143250" indent="-228600" algn="l" rtl="0" eaLnBrk="0" fontAlgn="base" hangingPunct="0">
              <a:spcBef>
                <a:spcPct val="20000"/>
              </a:spcBef>
              <a:spcAft>
                <a:spcPct val="0"/>
              </a:spcAft>
              <a:buChar char="»"/>
              <a:defRPr>
                <a:solidFill>
                  <a:schemeClr val="tx1"/>
                </a:solidFill>
                <a:latin typeface="+mn-lt"/>
                <a:ea typeface="ＭＳ Ｐゴシック" pitchFamily="-65" charset="-128"/>
              </a:defRPr>
            </a:lvl8pPr>
            <a:lvl9pPr marL="3600450" indent="-228600" algn="l" rtl="0" eaLnBrk="0" fontAlgn="base" hangingPunct="0">
              <a:spcBef>
                <a:spcPct val="20000"/>
              </a:spcBef>
              <a:spcAft>
                <a:spcPct val="0"/>
              </a:spcAft>
              <a:buChar char="»"/>
              <a:defRPr>
                <a:solidFill>
                  <a:schemeClr val="tx1"/>
                </a:solidFill>
                <a:latin typeface="+mn-lt"/>
                <a:ea typeface="ＭＳ Ｐゴシック" pitchFamily="-65" charset="-128"/>
              </a:defRPr>
            </a:lvl9pPr>
          </a:lstStyle>
          <a:p>
            <a:pPr marL="0" marR="0" lvl="0" indent="0" algn="ctr" defTabSz="914400" eaLnBrk="1" fontAlgn="auto" latinLnBrk="0" hangingPunct="1">
              <a:lnSpc>
                <a:spcPct val="90000"/>
              </a:lnSpc>
              <a:spcBef>
                <a:spcPts val="0"/>
              </a:spcBef>
              <a:spcAft>
                <a:spcPts val="0"/>
              </a:spcAft>
              <a:buClrTx/>
              <a:buSzTx/>
              <a:buFontTx/>
              <a:buNone/>
              <a:tabLst/>
              <a:defRPr/>
            </a:pPr>
            <a:r>
              <a:rPr lang="en-US" sz="1600" b="1" kern="0" dirty="0">
                <a:latin typeface="Verdana" pitchFamily="1" charset="0"/>
                <a:ea typeface="ＭＳ Ｐゴシック" pitchFamily="1" charset="-128"/>
                <a:cs typeface="ＭＳ Ｐゴシック" pitchFamily="1" charset="-128"/>
              </a:rPr>
              <a:t>The robot (data source): </a:t>
            </a:r>
            <a:r>
              <a:rPr lang="en-US" sz="1600" b="1" i="1" kern="0" dirty="0">
                <a:latin typeface="Verdana" pitchFamily="1" charset="0"/>
                <a:ea typeface="ＭＳ Ｐゴシック" pitchFamily="1" charset="-128"/>
                <a:cs typeface="ＭＳ Ｐゴシック" pitchFamily="1" charset="-128"/>
              </a:rPr>
              <a:t>da Vinci</a:t>
            </a:r>
            <a:r>
              <a:rPr lang="en-US" sz="1600" b="1" kern="0" dirty="0">
                <a:latin typeface="Verdana" pitchFamily="1" charset="0"/>
                <a:ea typeface="ＭＳ Ｐゴシック" pitchFamily="1" charset="-128"/>
                <a:cs typeface="ＭＳ Ｐゴシック" pitchFamily="1" charset="-128"/>
              </a:rPr>
              <a:t> Research Kit</a:t>
            </a:r>
          </a:p>
        </p:txBody>
      </p:sp>
      <p:sp>
        <p:nvSpPr>
          <p:cNvPr id="13" name="Rectangle 3"/>
          <p:cNvSpPr txBox="1">
            <a:spLocks noChangeArrowheads="1"/>
          </p:cNvSpPr>
          <p:nvPr/>
        </p:nvSpPr>
        <p:spPr>
          <a:xfrm>
            <a:off x="4082323" y="867939"/>
            <a:ext cx="4648200" cy="2074122"/>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65" charset="-128"/>
              </a:defRPr>
            </a:lvl2pPr>
            <a:lvl3pPr marL="108585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42875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771650" indent="-228600" algn="l" rtl="0" eaLnBrk="0" fontAlgn="base" hangingPunct="0">
              <a:spcBef>
                <a:spcPct val="20000"/>
              </a:spcBef>
              <a:spcAft>
                <a:spcPct val="0"/>
              </a:spcAft>
              <a:buChar char="»"/>
              <a:defRPr>
                <a:solidFill>
                  <a:schemeClr val="tx1"/>
                </a:solidFill>
                <a:latin typeface="+mn-lt"/>
                <a:ea typeface="ＭＳ Ｐゴシック" pitchFamily="-65" charset="-128"/>
              </a:defRPr>
            </a:lvl5pPr>
            <a:lvl6pPr marL="2228850" indent="-228600" algn="l" rtl="0" eaLnBrk="0" fontAlgn="base" hangingPunct="0">
              <a:spcBef>
                <a:spcPct val="20000"/>
              </a:spcBef>
              <a:spcAft>
                <a:spcPct val="0"/>
              </a:spcAft>
              <a:buChar char="»"/>
              <a:defRPr>
                <a:solidFill>
                  <a:schemeClr val="tx1"/>
                </a:solidFill>
                <a:latin typeface="+mn-lt"/>
                <a:ea typeface="ＭＳ Ｐゴシック" pitchFamily="-65" charset="-128"/>
              </a:defRPr>
            </a:lvl6pPr>
            <a:lvl7pPr marL="2686050" indent="-228600" algn="l" rtl="0" eaLnBrk="0" fontAlgn="base" hangingPunct="0">
              <a:spcBef>
                <a:spcPct val="20000"/>
              </a:spcBef>
              <a:spcAft>
                <a:spcPct val="0"/>
              </a:spcAft>
              <a:buChar char="»"/>
              <a:defRPr>
                <a:solidFill>
                  <a:schemeClr val="tx1"/>
                </a:solidFill>
                <a:latin typeface="+mn-lt"/>
                <a:ea typeface="ＭＳ Ｐゴシック" pitchFamily="-65" charset="-128"/>
              </a:defRPr>
            </a:lvl7pPr>
            <a:lvl8pPr marL="3143250" indent="-228600" algn="l" rtl="0" eaLnBrk="0" fontAlgn="base" hangingPunct="0">
              <a:spcBef>
                <a:spcPct val="20000"/>
              </a:spcBef>
              <a:spcAft>
                <a:spcPct val="0"/>
              </a:spcAft>
              <a:buChar char="»"/>
              <a:defRPr>
                <a:solidFill>
                  <a:schemeClr val="tx1"/>
                </a:solidFill>
                <a:latin typeface="+mn-lt"/>
                <a:ea typeface="ＭＳ Ｐゴシック" pitchFamily="-65" charset="-128"/>
              </a:defRPr>
            </a:lvl8pPr>
            <a:lvl9pPr marL="3600450" indent="-228600" algn="l" rtl="0" eaLnBrk="0" fontAlgn="base" hangingPunct="0">
              <a:spcBef>
                <a:spcPct val="20000"/>
              </a:spcBef>
              <a:spcAft>
                <a:spcPct val="0"/>
              </a:spcAft>
              <a:buChar char="»"/>
              <a:defRPr>
                <a:solidFill>
                  <a:schemeClr val="tx1"/>
                </a:solidFill>
                <a:latin typeface="+mn-lt"/>
                <a:ea typeface="ＭＳ Ｐゴシック" pitchFamily="-65" charset="-128"/>
              </a:defRPr>
            </a:lvl9pPr>
          </a:lstStyle>
          <a:p>
            <a:pPr eaLnBrk="1" fontAlgn="auto" hangingPunct="1">
              <a:spcBef>
                <a:spcPts val="0"/>
              </a:spcBef>
              <a:spcAft>
                <a:spcPts val="300"/>
              </a:spcAft>
              <a:buFont typeface="+mj-lt"/>
              <a:buAutoNum type="arabicPeriod"/>
            </a:pPr>
            <a:r>
              <a:rPr lang="en-US" sz="1600" kern="0" dirty="0">
                <a:latin typeface="Verdana" pitchFamily="1" charset="0"/>
                <a:ea typeface="ＭＳ Ｐゴシック" pitchFamily="1" charset="-128"/>
                <a:cs typeface="ＭＳ Ｐゴシック" pitchFamily="1" charset="-128"/>
              </a:rPr>
              <a:t>Prepare simple phantom to simulate capsulorhexis</a:t>
            </a:r>
          </a:p>
          <a:p>
            <a:pPr eaLnBrk="1" fontAlgn="auto" hangingPunct="1">
              <a:spcBef>
                <a:spcPts val="0"/>
              </a:spcBef>
              <a:spcAft>
                <a:spcPts val="300"/>
              </a:spcAft>
              <a:buFont typeface="+mj-lt"/>
              <a:buAutoNum type="arabicPeriod"/>
            </a:pPr>
            <a:r>
              <a:rPr lang="en-US" sz="1600" kern="0" dirty="0">
                <a:latin typeface="Verdana" pitchFamily="1" charset="0"/>
                <a:ea typeface="ＭＳ Ｐゴシック" pitchFamily="1" charset="-128"/>
                <a:cs typeface="ＭＳ Ｐゴシック" pitchFamily="1" charset="-128"/>
              </a:rPr>
              <a:t>Capture tool motion &amp; video with dVRK</a:t>
            </a:r>
          </a:p>
          <a:p>
            <a:pPr eaLnBrk="1" fontAlgn="auto" hangingPunct="1">
              <a:spcBef>
                <a:spcPts val="0"/>
              </a:spcBef>
              <a:spcAft>
                <a:spcPts val="300"/>
              </a:spcAft>
              <a:buFont typeface="+mj-lt"/>
              <a:buAutoNum type="arabicPeriod"/>
            </a:pPr>
            <a:r>
              <a:rPr lang="en-US" sz="1600" kern="0" dirty="0">
                <a:latin typeface="Verdana" pitchFamily="1" charset="0"/>
                <a:ea typeface="ＭＳ Ｐゴシック" pitchFamily="1" charset="-128"/>
                <a:cs typeface="ＭＳ Ｐゴシック" pitchFamily="1" charset="-128"/>
              </a:rPr>
              <a:t>Visual overlay of tool forces during task performance</a:t>
            </a:r>
          </a:p>
          <a:p>
            <a:pPr eaLnBrk="1" fontAlgn="auto" hangingPunct="1">
              <a:spcBef>
                <a:spcPts val="0"/>
              </a:spcBef>
              <a:spcAft>
                <a:spcPts val="300"/>
              </a:spcAft>
              <a:buFont typeface="+mj-lt"/>
              <a:buAutoNum type="arabicPeriod"/>
            </a:pPr>
            <a:r>
              <a:rPr lang="en-US" sz="1600" kern="0" dirty="0">
                <a:latin typeface="Verdana" pitchFamily="1" charset="0"/>
                <a:ea typeface="ＭＳ Ｐゴシック" pitchFamily="1" charset="-128"/>
                <a:cs typeface="ＭＳ Ｐゴシック" pitchFamily="1" charset="-128"/>
              </a:rPr>
              <a:t>Compare tool force patterns between expert and novices</a:t>
            </a:r>
          </a:p>
        </p:txBody>
      </p:sp>
      <p:sp>
        <p:nvSpPr>
          <p:cNvPr id="14" name="Rectangle 3"/>
          <p:cNvSpPr txBox="1">
            <a:spLocks noChangeArrowheads="1"/>
          </p:cNvSpPr>
          <p:nvPr/>
        </p:nvSpPr>
        <p:spPr>
          <a:xfrm>
            <a:off x="76200" y="5260653"/>
            <a:ext cx="4648200" cy="969222"/>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pitchFamily="-65" charset="-128"/>
              </a:defRPr>
            </a:lvl2pPr>
            <a:lvl3pPr marL="108585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42875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771650" indent="-228600" algn="l" rtl="0" eaLnBrk="0" fontAlgn="base" hangingPunct="0">
              <a:spcBef>
                <a:spcPct val="20000"/>
              </a:spcBef>
              <a:spcAft>
                <a:spcPct val="0"/>
              </a:spcAft>
              <a:buChar char="»"/>
              <a:defRPr>
                <a:solidFill>
                  <a:schemeClr val="tx1"/>
                </a:solidFill>
                <a:latin typeface="+mn-lt"/>
                <a:ea typeface="ＭＳ Ｐゴシック" pitchFamily="-65" charset="-128"/>
              </a:defRPr>
            </a:lvl5pPr>
            <a:lvl6pPr marL="2228850" indent="-228600" algn="l" rtl="0" eaLnBrk="0" fontAlgn="base" hangingPunct="0">
              <a:spcBef>
                <a:spcPct val="20000"/>
              </a:spcBef>
              <a:spcAft>
                <a:spcPct val="0"/>
              </a:spcAft>
              <a:buChar char="»"/>
              <a:defRPr>
                <a:solidFill>
                  <a:schemeClr val="tx1"/>
                </a:solidFill>
                <a:latin typeface="+mn-lt"/>
                <a:ea typeface="ＭＳ Ｐゴシック" pitchFamily="-65" charset="-128"/>
              </a:defRPr>
            </a:lvl6pPr>
            <a:lvl7pPr marL="2686050" indent="-228600" algn="l" rtl="0" eaLnBrk="0" fontAlgn="base" hangingPunct="0">
              <a:spcBef>
                <a:spcPct val="20000"/>
              </a:spcBef>
              <a:spcAft>
                <a:spcPct val="0"/>
              </a:spcAft>
              <a:buChar char="»"/>
              <a:defRPr>
                <a:solidFill>
                  <a:schemeClr val="tx1"/>
                </a:solidFill>
                <a:latin typeface="+mn-lt"/>
                <a:ea typeface="ＭＳ Ｐゴシック" pitchFamily="-65" charset="-128"/>
              </a:defRPr>
            </a:lvl7pPr>
            <a:lvl8pPr marL="3143250" indent="-228600" algn="l" rtl="0" eaLnBrk="0" fontAlgn="base" hangingPunct="0">
              <a:spcBef>
                <a:spcPct val="20000"/>
              </a:spcBef>
              <a:spcAft>
                <a:spcPct val="0"/>
              </a:spcAft>
              <a:buChar char="»"/>
              <a:defRPr>
                <a:solidFill>
                  <a:schemeClr val="tx1"/>
                </a:solidFill>
                <a:latin typeface="+mn-lt"/>
                <a:ea typeface="ＭＳ Ｐゴシック" pitchFamily="-65" charset="-128"/>
              </a:defRPr>
            </a:lvl8pPr>
            <a:lvl9pPr marL="3600450" indent="-228600" algn="l" rtl="0" eaLnBrk="0" fontAlgn="base" hangingPunct="0">
              <a:spcBef>
                <a:spcPct val="20000"/>
              </a:spcBef>
              <a:spcAft>
                <a:spcPct val="0"/>
              </a:spcAft>
              <a:buChar char="»"/>
              <a:defRPr>
                <a:solidFill>
                  <a:schemeClr val="tx1"/>
                </a:solidFill>
                <a:latin typeface="+mn-lt"/>
                <a:ea typeface="ＭＳ Ｐゴシック" pitchFamily="-65" charset="-128"/>
              </a:defRPr>
            </a:lvl9pPr>
          </a:lstStyle>
          <a:p>
            <a:pPr marL="0" indent="0" eaLnBrk="1" fontAlgn="auto" hangingPunct="1">
              <a:spcBef>
                <a:spcPts val="0"/>
              </a:spcBef>
              <a:spcAft>
                <a:spcPts val="300"/>
              </a:spcAft>
              <a:buNone/>
            </a:pPr>
            <a:r>
              <a:rPr lang="en-US" sz="1600" kern="0" dirty="0">
                <a:latin typeface="Verdana" pitchFamily="1" charset="0"/>
                <a:ea typeface="ＭＳ Ｐゴシック" pitchFamily="1" charset="-128"/>
                <a:cs typeface="ＭＳ Ｐゴシック" pitchFamily="1" charset="-128"/>
              </a:rPr>
              <a:t>Additional (optional) goal:</a:t>
            </a:r>
          </a:p>
          <a:p>
            <a:pPr eaLnBrk="1" fontAlgn="auto" hangingPunct="1">
              <a:spcBef>
                <a:spcPts val="0"/>
              </a:spcBef>
              <a:spcAft>
                <a:spcPts val="300"/>
              </a:spcAft>
              <a:buFont typeface="+mj-lt"/>
              <a:buAutoNum type="arabicPeriod"/>
            </a:pPr>
            <a:r>
              <a:rPr lang="en-US" sz="1600" kern="0" dirty="0">
                <a:latin typeface="Verdana" pitchFamily="1" charset="0"/>
                <a:ea typeface="ＭＳ Ｐゴシック" pitchFamily="1" charset="-128"/>
                <a:cs typeface="ＭＳ Ｐゴシック" pitchFamily="1" charset="-128"/>
              </a:rPr>
              <a:t>Estimate tool forces using video images</a:t>
            </a:r>
          </a:p>
          <a:p>
            <a:pPr eaLnBrk="1" fontAlgn="auto" hangingPunct="1">
              <a:spcBef>
                <a:spcPts val="0"/>
              </a:spcBef>
              <a:spcAft>
                <a:spcPts val="300"/>
              </a:spcAft>
              <a:buFont typeface="+mj-lt"/>
              <a:buAutoNum type="arabicPeriod"/>
            </a:pPr>
            <a:r>
              <a:rPr lang="en-US" sz="1600" kern="0" dirty="0">
                <a:latin typeface="Verdana" pitchFamily="1" charset="0"/>
                <a:ea typeface="ＭＳ Ｐゴシック" pitchFamily="1" charset="-128"/>
                <a:cs typeface="ＭＳ Ｐゴシック" pitchFamily="1" charset="-128"/>
              </a:rPr>
              <a:t>Determine error in this estimation</a:t>
            </a:r>
          </a:p>
        </p:txBody>
      </p:sp>
    </p:spTree>
    <p:extLst>
      <p:ext uri="{BB962C8B-B14F-4D97-AF65-F5344CB8AC3E}">
        <p14:creationId xmlns:p14="http://schemas.microsoft.com/office/powerpoint/2010/main" val="446324227"/>
      </p:ext>
    </p:extLst>
  </p:cSld>
  <p:clrMapOvr>
    <a:masterClrMapping/>
  </p:clrMapOvr>
</p:sld>
</file>

<file path=ppt/theme/theme1.xml><?xml version="1.0" encoding="utf-8"?>
<a:theme xmlns:a="http://schemas.openxmlformats.org/drawingml/2006/main" name="CIS-Lecture">
  <a:themeElements>
    <a:clrScheme name="CIS-Lectu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IS-Lectu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CIS-Lectu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IS-Lectu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IS-Lectur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IS-Lectur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IS-Lectu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IS-Lectu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IS-Lectu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CIS-Lecture</Template>
  <TotalTime>6082</TotalTime>
  <Words>303</Words>
  <Application>Microsoft Office PowerPoint</Application>
  <PresentationFormat>On-screen Show (4:3)</PresentationFormat>
  <Paragraphs>27</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ＭＳ Ｐゴシック</vt:lpstr>
      <vt:lpstr>Arial</vt:lpstr>
      <vt:lpstr>Times New Roman</vt:lpstr>
      <vt:lpstr>Verdana</vt:lpstr>
      <vt:lpstr>CIS-Lecture</vt:lpstr>
      <vt:lpstr>Visual Feedback for Skill Acquisition in Cataract Surgery</vt:lpstr>
      <vt:lpstr>Visual Feedback for Skill Acquisition in Cataract Surgery</vt:lpstr>
    </vt:vector>
  </TitlesOfParts>
  <Company>Johns Hopkins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Possible projects (examples)</dc:title>
  <dc:creator>R. H. Taylor</dc:creator>
  <cp:lastModifiedBy>Austin Reiter</cp:lastModifiedBy>
  <cp:revision>135</cp:revision>
  <cp:lastPrinted>1998-01-12T19:42:20Z</cp:lastPrinted>
  <dcterms:created xsi:type="dcterms:W3CDTF">2014-01-14T11:21:36Z</dcterms:created>
  <dcterms:modified xsi:type="dcterms:W3CDTF">2017-02-07T15:39:04Z</dcterms:modified>
</cp:coreProperties>
</file>