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73" r:id="rId4"/>
    <p:sldId id="271" r:id="rId5"/>
    <p:sldId id="261" r:id="rId6"/>
    <p:sldId id="263" r:id="rId7"/>
    <p:sldId id="264" r:id="rId8"/>
    <p:sldId id="266" r:id="rId9"/>
    <p:sldId id="267" r:id="rId10"/>
    <p:sldId id="272" r:id="rId11"/>
    <p:sldId id="268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10"/>
    <p:restoredTop sz="94676"/>
  </p:normalViewPr>
  <p:slideViewPr>
    <p:cSldViewPr snapToGrid="0" snapToObjects="1">
      <p:cViewPr>
        <p:scale>
          <a:sx n="126" d="100"/>
          <a:sy n="126" d="100"/>
        </p:scale>
        <p:origin x="360" y="4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6937D-10D5-9A4E-8AE5-3BD40A349CB2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F51CD-B87E-504E-9940-0A8EC0898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560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FCC8-D1FC-D145-A009-25D2FF8D2EB2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46913-DBF3-5540-BABC-D9F21B35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461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46913-DBF3-5540-BABC-D9F21B3544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8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7" name="Picture 518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5143500"/>
          </a:xfrm>
          <a:prstGeom prst="rect">
            <a:avLst/>
          </a:prstGeom>
        </p:spPr>
      </p:pic>
      <p:sp>
        <p:nvSpPr>
          <p:cNvPr id="513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2120010" y="1853819"/>
            <a:ext cx="6954100" cy="9715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dirty="0" smtClean="0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0010" y="1340659"/>
            <a:ext cx="6954100" cy="5143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Computer Aided Medical Procedures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80709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876800" y="4743450"/>
            <a:ext cx="3276600" cy="400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fld id="{0C239D90-B595-5D48-BAA1-D0EA0BEDDE62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4743450"/>
            <a:ext cx="1066800" cy="400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r>
              <a:rPr lang="en-US" dirty="0" smtClean="0"/>
              <a:t>Slide </a:t>
            </a:r>
            <a:fld id="{E27654B9-2CBC-E046-9B7E-70345D26D3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17172" y="4743450"/>
            <a:ext cx="3759628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Computer Aided Medical Procedures</a:t>
            </a:r>
          </a:p>
        </p:txBody>
      </p:sp>
    </p:spTree>
    <p:extLst>
      <p:ext uri="{BB962C8B-B14F-4D97-AF65-F5344CB8AC3E}">
        <p14:creationId xmlns:p14="http://schemas.microsoft.com/office/powerpoint/2010/main" val="28875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4" y="685800"/>
            <a:ext cx="2105025" cy="3943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685800"/>
            <a:ext cx="6167438" cy="3943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876800" y="4743450"/>
            <a:ext cx="3276600" cy="400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fld id="{BE0853B1-6B83-8641-967E-5D815622BD85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4743450"/>
            <a:ext cx="1066800" cy="400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r>
              <a:rPr lang="en-US" dirty="0" smtClean="0"/>
              <a:t>Slide </a:t>
            </a:r>
            <a:fld id="{E27654B9-2CBC-E046-9B7E-70345D26D3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17172" y="4743450"/>
            <a:ext cx="3759628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Computer Aided Medical Procedures</a:t>
            </a:r>
          </a:p>
        </p:txBody>
      </p:sp>
    </p:spTree>
    <p:extLst>
      <p:ext uri="{BB962C8B-B14F-4D97-AF65-F5344CB8AC3E}">
        <p14:creationId xmlns:p14="http://schemas.microsoft.com/office/powerpoint/2010/main" val="1153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4" name="Rectangle 15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2120010" y="1336557"/>
            <a:ext cx="6954100" cy="5143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Computer Aided Medical Procedures</a:t>
            </a:r>
            <a:endParaRPr lang="de-DE" noProof="0" dirty="0" smtClean="0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2120010" y="1850907"/>
            <a:ext cx="6954100" cy="9715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8381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76800" y="4743450"/>
            <a:ext cx="3276600" cy="400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fld id="{A7BDDEFD-4FCF-7348-AEF1-A537DD785750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17172" y="4743450"/>
            <a:ext cx="3759628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Computer Aided Medical Procedures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4743450"/>
            <a:ext cx="1066800" cy="400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r>
              <a:rPr lang="en-US" dirty="0" smtClean="0"/>
              <a:t>Slide </a:t>
            </a:r>
            <a:fld id="{E27654B9-2CBC-E046-9B7E-70345D26D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2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371600"/>
            <a:ext cx="4135438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4" y="1371600"/>
            <a:ext cx="4137025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876800" y="4743450"/>
            <a:ext cx="3276600" cy="400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fld id="{42B6532A-7E98-454E-948A-0401BD295DE6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4743450"/>
            <a:ext cx="1066800" cy="400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r>
              <a:rPr lang="en-US" dirty="0" smtClean="0"/>
              <a:t>Slide </a:t>
            </a:r>
            <a:fld id="{E27654B9-2CBC-E046-9B7E-70345D26D3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17172" y="4743450"/>
            <a:ext cx="3759628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Computer Aided Medical Procedures</a:t>
            </a:r>
          </a:p>
        </p:txBody>
      </p:sp>
    </p:spTree>
    <p:extLst>
      <p:ext uri="{BB962C8B-B14F-4D97-AF65-F5344CB8AC3E}">
        <p14:creationId xmlns:p14="http://schemas.microsoft.com/office/powerpoint/2010/main" val="366523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876800" y="4743450"/>
            <a:ext cx="3276600" cy="400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fld id="{5D852E79-32C9-6248-B23F-9F291A86DBFF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077200" y="4743450"/>
            <a:ext cx="1066800" cy="400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r>
              <a:rPr lang="en-US" dirty="0" smtClean="0"/>
              <a:t>Slide </a:t>
            </a:r>
            <a:fld id="{E27654B9-2CBC-E046-9B7E-70345D26D3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1117172" y="4743450"/>
            <a:ext cx="3759628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Computer Aided Medical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5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876800" y="4743450"/>
            <a:ext cx="3276600" cy="400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fld id="{79DECB52-E1A5-D648-8B52-D41A27A3687C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4743450"/>
            <a:ext cx="1066800" cy="400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r>
              <a:rPr lang="en-US" dirty="0" smtClean="0"/>
              <a:t>Slide </a:t>
            </a:r>
            <a:fld id="{E27654B9-2CBC-E046-9B7E-70345D26D3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17172" y="4743450"/>
            <a:ext cx="3759628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Computer Aided Medical Procedures</a:t>
            </a:r>
          </a:p>
        </p:txBody>
      </p:sp>
    </p:spTree>
    <p:extLst>
      <p:ext uri="{BB962C8B-B14F-4D97-AF65-F5344CB8AC3E}">
        <p14:creationId xmlns:p14="http://schemas.microsoft.com/office/powerpoint/2010/main" val="354950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876800" y="4743450"/>
            <a:ext cx="3276600" cy="400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fld id="{C23862A7-D8FE-8B40-8B6F-7B9DEB3BEAA4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4743450"/>
            <a:ext cx="1066800" cy="400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r>
              <a:rPr lang="en-US" dirty="0" smtClean="0"/>
              <a:t>Slide </a:t>
            </a:r>
            <a:fld id="{E27654B9-2CBC-E046-9B7E-70345D26D3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17172" y="4743450"/>
            <a:ext cx="3759628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Computer Aided Medical Procedures</a:t>
            </a:r>
          </a:p>
        </p:txBody>
      </p:sp>
    </p:spTree>
    <p:extLst>
      <p:ext uri="{BB962C8B-B14F-4D97-AF65-F5344CB8AC3E}">
        <p14:creationId xmlns:p14="http://schemas.microsoft.com/office/powerpoint/2010/main" val="43937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876800" y="4743450"/>
            <a:ext cx="3276600" cy="400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fld id="{B2AF2977-0DCA-594A-82AD-9177AB332C8C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4743450"/>
            <a:ext cx="1066800" cy="400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r>
              <a:rPr lang="en-US" dirty="0" smtClean="0"/>
              <a:t>Slide </a:t>
            </a:r>
            <a:fld id="{E27654B9-2CBC-E046-9B7E-70345D26D3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17172" y="4743450"/>
            <a:ext cx="3759628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Computer Aided Medical Procedures</a:t>
            </a:r>
          </a:p>
        </p:txBody>
      </p:sp>
    </p:spTree>
    <p:extLst>
      <p:ext uri="{BB962C8B-B14F-4D97-AF65-F5344CB8AC3E}">
        <p14:creationId xmlns:p14="http://schemas.microsoft.com/office/powerpoint/2010/main" val="166952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876800" y="4743450"/>
            <a:ext cx="3276600" cy="400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fld id="{6E09D0C5-C17A-964D-9CE3-5C11F12B2415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4743450"/>
            <a:ext cx="1066800" cy="400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r>
              <a:rPr lang="en-US" dirty="0" smtClean="0"/>
              <a:t>Slide </a:t>
            </a:r>
            <a:fld id="{E27654B9-2CBC-E046-9B7E-70345D26D3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17172" y="4743450"/>
            <a:ext cx="3759628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Computer Aided Medical Procedures</a:t>
            </a:r>
          </a:p>
        </p:txBody>
      </p:sp>
    </p:spTree>
    <p:extLst>
      <p:ext uri="{BB962C8B-B14F-4D97-AF65-F5344CB8AC3E}">
        <p14:creationId xmlns:p14="http://schemas.microsoft.com/office/powerpoint/2010/main" val="21942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58776" y="171450"/>
            <a:ext cx="8404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6" y="800100"/>
            <a:ext cx="8424863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76800" y="4743450"/>
            <a:ext cx="3276600" cy="400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fld id="{2F01D37D-DDD0-5C47-9B59-90FAD879C2F1}" type="datetime4">
              <a:rPr lang="en-US" smtClean="0"/>
              <a:t>February 21, 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4743450"/>
            <a:ext cx="1066800" cy="400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FFFFFF"/>
                </a:solidFill>
                <a:latin typeface="TUM Neue Helvetica 55 Regular" charset="0"/>
                <a:cs typeface="+mn-cs"/>
              </a:defRPr>
            </a:lvl1pPr>
          </a:lstStyle>
          <a:p>
            <a:r>
              <a:rPr lang="en-US" dirty="0" smtClean="0"/>
              <a:t>Slide </a:t>
            </a:r>
            <a:fld id="{E27654B9-2CBC-E046-9B7E-70345D26D3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17172" y="4743450"/>
            <a:ext cx="3759628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Computer Aided Medical Procedures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TUM Neue Helvetica 55 Regular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TUM Neue Helvetica 55 Regular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TUM Neue Helvetica 55 Regular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TUM Neue Helvetica 55 Regular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TUM Neue Helvetica 55 Regular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TUM Neue Helvetica 55 Regular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TUM Neue Helvetica 55 Regular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TUM Neue Helvetica 55 Regular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333333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333333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333333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333333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33333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Head Mounted Display Integration for Orthopedic</a:t>
            </a:r>
            <a:r>
              <a:rPr lang="zh-CN" altLang="en-US" dirty="0" smtClean="0"/>
              <a:t> </a:t>
            </a:r>
            <a:r>
              <a:rPr lang="en-US" altLang="zh-CN" dirty="0" smtClean="0"/>
              <a:t>Surgery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0010" y="2825369"/>
            <a:ext cx="69541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Group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17,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Zhuokai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Zhao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Mentors:</a:t>
            </a:r>
            <a:r>
              <a:rPr lang="zh-CN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</a:rPr>
              <a:t>Long</a:t>
            </a:r>
            <a:r>
              <a:rPr lang="zh-CN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</a:rPr>
              <a:t>Qian,</a:t>
            </a:r>
            <a:r>
              <a:rPr lang="zh-CN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</a:rPr>
              <a:t>Alexander Barthel, </a:t>
            </a:r>
            <a:r>
              <a:rPr lang="en-US" sz="1400" dirty="0" smtClean="0">
                <a:solidFill>
                  <a:schemeClr val="bg1"/>
                </a:solidFill>
              </a:rPr>
              <a:t>Sing </a:t>
            </a:r>
            <a:r>
              <a:rPr lang="en-US" sz="1400" dirty="0">
                <a:solidFill>
                  <a:schemeClr val="bg1"/>
                </a:solidFill>
              </a:rPr>
              <a:t>Chun </a:t>
            </a:r>
            <a:r>
              <a:rPr lang="en-US" sz="1400" dirty="0" smtClean="0">
                <a:solidFill>
                  <a:schemeClr val="bg1"/>
                </a:solidFill>
              </a:rPr>
              <a:t>Lee</a:t>
            </a:r>
            <a:r>
              <a:rPr lang="en-US" altLang="zh-CN" sz="1400" dirty="0" smtClean="0">
                <a:solidFill>
                  <a:schemeClr val="bg1"/>
                </a:solidFill>
              </a:rPr>
              <a:t>,</a:t>
            </a:r>
            <a:r>
              <a:rPr lang="zh-CN" alt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Javad </a:t>
            </a:r>
            <a:r>
              <a:rPr lang="en-US" sz="1400" dirty="0" err="1">
                <a:solidFill>
                  <a:schemeClr val="bg1"/>
                </a:solidFill>
              </a:rPr>
              <a:t>Fotouhi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altLang="zh-CN" sz="1400" dirty="0" smtClean="0">
                <a:solidFill>
                  <a:schemeClr val="bg1"/>
                </a:solidFill>
              </a:rPr>
              <a:t>Dr.</a:t>
            </a:r>
            <a:r>
              <a:rPr lang="zh-CN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</a:rPr>
              <a:t>Bernhard</a:t>
            </a:r>
            <a:r>
              <a:rPr lang="zh-CN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</a:rPr>
              <a:t>Fuerst,</a:t>
            </a:r>
            <a:r>
              <a:rPr lang="zh-CN" alt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Dr</a:t>
            </a:r>
            <a:r>
              <a:rPr lang="en-US" sz="1400" dirty="0">
                <a:solidFill>
                  <a:schemeClr val="bg1"/>
                </a:solidFill>
              </a:rPr>
              <a:t>. Nassir Navab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0010" y="1484487"/>
            <a:ext cx="3615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Computer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Aided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Medical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Procedures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Milestone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BDDEFD-4FCF-7348-AEF1-A537DD785750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Computer Aided Medical Procedures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27654B9-2CBC-E046-9B7E-70345D26D3AC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114" y="771525"/>
            <a:ext cx="5819548" cy="3829050"/>
          </a:xfrm>
        </p:spPr>
      </p:pic>
    </p:spTree>
    <p:extLst>
      <p:ext uri="{BB962C8B-B14F-4D97-AF65-F5344CB8AC3E}">
        <p14:creationId xmlns:p14="http://schemas.microsoft.com/office/powerpoint/2010/main" val="1632769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Brand, J., &amp; Mason, J. (</a:t>
            </a:r>
            <a:r>
              <a:rPr lang="en-US" dirty="0" err="1"/>
              <a:t>n.d.</a:t>
            </a:r>
            <a:r>
              <a:rPr lang="en-US" dirty="0"/>
              <a:t>). A comparative assessment of three approaches to pixel-level human skin-detection. Proceedings 15th International Conference on Pattern Recognition. ICPR-2000. </a:t>
            </a:r>
            <a:r>
              <a:rPr lang="en-US" dirty="0" smtClean="0"/>
              <a:t>doi:10.1109/icpr.2000.905653</a:t>
            </a:r>
          </a:p>
          <a:p>
            <a:r>
              <a:rPr lang="en-US" dirty="0"/>
              <a:t>Tan, W. R., Chan, C. S., </a:t>
            </a:r>
            <a:r>
              <a:rPr lang="en-US" dirty="0" err="1"/>
              <a:t>Yogarajah</a:t>
            </a:r>
            <a:r>
              <a:rPr lang="en-US" dirty="0"/>
              <a:t>, P., &amp; Condell, J. (2012). A fusion approach for efficient human skin detection. IEEE Transactions on Industrial Informatics, 8(1), 138–147. </a:t>
            </a:r>
            <a:r>
              <a:rPr lang="en-US" dirty="0" smtClean="0"/>
              <a:t>doi:10.1109/tii.2011.2172451</a:t>
            </a:r>
          </a:p>
          <a:p>
            <a:r>
              <a:rPr lang="en-US" dirty="0" err="1"/>
              <a:t>Pauly</a:t>
            </a:r>
            <a:r>
              <a:rPr lang="en-US" dirty="0"/>
              <a:t>, O., </a:t>
            </a:r>
            <a:r>
              <a:rPr lang="en-US" dirty="0" err="1"/>
              <a:t>Diotte</a:t>
            </a:r>
            <a:r>
              <a:rPr lang="en-US" dirty="0"/>
              <a:t>, B., </a:t>
            </a:r>
            <a:r>
              <a:rPr lang="en-US" dirty="0" err="1"/>
              <a:t>Fallavollita</a:t>
            </a:r>
            <a:r>
              <a:rPr lang="en-US" dirty="0"/>
              <a:t>, P., </a:t>
            </a:r>
            <a:r>
              <a:rPr lang="en-US" dirty="0" err="1"/>
              <a:t>Weidert</a:t>
            </a:r>
            <a:r>
              <a:rPr lang="en-US" dirty="0"/>
              <a:t>, S., Euler, E., &amp; Navab, N. (2015). Machine learning-based augmented reality for improved surgical scene understanding. Computerized Medical Imaging and Graphics, 41, 55–60. doi:10.1016/j.compmedimag.2014.06.007</a:t>
            </a:r>
          </a:p>
          <a:p>
            <a:r>
              <a:rPr lang="en-US" dirty="0"/>
              <a:t>Zhang, Z. (2000). A flexible new technique for camera calibration. IEEE Transactions on Pattern Analysis and Machine Intelligence, 22(11), 1330–1334. </a:t>
            </a:r>
            <a:r>
              <a:rPr lang="en-US" dirty="0" smtClean="0"/>
              <a:t>doi:10.1109/34.888718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BDDEFD-4FCF-7348-AEF1-A537DD785750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Computer Aided Medical Procedures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27654B9-2CBC-E046-9B7E-70345D26D3A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9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</a:t>
            </a:r>
            <a:r>
              <a:rPr lang="en-US" dirty="0" smtClean="0"/>
              <a:t>Readings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Yogarajah</a:t>
            </a:r>
            <a:r>
              <a:rPr lang="en-US" dirty="0"/>
              <a:t>, P., Condell, J., Curran, K., </a:t>
            </a:r>
            <a:r>
              <a:rPr lang="en-US" dirty="0" err="1"/>
              <a:t>McKevitt</a:t>
            </a:r>
            <a:r>
              <a:rPr lang="en-US" dirty="0"/>
              <a:t>, P., &amp; </a:t>
            </a:r>
            <a:r>
              <a:rPr lang="en-US" dirty="0" err="1"/>
              <a:t>Cheddad</a:t>
            </a:r>
            <a:r>
              <a:rPr lang="en-US" dirty="0"/>
              <a:t>, A. (2012). A dynamic threshold approach for skin tone detection in </a:t>
            </a:r>
            <a:r>
              <a:rPr lang="en-US" dirty="0" err="1"/>
              <a:t>colour</a:t>
            </a:r>
            <a:r>
              <a:rPr lang="en-US" dirty="0"/>
              <a:t> images. International Journal of Biometrics, 4(1), 38. </a:t>
            </a:r>
            <a:r>
              <a:rPr lang="en-US" dirty="0" smtClean="0"/>
              <a:t>doi:10.1504/ijbm.2012.044291</a:t>
            </a:r>
          </a:p>
          <a:p>
            <a:r>
              <a:rPr lang="en-US" dirty="0"/>
              <a:t>Robert Discover (2016, April 20). </a:t>
            </a:r>
            <a:r>
              <a:rPr lang="en-US" i="1" dirty="0"/>
              <a:t>Augmented reality (</a:t>
            </a:r>
            <a:r>
              <a:rPr lang="en-US" i="1" dirty="0" err="1"/>
              <a:t>ARToolkit</a:t>
            </a:r>
            <a:r>
              <a:rPr lang="en-US" i="1" dirty="0"/>
              <a:t> + unity3D)</a:t>
            </a:r>
            <a:r>
              <a:rPr lang="en-US" dirty="0"/>
              <a:t> Retrieved from https://</a:t>
            </a:r>
            <a:r>
              <a:rPr lang="en-US" dirty="0" err="1"/>
              <a:t>youtu.be</a:t>
            </a:r>
            <a:r>
              <a:rPr lang="en-US" dirty="0"/>
              <a:t>/T8O-XKQ2Avo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BDDEFD-4FCF-7348-AEF1-A537DD785750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Computer Aided Medical Procedures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27654B9-2CBC-E046-9B7E-70345D26D3A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6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Motivation: Orthopedic Surgery</a:t>
            </a:r>
          </a:p>
          <a:p>
            <a:pPr lvl="1"/>
            <a:r>
              <a:rPr lang="en-US" altLang="zh-CN" dirty="0"/>
              <a:t>P</a:t>
            </a:r>
            <a:r>
              <a:rPr lang="en-US" altLang="zh-CN" dirty="0" smtClean="0"/>
              <a:t>lacements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screws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wires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into</a:t>
            </a:r>
            <a:r>
              <a:rPr lang="zh-CN" altLang="en-US" dirty="0" smtClean="0"/>
              <a:t> </a:t>
            </a:r>
            <a:r>
              <a:rPr lang="en-US" altLang="zh-CN" dirty="0" smtClean="0"/>
              <a:t>bones for fracture reduction</a:t>
            </a:r>
          </a:p>
          <a:p>
            <a:pPr lvl="1"/>
            <a:r>
              <a:rPr lang="en-US" altLang="zh-CN" dirty="0"/>
              <a:t>I</a:t>
            </a:r>
            <a:r>
              <a:rPr lang="en-US" altLang="zh-CN" dirty="0" smtClean="0"/>
              <a:t>mage-guided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systems</a:t>
            </a:r>
            <a:r>
              <a:rPr lang="en-US" altLang="zh-CN" dirty="0"/>
              <a:t> </a:t>
            </a:r>
            <a:r>
              <a:rPr lang="en-US" altLang="zh-CN" dirty="0" smtClean="0"/>
              <a:t>provide</a:t>
            </a:r>
            <a:r>
              <a:rPr lang="zh-CN" altLang="en-US" dirty="0" smtClean="0"/>
              <a:t> </a:t>
            </a:r>
            <a:r>
              <a:rPr lang="en-US" altLang="zh-CN" dirty="0" smtClean="0"/>
              <a:t>2D</a:t>
            </a:r>
            <a:r>
              <a:rPr lang="zh-CN" altLang="en-US" dirty="0" smtClean="0"/>
              <a:t> </a:t>
            </a:r>
            <a:r>
              <a:rPr lang="en-US" altLang="zh-CN" dirty="0" smtClean="0"/>
              <a:t>view</a:t>
            </a:r>
          </a:p>
          <a:p>
            <a:pPr lvl="1"/>
            <a:r>
              <a:rPr lang="en-US" altLang="zh-CN" dirty="0" smtClean="0"/>
              <a:t>Complex task to do 3D alignment with 2D images </a:t>
            </a:r>
            <a:r>
              <a:rPr lang="en-US" altLang="zh-CN" dirty="0" smtClean="0">
                <a:sym typeface="Wingdings"/>
              </a:rPr>
              <a:t></a:t>
            </a:r>
            <a:r>
              <a:rPr lang="en-US" altLang="zh-CN" dirty="0">
                <a:sym typeface="Wingdings"/>
              </a:rPr>
              <a:t> </a:t>
            </a:r>
            <a:r>
              <a:rPr lang="en-US" altLang="zh-CN" dirty="0" smtClean="0"/>
              <a:t>Requires frequent re-positioning of</a:t>
            </a:r>
            <a:r>
              <a:rPr lang="zh-CN" altLang="en-US" dirty="0" smtClean="0"/>
              <a:t> </a:t>
            </a:r>
            <a:r>
              <a:rPr lang="en-US" altLang="zh-CN" dirty="0" smtClean="0"/>
              <a:t>X-ray</a:t>
            </a:r>
            <a:r>
              <a:rPr lang="zh-CN" altLang="en-US" dirty="0" smtClean="0"/>
              <a:t> </a:t>
            </a:r>
            <a:r>
              <a:rPr lang="en-US" altLang="zh-CN" dirty="0" smtClean="0"/>
              <a:t>machine</a:t>
            </a:r>
            <a:endParaRPr lang="en-US" dirty="0" smtClean="0"/>
          </a:p>
          <a:p>
            <a:pPr lvl="1"/>
            <a:r>
              <a:rPr lang="en-US" altLang="zh-CN" b="1" dirty="0" smtClean="0">
                <a:ea typeface="+mj-ea"/>
              </a:rPr>
              <a:t>Can augmented reality help?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BDDEFD-4FCF-7348-AEF1-A537DD785750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Computer Aided Medical Procedures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27654B9-2CBC-E046-9B7E-70345D26D3AC}" type="slidenum">
              <a:rPr lang="en-US" smtClean="0"/>
              <a:t>2</a:t>
            </a:fld>
            <a:endParaRPr lang="en-US" dirty="0"/>
          </a:p>
        </p:txBody>
      </p:sp>
      <p:pic>
        <p:nvPicPr>
          <p:cNvPr id="1028" name="Picture 4" descr="ttps://static-content.springer.com/image/art%3A10.1007%2Fs11548-016-1396-1/MediaObjects/11548_2016_1396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51" y="2287880"/>
            <a:ext cx="4155311" cy="177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93551" y="4089798"/>
            <a:ext cx="56344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Image</a:t>
            </a:r>
            <a:r>
              <a:rPr lang="zh-CN" altLang="en-US" sz="900" dirty="0" smtClean="0"/>
              <a:t> </a:t>
            </a:r>
            <a:r>
              <a:rPr lang="en-US" altLang="zh-CN" sz="900" dirty="0" smtClean="0"/>
              <a:t>Source:</a:t>
            </a:r>
            <a:r>
              <a:rPr lang="zh-CN" altLang="en-US" sz="900" dirty="0" smtClean="0"/>
              <a:t> </a:t>
            </a:r>
            <a:r>
              <a:rPr lang="en-US" sz="900" dirty="0"/>
              <a:t>Lee, S. C., Fuerst, B., </a:t>
            </a:r>
            <a:r>
              <a:rPr lang="en-US" sz="900" dirty="0" err="1"/>
              <a:t>Fotouhi</a:t>
            </a:r>
            <a:r>
              <a:rPr lang="en-US" sz="900" dirty="0"/>
              <a:t>, J., Fischer, M., Osgood, G., &amp; Navab, N. (2016). </a:t>
            </a:r>
            <a:endParaRPr lang="en-US" sz="900" dirty="0" smtClean="0"/>
          </a:p>
          <a:p>
            <a:r>
              <a:rPr lang="en-US" sz="900" dirty="0" smtClean="0"/>
              <a:t>Calibration </a:t>
            </a:r>
            <a:r>
              <a:rPr lang="en-US" sz="900" dirty="0"/>
              <a:t>of RGBD camera and cone-beam CT for 3D intra-operative mixed reality visualization. </a:t>
            </a:r>
            <a:endParaRPr lang="en-US" sz="900" dirty="0" smtClean="0"/>
          </a:p>
          <a:p>
            <a:r>
              <a:rPr lang="en-US" sz="900" i="1" dirty="0" smtClean="0"/>
              <a:t>International </a:t>
            </a:r>
            <a:r>
              <a:rPr lang="en-US" sz="900" i="1" dirty="0"/>
              <a:t>Journal of Computer Assisted Radiology and Surgery,</a:t>
            </a:r>
            <a:r>
              <a:rPr lang="en-US" sz="900" dirty="0"/>
              <a:t> </a:t>
            </a:r>
            <a:r>
              <a:rPr lang="en-US" sz="900" i="1" dirty="0"/>
              <a:t>11</a:t>
            </a:r>
            <a:r>
              <a:rPr lang="en-US" sz="900" dirty="0"/>
              <a:t>(6), 967-975. </a:t>
            </a:r>
            <a:r>
              <a:rPr lang="en-US" sz="900" dirty="0" smtClean="0"/>
              <a:t>doi:10.1007/s11548-016-1396-1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664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6" y="628650"/>
            <a:ext cx="8424863" cy="2019016"/>
          </a:xfrm>
        </p:spPr>
        <p:txBody>
          <a:bodyPr/>
          <a:lstStyle/>
          <a:p>
            <a:r>
              <a:rPr lang="en-US" altLang="zh-CN" dirty="0" smtClean="0"/>
              <a:t>Deploying HMDs with simple 2D </a:t>
            </a:r>
            <a:r>
              <a:rPr lang="en-US" altLang="zh-CN" dirty="0"/>
              <a:t>X</a:t>
            </a:r>
            <a:r>
              <a:rPr lang="en-US" altLang="zh-CN" dirty="0" smtClean="0"/>
              <a:t>-ray views to orthopedic surgery</a:t>
            </a:r>
          </a:p>
          <a:p>
            <a:r>
              <a:rPr lang="en-US" altLang="zh-CN" dirty="0" smtClean="0"/>
              <a:t>Use augmented reality to visualize the occluded part of the needle</a:t>
            </a:r>
          </a:p>
          <a:p>
            <a:pPr lvl="1"/>
            <a:r>
              <a:rPr lang="en-US" altLang="zh-CN" dirty="0" smtClean="0"/>
              <a:t>Build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needle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which</a:t>
            </a:r>
            <a:r>
              <a:rPr lang="zh-CN" altLang="en-US" dirty="0" smtClean="0"/>
              <a:t> </a:t>
            </a:r>
            <a:r>
              <a:rPr lang="en-US" altLang="zh-CN" dirty="0" smtClean="0"/>
              <a:t>could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later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deployed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HoloLens</a:t>
            </a:r>
            <a:endParaRPr lang="en-US" altLang="zh-CN" dirty="0"/>
          </a:p>
          <a:p>
            <a:pPr lvl="1"/>
            <a:r>
              <a:rPr lang="en-US" altLang="zh-CN" dirty="0"/>
              <a:t>D</a:t>
            </a:r>
            <a:r>
              <a:rPr lang="en-US" dirty="0"/>
              <a:t>isplay </a:t>
            </a:r>
            <a:r>
              <a:rPr lang="en-US" altLang="zh-CN" dirty="0"/>
              <a:t>(Optical</a:t>
            </a:r>
            <a:r>
              <a:rPr lang="zh-CN" altLang="en-US" dirty="0"/>
              <a:t> </a:t>
            </a:r>
            <a:r>
              <a:rPr lang="en-US" altLang="zh-CN" dirty="0"/>
              <a:t>See-through)</a:t>
            </a:r>
            <a:r>
              <a:rPr lang="zh-CN" altLang="en-US" dirty="0"/>
              <a:t> </a:t>
            </a:r>
            <a:r>
              <a:rPr lang="en-US" dirty="0"/>
              <a:t>the part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 needle</a:t>
            </a:r>
            <a:r>
              <a:rPr lang="zh-CN" altLang="en-US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is inside the patient’s body with </a:t>
            </a:r>
            <a:r>
              <a:rPr lang="en-US" dirty="0" smtClean="0"/>
              <a:t>HoloLens</a:t>
            </a:r>
            <a:endParaRPr lang="en-US" altLang="zh-CN" dirty="0" smtClean="0"/>
          </a:p>
          <a:p>
            <a:r>
              <a:rPr lang="en-US" altLang="zh-CN" dirty="0" smtClean="0"/>
              <a:t>Comparison of user’s perception of AR visualizations</a:t>
            </a:r>
          </a:p>
          <a:p>
            <a:pPr lvl="1"/>
            <a:r>
              <a:rPr lang="en-US" altLang="zh-CN" dirty="0" smtClean="0"/>
              <a:t>Use ARToolKit to track the wire for evaluation purposes</a:t>
            </a:r>
          </a:p>
          <a:p>
            <a:pPr lvl="1"/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virtual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needle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align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physical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needle</a:t>
            </a:r>
          </a:p>
          <a:p>
            <a:pPr lvl="1"/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virtual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needle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should</a:t>
            </a:r>
            <a:r>
              <a:rPr lang="zh-CN" altLang="en-US" dirty="0" smtClean="0"/>
              <a:t> </a:t>
            </a:r>
            <a:r>
              <a:rPr lang="en-US" altLang="zh-CN" dirty="0" smtClean="0"/>
              <a:t>move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physical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needle</a:t>
            </a:r>
          </a:p>
          <a:p>
            <a:pPr lvl="1"/>
            <a:r>
              <a:rPr lang="en-US" dirty="0"/>
              <a:t>Which AR visualization is the best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BDDEFD-4FCF-7348-AEF1-A537DD785750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7172" y="4768603"/>
            <a:ext cx="3759628" cy="400050"/>
          </a:xfrm>
        </p:spPr>
        <p:txBody>
          <a:bodyPr/>
          <a:lstStyle/>
          <a:p>
            <a:r>
              <a:rPr lang="en-US" smtClean="0"/>
              <a:t>Computer Aided Medical Procedures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27654B9-2CBC-E046-9B7E-70345D26D3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System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BDDEFD-4FCF-7348-AEF1-A537DD785750}" type="datetime4">
              <a:rPr lang="en-US" smtClean="0"/>
              <a:t>February 21,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Computer Aided Medical Procedures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27654B9-2CBC-E046-9B7E-70345D26D3AC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776" y="628649"/>
            <a:ext cx="2547044" cy="4029451"/>
          </a:xfrm>
          <a:prstGeom prst="rect">
            <a:avLst/>
          </a:prstGeom>
        </p:spPr>
      </p:pic>
      <p:pic>
        <p:nvPicPr>
          <p:cNvPr id="8" name="Picture 10" descr="ntel® RealSense™ Developer Kit (SR3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60" y="1078758"/>
            <a:ext cx="1470534" cy="17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1962371" y="3037631"/>
            <a:ext cx="5521124" cy="1354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mage result for holole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718" y="796879"/>
            <a:ext cx="1789283" cy="10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mage result for ARToolKit mar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52" y="3441236"/>
            <a:ext cx="547028" cy="54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mage result for biopsy need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29" y="3379805"/>
            <a:ext cx="542081" cy="60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urved Connector 24"/>
          <p:cNvCxnSpPr>
            <a:stCxn id="8" idx="3"/>
            <a:endCxn id="16" idx="1"/>
          </p:cNvCxnSpPr>
          <p:nvPr/>
        </p:nvCxnSpPr>
        <p:spPr>
          <a:xfrm flipV="1">
            <a:off x="3065194" y="1300305"/>
            <a:ext cx="3908524" cy="66077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23" idx="3"/>
            <a:endCxn id="16" idx="1"/>
          </p:cNvCxnSpPr>
          <p:nvPr/>
        </p:nvCxnSpPr>
        <p:spPr>
          <a:xfrm flipV="1">
            <a:off x="3839480" y="1300305"/>
            <a:ext cx="3134238" cy="241444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3212" y="2173028"/>
            <a:ext cx="1341120" cy="402336"/>
          </a:xfrm>
          <a:prstGeom prst="rect">
            <a:avLst/>
          </a:prstGeom>
        </p:spPr>
      </p:pic>
      <p:cxnSp>
        <p:nvCxnSpPr>
          <p:cNvPr id="44" name="Curved Connector 43"/>
          <p:cNvCxnSpPr>
            <a:endCxn id="16" idx="2"/>
          </p:cNvCxnSpPr>
          <p:nvPr/>
        </p:nvCxnSpPr>
        <p:spPr>
          <a:xfrm flipV="1">
            <a:off x="5834411" y="1803730"/>
            <a:ext cx="2033949" cy="191102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0122" y="3670930"/>
            <a:ext cx="1274064" cy="402336"/>
          </a:xfrm>
          <a:prstGeom prst="rect">
            <a:avLst/>
          </a:prstGeom>
        </p:spPr>
      </p:pic>
      <p:cxnSp>
        <p:nvCxnSpPr>
          <p:cNvPr id="48" name="Curved Connector 47"/>
          <p:cNvCxnSpPr/>
          <p:nvPr/>
        </p:nvCxnSpPr>
        <p:spPr>
          <a:xfrm rot="16200000" flipV="1">
            <a:off x="2032834" y="2455131"/>
            <a:ext cx="1541724" cy="977517"/>
          </a:xfrm>
          <a:prstGeom prst="curvedConnector3">
            <a:avLst>
              <a:gd name="adj1" fmla="val 8078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995939" y="4352269"/>
            <a:ext cx="6171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Surgical site observed by both RGBD camera and the head mounted display device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5849" y="1406686"/>
            <a:ext cx="1778749" cy="402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8240" y="2584750"/>
            <a:ext cx="1765808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Technical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Calibrate</a:t>
            </a:r>
            <a:r>
              <a:rPr lang="en-US" dirty="0" smtClean="0"/>
              <a:t> </a:t>
            </a:r>
            <a:r>
              <a:rPr lang="en-US" altLang="zh-CN" dirty="0" smtClean="0"/>
              <a:t>RGBD</a:t>
            </a:r>
            <a:r>
              <a:rPr lang="zh-CN" altLang="en-US" dirty="0" smtClean="0"/>
              <a:t> </a:t>
            </a:r>
            <a:r>
              <a:rPr lang="en-US" altLang="zh-CN" dirty="0" smtClean="0"/>
              <a:t>camera</a:t>
            </a:r>
            <a:r>
              <a:rPr lang="zh-CN" altLang="en-US" dirty="0" smtClean="0"/>
              <a:t> </a:t>
            </a:r>
            <a:r>
              <a:rPr lang="en-US" altLang="zh-CN" dirty="0" smtClean="0"/>
              <a:t>(Intel</a:t>
            </a:r>
            <a:r>
              <a:rPr lang="zh-CN" altLang="en-US" dirty="0" smtClean="0"/>
              <a:t> </a:t>
            </a:r>
            <a:r>
              <a:rPr lang="en-US" altLang="zh-CN" dirty="0" smtClean="0"/>
              <a:t>SR300)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en-US" dirty="0" smtClean="0"/>
              <a:t> </a:t>
            </a:r>
            <a:r>
              <a:rPr lang="en-US" altLang="zh-CN" dirty="0" smtClean="0"/>
              <a:t>HMD</a:t>
            </a:r>
            <a:r>
              <a:rPr lang="zh-CN" altLang="en-US" dirty="0" smtClean="0"/>
              <a:t> </a:t>
            </a:r>
            <a:r>
              <a:rPr lang="en-US" altLang="zh-CN" dirty="0"/>
              <a:t>d</a:t>
            </a:r>
            <a:r>
              <a:rPr lang="en-US" altLang="zh-CN" dirty="0" smtClean="0"/>
              <a:t>evice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dirty="0" smtClean="0"/>
              <a:t>HoloLens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 lvl="1"/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marker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placed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s</a:t>
            </a:r>
            <a:r>
              <a:rPr lang="en-US" dirty="0" smtClean="0"/>
              <a:t>urgical </a:t>
            </a:r>
            <a:r>
              <a:rPr lang="en-US" dirty="0"/>
              <a:t>site observed by both RGBD camera and the head mounted display device</a:t>
            </a:r>
          </a:p>
          <a:p>
            <a:pPr lvl="1"/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ARToolKit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track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get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transformation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marker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RGBD</a:t>
            </a:r>
            <a:r>
              <a:rPr lang="zh-CN" altLang="en-US" dirty="0" smtClean="0"/>
              <a:t> </a:t>
            </a:r>
            <a:r>
              <a:rPr lang="en-US" altLang="zh-CN" dirty="0" smtClean="0"/>
              <a:t>Camera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dirty="0"/>
              <a:t>head mounted display device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Patient’s </a:t>
            </a:r>
            <a:r>
              <a:rPr lang="en-US" dirty="0"/>
              <a:t>b</a:t>
            </a:r>
            <a:r>
              <a:rPr lang="en-US" dirty="0" smtClean="0"/>
              <a:t>ody </a:t>
            </a:r>
            <a:r>
              <a:rPr lang="en-US" dirty="0"/>
              <a:t>m</a:t>
            </a:r>
            <a:r>
              <a:rPr lang="en-US" altLang="zh-CN" dirty="0" smtClean="0"/>
              <a:t>odel</a:t>
            </a:r>
            <a:r>
              <a:rPr lang="zh-CN" altLang="en-US" dirty="0" smtClean="0"/>
              <a:t> </a:t>
            </a:r>
            <a:r>
              <a:rPr lang="en-US" altLang="zh-CN" dirty="0"/>
              <a:t>d</a:t>
            </a:r>
            <a:r>
              <a:rPr lang="en-US" dirty="0" smtClean="0"/>
              <a:t>etection </a:t>
            </a:r>
            <a:r>
              <a:rPr lang="en-US" dirty="0"/>
              <a:t>and </a:t>
            </a:r>
            <a:r>
              <a:rPr lang="en-US" dirty="0" smtClean="0"/>
              <a:t>recognition</a:t>
            </a:r>
            <a:endParaRPr lang="en-US" dirty="0"/>
          </a:p>
          <a:p>
            <a:pPr lvl="1"/>
            <a:r>
              <a:rPr lang="en-US" altLang="zh-CN" dirty="0" smtClean="0"/>
              <a:t>Approach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/>
              <a:t> </a:t>
            </a:r>
            <a:r>
              <a:rPr lang="en-US" altLang="zh-CN" dirty="0" smtClean="0"/>
              <a:t>developing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basic</a:t>
            </a:r>
            <a:r>
              <a:rPr lang="zh-CN" altLang="en-US" dirty="0" smtClean="0"/>
              <a:t> </a:t>
            </a:r>
            <a:r>
              <a:rPr lang="en-US" altLang="zh-CN" dirty="0" smtClean="0"/>
              <a:t>algorithms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thresholding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point</a:t>
            </a:r>
            <a:r>
              <a:rPr lang="zh-CN" altLang="en-US" dirty="0" smtClean="0"/>
              <a:t> </a:t>
            </a:r>
            <a:r>
              <a:rPr lang="en-US" altLang="zh-CN" dirty="0" smtClean="0"/>
              <a:t>clouds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Display the </a:t>
            </a:r>
            <a:r>
              <a:rPr lang="en-US" dirty="0" smtClean="0"/>
              <a:t>under-skin </a:t>
            </a:r>
            <a:r>
              <a:rPr lang="en-US" dirty="0"/>
              <a:t>v</a:t>
            </a:r>
            <a:r>
              <a:rPr lang="en-US" dirty="0" smtClean="0"/>
              <a:t>irtual </a:t>
            </a:r>
            <a:r>
              <a:rPr lang="en-US" dirty="0"/>
              <a:t>n</a:t>
            </a:r>
            <a:r>
              <a:rPr lang="en-US" dirty="0" smtClean="0"/>
              <a:t>eedle </a:t>
            </a:r>
            <a:r>
              <a:rPr lang="en-US" dirty="0"/>
              <a:t>in HoloLens</a:t>
            </a:r>
          </a:p>
          <a:p>
            <a:pPr lvl="1"/>
            <a:r>
              <a:rPr lang="en-US" altLang="zh-CN" dirty="0" smtClean="0"/>
              <a:t>Optical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See-through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problem,</a:t>
            </a:r>
            <a:r>
              <a:rPr lang="zh-CN" altLang="en-US" dirty="0" smtClean="0"/>
              <a:t> </a:t>
            </a:r>
            <a:r>
              <a:rPr lang="en-US" altLang="zh-CN" dirty="0" smtClean="0"/>
              <a:t>virtual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needle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needs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align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physical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needle</a:t>
            </a:r>
            <a:endParaRPr lang="en-US" altLang="zh-CN" dirty="0"/>
          </a:p>
          <a:p>
            <a:pPr lvl="1"/>
            <a:r>
              <a:rPr lang="en-US" altLang="zh-CN" dirty="0"/>
              <a:t>Unity</a:t>
            </a:r>
            <a:r>
              <a:rPr lang="zh-CN" altLang="en-US" dirty="0"/>
              <a:t> </a:t>
            </a:r>
            <a:r>
              <a:rPr lang="en-US" altLang="zh-CN" dirty="0"/>
              <a:t>needle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 smtClean="0"/>
              <a:t>3D,</a:t>
            </a:r>
            <a:r>
              <a:rPr lang="zh-CN" altLang="en-US" dirty="0" smtClean="0"/>
              <a:t> </a:t>
            </a:r>
            <a:r>
              <a:rPr lang="en-US" altLang="zh-CN" dirty="0"/>
              <a:t>b</a:t>
            </a:r>
            <a:r>
              <a:rPr lang="en-US" altLang="zh-CN" dirty="0" smtClean="0"/>
              <a:t>uild</a:t>
            </a:r>
            <a:r>
              <a:rPr lang="zh-CN" altLang="en-US" dirty="0" smtClean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deploy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Visual</a:t>
            </a:r>
            <a:r>
              <a:rPr lang="zh-CN" altLang="en-US" dirty="0"/>
              <a:t> </a:t>
            </a:r>
            <a:r>
              <a:rPr lang="en-US" altLang="zh-CN" dirty="0"/>
              <a:t>Studio</a:t>
            </a:r>
          </a:p>
          <a:p>
            <a:pPr lvl="1"/>
            <a:r>
              <a:rPr lang="en-US" altLang="zh-CN" dirty="0"/>
              <a:t>Locations</a:t>
            </a:r>
            <a:r>
              <a:rPr lang="zh-CN" altLang="en-US" dirty="0"/>
              <a:t> </a:t>
            </a:r>
            <a:r>
              <a:rPr lang="en-US" altLang="zh-CN" dirty="0"/>
              <a:t>depend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 smtClean="0"/>
              <a:t>above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BDDEFD-4FCF-7348-AEF1-A537DD785750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Computer Aided Medical Procedures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27654B9-2CBC-E046-9B7E-70345D26D3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Deliverables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BDDEFD-4FCF-7348-AEF1-A537DD785750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Computer Aided Medical Procedures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27654B9-2CBC-E046-9B7E-70345D26D3AC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Minimum</a:t>
            </a:r>
          </a:p>
          <a:p>
            <a:pPr lvl="1"/>
            <a:r>
              <a:rPr lang="en-US" dirty="0" smtClean="0"/>
              <a:t>Roll out HMDs to the hospital operating room</a:t>
            </a:r>
          </a:p>
          <a:p>
            <a:pPr lvl="1"/>
            <a:r>
              <a:rPr lang="en-US" dirty="0" smtClean="0"/>
              <a:t>Camera </a:t>
            </a:r>
            <a:r>
              <a:rPr lang="en-US" altLang="zh-CN" dirty="0" smtClean="0"/>
              <a:t>calibration</a:t>
            </a:r>
            <a:r>
              <a:rPr lang="en-US" dirty="0" smtClean="0"/>
              <a:t> </a:t>
            </a:r>
            <a:r>
              <a:rPr lang="en-US" dirty="0"/>
              <a:t>algorithm for RGBD camera and the head mounted display device</a:t>
            </a:r>
            <a:endParaRPr lang="en-US" dirty="0" smtClean="0"/>
          </a:p>
          <a:p>
            <a:pPr lvl="1"/>
            <a:r>
              <a:rPr lang="en-US" dirty="0"/>
              <a:t>Marker tracking algorithm used to track needle </a:t>
            </a:r>
            <a:r>
              <a:rPr lang="en-US" dirty="0" smtClean="0"/>
              <a:t>movements</a:t>
            </a:r>
          </a:p>
          <a:p>
            <a:pPr lvl="1"/>
            <a:r>
              <a:rPr lang="en-US" dirty="0"/>
              <a:t>Skin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dirty="0" smtClean="0"/>
              <a:t>detection </a:t>
            </a:r>
            <a:r>
              <a:rPr lang="en-US" dirty="0"/>
              <a:t>algorithm </a:t>
            </a:r>
            <a:r>
              <a:rPr lang="en-US" dirty="0" smtClean="0"/>
              <a:t>with basic thresholding on point clouds</a:t>
            </a:r>
            <a:endParaRPr lang="en-US" altLang="zh-CN" dirty="0" smtClean="0"/>
          </a:p>
          <a:p>
            <a:r>
              <a:rPr lang="en-US" altLang="zh-CN" dirty="0" smtClean="0"/>
              <a:t>Expected</a:t>
            </a:r>
          </a:p>
          <a:p>
            <a:pPr lvl="1"/>
            <a:r>
              <a:rPr lang="en-US" dirty="0" smtClean="0"/>
              <a:t>Needle </a:t>
            </a:r>
            <a:r>
              <a:rPr lang="en-US" dirty="0"/>
              <a:t>location and orientation estimation in 3D </a:t>
            </a:r>
            <a:r>
              <a:rPr lang="en-US" dirty="0" smtClean="0"/>
              <a:t>space</a:t>
            </a:r>
          </a:p>
          <a:p>
            <a:pPr lvl="1"/>
            <a:r>
              <a:rPr lang="en-US" dirty="0"/>
              <a:t>Algorithms that </a:t>
            </a:r>
            <a:r>
              <a:rPr lang="en-US" dirty="0" smtClean="0"/>
              <a:t>determine </a:t>
            </a:r>
            <a:r>
              <a:rPr lang="en-US" dirty="0"/>
              <a:t>which part of the needle is </a:t>
            </a:r>
            <a:r>
              <a:rPr lang="en-US" dirty="0" smtClean="0"/>
              <a:t>within </a:t>
            </a:r>
            <a:r>
              <a:rPr lang="en-US" dirty="0"/>
              <a:t>the patient’s </a:t>
            </a:r>
            <a:r>
              <a:rPr lang="en-US" dirty="0" smtClean="0"/>
              <a:t>body</a:t>
            </a:r>
          </a:p>
          <a:p>
            <a:pPr lvl="1"/>
            <a:r>
              <a:rPr lang="en-US" dirty="0"/>
              <a:t>Display the </a:t>
            </a:r>
            <a:r>
              <a:rPr lang="en-US" dirty="0" smtClean="0"/>
              <a:t>part of the </a:t>
            </a:r>
            <a:r>
              <a:rPr lang="en-US" dirty="0"/>
              <a:t>needle that is within the patient’s body </a:t>
            </a:r>
            <a:r>
              <a:rPr lang="en-US" dirty="0" smtClean="0"/>
              <a:t>via HoloLens</a:t>
            </a:r>
          </a:p>
          <a:p>
            <a:r>
              <a:rPr lang="en-US" altLang="zh-CN" dirty="0" smtClean="0"/>
              <a:t>Maximum</a:t>
            </a:r>
          </a:p>
          <a:p>
            <a:pPr lvl="1"/>
            <a:r>
              <a:rPr lang="en-US" altLang="zh-CN" dirty="0" smtClean="0"/>
              <a:t>Implementation of different perceptual cues</a:t>
            </a:r>
          </a:p>
          <a:p>
            <a:pPr lvl="1"/>
            <a:r>
              <a:rPr lang="en-US" altLang="zh-CN" dirty="0" smtClean="0"/>
              <a:t>Evaluation and comparison of different visualizations</a:t>
            </a:r>
          </a:p>
        </p:txBody>
      </p:sp>
    </p:spTree>
    <p:extLst>
      <p:ext uri="{BB962C8B-B14F-4D97-AF65-F5344CB8AC3E}">
        <p14:creationId xmlns:p14="http://schemas.microsoft.com/office/powerpoint/2010/main" val="16900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050" y="171450"/>
            <a:ext cx="8404225" cy="783590"/>
          </a:xfrm>
        </p:spPr>
        <p:txBody>
          <a:bodyPr/>
          <a:lstStyle/>
          <a:p>
            <a:r>
              <a:rPr lang="en-US" dirty="0" smtClean="0"/>
              <a:t>Dependencies</a:t>
            </a:r>
            <a:r>
              <a:rPr lang="en-US" dirty="0"/>
              <a:t/>
            </a:r>
            <a:br>
              <a:rPr lang="en-US" dirty="0"/>
            </a:br>
            <a:r>
              <a:rPr lang="en-US" altLang="zh-CN" dirty="0" smtClean="0"/>
              <a:t>Hardware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Microsoft HoloLens</a:t>
            </a:r>
            <a:r>
              <a:rPr lang="en-US" dirty="0"/>
              <a:t> ✓</a:t>
            </a:r>
            <a:endParaRPr lang="en-US" dirty="0" smtClean="0"/>
          </a:p>
          <a:p>
            <a:pPr lvl="1"/>
            <a:r>
              <a:rPr lang="en-US" dirty="0"/>
              <a:t>Mentor Supplies</a:t>
            </a:r>
            <a:endParaRPr lang="en-US" dirty="0" smtClean="0"/>
          </a:p>
          <a:p>
            <a:r>
              <a:rPr lang="en-US" altLang="zh-CN" dirty="0" smtClean="0"/>
              <a:t>Intel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RealSense</a:t>
            </a:r>
            <a:r>
              <a:rPr lang="zh-CN" altLang="en-US" dirty="0" smtClean="0"/>
              <a:t> </a:t>
            </a:r>
            <a:r>
              <a:rPr lang="en-US" altLang="zh-CN" dirty="0" smtClean="0"/>
              <a:t>SR300</a:t>
            </a:r>
            <a:r>
              <a:rPr lang="en-US" dirty="0" smtClean="0"/>
              <a:t> </a:t>
            </a:r>
            <a:r>
              <a:rPr lang="en-US" dirty="0"/>
              <a:t>✓</a:t>
            </a:r>
            <a:endParaRPr lang="en-US" dirty="0" smtClean="0"/>
          </a:p>
          <a:p>
            <a:pPr lvl="1"/>
            <a:r>
              <a:rPr lang="en-US" dirty="0"/>
              <a:t>Mentor Supplies</a:t>
            </a:r>
            <a:endParaRPr lang="en-US" dirty="0" smtClean="0"/>
          </a:p>
          <a:p>
            <a:r>
              <a:rPr lang="en-US" altLang="zh-CN" dirty="0" smtClean="0"/>
              <a:t>Windows</a:t>
            </a:r>
            <a:r>
              <a:rPr lang="zh-CN" altLang="en-US" dirty="0" smtClean="0"/>
              <a:t> </a:t>
            </a:r>
            <a:r>
              <a:rPr lang="en-US" dirty="0" smtClean="0"/>
              <a:t>Laptop/Desktop </a:t>
            </a:r>
            <a:r>
              <a:rPr lang="en-US" dirty="0"/>
              <a:t>✓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BDDEFD-4FCF-7348-AEF1-A537DD785750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Computer Aided Medical Procedures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27654B9-2CBC-E046-9B7E-70345D26D3AC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47230" y="808316"/>
            <a:ext cx="39100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ARToolKit </a:t>
            </a:r>
            <a:r>
              <a:rPr lang="en-US" dirty="0"/>
              <a:t>✓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Visual Studio 2015 Update 3 ✓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HoloLens Emulator ✓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altLang="zh-CN" dirty="0"/>
              <a:t>Intel</a:t>
            </a:r>
            <a:r>
              <a:rPr lang="zh-CN" altLang="en-US" dirty="0"/>
              <a:t> </a:t>
            </a:r>
            <a:r>
              <a:rPr lang="en-US" altLang="zh-CN" dirty="0"/>
              <a:t>RealSense</a:t>
            </a:r>
            <a:r>
              <a:rPr lang="zh-CN" altLang="en-US" dirty="0"/>
              <a:t> </a:t>
            </a:r>
            <a:r>
              <a:rPr lang="en-US" dirty="0"/>
              <a:t>SDK ✓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Checkerboard used for calibration </a:t>
            </a:r>
            <a:r>
              <a:rPr lang="en-US" dirty="0" smtClean="0"/>
              <a:t>✓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1504" y="493375"/>
            <a:ext cx="2675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/>
              <a:t>Software</a:t>
            </a:r>
            <a:r>
              <a:rPr lang="zh-CN" altLang="en-US" sz="2400" b="1" dirty="0" smtClean="0"/>
              <a:t> </a:t>
            </a:r>
            <a:r>
              <a:rPr lang="en-US" altLang="zh-CN" sz="2400" b="1" dirty="0"/>
              <a:t>&amp;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Others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86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Weekly CAMP Meetings</a:t>
            </a:r>
          </a:p>
          <a:p>
            <a:pPr lvl="1"/>
            <a:r>
              <a:rPr lang="en-US" dirty="0" smtClean="0"/>
              <a:t>Wednesday 9 </a:t>
            </a:r>
            <a:r>
              <a:rPr lang="mr-IN" dirty="0" smtClean="0"/>
              <a:t>–</a:t>
            </a:r>
            <a:r>
              <a:rPr lang="en-US" dirty="0" smtClean="0"/>
              <a:t> 10 am</a:t>
            </a:r>
          </a:p>
          <a:p>
            <a:pPr lvl="1"/>
            <a:r>
              <a:rPr lang="en-US" dirty="0" smtClean="0"/>
              <a:t>Discuss the progress with Dr. Fuerst and Dr. Navab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Weekly </a:t>
            </a:r>
            <a:r>
              <a:rPr lang="en-US" dirty="0"/>
              <a:t>Meeting with </a:t>
            </a:r>
            <a:r>
              <a:rPr lang="en-US" altLang="zh-CN" dirty="0" smtClean="0"/>
              <a:t>Mentors</a:t>
            </a:r>
          </a:p>
          <a:p>
            <a:pPr lvl="1"/>
            <a:r>
              <a:rPr lang="en-US" altLang="zh-CN" smtClean="0"/>
              <a:t>Tuesday</a:t>
            </a:r>
            <a:r>
              <a:rPr lang="en-US" smtClean="0"/>
              <a:t> </a:t>
            </a:r>
            <a:r>
              <a:rPr lang="en-US" dirty="0" smtClean="0"/>
              <a:t>3pm </a:t>
            </a:r>
          </a:p>
          <a:p>
            <a:pPr lvl="1"/>
            <a:r>
              <a:rPr lang="en-US" dirty="0" smtClean="0"/>
              <a:t>C-arm related resources/questions: Javad and Sing Chun</a:t>
            </a:r>
          </a:p>
          <a:p>
            <a:pPr lvl="1"/>
            <a:r>
              <a:rPr lang="en-US" dirty="0" smtClean="0"/>
              <a:t>Head Mounted Display related resources/questions: Alex and Long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BDDEFD-4FCF-7348-AEF1-A537DD785750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Computer Aided Medical Procedures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27654B9-2CBC-E046-9B7E-70345D26D3A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6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Time</a:t>
            </a:r>
            <a:r>
              <a:rPr lang="zh-CN" altLang="en-US" dirty="0"/>
              <a:t> </a:t>
            </a:r>
            <a:r>
              <a:rPr lang="en-US" altLang="zh-CN" dirty="0" smtClean="0"/>
              <a:t>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BDDEFD-4FCF-7348-AEF1-A537DD785750}" type="datetime4">
              <a:rPr lang="en-US" smtClean="0"/>
              <a:t>February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Computer Aided Medical Procedures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27654B9-2CBC-E046-9B7E-70345D26D3AC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97" y="628650"/>
            <a:ext cx="5421803" cy="4019070"/>
          </a:xfrm>
        </p:spPr>
      </p:pic>
    </p:spTree>
    <p:extLst>
      <p:ext uri="{BB962C8B-B14F-4D97-AF65-F5344CB8AC3E}">
        <p14:creationId xmlns:p14="http://schemas.microsoft.com/office/powerpoint/2010/main" val="974822708"/>
      </p:ext>
    </p:extLst>
  </p:cSld>
  <p:clrMapOvr>
    <a:masterClrMapping/>
  </p:clrMapOvr>
</p:sld>
</file>

<file path=ppt/theme/theme1.xml><?xml version="1.0" encoding="utf-8"?>
<a:theme xmlns:a="http://schemas.openxmlformats.org/drawingml/2006/main" name="camp-tum-jhu-slide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UM Neue Helvetica 55 Regular"/>
        <a:ea typeface=""/>
        <a:cs typeface=""/>
      </a:majorFont>
      <a:minorFont>
        <a:latin typeface="TUM Neue Helvetica 55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9A491939-EE0E-2F4E-A312-8FFC4C7E8E78}" vid="{8F12308E-50FC-5641-AF76-2962CA2C93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</Template>
  <TotalTime>1858</TotalTime>
  <Words>834</Words>
  <Application>Microsoft Macintosh PowerPoint</Application>
  <PresentationFormat>On-screen Show (16:9)</PresentationFormat>
  <Paragraphs>121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ＭＳ Ｐゴシック</vt:lpstr>
      <vt:lpstr>TUM Neue Helvetica 55 Regular</vt:lpstr>
      <vt:lpstr>Wingdings</vt:lpstr>
      <vt:lpstr>Arial</vt:lpstr>
      <vt:lpstr>camp-tum-jhu-slides</vt:lpstr>
      <vt:lpstr>Head Mounted Display Integration for Orthopedic Surgery</vt:lpstr>
      <vt:lpstr>Background</vt:lpstr>
      <vt:lpstr>Goal</vt:lpstr>
      <vt:lpstr>System Setup</vt:lpstr>
      <vt:lpstr>Technical Summary</vt:lpstr>
      <vt:lpstr>Deliverables</vt:lpstr>
      <vt:lpstr>Dependencies Hardware </vt:lpstr>
      <vt:lpstr>Management</vt:lpstr>
      <vt:lpstr>Time Table</vt:lpstr>
      <vt:lpstr>Milestone Dates</vt:lpstr>
      <vt:lpstr>Supplemental Readings</vt:lpstr>
      <vt:lpstr>Supplemental Readings Continue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Zhuokai Zhao</dc:creator>
  <cp:lastModifiedBy>Zhuokai Zhao</cp:lastModifiedBy>
  <cp:revision>206</cp:revision>
  <cp:lastPrinted>2017-02-21T15:38:52Z</cp:lastPrinted>
  <dcterms:created xsi:type="dcterms:W3CDTF">2017-02-07T01:38:11Z</dcterms:created>
  <dcterms:modified xsi:type="dcterms:W3CDTF">2017-02-21T15:55:34Z</dcterms:modified>
</cp:coreProperties>
</file>