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5" r:id="rId13"/>
    <p:sldId id="271" r:id="rId14"/>
    <p:sldId id="266" r:id="rId15"/>
    <p:sldId id="277" r:id="rId16"/>
    <p:sldId id="278" r:id="rId17"/>
    <p:sldId id="268" r:id="rId18"/>
    <p:sldId id="269" r:id="rId19"/>
    <p:sldId id="270" r:id="rId20"/>
    <p:sldId id="276" r:id="rId21"/>
    <p:sldId id="273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6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solidFill>
          <a:srgbClr val="5D5DD1"/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/>
      <dgm:t>
        <a:bodyPr/>
        <a:lstStyle/>
        <a:p>
          <a:r>
            <a:rPr lang="en-US" dirty="0"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DCC72579-0634-E840-9E1F-A91E21ACDD2F}" type="presOf" srcId="{376EACD0-D5F6-0746-AC11-C4DBE3FD145A}" destId="{4591A391-30F2-FD46-B413-24D0FF5E66EC}" srcOrd="0" destOrd="0" presId="urn:microsoft.com/office/officeart/2005/8/layout/chevron1"/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8FD5535E-2B26-E34D-BFC2-BD3935518F0F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742A10A-628B-A041-ADAF-DA4BC2AC6A18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32847D3C-53C3-3A43-9E39-B00028CA50BA}" type="presOf" srcId="{1EF2B42D-F364-1C4C-8DE8-0828A86524AA}" destId="{0756A78E-4C5F-DF4A-A9F4-63D8C91E7406}" srcOrd="0" destOrd="0" presId="urn:microsoft.com/office/officeart/2005/8/layout/chevron1"/>
    <dgm:cxn modelId="{4E568C49-E63C-E042-A3F1-6A9E95C7B0FB}" type="presParOf" srcId="{198C3E48-DE73-694C-B4F4-2F5C5AAB7D72}" destId="{3B89B309-88D5-584E-916F-C2A3FF7FBA2F}" srcOrd="0" destOrd="0" presId="urn:microsoft.com/office/officeart/2005/8/layout/chevron1"/>
    <dgm:cxn modelId="{A6D6580B-D754-5F40-94BA-7E77D2475D57}" type="presParOf" srcId="{198C3E48-DE73-694C-B4F4-2F5C5AAB7D72}" destId="{C94B23A2-59E3-A744-8999-A28931E54DE0}" srcOrd="1" destOrd="0" presId="urn:microsoft.com/office/officeart/2005/8/layout/chevron1"/>
    <dgm:cxn modelId="{33C9E85B-4D09-F346-B91D-2FBDD3D45343}" type="presParOf" srcId="{198C3E48-DE73-694C-B4F4-2F5C5AAB7D72}" destId="{4591A391-30F2-FD46-B413-24D0FF5E66EC}" srcOrd="2" destOrd="0" presId="urn:microsoft.com/office/officeart/2005/8/layout/chevron1"/>
    <dgm:cxn modelId="{C53D7492-4519-A340-8219-B8D9896BA16E}" type="presParOf" srcId="{198C3E48-DE73-694C-B4F4-2F5C5AAB7D72}" destId="{DF15DFCF-952C-D347-91FB-949FEF3F2336}" srcOrd="3" destOrd="0" presId="urn:microsoft.com/office/officeart/2005/8/layout/chevron1"/>
    <dgm:cxn modelId="{E065EA43-08DD-414B-9D6D-9413832CE5AF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solidFill>
          <a:srgbClr val="5D5DD1"/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/>
      <dgm:t>
        <a:bodyPr/>
        <a:lstStyle/>
        <a:p>
          <a:r>
            <a:rPr lang="en-US" dirty="0"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517906AC-8AC6-5745-A6E6-AE6D1AB15825}" type="presOf" srcId="{376EACD0-D5F6-0746-AC11-C4DBE3FD145A}" destId="{4591A391-30F2-FD46-B413-24D0FF5E66EC}" srcOrd="0" destOrd="0" presId="urn:microsoft.com/office/officeart/2005/8/layout/chevron1"/>
    <dgm:cxn modelId="{18FB958C-4B69-0642-A4C2-7CCB74CD748A}" type="presOf" srcId="{A36A2A8A-8200-3642-9D80-1A95B93170E4}" destId="{3B89B309-88D5-584E-916F-C2A3FF7FBA2F}" srcOrd="0" destOrd="0" presId="urn:microsoft.com/office/officeart/2005/8/layout/chevron1"/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DCAE0B6-B320-1040-BA12-7208A8A04515}" type="presOf" srcId="{0739BDA5-3D8E-0549-B5DC-CD8F05AC4151}" destId="{198C3E48-DE73-694C-B4F4-2F5C5AAB7D72}" srcOrd="0" destOrd="0" presId="urn:microsoft.com/office/officeart/2005/8/layout/chevron1"/>
    <dgm:cxn modelId="{A2505182-64C0-E645-AF1A-A866ACED643C}" type="presOf" srcId="{1EF2B42D-F364-1C4C-8DE8-0828A86524AA}" destId="{0756A78E-4C5F-DF4A-A9F4-63D8C91E7406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D078D062-F64C-5C40-A6B1-FA8085791111}" type="presParOf" srcId="{198C3E48-DE73-694C-B4F4-2F5C5AAB7D72}" destId="{3B89B309-88D5-584E-916F-C2A3FF7FBA2F}" srcOrd="0" destOrd="0" presId="urn:microsoft.com/office/officeart/2005/8/layout/chevron1"/>
    <dgm:cxn modelId="{1F3499B0-AD5E-E044-8D76-F3DFFE86B1B6}" type="presParOf" srcId="{198C3E48-DE73-694C-B4F4-2F5C5AAB7D72}" destId="{C94B23A2-59E3-A744-8999-A28931E54DE0}" srcOrd="1" destOrd="0" presId="urn:microsoft.com/office/officeart/2005/8/layout/chevron1"/>
    <dgm:cxn modelId="{64C7FD52-3B8C-D842-B49C-907A5C7145BF}" type="presParOf" srcId="{198C3E48-DE73-694C-B4F4-2F5C5AAB7D72}" destId="{4591A391-30F2-FD46-B413-24D0FF5E66EC}" srcOrd="2" destOrd="0" presId="urn:microsoft.com/office/officeart/2005/8/layout/chevron1"/>
    <dgm:cxn modelId="{B6A92954-0E94-E440-B844-C3D51C23D04E}" type="presParOf" srcId="{198C3E48-DE73-694C-B4F4-2F5C5AAB7D72}" destId="{DF15DFCF-952C-D347-91FB-949FEF3F2336}" srcOrd="3" destOrd="0" presId="urn:microsoft.com/office/officeart/2005/8/layout/chevron1"/>
    <dgm:cxn modelId="{35BAFB32-3344-8448-9E9E-CA27BCAFF98E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solidFill>
          <a:srgbClr val="5D5DD1"/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/>
      <dgm:t>
        <a:bodyPr/>
        <a:lstStyle/>
        <a:p>
          <a:r>
            <a:rPr lang="en-US" dirty="0"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93F54838-B9EB-4346-A58F-67336EF3E18A}" type="presOf" srcId="{1EF2B42D-F364-1C4C-8DE8-0828A86524AA}" destId="{0756A78E-4C5F-DF4A-A9F4-63D8C91E7406}" srcOrd="0" destOrd="0" presId="urn:microsoft.com/office/officeart/2005/8/layout/chevron1"/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20D78657-1101-4EE9-8D08-412EEC703D7C}" type="presOf" srcId="{376EACD0-D5F6-0746-AC11-C4DBE3FD145A}" destId="{4591A391-30F2-FD46-B413-24D0FF5E66EC}" srcOrd="0" destOrd="0" presId="urn:microsoft.com/office/officeart/2005/8/layout/chevron1"/>
    <dgm:cxn modelId="{7983F287-99A3-4F65-82C6-D172A7F85E89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8BC033EE-8935-439F-B17C-B818153896B1}" type="presOf" srcId="{A36A2A8A-8200-3642-9D80-1A95B93170E4}" destId="{3B89B309-88D5-584E-916F-C2A3FF7FBA2F}" srcOrd="0" destOrd="0" presId="urn:microsoft.com/office/officeart/2005/8/layout/chevron1"/>
    <dgm:cxn modelId="{4A4BC344-FB28-4919-A27A-2371E91007CA}" type="presParOf" srcId="{198C3E48-DE73-694C-B4F4-2F5C5AAB7D72}" destId="{3B89B309-88D5-584E-916F-C2A3FF7FBA2F}" srcOrd="0" destOrd="0" presId="urn:microsoft.com/office/officeart/2005/8/layout/chevron1"/>
    <dgm:cxn modelId="{5F5CE6EC-E3DB-4D3F-991C-416F5B9C8963}" type="presParOf" srcId="{198C3E48-DE73-694C-B4F4-2F5C5AAB7D72}" destId="{C94B23A2-59E3-A744-8999-A28931E54DE0}" srcOrd="1" destOrd="0" presId="urn:microsoft.com/office/officeart/2005/8/layout/chevron1"/>
    <dgm:cxn modelId="{137DC08A-9866-40B3-BA5E-8AD1141D9153}" type="presParOf" srcId="{198C3E48-DE73-694C-B4F4-2F5C5AAB7D72}" destId="{4591A391-30F2-FD46-B413-24D0FF5E66EC}" srcOrd="2" destOrd="0" presId="urn:microsoft.com/office/officeart/2005/8/layout/chevron1"/>
    <dgm:cxn modelId="{AC88030C-8B3D-47E5-9169-D9FFA6C330B8}" type="presParOf" srcId="{198C3E48-DE73-694C-B4F4-2F5C5AAB7D72}" destId="{DF15DFCF-952C-D347-91FB-949FEF3F2336}" srcOrd="3" destOrd="0" presId="urn:microsoft.com/office/officeart/2005/8/layout/chevron1"/>
    <dgm:cxn modelId="{3654B25A-BC95-4FA9-B5CA-F0A5387C4713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/>
      <dgm:t>
        <a:bodyPr/>
        <a:lstStyle/>
        <a:p>
          <a:r>
            <a:rPr lang="en-US" dirty="0"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>
        <a:solidFill>
          <a:srgbClr val="5156E7"/>
        </a:solidFill>
      </dgm:spPr>
      <dgm:t>
        <a:bodyPr/>
        <a:lstStyle/>
        <a:p>
          <a:r>
            <a:rPr lang="en-US" sz="105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184FB6A7-BE36-42A1-83C0-DE7DF876EFBE}" type="presOf" srcId="{A36A2A8A-8200-3642-9D80-1A95B93170E4}" destId="{3B89B309-88D5-584E-916F-C2A3FF7FBA2F}" srcOrd="0" destOrd="0" presId="urn:microsoft.com/office/officeart/2005/8/layout/chevron1"/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C2D73448-AFF9-4985-BE2A-4860EFB0A6FC}" type="presOf" srcId="{1EF2B42D-F364-1C4C-8DE8-0828A86524AA}" destId="{0756A78E-4C5F-DF4A-A9F4-63D8C91E7406}" srcOrd="0" destOrd="0" presId="urn:microsoft.com/office/officeart/2005/8/layout/chevron1"/>
    <dgm:cxn modelId="{1E503A1D-E2E4-4E1D-8DDE-D46DCF10425E}" type="presOf" srcId="{376EACD0-D5F6-0746-AC11-C4DBE3FD145A}" destId="{4591A391-30F2-FD46-B413-24D0FF5E66EC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7CD4DFCF-64B9-4B3A-B81F-4FF3D4BD4AB8}" type="presOf" srcId="{0739BDA5-3D8E-0549-B5DC-CD8F05AC4151}" destId="{198C3E48-DE73-694C-B4F4-2F5C5AAB7D72}" srcOrd="0" destOrd="0" presId="urn:microsoft.com/office/officeart/2005/8/layout/chevron1"/>
    <dgm:cxn modelId="{D3A1C029-B0E0-4FC7-93E9-9E8A305C8A6F}" type="presParOf" srcId="{198C3E48-DE73-694C-B4F4-2F5C5AAB7D72}" destId="{3B89B309-88D5-584E-916F-C2A3FF7FBA2F}" srcOrd="0" destOrd="0" presId="urn:microsoft.com/office/officeart/2005/8/layout/chevron1"/>
    <dgm:cxn modelId="{A3A9C72B-2012-4160-B8D6-8F7822CA07D5}" type="presParOf" srcId="{198C3E48-DE73-694C-B4F4-2F5C5AAB7D72}" destId="{C94B23A2-59E3-A744-8999-A28931E54DE0}" srcOrd="1" destOrd="0" presId="urn:microsoft.com/office/officeart/2005/8/layout/chevron1"/>
    <dgm:cxn modelId="{74448AF5-C8A4-43D9-87B6-9650629F6835}" type="presParOf" srcId="{198C3E48-DE73-694C-B4F4-2F5C5AAB7D72}" destId="{4591A391-30F2-FD46-B413-24D0FF5E66EC}" srcOrd="2" destOrd="0" presId="urn:microsoft.com/office/officeart/2005/8/layout/chevron1"/>
    <dgm:cxn modelId="{1B7B2B20-499B-4D2C-AB14-0A02E7365DCD}" type="presParOf" srcId="{198C3E48-DE73-694C-B4F4-2F5C5AAB7D72}" destId="{DF15DFCF-952C-D347-91FB-949FEF3F2336}" srcOrd="3" destOrd="0" presId="urn:microsoft.com/office/officeart/2005/8/layout/chevron1"/>
    <dgm:cxn modelId="{9614DE8E-9940-4E5A-A513-8CD0BCE8EE53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/>
      <dgm:t>
        <a:bodyPr/>
        <a:lstStyle/>
        <a:p>
          <a:r>
            <a:rPr lang="en-US" dirty="0"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>
        <a:solidFill>
          <a:srgbClr val="5D5DD1"/>
        </a:solidFill>
      </dgm:spPr>
      <dgm:t>
        <a:bodyPr/>
        <a:lstStyle/>
        <a:p>
          <a:r>
            <a:rPr lang="en-US" sz="105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67B4B14A-C03C-4719-A0E5-C36363E27F12}" type="presOf" srcId="{376EACD0-D5F6-0746-AC11-C4DBE3FD145A}" destId="{4591A391-30F2-FD46-B413-24D0FF5E66EC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5BDB9B10-60FB-4ADA-A8FC-2E31AA2C1B18}" type="presOf" srcId="{A36A2A8A-8200-3642-9D80-1A95B93170E4}" destId="{3B89B309-88D5-584E-916F-C2A3FF7FBA2F}" srcOrd="0" destOrd="0" presId="urn:microsoft.com/office/officeart/2005/8/layout/chevron1"/>
    <dgm:cxn modelId="{EBD06687-2EA8-49FD-AE0E-D16D93DD43DF}" type="presOf" srcId="{1EF2B42D-F364-1C4C-8DE8-0828A86524AA}" destId="{0756A78E-4C5F-DF4A-A9F4-63D8C91E7406}" srcOrd="0" destOrd="0" presId="urn:microsoft.com/office/officeart/2005/8/layout/chevron1"/>
    <dgm:cxn modelId="{ABE2E132-C727-4F69-96AE-F66E3831EA55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BFDAEC7-7669-49BB-A665-264920DCEEF2}" type="presParOf" srcId="{198C3E48-DE73-694C-B4F4-2F5C5AAB7D72}" destId="{3B89B309-88D5-584E-916F-C2A3FF7FBA2F}" srcOrd="0" destOrd="0" presId="urn:microsoft.com/office/officeart/2005/8/layout/chevron1"/>
    <dgm:cxn modelId="{31089372-27B1-4F49-A2DA-A9523D2C4FE6}" type="presParOf" srcId="{198C3E48-DE73-694C-B4F4-2F5C5AAB7D72}" destId="{C94B23A2-59E3-A744-8999-A28931E54DE0}" srcOrd="1" destOrd="0" presId="urn:microsoft.com/office/officeart/2005/8/layout/chevron1"/>
    <dgm:cxn modelId="{B26FF065-202E-4384-ACD8-86B4BCFD6168}" type="presParOf" srcId="{198C3E48-DE73-694C-B4F4-2F5C5AAB7D72}" destId="{4591A391-30F2-FD46-B413-24D0FF5E66EC}" srcOrd="2" destOrd="0" presId="urn:microsoft.com/office/officeart/2005/8/layout/chevron1"/>
    <dgm:cxn modelId="{ACA2711D-9950-4771-A8AE-77BA403CBD52}" type="presParOf" srcId="{198C3E48-DE73-694C-B4F4-2F5C5AAB7D72}" destId="{DF15DFCF-952C-D347-91FB-949FEF3F2336}" srcOrd="3" destOrd="0" presId="urn:microsoft.com/office/officeart/2005/8/layout/chevron1"/>
    <dgm:cxn modelId="{AB7DFA3C-BBC6-4C27-B352-917090033F45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F56F56E3-F502-324A-8653-1F33249052FB}" type="presOf" srcId="{1EF2B42D-F364-1C4C-8DE8-0828A86524AA}" destId="{0756A78E-4C5F-DF4A-A9F4-63D8C91E7406}" srcOrd="0" destOrd="0" presId="urn:microsoft.com/office/officeart/2005/8/layout/chevron1"/>
    <dgm:cxn modelId="{772C7FA2-BEFB-594D-91D9-9556D7A98A8B}" type="presOf" srcId="{376EACD0-D5F6-0746-AC11-C4DBE3FD145A}" destId="{4591A391-30F2-FD46-B413-24D0FF5E66EC}" srcOrd="0" destOrd="0" presId="urn:microsoft.com/office/officeart/2005/8/layout/chevron1"/>
    <dgm:cxn modelId="{0F25AC21-01D0-174D-911E-EF73845320E2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E43E7CF8-1311-0A4C-BBF6-1492718A2B82}" type="presOf" srcId="{A36A2A8A-8200-3642-9D80-1A95B93170E4}" destId="{3B89B309-88D5-584E-916F-C2A3FF7FBA2F}" srcOrd="0" destOrd="0" presId="urn:microsoft.com/office/officeart/2005/8/layout/chevron1"/>
    <dgm:cxn modelId="{D9F8513A-3FFD-2846-B0EC-5ABF5C56EA3F}" type="presParOf" srcId="{198C3E48-DE73-694C-B4F4-2F5C5AAB7D72}" destId="{3B89B309-88D5-584E-916F-C2A3FF7FBA2F}" srcOrd="0" destOrd="0" presId="urn:microsoft.com/office/officeart/2005/8/layout/chevron1"/>
    <dgm:cxn modelId="{A2FFCA92-61FD-4641-BFF6-47A20753BC8F}" type="presParOf" srcId="{198C3E48-DE73-694C-B4F4-2F5C5AAB7D72}" destId="{C94B23A2-59E3-A744-8999-A28931E54DE0}" srcOrd="1" destOrd="0" presId="urn:microsoft.com/office/officeart/2005/8/layout/chevron1"/>
    <dgm:cxn modelId="{0DC77533-43C3-C74E-AE68-9BD5039035E5}" type="presParOf" srcId="{198C3E48-DE73-694C-B4F4-2F5C5AAB7D72}" destId="{4591A391-30F2-FD46-B413-24D0FF5E66EC}" srcOrd="2" destOrd="0" presId="urn:microsoft.com/office/officeart/2005/8/layout/chevron1"/>
    <dgm:cxn modelId="{CFB05D8A-93C0-B242-AE53-CF30F61C7AAC}" type="presParOf" srcId="{198C3E48-DE73-694C-B4F4-2F5C5AAB7D72}" destId="{DF15DFCF-952C-D347-91FB-949FEF3F2336}" srcOrd="3" destOrd="0" presId="urn:microsoft.com/office/officeart/2005/8/layout/chevron1"/>
    <dgm:cxn modelId="{FCE1D67A-C433-2948-AFF0-972D4698DE0F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739BDA5-3D8E-0549-B5DC-CD8F05AC4151}" type="doc">
      <dgm:prSet loTypeId="urn:microsoft.com/office/officeart/2005/8/layout/chevron1" loCatId="" qsTypeId="urn:microsoft.com/office/officeart/2005/8/quickstyle/simple5" qsCatId="simple" csTypeId="urn:microsoft.com/office/officeart/2005/8/colors/accent0_2" csCatId="mainScheme" phldr="1"/>
      <dgm:spPr/>
    </dgm:pt>
    <dgm:pt modelId="{A36A2A8A-8200-3642-9D80-1A95B93170E4}">
      <dgm:prSet custT="1"/>
      <dgm:spPr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gm:t>
    </dgm:pt>
    <dgm:pt modelId="{9B755006-5813-4C4E-94F3-15C799E27B2C}" type="parTrans" cxnId="{93276E4F-19B3-1C42-A72B-A6C8C0C67182}">
      <dgm:prSet/>
      <dgm:spPr/>
      <dgm:t>
        <a:bodyPr/>
        <a:lstStyle/>
        <a:p>
          <a:endParaRPr lang="en-US"/>
        </a:p>
      </dgm:t>
    </dgm:pt>
    <dgm:pt modelId="{36136895-8A13-B54A-B869-D8D78315E073}" type="sibTrans" cxnId="{93276E4F-19B3-1C42-A72B-A6C8C0C67182}">
      <dgm:prSet/>
      <dgm:spPr/>
      <dgm:t>
        <a:bodyPr/>
        <a:lstStyle/>
        <a:p>
          <a:endParaRPr lang="en-US"/>
        </a:p>
      </dgm:t>
    </dgm:pt>
    <dgm:pt modelId="{376EACD0-D5F6-0746-AC11-C4DBE3FD145A}">
      <dgm:prSet custT="1"/>
      <dgm:spPr/>
      <dgm:t>
        <a:bodyPr/>
        <a:lstStyle/>
        <a:p>
          <a:r>
            <a:rPr lang="en-US" sz="105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gm:t>
    </dgm:pt>
    <dgm:pt modelId="{33FE3773-6893-1E40-824B-ED655A0D3EEA}" type="parTrans" cxnId="{6371B448-EE6F-D94C-A6BB-E25EBB2D005C}">
      <dgm:prSet/>
      <dgm:spPr/>
      <dgm:t>
        <a:bodyPr/>
        <a:lstStyle/>
        <a:p>
          <a:endParaRPr lang="en-US"/>
        </a:p>
      </dgm:t>
    </dgm:pt>
    <dgm:pt modelId="{71E3674D-B1C3-2B4B-956D-C718B3D8F77E}" type="sibTrans" cxnId="{6371B448-EE6F-D94C-A6BB-E25EBB2D005C}">
      <dgm:prSet/>
      <dgm:spPr/>
      <dgm:t>
        <a:bodyPr/>
        <a:lstStyle/>
        <a:p>
          <a:endParaRPr lang="en-US"/>
        </a:p>
      </dgm:t>
    </dgm:pt>
    <dgm:pt modelId="{1EF2B42D-F364-1C4C-8DE8-0828A86524AA}">
      <dgm:prSet/>
      <dgm:spPr>
        <a:solidFill>
          <a:srgbClr val="5156E7"/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gm:t>
    </dgm:pt>
    <dgm:pt modelId="{C5BA53A9-3633-3745-AA11-E1C364C96C62}" type="sibTrans" cxnId="{83C0A4A5-2D4D-144E-A3F4-0D59AA4296F2}">
      <dgm:prSet/>
      <dgm:spPr/>
      <dgm:t>
        <a:bodyPr/>
        <a:lstStyle/>
        <a:p>
          <a:endParaRPr lang="en-US"/>
        </a:p>
      </dgm:t>
    </dgm:pt>
    <dgm:pt modelId="{3FB6B311-1A49-1D46-863D-0CEDC2788E0C}" type="parTrans" cxnId="{83C0A4A5-2D4D-144E-A3F4-0D59AA4296F2}">
      <dgm:prSet/>
      <dgm:spPr/>
      <dgm:t>
        <a:bodyPr/>
        <a:lstStyle/>
        <a:p>
          <a:endParaRPr lang="en-US"/>
        </a:p>
      </dgm:t>
    </dgm:pt>
    <dgm:pt modelId="{198C3E48-DE73-694C-B4F4-2F5C5AAB7D72}" type="pres">
      <dgm:prSet presAssocID="{0739BDA5-3D8E-0549-B5DC-CD8F05AC4151}" presName="Name0" presStyleCnt="0">
        <dgm:presLayoutVars>
          <dgm:dir/>
          <dgm:animLvl val="lvl"/>
          <dgm:resizeHandles val="exact"/>
        </dgm:presLayoutVars>
      </dgm:prSet>
      <dgm:spPr/>
    </dgm:pt>
    <dgm:pt modelId="{3B89B309-88D5-584E-916F-C2A3FF7FBA2F}" type="pres">
      <dgm:prSet presAssocID="{A36A2A8A-8200-3642-9D80-1A95B93170E4}" presName="parTxOnly" presStyleLbl="node1" presStyleIdx="0" presStyleCnt="3" custAng="5400000" custLinFactX="116373" custLinFactY="-120117" custLinFactNeighborX="200000" custLinFactNeighborY="-200000">
        <dgm:presLayoutVars>
          <dgm:chMax val="0"/>
          <dgm:chPref val="0"/>
          <dgm:bulletEnabled val="1"/>
        </dgm:presLayoutVars>
      </dgm:prSet>
      <dgm:spPr/>
    </dgm:pt>
    <dgm:pt modelId="{C94B23A2-59E3-A744-8999-A28931E54DE0}" type="pres">
      <dgm:prSet presAssocID="{36136895-8A13-B54A-B869-D8D78315E073}" presName="parTxOnlySpace" presStyleCnt="0"/>
      <dgm:spPr/>
    </dgm:pt>
    <dgm:pt modelId="{4591A391-30F2-FD46-B413-24D0FF5E66EC}" type="pres">
      <dgm:prSet presAssocID="{376EACD0-D5F6-0746-AC11-C4DBE3FD145A}" presName="parTxOnly" presStyleLbl="node1" presStyleIdx="1" presStyleCnt="3" custAng="5400000" custLinFactX="36373" custLinFactNeighborX="100000" custLinFactNeighborY="-96748">
        <dgm:presLayoutVars>
          <dgm:chMax val="0"/>
          <dgm:chPref val="0"/>
          <dgm:bulletEnabled val="1"/>
        </dgm:presLayoutVars>
      </dgm:prSet>
      <dgm:spPr/>
    </dgm:pt>
    <dgm:pt modelId="{DF15DFCF-952C-D347-91FB-949FEF3F2336}" type="pres">
      <dgm:prSet presAssocID="{71E3674D-B1C3-2B4B-956D-C718B3D8F77E}" presName="parTxOnlySpace" presStyleCnt="0"/>
      <dgm:spPr/>
    </dgm:pt>
    <dgm:pt modelId="{0756A78E-4C5F-DF4A-A9F4-63D8C91E7406}" type="pres">
      <dgm:prSet presAssocID="{1EF2B42D-F364-1C4C-8DE8-0828A86524AA}" presName="parTxOnly" presStyleLbl="node1" presStyleIdx="2" presStyleCnt="3" custAng="5400000" custLinFactX="-33627" custLinFactY="21897" custLinFactNeighborX="-1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6371B448-EE6F-D94C-A6BB-E25EBB2D005C}" srcId="{0739BDA5-3D8E-0549-B5DC-CD8F05AC4151}" destId="{376EACD0-D5F6-0746-AC11-C4DBE3FD145A}" srcOrd="1" destOrd="0" parTransId="{33FE3773-6893-1E40-824B-ED655A0D3EEA}" sibTransId="{71E3674D-B1C3-2B4B-956D-C718B3D8F77E}"/>
    <dgm:cxn modelId="{D95098E0-C1C6-F742-9B37-1C177D14BE1E}" type="presOf" srcId="{A36A2A8A-8200-3642-9D80-1A95B93170E4}" destId="{3B89B309-88D5-584E-916F-C2A3FF7FBA2F}" srcOrd="0" destOrd="0" presId="urn:microsoft.com/office/officeart/2005/8/layout/chevron1"/>
    <dgm:cxn modelId="{83C0A4A5-2D4D-144E-A3F4-0D59AA4296F2}" srcId="{0739BDA5-3D8E-0549-B5DC-CD8F05AC4151}" destId="{1EF2B42D-F364-1C4C-8DE8-0828A86524AA}" srcOrd="2" destOrd="0" parTransId="{3FB6B311-1A49-1D46-863D-0CEDC2788E0C}" sibTransId="{C5BA53A9-3633-3745-AA11-E1C364C96C62}"/>
    <dgm:cxn modelId="{A4306167-DFDA-AE4A-A785-538FF210C951}" type="presOf" srcId="{1EF2B42D-F364-1C4C-8DE8-0828A86524AA}" destId="{0756A78E-4C5F-DF4A-A9F4-63D8C91E7406}" srcOrd="0" destOrd="0" presId="urn:microsoft.com/office/officeart/2005/8/layout/chevron1"/>
    <dgm:cxn modelId="{DB499831-8DCB-E248-8E14-9FC6CC989276}" type="presOf" srcId="{376EACD0-D5F6-0746-AC11-C4DBE3FD145A}" destId="{4591A391-30F2-FD46-B413-24D0FF5E66EC}" srcOrd="0" destOrd="0" presId="urn:microsoft.com/office/officeart/2005/8/layout/chevron1"/>
    <dgm:cxn modelId="{1C416CAE-B2C5-8D48-92E2-AB603639E7FA}" type="presOf" srcId="{0739BDA5-3D8E-0549-B5DC-CD8F05AC4151}" destId="{198C3E48-DE73-694C-B4F4-2F5C5AAB7D72}" srcOrd="0" destOrd="0" presId="urn:microsoft.com/office/officeart/2005/8/layout/chevron1"/>
    <dgm:cxn modelId="{93276E4F-19B3-1C42-A72B-A6C8C0C67182}" srcId="{0739BDA5-3D8E-0549-B5DC-CD8F05AC4151}" destId="{A36A2A8A-8200-3642-9D80-1A95B93170E4}" srcOrd="0" destOrd="0" parTransId="{9B755006-5813-4C4E-94F3-15C799E27B2C}" sibTransId="{36136895-8A13-B54A-B869-D8D78315E073}"/>
    <dgm:cxn modelId="{01E11EB6-3685-5343-877B-09EB855D76C4}" type="presParOf" srcId="{198C3E48-DE73-694C-B4F4-2F5C5AAB7D72}" destId="{3B89B309-88D5-584E-916F-C2A3FF7FBA2F}" srcOrd="0" destOrd="0" presId="urn:microsoft.com/office/officeart/2005/8/layout/chevron1"/>
    <dgm:cxn modelId="{6652781A-6F2E-8343-92CB-CB0478CB19D5}" type="presParOf" srcId="{198C3E48-DE73-694C-B4F4-2F5C5AAB7D72}" destId="{C94B23A2-59E3-A744-8999-A28931E54DE0}" srcOrd="1" destOrd="0" presId="urn:microsoft.com/office/officeart/2005/8/layout/chevron1"/>
    <dgm:cxn modelId="{BE2F8CB0-DAA9-7646-AF69-1DA601AECF6D}" type="presParOf" srcId="{198C3E48-DE73-694C-B4F4-2F5C5AAB7D72}" destId="{4591A391-30F2-FD46-B413-24D0FF5E66EC}" srcOrd="2" destOrd="0" presId="urn:microsoft.com/office/officeart/2005/8/layout/chevron1"/>
    <dgm:cxn modelId="{2C4B551F-EE41-0044-A99D-DB57D9C391A9}" type="presParOf" srcId="{198C3E48-DE73-694C-B4F4-2F5C5AAB7D72}" destId="{DF15DFCF-952C-D347-91FB-949FEF3F2336}" srcOrd="3" destOrd="0" presId="urn:microsoft.com/office/officeart/2005/8/layout/chevron1"/>
    <dgm:cxn modelId="{074D6A86-495D-BC49-B8F0-8E0605E917CD}" type="presParOf" srcId="{198C3E48-DE73-694C-B4F4-2F5C5AAB7D72}" destId="{0756A78E-4C5F-DF4A-A9F4-63D8C91E7406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solidFill>
          <a:srgbClr val="5D5DD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solidFill>
          <a:srgbClr val="5D5DD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solidFill>
          <a:srgbClr val="5D5DD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solidFill>
          <a:srgbClr val="5156E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solidFill>
          <a:srgbClr val="5D5DD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89B309-88D5-584E-916F-C2A3FF7FBA2F}">
      <dsp:nvSpPr>
        <dsp:cNvPr id="0" name=""/>
        <dsp:cNvSpPr/>
      </dsp:nvSpPr>
      <dsp:spPr>
        <a:xfrm rot="5400000">
          <a:off x="2338151" y="892224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/>
              </a:solidFill>
              <a:latin typeface="Helvetica" charset="0"/>
              <a:ea typeface="Helvetica" charset="0"/>
              <a:cs typeface="Helvetica" charset="0"/>
            </a:rPr>
            <a:t>NEED</a:t>
          </a:r>
        </a:p>
      </dsp:txBody>
      <dsp:txXfrm>
        <a:off x="2680850" y="892224"/>
        <a:ext cx="1028097" cy="685398"/>
      </dsp:txXfrm>
    </dsp:sp>
    <dsp:sp modelId="{4591A391-30F2-FD46-B413-24D0FF5E66EC}">
      <dsp:nvSpPr>
        <dsp:cNvPr id="0" name=""/>
        <dsp:cNvSpPr/>
      </dsp:nvSpPr>
      <dsp:spPr>
        <a:xfrm rot="5400000">
          <a:off x="2338151" y="2423191"/>
          <a:ext cx="1713495" cy="685398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Helvetica Neue" charset="0"/>
              <a:ea typeface="Helvetica Neue" charset="0"/>
              <a:cs typeface="Helvetica Neue" charset="0"/>
            </a:rPr>
            <a:t>CONSTRAINTS</a:t>
          </a:r>
        </a:p>
      </dsp:txBody>
      <dsp:txXfrm>
        <a:off x="2680850" y="2423191"/>
        <a:ext cx="1028097" cy="685398"/>
      </dsp:txXfrm>
    </dsp:sp>
    <dsp:sp modelId="{0756A78E-4C5F-DF4A-A9F4-63D8C91E7406}">
      <dsp:nvSpPr>
        <dsp:cNvPr id="0" name=""/>
        <dsp:cNvSpPr/>
      </dsp:nvSpPr>
      <dsp:spPr>
        <a:xfrm rot="5400000">
          <a:off x="2338151" y="3921780"/>
          <a:ext cx="1713495" cy="685398"/>
        </a:xfrm>
        <a:prstGeom prst="chevron">
          <a:avLst/>
        </a:prstGeom>
        <a:solidFill>
          <a:srgbClr val="5156E7"/>
        </a:solidFill>
        <a:ln>
          <a:solidFill>
            <a:schemeClr val="accent1">
              <a:lumMod val="5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rPr>
            <a:t>SOLUTION</a:t>
          </a:r>
        </a:p>
      </dsp:txBody>
      <dsp:txXfrm>
        <a:off x="2680850" y="3921780"/>
        <a:ext cx="1028097" cy="685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3862B-2393-4A82-9A73-98F62FD66E11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855DC-4D91-4FBE-AFB8-84DC7651A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76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Quicker intro,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019F3-8596-4028-9847-CBD3A185B0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73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0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12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40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89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61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29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5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9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34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2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7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08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7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88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38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73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42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0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5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46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4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4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7DC74-28BD-4268-85F5-065C75BDC17B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B9DA5-A1E3-41C2-93EE-53DBEB6FC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6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005B5-6F3C-274F-877C-8C118A12B0EF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630B0-2F2D-4446-A15A-12D32BAC2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8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oleObject" Target="../embeddings/oleObject3.bin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9.xml"/><Relationship Id="rId11" Type="http://schemas.openxmlformats.org/officeDocument/2006/relationships/oleObject" Target="../embeddings/oleObject2.bin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20.wmf"/><Relationship Id="rId4" Type="http://schemas.openxmlformats.org/officeDocument/2006/relationships/diagramLayout" Target="../diagrams/layout9.xml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4.em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2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7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9.em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621" y="2616015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45" y="6160769"/>
            <a:ext cx="3236976" cy="548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916" y="5000643"/>
            <a:ext cx="995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Undergraduate Student: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Ernest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Scalabrin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21" y="6018720"/>
            <a:ext cx="2973779" cy="763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56" y="6052184"/>
            <a:ext cx="2838929" cy="696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1714" y="4483583"/>
            <a:ext cx="677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Graduate Student Mentors: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Haichong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Zhang,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Younsu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Kim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70383" y="4007703"/>
            <a:ext cx="4192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Helvetica Light" charset="0"/>
                <a:ea typeface="Helvetica Light" charset="0"/>
                <a:cs typeface="Helvetica Light" charset="0"/>
              </a:rPr>
              <a:t>Mentor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Emad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Boctor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, PhD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87" y="1249701"/>
            <a:ext cx="2411096" cy="10520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9804" y="2643559"/>
            <a:ext cx="9314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Real Time Needle Integrated Ultrasound Imaging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569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9" y="-2"/>
            <a:ext cx="13405471" cy="7445831"/>
            <a:chOff x="-2979" y="-2"/>
            <a:chExt cx="13405471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9" y="0"/>
              <a:ext cx="12326113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</a:pPr>
              <a:r>
                <a:rPr lang="en-US" cap="small" dirty="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Back Projection Based Synthetic Aperture Focusing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コンテンツ プレースホルダー 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85" y="1368981"/>
            <a:ext cx="6302307" cy="384713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graphicFrame>
        <p:nvGraphicFramePr>
          <p:cNvPr id="19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083011"/>
              </p:ext>
            </p:extLst>
          </p:nvPr>
        </p:nvGraphicFramePr>
        <p:xfrm>
          <a:off x="823533" y="1843757"/>
          <a:ext cx="3073296" cy="606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Equation" r:id="rId9" imgW="1435100" imgH="292100" progId="Equation.DSMT4">
                  <p:embed/>
                </p:oleObj>
              </mc:Choice>
              <mc:Fallback>
                <p:oleObj name="Equation" r:id="rId9" imgW="1435100" imgH="292100" progId="Equation.DSMT4">
                  <p:embed/>
                  <p:pic>
                    <p:nvPicPr>
                      <p:cNvPr id="7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533" y="1843757"/>
                        <a:ext cx="3073296" cy="606482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914910"/>
              </p:ext>
            </p:extLst>
          </p:nvPr>
        </p:nvGraphicFramePr>
        <p:xfrm>
          <a:off x="945914" y="2980957"/>
          <a:ext cx="2763241" cy="456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Equation" r:id="rId11" imgW="1282700" imgH="215900" progId="Equation.DSMT4">
                  <p:embed/>
                </p:oleObj>
              </mc:Choice>
              <mc:Fallback>
                <p:oleObj name="Equation" r:id="rId11" imgW="1282700" imgH="215900" progId="Equation.DSMT4">
                  <p:embed/>
                  <p:pic>
                    <p:nvPicPr>
                      <p:cNvPr id="9" name="オブジェクト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914" y="2980957"/>
                        <a:ext cx="2763241" cy="456565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テキスト ボックス 9"/>
          <p:cNvSpPr txBox="1"/>
          <p:nvPr/>
        </p:nvSpPr>
        <p:spPr>
          <a:xfrm>
            <a:off x="623593" y="2363320"/>
            <a:ext cx="3843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Conventional delay-and-sum</a:t>
            </a:r>
          </a:p>
        </p:txBody>
      </p:sp>
      <p:sp>
        <p:nvSpPr>
          <p:cNvPr id="22" name="テキスト ボックス 10"/>
          <p:cNvSpPr txBox="1"/>
          <p:nvPr/>
        </p:nvSpPr>
        <p:spPr>
          <a:xfrm>
            <a:off x="1193397" y="3917016"/>
            <a:ext cx="270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Back projection SAF</a:t>
            </a:r>
          </a:p>
        </p:txBody>
      </p:sp>
      <p:graphicFrame>
        <p:nvGraphicFramePr>
          <p:cNvPr id="2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793393"/>
              </p:ext>
            </p:extLst>
          </p:nvPr>
        </p:nvGraphicFramePr>
        <p:xfrm>
          <a:off x="1727072" y="3553346"/>
          <a:ext cx="1457840" cy="363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Equation" r:id="rId13" imgW="723272" imgH="177646" progId="Equation.DSMT4">
                  <p:embed/>
                </p:oleObj>
              </mc:Choice>
              <mc:Fallback>
                <p:oleObj name="Equation" r:id="rId13" imgW="723272" imgH="177646" progId="Equation.DSMT4">
                  <p:embed/>
                  <p:pic>
                    <p:nvPicPr>
                      <p:cNvPr id="13" name="オブジェクト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7072" y="3553346"/>
                        <a:ext cx="1457840" cy="363670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7208323" y="6111020"/>
            <a:ext cx="2406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Figure Credit: Kai Zhang</a:t>
            </a:r>
          </a:p>
        </p:txBody>
      </p:sp>
    </p:spTree>
    <p:extLst>
      <p:ext uri="{BB962C8B-B14F-4D97-AF65-F5344CB8AC3E}">
        <p14:creationId xmlns:p14="http://schemas.microsoft.com/office/powerpoint/2010/main" val="807839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Real time beamforming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コンテンツ プレースホルダー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9" b="11040"/>
          <a:stretch/>
        </p:blipFill>
        <p:spPr bwMode="auto">
          <a:xfrm>
            <a:off x="786809" y="1961321"/>
            <a:ext cx="10211761" cy="386744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19435" y="6347637"/>
            <a:ext cx="317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Credit: Kai Zhang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67202" y="5885972"/>
            <a:ext cx="4924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92D050"/>
                </a:solidFill>
              </a:rPr>
              <a:t>S</a:t>
            </a:r>
            <a:r>
              <a:rPr lang="en-US" b="1" dirty="0"/>
              <a:t>ynthetic </a:t>
            </a:r>
            <a:r>
              <a:rPr lang="en-US" b="1" u="sng" dirty="0">
                <a:solidFill>
                  <a:srgbClr val="92D050"/>
                </a:solidFill>
              </a:rPr>
              <a:t>Tr</a:t>
            </a:r>
            <a:r>
              <a:rPr lang="en-US" b="1" dirty="0"/>
              <a:t>acked </a:t>
            </a:r>
            <a:r>
              <a:rPr lang="en-US" b="1" u="sng" dirty="0">
                <a:solidFill>
                  <a:srgbClr val="92D050"/>
                </a:solidFill>
              </a:rPr>
              <a:t>A</a:t>
            </a:r>
            <a:r>
              <a:rPr lang="en-US" b="1" dirty="0"/>
              <a:t>per</a:t>
            </a:r>
            <a:r>
              <a:rPr lang="en-US" b="1" u="sng" dirty="0">
                <a:solidFill>
                  <a:srgbClr val="92D050"/>
                </a:solidFill>
              </a:rPr>
              <a:t>t</a:t>
            </a:r>
            <a:r>
              <a:rPr lang="en-US" b="1" dirty="0"/>
              <a:t>ure </a:t>
            </a:r>
            <a:r>
              <a:rPr lang="en-US" b="1" u="sng" dirty="0">
                <a:solidFill>
                  <a:srgbClr val="92D050"/>
                </a:solidFill>
              </a:rPr>
              <a:t>U</a:t>
            </a:r>
            <a:r>
              <a:rPr lang="en-US" b="1" dirty="0"/>
              <a:t>ltra</a:t>
            </a:r>
            <a:r>
              <a:rPr lang="en-US" b="1" u="sng" dirty="0">
                <a:solidFill>
                  <a:srgbClr val="92D050"/>
                </a:solidFill>
              </a:rPr>
              <a:t>s</a:t>
            </a:r>
            <a:r>
              <a:rPr lang="en-US" b="1" dirty="0"/>
              <a:t>ound (STRATUS)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59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cap="small" dirty="0">
                  <a:solidFill>
                    <a:prstClr val="white"/>
                  </a:solidFill>
                  <a:latin typeface="Helvetica Light" charset="0"/>
                  <a:ea typeface="Helvetica Light" charset="0"/>
                  <a:cs typeface="Helvetica Light" charset="0"/>
                </a:rPr>
                <a:t>Scan Conversion</a:t>
              </a:r>
              <a:endPara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50" name="Picture 2" descr="http://www.ultrasonix.com/wikisonix/images/3/34/Scanconversi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84" y="1000124"/>
            <a:ext cx="8753475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6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Off line processing Result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VID_20170120_15300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81"/>
                </p14:media>
              </p:ext>
            </p:extLst>
          </p:nvPr>
        </p:nvPicPr>
        <p:blipFill rotWithShape="1">
          <a:blip r:embed="rId9"/>
          <a:srcRect b="16990"/>
          <a:stretch>
            <a:fillRect/>
          </a:stretch>
        </p:blipFill>
        <p:spPr>
          <a:xfrm>
            <a:off x="3745638" y="587829"/>
            <a:ext cx="4154805" cy="61313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98355" y="5817413"/>
            <a:ext cx="3155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Video Credit: Mateo Paredes, Kai Zhang</a:t>
            </a:r>
          </a:p>
        </p:txBody>
      </p:sp>
    </p:spTree>
    <p:extLst>
      <p:ext uri="{BB962C8B-B14F-4D97-AF65-F5344CB8AC3E}">
        <p14:creationId xmlns:p14="http://schemas.microsoft.com/office/powerpoint/2010/main" val="243673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Current Limitations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592984"/>
              </p:ext>
            </p:extLst>
          </p:nvPr>
        </p:nvGraphicFramePr>
        <p:xfrm>
          <a:off x="1044625" y="1198131"/>
          <a:ext cx="9309393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3131">
                  <a:extLst>
                    <a:ext uri="{9D8B030D-6E8A-4147-A177-3AD203B41FA5}">
                      <a16:colId xmlns:a16="http://schemas.microsoft.com/office/drawing/2014/main" val="1843980191"/>
                    </a:ext>
                  </a:extLst>
                </a:gridCol>
                <a:gridCol w="3103131">
                  <a:extLst>
                    <a:ext uri="{9D8B030D-6E8A-4147-A177-3AD203B41FA5}">
                      <a16:colId xmlns:a16="http://schemas.microsoft.com/office/drawing/2014/main" val="133528682"/>
                    </a:ext>
                  </a:extLst>
                </a:gridCol>
                <a:gridCol w="3103131">
                  <a:extLst>
                    <a:ext uri="{9D8B030D-6E8A-4147-A177-3AD203B41FA5}">
                      <a16:colId xmlns:a16="http://schemas.microsoft.com/office/drawing/2014/main" val="3995191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Limitation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818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Beamforming/Scan conversion are not real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 – inconvenient for physician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Implement real time algorithm to link beamforming and scan conversion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26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quantitative depth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– Obese patients have &gt;8cm of adipose tissue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Implement depth tracking capability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824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Holster is very large and must be fixed to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– very bulky and impractical for clinical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Miniaturize angle tracking apparatus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442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Speed is not ideal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 – Slows imaging and clinical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Convert code to C++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94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cross correlation of A-lines to B-mode 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 – No way to orient once sweeping stops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Implement Cross correlation algorithm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809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0632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Ideal mechanical design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図 6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0" t="9660" r="32464"/>
          <a:stretch/>
        </p:blipFill>
        <p:spPr>
          <a:xfrm>
            <a:off x="4111146" y="1008470"/>
            <a:ext cx="3176349" cy="53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20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Deliverables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276580"/>
              </p:ext>
            </p:extLst>
          </p:nvPr>
        </p:nvGraphicFramePr>
        <p:xfrm>
          <a:off x="554074" y="868522"/>
          <a:ext cx="10046586" cy="2328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862">
                  <a:extLst>
                    <a:ext uri="{9D8B030D-6E8A-4147-A177-3AD203B41FA5}">
                      <a16:colId xmlns:a16="http://schemas.microsoft.com/office/drawing/2014/main" val="1564273608"/>
                    </a:ext>
                  </a:extLst>
                </a:gridCol>
                <a:gridCol w="3348862">
                  <a:extLst>
                    <a:ext uri="{9D8B030D-6E8A-4147-A177-3AD203B41FA5}">
                      <a16:colId xmlns:a16="http://schemas.microsoft.com/office/drawing/2014/main" val="1067941791"/>
                    </a:ext>
                  </a:extLst>
                </a:gridCol>
                <a:gridCol w="3348862">
                  <a:extLst>
                    <a:ext uri="{9D8B030D-6E8A-4147-A177-3AD203B41FA5}">
                      <a16:colId xmlns:a16="http://schemas.microsoft.com/office/drawing/2014/main" val="3954448832"/>
                    </a:ext>
                  </a:extLst>
                </a:gridCol>
              </a:tblGrid>
              <a:tr h="524072"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Completion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204249"/>
                  </a:ext>
                </a:extLst>
              </a:tr>
              <a:tr h="5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C++ Translation and Speed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Minimum Deliverable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3/24/17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559339"/>
                  </a:ext>
                </a:extLst>
              </a:tr>
              <a:tr h="524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Beamform &amp; Scan Conversion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Expected Deliverable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3/24/17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7784"/>
                  </a:ext>
                </a:extLst>
              </a:tr>
              <a:tr h="524072">
                <a:tc>
                  <a:txBody>
                    <a:bodyPr/>
                    <a:lstStyle/>
                    <a:p>
                      <a:r>
                        <a:rPr lang="en-US" dirty="0"/>
                        <a:t>Needle Depth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Deliverable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4/30/17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135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665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Milestones 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643287"/>
              </p:ext>
            </p:extLst>
          </p:nvPr>
        </p:nvGraphicFramePr>
        <p:xfrm>
          <a:off x="554074" y="868522"/>
          <a:ext cx="10046586" cy="506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862">
                  <a:extLst>
                    <a:ext uri="{9D8B030D-6E8A-4147-A177-3AD203B41FA5}">
                      <a16:colId xmlns:a16="http://schemas.microsoft.com/office/drawing/2014/main" val="1564273608"/>
                    </a:ext>
                  </a:extLst>
                </a:gridCol>
                <a:gridCol w="3348862">
                  <a:extLst>
                    <a:ext uri="{9D8B030D-6E8A-4147-A177-3AD203B41FA5}">
                      <a16:colId xmlns:a16="http://schemas.microsoft.com/office/drawing/2014/main" val="1067941791"/>
                    </a:ext>
                  </a:extLst>
                </a:gridCol>
                <a:gridCol w="3348862">
                  <a:extLst>
                    <a:ext uri="{9D8B030D-6E8A-4147-A177-3AD203B41FA5}">
                      <a16:colId xmlns:a16="http://schemas.microsoft.com/office/drawing/2014/main" val="3954448832"/>
                    </a:ext>
                  </a:extLst>
                </a:gridCol>
              </a:tblGrid>
              <a:tr h="524072"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Completion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204249"/>
                  </a:ext>
                </a:extLst>
              </a:tr>
              <a:tr h="524072">
                <a:tc>
                  <a:txBody>
                    <a:bodyPr/>
                    <a:lstStyle/>
                    <a:p>
                      <a:r>
                        <a:rPr lang="en-US" b="1" dirty="0"/>
                        <a:t>Beamform &amp; Scan Conversion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Expected Deliverable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3/24/17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139134"/>
                  </a:ext>
                </a:extLst>
              </a:tr>
              <a:tr h="524072">
                <a:tc>
                  <a:txBody>
                    <a:bodyPr/>
                    <a:lstStyle/>
                    <a:p>
                      <a:r>
                        <a:rPr lang="en-US" b="0" dirty="0"/>
                        <a:t>Study Literature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2/25/17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589848"/>
                  </a:ext>
                </a:extLst>
              </a:tr>
              <a:tr h="524072">
                <a:tc>
                  <a:txBody>
                    <a:bodyPr/>
                    <a:lstStyle/>
                    <a:p>
                      <a:r>
                        <a:rPr lang="en-US" sz="1600" dirty="0"/>
                        <a:t>Understanding the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3/1/17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339865"/>
                  </a:ext>
                </a:extLst>
              </a:tr>
              <a:tr h="524072">
                <a:tc>
                  <a:txBody>
                    <a:bodyPr/>
                    <a:lstStyle/>
                    <a:p>
                      <a:r>
                        <a:rPr lang="en-US" dirty="0"/>
                        <a:t>Beamforming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2/27/17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594984"/>
                  </a:ext>
                </a:extLst>
              </a:tr>
              <a:tr h="524072">
                <a:tc>
                  <a:txBody>
                    <a:bodyPr/>
                    <a:lstStyle/>
                    <a:p>
                      <a:r>
                        <a:rPr lang="en-US" dirty="0"/>
                        <a:t>Scan Conversion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3/1/17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8200828"/>
                  </a:ext>
                </a:extLst>
              </a:tr>
              <a:tr h="524072">
                <a:tc>
                  <a:txBody>
                    <a:bodyPr/>
                    <a:lstStyle/>
                    <a:p>
                      <a:r>
                        <a:rPr lang="en-US" b="0" dirty="0"/>
                        <a:t>Able to Implement Existing 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3/6/17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135700"/>
                  </a:ext>
                </a:extLst>
              </a:tr>
              <a:tr h="524072">
                <a:tc>
                  <a:txBody>
                    <a:bodyPr/>
                    <a:lstStyle/>
                    <a:p>
                      <a:r>
                        <a:rPr lang="en-US" dirty="0"/>
                        <a:t>Add real time scan conversion visualization in </a:t>
                      </a:r>
                      <a:r>
                        <a:rPr lang="en-US" dirty="0" err="1"/>
                        <a:t>Matlab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3/17/17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159477"/>
                  </a:ext>
                </a:extLst>
              </a:tr>
              <a:tr h="524072">
                <a:tc>
                  <a:txBody>
                    <a:bodyPr/>
                    <a:lstStyle/>
                    <a:p>
                      <a:r>
                        <a:rPr lang="en-US" dirty="0" err="1"/>
                        <a:t>Backprojection</a:t>
                      </a:r>
                      <a:r>
                        <a:rPr lang="en-US" dirty="0"/>
                        <a:t> Reconstruction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3/24/17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555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51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Milestones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934584"/>
              </p:ext>
            </p:extLst>
          </p:nvPr>
        </p:nvGraphicFramePr>
        <p:xfrm>
          <a:off x="554074" y="868522"/>
          <a:ext cx="10456827" cy="4521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5609">
                  <a:extLst>
                    <a:ext uri="{9D8B030D-6E8A-4147-A177-3AD203B41FA5}">
                      <a16:colId xmlns:a16="http://schemas.microsoft.com/office/drawing/2014/main" val="1564273608"/>
                    </a:ext>
                  </a:extLst>
                </a:gridCol>
                <a:gridCol w="3485609">
                  <a:extLst>
                    <a:ext uri="{9D8B030D-6E8A-4147-A177-3AD203B41FA5}">
                      <a16:colId xmlns:a16="http://schemas.microsoft.com/office/drawing/2014/main" val="1067941791"/>
                    </a:ext>
                  </a:extLst>
                </a:gridCol>
                <a:gridCol w="3485609">
                  <a:extLst>
                    <a:ext uri="{9D8B030D-6E8A-4147-A177-3AD203B41FA5}">
                      <a16:colId xmlns:a16="http://schemas.microsoft.com/office/drawing/2014/main" val="3954448832"/>
                    </a:ext>
                  </a:extLst>
                </a:gridCol>
              </a:tblGrid>
              <a:tr h="686879"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Completion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204249"/>
                  </a:ext>
                </a:extLst>
              </a:tr>
              <a:tr h="686879">
                <a:tc>
                  <a:txBody>
                    <a:bodyPr/>
                    <a:lstStyle/>
                    <a:p>
                      <a:r>
                        <a:rPr lang="en-US" b="1" dirty="0"/>
                        <a:t>Needle Depth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Maximum Deliverable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4/30/17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135700"/>
                  </a:ext>
                </a:extLst>
              </a:tr>
              <a:tr h="838926">
                <a:tc>
                  <a:txBody>
                    <a:bodyPr/>
                    <a:lstStyle/>
                    <a:p>
                      <a:r>
                        <a:rPr lang="en-US" sz="1600" b="0" dirty="0"/>
                        <a:t>Acquire images of wire phantom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3/31/17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548249"/>
                  </a:ext>
                </a:extLst>
              </a:tr>
              <a:tr h="702805">
                <a:tc>
                  <a:txBody>
                    <a:bodyPr/>
                    <a:lstStyle/>
                    <a:p>
                      <a:r>
                        <a:rPr lang="en-US" sz="1600" b="0" dirty="0"/>
                        <a:t>Attempt to use cross correlation to measure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4/6/17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986061"/>
                  </a:ext>
                </a:extLst>
              </a:tr>
              <a:tr h="903607">
                <a:tc>
                  <a:txBody>
                    <a:bodyPr/>
                    <a:lstStyle/>
                    <a:p>
                      <a:r>
                        <a:rPr lang="en-US" sz="1600" b="0" dirty="0"/>
                        <a:t>Fabricate needle with side shooting element (or mechanical or optical tracking)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4/13/17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9713"/>
                  </a:ext>
                </a:extLst>
              </a:tr>
              <a:tr h="702805">
                <a:tc>
                  <a:txBody>
                    <a:bodyPr/>
                    <a:lstStyle/>
                    <a:p>
                      <a:r>
                        <a:rPr lang="en-US" b="0" dirty="0"/>
                        <a:t>Integrate side shooting signal into algorithm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4/30/17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351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899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Dependencies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888465"/>
              </p:ext>
            </p:extLst>
          </p:nvPr>
        </p:nvGraphicFramePr>
        <p:xfrm>
          <a:off x="1044625" y="1198131"/>
          <a:ext cx="9309393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3131">
                  <a:extLst>
                    <a:ext uri="{9D8B030D-6E8A-4147-A177-3AD203B41FA5}">
                      <a16:colId xmlns:a16="http://schemas.microsoft.com/office/drawing/2014/main" val="1843980191"/>
                    </a:ext>
                  </a:extLst>
                </a:gridCol>
                <a:gridCol w="3103131">
                  <a:extLst>
                    <a:ext uri="{9D8B030D-6E8A-4147-A177-3AD203B41FA5}">
                      <a16:colId xmlns:a16="http://schemas.microsoft.com/office/drawing/2014/main" val="133528682"/>
                    </a:ext>
                  </a:extLst>
                </a:gridCol>
                <a:gridCol w="3103131">
                  <a:extLst>
                    <a:ext uri="{9D8B030D-6E8A-4147-A177-3AD203B41FA5}">
                      <a16:colId xmlns:a16="http://schemas.microsoft.com/office/drawing/2014/main" val="3995191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Unknown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Estimated Likelihood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Resolution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818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Cross Correlation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 (depending on anatomical effects)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Resort to mechanical or optical depth tracking. Implement side shooting element.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26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0200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"/>
            <a:ext cx="13402492" cy="7445831"/>
            <a:chOff x="0" y="-2"/>
            <a:chExt cx="13402492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0" y="0"/>
              <a:ext cx="11404600" cy="533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small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What Is Cerebrospinal Fluid? 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Shape 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6996" y="1124693"/>
            <a:ext cx="5257996" cy="49495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908225" y="1521929"/>
            <a:ext cx="1317713" cy="738664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 cap="rnd" cmpd="thickThin">
            <a:solidFill>
              <a:schemeClr val="tx1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Avenir Book" charset="0"/>
                <a:cs typeface="Avenir Book"/>
              </a:rPr>
              <a:t>RBC and WBC Analysis from CSF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8320" y="3168534"/>
            <a:ext cx="3259178" cy="2031325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 cap="rnd" cmpd="thickThin">
            <a:solidFill>
              <a:schemeClr val="tx1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Avenir Book" charset="0"/>
                <a:cs typeface="Avenir Book"/>
              </a:rPr>
              <a:t>CSF is a clear fluid that bathes the brain and the spinal cord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Avenir Book" charset="0"/>
                <a:cs typeface="Avenir Book"/>
              </a:rPr>
              <a:t>It protects the brain against impact, removes waste, and provides nutrients to the central nervous system</a:t>
            </a:r>
          </a:p>
        </p:txBody>
      </p:sp>
    </p:spTree>
    <p:extLst>
      <p:ext uri="{BB962C8B-B14F-4D97-AF65-F5344CB8AC3E}">
        <p14:creationId xmlns:p14="http://schemas.microsoft.com/office/powerpoint/2010/main" val="1537896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Reading List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1507" y="587828"/>
            <a:ext cx="105900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[1] </a:t>
            </a:r>
            <a:r>
              <a:rPr lang="en-US" sz="1400" dirty="0" err="1"/>
              <a:t>Armon</a:t>
            </a:r>
            <a:r>
              <a:rPr lang="en-US" sz="1400" dirty="0"/>
              <a:t> C., Evans R. W., “Addendum to assessment: prevention of post-lumbar puncture headaches,” Neurology 65, 510-512 (2005). </a:t>
            </a:r>
          </a:p>
          <a:p>
            <a:r>
              <a:rPr lang="en-US" sz="1400" dirty="0"/>
              <a:t>[2] American Society for Healthcare Risk Management, “Risk Management Handbook for Health Care Organizations”, Jossey-Bass, 5 (2009). </a:t>
            </a:r>
          </a:p>
          <a:p>
            <a:r>
              <a:rPr lang="en-US" sz="1400" dirty="0"/>
              <a:t>[3] Edwards C., </a:t>
            </a:r>
            <a:r>
              <a:rPr lang="en-US" sz="1400" dirty="0" err="1"/>
              <a:t>Leira</a:t>
            </a:r>
            <a:r>
              <a:rPr lang="en-US" sz="1400" dirty="0"/>
              <a:t> E. C., and Gonzalez-Alegre P., “Residency Training: A Failed Lumbar Puncture Is More about Obesity than Lack of Ability,” Neurology 84(10), e69-72 (2015). </a:t>
            </a:r>
          </a:p>
          <a:p>
            <a:r>
              <a:rPr lang="en-US" sz="1400" dirty="0"/>
              <a:t>[4] Shah K. H., Richard K. M., et al., “Incidence of traumatic lumbar puncture,” Academic Emergency Medicine 10(2), 151-4 (2003).</a:t>
            </a:r>
          </a:p>
          <a:p>
            <a:r>
              <a:rPr lang="en-US" sz="1400" dirty="0"/>
              <a:t>[5] Ahmed S. V., </a:t>
            </a:r>
            <a:r>
              <a:rPr lang="en-US" sz="1400" dirty="0" err="1"/>
              <a:t>Jayawarna</a:t>
            </a:r>
            <a:r>
              <a:rPr lang="en-US" sz="1400" dirty="0"/>
              <a:t> C., and Jude E., “Post lumbar puncture headache: Diagnosis and management,” Postgraduate Medical Journal 82(273), 713-716 (2006). </a:t>
            </a:r>
          </a:p>
          <a:p>
            <a:r>
              <a:rPr lang="en-US" sz="1400" dirty="0"/>
              <a:t>[6] Shaikh F., Brzezinski J., Alexander S., </a:t>
            </a:r>
            <a:r>
              <a:rPr lang="en-US" sz="1400" dirty="0" err="1"/>
              <a:t>Arzola</a:t>
            </a:r>
            <a:r>
              <a:rPr lang="en-US" sz="1400" dirty="0"/>
              <a:t> C., Carvalho J. C., </a:t>
            </a:r>
            <a:r>
              <a:rPr lang="en-US" sz="1400" dirty="0" err="1"/>
              <a:t>Beyene</a:t>
            </a:r>
            <a:r>
              <a:rPr lang="en-US" sz="1400" dirty="0"/>
              <a:t> J., and Sung L., “Ultrasound imaging for lumbar punctures and epidural </a:t>
            </a:r>
            <a:r>
              <a:rPr lang="en-US" sz="1400" dirty="0" err="1"/>
              <a:t>catheterisations</a:t>
            </a:r>
            <a:r>
              <a:rPr lang="en-US" sz="1400" dirty="0"/>
              <a:t>: systematic review and meta-analysis,” BMJ 346 (2013). </a:t>
            </a:r>
          </a:p>
          <a:p>
            <a:r>
              <a:rPr lang="en-US" sz="1400" dirty="0"/>
              <a:t>[7] Brook A. D., Burns J., </a:t>
            </a:r>
            <a:r>
              <a:rPr lang="en-US" sz="1400" dirty="0" err="1"/>
              <a:t>Dauer</a:t>
            </a:r>
            <a:r>
              <a:rPr lang="en-US" sz="1400" dirty="0"/>
              <a:t> E., </a:t>
            </a:r>
            <a:r>
              <a:rPr lang="en-US" sz="1400" dirty="0" err="1"/>
              <a:t>Schoendfeld</a:t>
            </a:r>
            <a:r>
              <a:rPr lang="en-US" sz="1400" dirty="0"/>
              <a:t> A. H., and Miller T. S., “Comparison of CT and Fluoroscopic Guidance for Lumbar Puncture in an Obese Population with Prior Failed Unguided Attempt,” Journal of </a:t>
            </a:r>
            <a:r>
              <a:rPr lang="en-US" sz="1400" dirty="0" err="1"/>
              <a:t>NeuroInterventional</a:t>
            </a:r>
            <a:r>
              <a:rPr lang="en-US" sz="1400" dirty="0"/>
              <a:t> Surgery 323-27 (2013). </a:t>
            </a:r>
          </a:p>
          <a:p>
            <a:r>
              <a:rPr lang="en-US" sz="1400" dirty="0"/>
              <a:t>[8] </a:t>
            </a:r>
            <a:r>
              <a:rPr lang="en-US" sz="1400" dirty="0" err="1"/>
              <a:t>Engedal</a:t>
            </a:r>
            <a:r>
              <a:rPr lang="en-US" sz="1400" dirty="0"/>
              <a:t> T. S., </a:t>
            </a:r>
            <a:r>
              <a:rPr lang="en-US" sz="1400" dirty="0" err="1"/>
              <a:t>Ørding</a:t>
            </a:r>
            <a:r>
              <a:rPr lang="en-US" sz="1400" dirty="0"/>
              <a:t> H., </a:t>
            </a:r>
            <a:r>
              <a:rPr lang="en-US" sz="1400" dirty="0" err="1"/>
              <a:t>Vilholm</a:t>
            </a:r>
            <a:r>
              <a:rPr lang="en-US" sz="1400" dirty="0"/>
              <a:t> O. J., “Changing the needle for lumbar punctures,” Clinical Neurology and Neurosurgery 130, 74-79 (2015). </a:t>
            </a:r>
          </a:p>
          <a:p>
            <a:r>
              <a:rPr lang="en-US" sz="1400" dirty="0"/>
              <a:t>[9] Tamas U., </a:t>
            </a:r>
            <a:r>
              <a:rPr lang="en-US" sz="1400" dirty="0" err="1"/>
              <a:t>Abolmaesumi</a:t>
            </a:r>
            <a:r>
              <a:rPr lang="en-US" sz="1400" dirty="0"/>
              <a:t> P., Jalal R., Welch M., </a:t>
            </a:r>
            <a:r>
              <a:rPr lang="en-US" sz="1400" dirty="0" err="1"/>
              <a:t>Ayukawa</a:t>
            </a:r>
            <a:r>
              <a:rPr lang="en-US" sz="1400" dirty="0"/>
              <a:t> I., </a:t>
            </a:r>
            <a:r>
              <a:rPr lang="en-US" sz="1400" dirty="0" err="1"/>
              <a:t>Nagpal</a:t>
            </a:r>
            <a:r>
              <a:rPr lang="en-US" sz="1400" dirty="0"/>
              <a:t> S., Lasso A., Jaeger M., </a:t>
            </a:r>
            <a:r>
              <a:rPr lang="en-US" sz="1400" dirty="0" err="1"/>
              <a:t>Borschneck</a:t>
            </a:r>
            <a:r>
              <a:rPr lang="en-US" sz="1400" dirty="0"/>
              <a:t> D., </a:t>
            </a:r>
            <a:r>
              <a:rPr lang="en-US" sz="1400" dirty="0" err="1"/>
              <a:t>Fichtinger</a:t>
            </a:r>
            <a:r>
              <a:rPr lang="en-US" sz="1400" dirty="0"/>
              <a:t> G., and Mousavi P., “Spinal Needle Navigation by Tracked Ultrasound Snapshots,” IEEE Transactions on Biomedical Engineering 59(10), 2766-72 (2012).</a:t>
            </a:r>
          </a:p>
          <a:p>
            <a:r>
              <a:rPr lang="en-US" sz="1400" dirty="0"/>
              <a:t>[10]Moore J., Clarke C., Bainbridge D., </a:t>
            </a:r>
            <a:r>
              <a:rPr lang="en-US" sz="1400" dirty="0" err="1"/>
              <a:t>Wedlake</a:t>
            </a:r>
            <a:r>
              <a:rPr lang="en-US" sz="1400" dirty="0"/>
              <a:t> C., Wiles A., Pace D., and Peters T., “Image Guidance for Spinal Facet Injections Using Tracked Ultrasound,” Medical Image Computing and Computer-Assisted Intervention, (2009). </a:t>
            </a:r>
          </a:p>
          <a:p>
            <a:r>
              <a:rPr lang="en-US" sz="1400" dirty="0"/>
              <a:t>[11]Chen E. C. S., Mousavi P., Gill S., </a:t>
            </a:r>
            <a:r>
              <a:rPr lang="en-US" sz="1400" dirty="0" err="1"/>
              <a:t>Fichtinger</a:t>
            </a:r>
            <a:r>
              <a:rPr lang="en-US" sz="1400" dirty="0"/>
              <a:t> G., </a:t>
            </a:r>
            <a:r>
              <a:rPr lang="en-US" sz="1400" dirty="0" err="1"/>
              <a:t>Abolmaesumi</a:t>
            </a:r>
            <a:r>
              <a:rPr lang="en-US" sz="1400" dirty="0"/>
              <a:t> P., “Ultrasound guided spine needle insertion,” Proc. SPIE 7625, 762538 (2010). </a:t>
            </a:r>
          </a:p>
          <a:p>
            <a:r>
              <a:rPr lang="en-US" sz="1400" dirty="0"/>
              <a:t>[12]Najafi M., </a:t>
            </a:r>
            <a:r>
              <a:rPr lang="en-US" sz="1400" dirty="0" err="1"/>
              <a:t>Abolmaesumi</a:t>
            </a:r>
            <a:r>
              <a:rPr lang="en-US" sz="1400" dirty="0"/>
              <a:t> P., </a:t>
            </a:r>
            <a:r>
              <a:rPr lang="en-US" sz="1400" dirty="0" err="1"/>
              <a:t>Rohling</a:t>
            </a:r>
            <a:r>
              <a:rPr lang="en-US" sz="1400" dirty="0"/>
              <a:t> R., “Single-Camera Closed-Form Real-Time Needle Tracking for </a:t>
            </a:r>
            <a:r>
              <a:rPr lang="en-US" sz="1400" dirty="0" err="1"/>
              <a:t>UltrasoundGuided</a:t>
            </a:r>
            <a:r>
              <a:rPr lang="en-US" sz="1400" dirty="0"/>
              <a:t> Needle Insertion,” Ultrasound in Medicine and Biology, 41(10), 2663-2676 (2015). </a:t>
            </a:r>
          </a:p>
          <a:p>
            <a:r>
              <a:rPr lang="en-US" sz="1400" dirty="0"/>
              <a:t>[13]Wang X. L., </a:t>
            </a:r>
            <a:r>
              <a:rPr lang="en-US" sz="1400" dirty="0" err="1"/>
              <a:t>Stolka</a:t>
            </a:r>
            <a:r>
              <a:rPr lang="en-US" sz="1400" dirty="0"/>
              <a:t> P. J., </a:t>
            </a:r>
            <a:r>
              <a:rPr lang="en-US" sz="1400" dirty="0" err="1"/>
              <a:t>Boctor</a:t>
            </a:r>
            <a:r>
              <a:rPr lang="en-US" sz="1400" dirty="0"/>
              <a:t> E., Hager G., </a:t>
            </a:r>
            <a:r>
              <a:rPr lang="en-US" sz="1400" dirty="0" err="1"/>
              <a:t>Choti</a:t>
            </a:r>
            <a:r>
              <a:rPr lang="en-US" sz="1400" dirty="0"/>
              <a:t> M., “The Kinect as an interventional tracking system,” Proc. SPIE 8316, 83160U (2012). </a:t>
            </a:r>
          </a:p>
          <a:p>
            <a:r>
              <a:rPr lang="en-US" sz="1400" dirty="0"/>
              <a:t>[14]</a:t>
            </a:r>
            <a:r>
              <a:rPr lang="en-US" sz="1400" dirty="0" err="1"/>
              <a:t>Nagpal</a:t>
            </a:r>
            <a:r>
              <a:rPr lang="en-US" sz="1400" dirty="0"/>
              <a:t> S., </a:t>
            </a:r>
            <a:r>
              <a:rPr lang="en-US" sz="1400" dirty="0" err="1"/>
              <a:t>Abolmaesumi</a:t>
            </a:r>
            <a:r>
              <a:rPr lang="en-US" sz="1400" dirty="0"/>
              <a:t> P., </a:t>
            </a:r>
            <a:r>
              <a:rPr lang="en-US" sz="1400" dirty="0" err="1"/>
              <a:t>Rasoulian</a:t>
            </a:r>
            <a:r>
              <a:rPr lang="en-US" sz="1400" dirty="0"/>
              <a:t> A., et al., “A multi-vertebrae CT to US registration of the lumbar spine in clinical data,” Int. J. CARS 10(9), 1371-81 (2015). </a:t>
            </a:r>
          </a:p>
          <a:p>
            <a:r>
              <a:rPr lang="en-US" sz="1400" dirty="0"/>
              <a:t>[15]Jensen J. A., </a:t>
            </a:r>
            <a:r>
              <a:rPr lang="en-US" sz="1400" dirty="0" err="1"/>
              <a:t>Nikolov</a:t>
            </a:r>
            <a:r>
              <a:rPr lang="en-US" sz="1400" dirty="0"/>
              <a:t> S. I., </a:t>
            </a:r>
            <a:r>
              <a:rPr lang="en-US" sz="1400" dirty="0" err="1"/>
              <a:t>Gammelmark</a:t>
            </a:r>
            <a:r>
              <a:rPr lang="en-US" sz="1400" dirty="0"/>
              <a:t> K. L., Pedersen M. H., “Synthetic aperture ultrasound imaging,” </a:t>
            </a:r>
            <a:r>
              <a:rPr lang="en-US" sz="1400" dirty="0" err="1"/>
              <a:t>Ultrasonics</a:t>
            </a:r>
            <a:r>
              <a:rPr lang="en-US" sz="1400" dirty="0"/>
              <a:t> 44(22), e5-e15 (2006). </a:t>
            </a:r>
          </a:p>
          <a:p>
            <a:r>
              <a:rPr lang="en-US" sz="1400" dirty="0"/>
              <a:t>[16]Zhang H. K., Cheng A., </a:t>
            </a:r>
            <a:r>
              <a:rPr lang="en-US" sz="1400" dirty="0" err="1"/>
              <a:t>Bottenus</a:t>
            </a:r>
            <a:r>
              <a:rPr lang="en-US" sz="1400" dirty="0"/>
              <a:t> N., Guo X., </a:t>
            </a:r>
            <a:r>
              <a:rPr lang="en-US" sz="1400" dirty="0" err="1"/>
              <a:t>Trahey</a:t>
            </a:r>
            <a:r>
              <a:rPr lang="en-US" sz="1400" dirty="0"/>
              <a:t> G. E., </a:t>
            </a:r>
            <a:r>
              <a:rPr lang="en-US" sz="1400" dirty="0" err="1"/>
              <a:t>Boctor</a:t>
            </a:r>
            <a:r>
              <a:rPr lang="en-US" sz="1400" dirty="0"/>
              <a:t> E. M., “Synthetic Tracked Aperture Ultrasound (STRATUS) Imaging: Design, Simulation, and Experimental Evaluation,” Journal of Medical Imaging 3(2), 027001 (2016). </a:t>
            </a:r>
          </a:p>
          <a:p>
            <a:r>
              <a:rPr lang="en-US" sz="1400" dirty="0"/>
              <a:t>[17]</a:t>
            </a:r>
            <a:r>
              <a:rPr lang="en-US" sz="1400" dirty="0" err="1"/>
              <a:t>Bottenus</a:t>
            </a:r>
            <a:r>
              <a:rPr lang="en-US" sz="1400" dirty="0"/>
              <a:t> N., Long W., Zhang H. K., </a:t>
            </a:r>
            <a:r>
              <a:rPr lang="en-US" sz="1400" dirty="0" err="1"/>
              <a:t>Jakovljevic</a:t>
            </a:r>
            <a:r>
              <a:rPr lang="en-US" sz="1400" dirty="0"/>
              <a:t> M., </a:t>
            </a:r>
            <a:r>
              <a:rPr lang="en-US" sz="1400" dirty="0" err="1"/>
              <a:t>Bradway</a:t>
            </a:r>
            <a:r>
              <a:rPr lang="en-US" sz="1400" dirty="0"/>
              <a:t> D. P., </a:t>
            </a:r>
            <a:r>
              <a:rPr lang="en-US" sz="1400" dirty="0" err="1"/>
              <a:t>Boctor</a:t>
            </a:r>
            <a:r>
              <a:rPr lang="en-US" sz="1400" dirty="0"/>
              <a:t> E. M., </a:t>
            </a:r>
            <a:r>
              <a:rPr lang="en-US" sz="1400" dirty="0" err="1"/>
              <a:t>Trahey</a:t>
            </a:r>
            <a:r>
              <a:rPr lang="en-US" sz="1400" dirty="0"/>
              <a:t> G. E., “Feasibility of Swept Synthetic Aperture Ultrasound Imaging,” IEEE Transactions on Medical Imaging 35(7), 1676-1685 (2016).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9302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References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7712" y="783654"/>
            <a:ext cx="1046243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1. </a:t>
            </a:r>
            <a:r>
              <a:rPr lang="en-US" sz="1400" dirty="0" err="1"/>
              <a:t>Armon</a:t>
            </a:r>
            <a:r>
              <a:rPr lang="en-US" sz="1400" dirty="0"/>
              <a:t> C, Evans RW. Addendum to assessment: prevention of post-lumbar puncture </a:t>
            </a:r>
            <a:r>
              <a:rPr lang="en-US" sz="1400" dirty="0" err="1"/>
              <a:t>headaches.Neurology</a:t>
            </a:r>
            <a:r>
              <a:rPr lang="en-US" sz="1400" dirty="0"/>
              <a:t> 2005; 65: 510– 512</a:t>
            </a:r>
          </a:p>
          <a:p>
            <a:r>
              <a:rPr lang="en-US" sz="1400" dirty="0"/>
              <a:t>2. American Society for Healthcare Risk Management (</a:t>
            </a:r>
            <a:r>
              <a:rPr lang="en-US" sz="1400" dirty="0" err="1"/>
              <a:t>n.d.</a:t>
            </a:r>
            <a:r>
              <a:rPr lang="en-US" sz="1400" dirty="0"/>
              <a:t>). Risk Management Handbook for Health Care Organizations (Vol. 1). </a:t>
            </a:r>
          </a:p>
          <a:p>
            <a:r>
              <a:rPr lang="en-US" sz="1400" dirty="0"/>
              <a:t>3. Edwards, Cory, MD, Enrique C. </a:t>
            </a:r>
            <a:r>
              <a:rPr lang="en-US" sz="1400" dirty="0" err="1"/>
              <a:t>Leira</a:t>
            </a:r>
            <a:r>
              <a:rPr lang="en-US" sz="1400" dirty="0"/>
              <a:t>, MD, MS, and Pedro Gonzalez-Alegre, MD, PhD. "Residency Training: A Failed Lumbar Puncture Is More about Obesity than Lack of Ability." American Academy of Neurology (2015): n. </a:t>
            </a:r>
            <a:r>
              <a:rPr lang="en-US" sz="1400" dirty="0" err="1"/>
              <a:t>pag</a:t>
            </a:r>
            <a:r>
              <a:rPr lang="en-US" sz="1400" dirty="0"/>
              <a:t>. Print.</a:t>
            </a:r>
          </a:p>
          <a:p>
            <a:r>
              <a:rPr lang="en-US" sz="1400" dirty="0"/>
              <a:t>4. Shah KH, Richard KM, et al. Incidence of traumatic lumbar puncture. Academic Emergency Medicine</a:t>
            </a:r>
          </a:p>
          <a:p>
            <a:r>
              <a:rPr lang="en-US" sz="1400" dirty="0"/>
              <a:t>5. Ahmed, S. V., </a:t>
            </a:r>
            <a:r>
              <a:rPr lang="en-US" sz="1400" dirty="0" err="1"/>
              <a:t>Jayawarna</a:t>
            </a:r>
            <a:r>
              <a:rPr lang="en-US" sz="1400" dirty="0"/>
              <a:t>, C.,\&amp; Jude, E. (2006, November). Post lumbar puncture headache: Diagnosis and management. Postgraduate Medical Journal, 82(273), 713-716. </a:t>
            </a:r>
          </a:p>
          <a:p>
            <a:r>
              <a:rPr lang="en-US" sz="1400" dirty="0"/>
              <a:t>6. Ultrasound imaging for lumbar punctures and epidural </a:t>
            </a:r>
            <a:r>
              <a:rPr lang="en-US" sz="1400" dirty="0" err="1"/>
              <a:t>catheterisations</a:t>
            </a:r>
            <a:r>
              <a:rPr lang="en-US" sz="1400" dirty="0"/>
              <a:t>: systematic review and meta-analysis</a:t>
            </a:r>
          </a:p>
          <a:p>
            <a:r>
              <a:rPr lang="en-US" sz="1400" dirty="0"/>
              <a:t>7. Brook, A. D., J. Burns, E. </a:t>
            </a:r>
            <a:r>
              <a:rPr lang="en-US" sz="1400" dirty="0" err="1"/>
              <a:t>Dauer</a:t>
            </a:r>
            <a:r>
              <a:rPr lang="en-US" sz="1400" dirty="0"/>
              <a:t>, A. H. </a:t>
            </a:r>
            <a:r>
              <a:rPr lang="en-US" sz="1400" dirty="0" err="1"/>
              <a:t>Schoendfeld</a:t>
            </a:r>
            <a:r>
              <a:rPr lang="en-US" sz="1400" dirty="0"/>
              <a:t>, and T. S. Miller. "Comparison of CT and Fluoroscopic Guidance for Lumbar Puncture in an Obese Population with Prior Failed Unguided Attempt." Journal of </a:t>
            </a:r>
            <a:r>
              <a:rPr lang="en-US" sz="1400" dirty="0" err="1"/>
              <a:t>NeuroInterventional</a:t>
            </a:r>
            <a:r>
              <a:rPr lang="en-US" sz="1400" dirty="0"/>
              <a:t> Surgery, 2013, 323-27.</a:t>
            </a:r>
          </a:p>
          <a:p>
            <a:r>
              <a:rPr lang="en-US" sz="1400" dirty="0"/>
              <a:t>8. Changing the needle for lumbar punctures: Results from a prospective study</a:t>
            </a:r>
          </a:p>
          <a:p>
            <a:r>
              <a:rPr lang="en-US" sz="1400" dirty="0"/>
              <a:t>9. </a:t>
            </a:r>
            <a:r>
              <a:rPr lang="en-US" sz="1400" dirty="0" err="1"/>
              <a:t>Ungi</a:t>
            </a:r>
            <a:r>
              <a:rPr lang="en-US" sz="1400" dirty="0"/>
              <a:t>, Tamas, </a:t>
            </a:r>
            <a:r>
              <a:rPr lang="en-US" sz="1400" dirty="0" err="1"/>
              <a:t>Purang</a:t>
            </a:r>
            <a:r>
              <a:rPr lang="en-US" sz="1400" dirty="0"/>
              <a:t> </a:t>
            </a:r>
            <a:r>
              <a:rPr lang="en-US" sz="1400" dirty="0" err="1"/>
              <a:t>Abolmaesumi</a:t>
            </a:r>
            <a:r>
              <a:rPr lang="en-US" sz="1400" dirty="0"/>
              <a:t>, </a:t>
            </a:r>
            <a:r>
              <a:rPr lang="en-US" sz="1400" dirty="0" err="1"/>
              <a:t>Rayhan</a:t>
            </a:r>
            <a:r>
              <a:rPr lang="en-US" sz="1400" dirty="0"/>
              <a:t> Jalal, </a:t>
            </a:r>
            <a:r>
              <a:rPr lang="en-US" sz="1400" dirty="0" err="1"/>
              <a:t>Mattea</a:t>
            </a:r>
            <a:r>
              <a:rPr lang="en-US" sz="1400" dirty="0"/>
              <a:t> Welch, Irene </a:t>
            </a:r>
            <a:r>
              <a:rPr lang="en-US" sz="1400" dirty="0" err="1"/>
              <a:t>Ayukawa</a:t>
            </a:r>
            <a:r>
              <a:rPr lang="en-US" sz="1400" dirty="0"/>
              <a:t>, </a:t>
            </a:r>
            <a:r>
              <a:rPr lang="en-US" sz="1400" dirty="0" err="1"/>
              <a:t>Simrin</a:t>
            </a:r>
            <a:r>
              <a:rPr lang="en-US" sz="1400" dirty="0"/>
              <a:t> </a:t>
            </a:r>
            <a:r>
              <a:rPr lang="en-US" sz="1400" dirty="0" err="1"/>
              <a:t>Nagpal</a:t>
            </a:r>
            <a:r>
              <a:rPr lang="en-US" sz="1400" dirty="0"/>
              <a:t>, </a:t>
            </a:r>
            <a:r>
              <a:rPr lang="en-US" sz="1400" dirty="0" err="1"/>
              <a:t>Andras</a:t>
            </a:r>
            <a:r>
              <a:rPr lang="en-US" sz="1400" dirty="0"/>
              <a:t> Lasso, Melanie Jaeger, Daniel </a:t>
            </a:r>
            <a:r>
              <a:rPr lang="en-US" sz="1400" dirty="0" err="1"/>
              <a:t>Borschneck</a:t>
            </a:r>
            <a:r>
              <a:rPr lang="en-US" sz="1400" dirty="0"/>
              <a:t>, Gabor </a:t>
            </a:r>
            <a:r>
              <a:rPr lang="en-US" sz="1400" dirty="0" err="1"/>
              <a:t>Fichtinger</a:t>
            </a:r>
            <a:r>
              <a:rPr lang="en-US" sz="1400" dirty="0"/>
              <a:t>, and </a:t>
            </a:r>
            <a:r>
              <a:rPr lang="en-US" sz="1400" dirty="0" err="1"/>
              <a:t>Parvin</a:t>
            </a:r>
            <a:r>
              <a:rPr lang="en-US" sz="1400" dirty="0"/>
              <a:t> Mousavi. Spinal Needle Navigation by Tracked Ultrasound Snapshots. IEEE Transactions on Biomedical Engineering, Oct. 2012. Web.</a:t>
            </a:r>
          </a:p>
          <a:p>
            <a:r>
              <a:rPr lang="en-US" sz="1400" dirty="0"/>
              <a:t>10. Moore, John, Colin Clarke, Daniel Bainbridge, Chris </a:t>
            </a:r>
            <a:r>
              <a:rPr lang="en-US" sz="1400" dirty="0" err="1"/>
              <a:t>Wedlake</a:t>
            </a:r>
            <a:r>
              <a:rPr lang="en-US" sz="1400" dirty="0"/>
              <a:t>, Andrew Wiles, Danielle Pace, and Terry Peters. Image Guidance for Spinal Facet Injections Using Tracked Ultrasound. Medical Image Computing and Computer-Assisted Intervention, 2009. Web.</a:t>
            </a:r>
          </a:p>
          <a:p>
            <a:r>
              <a:rPr lang="en-US" sz="1400" dirty="0"/>
              <a:t>11. Chen, Elvis C. S.; Mousavi, </a:t>
            </a:r>
            <a:r>
              <a:rPr lang="en-US" sz="1400" dirty="0" err="1"/>
              <a:t>Parvin</a:t>
            </a:r>
            <a:r>
              <a:rPr lang="en-US" sz="1400" dirty="0"/>
              <a:t>; Gill, Sean; </a:t>
            </a:r>
            <a:r>
              <a:rPr lang="en-US" sz="1400" dirty="0" err="1"/>
              <a:t>Fichtinger</a:t>
            </a:r>
            <a:r>
              <a:rPr lang="en-US" sz="1400" dirty="0"/>
              <a:t>, Gabor; </a:t>
            </a:r>
            <a:r>
              <a:rPr lang="en-US" sz="1400" dirty="0" err="1"/>
              <a:t>Abolmaesumi</a:t>
            </a:r>
            <a:r>
              <a:rPr lang="en-US" sz="1400" dirty="0"/>
              <a:t>, </a:t>
            </a:r>
            <a:r>
              <a:rPr lang="en-US" sz="1400" dirty="0" err="1"/>
              <a:t>Purang</a:t>
            </a:r>
            <a:r>
              <a:rPr lang="en-US" sz="1400" dirty="0"/>
              <a:t>. Ultrasound guided spine needle insertion. Medical Imaging 2010: Visualization, Image-Guided Procedures, and Modeling, edited by Kenneth H. Wong, Michael I. </a:t>
            </a:r>
            <a:r>
              <a:rPr lang="en-US" sz="1400" dirty="0" err="1"/>
              <a:t>Miga</a:t>
            </a:r>
            <a:r>
              <a:rPr lang="en-US" sz="1400" dirty="0"/>
              <a:t>, Proceedings of SPIE, Volume 7625, 762538, 2010.</a:t>
            </a:r>
          </a:p>
          <a:p>
            <a:r>
              <a:rPr lang="en-US" sz="1400" dirty="0"/>
              <a:t>12. Single-Camera Closed-Form Real-Time Needle Tracking for Ultrasound-Guided Needle Insertion. Najafi, Mohammad et al. Ultrasound in Medicine and Biology , Volume 41 , Issue 10 , 2663 - 2676</a:t>
            </a:r>
          </a:p>
          <a:p>
            <a:r>
              <a:rPr lang="en-US" sz="1400" dirty="0"/>
              <a:t>13. Xiang L. Wang ; Philipp J. </a:t>
            </a:r>
            <a:r>
              <a:rPr lang="en-US" sz="1400" dirty="0" err="1"/>
              <a:t>Stolka</a:t>
            </a:r>
            <a:r>
              <a:rPr lang="en-US" sz="1400" dirty="0"/>
              <a:t> ; Emad </a:t>
            </a:r>
            <a:r>
              <a:rPr lang="en-US" sz="1400" dirty="0" err="1"/>
              <a:t>Boctor</a:t>
            </a:r>
            <a:r>
              <a:rPr lang="en-US" sz="1400" dirty="0"/>
              <a:t> ; Gregory Hager ; Michael </a:t>
            </a:r>
            <a:r>
              <a:rPr lang="en-US" sz="1400" dirty="0" err="1"/>
              <a:t>Choti</a:t>
            </a:r>
            <a:r>
              <a:rPr lang="en-US" sz="1400" dirty="0"/>
              <a:t>; The Kinect as an interventional tracking system. Proc. SPIE 8316, Medical Imaging 2012: Image-Guided Procedures, Robotic Interventions, and Modeling, 83160U (February 23, 2012); doi:10.1117/12.912444.</a:t>
            </a:r>
          </a:p>
          <a:p>
            <a:r>
              <a:rPr lang="en-US" sz="1400" dirty="0"/>
              <a:t>14. </a:t>
            </a:r>
            <a:r>
              <a:rPr lang="en-US" sz="1400" dirty="0" err="1"/>
              <a:t>Nagpal</a:t>
            </a:r>
            <a:r>
              <a:rPr lang="en-US" sz="1400" dirty="0"/>
              <a:t>, S., </a:t>
            </a:r>
            <a:r>
              <a:rPr lang="en-US" sz="1400" dirty="0" err="1"/>
              <a:t>Abolmaesumi</a:t>
            </a:r>
            <a:r>
              <a:rPr lang="en-US" sz="1400" dirty="0"/>
              <a:t>, P., </a:t>
            </a:r>
            <a:r>
              <a:rPr lang="en-US" sz="1400" dirty="0" err="1"/>
              <a:t>Rasoulian</a:t>
            </a:r>
            <a:r>
              <a:rPr lang="en-US" sz="1400" dirty="0"/>
              <a:t>, A. et al. </a:t>
            </a:r>
            <a:r>
              <a:rPr lang="en-US" sz="1400" dirty="0" err="1"/>
              <a:t>Int</a:t>
            </a:r>
            <a:r>
              <a:rPr lang="en-US" sz="1400" dirty="0"/>
              <a:t> J CARS (2015) 10: 1371. doi:10.1007/s11548-015-1247-5</a:t>
            </a:r>
          </a:p>
          <a:p>
            <a:r>
              <a:rPr lang="en-US" sz="1400" dirty="0"/>
              <a:t>15. </a:t>
            </a:r>
            <a:r>
              <a:rPr lang="en-US" sz="1400" dirty="0" err="1"/>
              <a:t>Jørgen</a:t>
            </a:r>
            <a:r>
              <a:rPr lang="en-US" sz="1400" dirty="0"/>
              <a:t> Arendt Jensen, Svetoslav Ivanov </a:t>
            </a:r>
            <a:r>
              <a:rPr lang="en-US" sz="1400" dirty="0" err="1"/>
              <a:t>Nikolov</a:t>
            </a:r>
            <a:r>
              <a:rPr lang="en-US" sz="1400" dirty="0"/>
              <a:t>, Kim </a:t>
            </a:r>
            <a:r>
              <a:rPr lang="en-US" sz="1400" dirty="0" err="1"/>
              <a:t>Løkke</a:t>
            </a:r>
            <a:r>
              <a:rPr lang="en-US" sz="1400" dirty="0"/>
              <a:t> </a:t>
            </a:r>
            <a:r>
              <a:rPr lang="en-US" sz="1400" dirty="0" err="1"/>
              <a:t>Gammelmark</a:t>
            </a:r>
            <a:r>
              <a:rPr lang="en-US" sz="1400" dirty="0"/>
              <a:t>, Morten </a:t>
            </a:r>
            <a:r>
              <a:rPr lang="en-US" sz="1400" dirty="0" err="1"/>
              <a:t>Høgholm</a:t>
            </a:r>
            <a:r>
              <a:rPr lang="en-US" sz="1400" dirty="0"/>
              <a:t> Pedersen, Synthetic aperture ultrasound imaging, </a:t>
            </a:r>
            <a:r>
              <a:rPr lang="en-US" sz="1400" dirty="0" err="1"/>
              <a:t>Ultrasonics</a:t>
            </a:r>
            <a:r>
              <a:rPr lang="en-US" sz="1400" dirty="0"/>
              <a:t>, Volume 44, Supplement, 22 December 2006, Pages e5-e15, ISSN 0041-624X.</a:t>
            </a:r>
          </a:p>
        </p:txBody>
      </p:sp>
    </p:spTree>
    <p:extLst>
      <p:ext uri="{BB962C8B-B14F-4D97-AF65-F5344CB8AC3E}">
        <p14:creationId xmlns:p14="http://schemas.microsoft.com/office/powerpoint/2010/main" val="142412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Why Is CSF Collected?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49331" y="1650601"/>
            <a:ext cx="9215651" cy="4732456"/>
            <a:chOff x="220682" y="1757801"/>
            <a:chExt cx="8205987" cy="4258056"/>
          </a:xfrm>
        </p:grpSpPr>
        <p:sp>
          <p:nvSpPr>
            <p:cNvPr id="14" name="TextBox 13"/>
            <p:cNvSpPr txBox="1"/>
            <p:nvPr/>
          </p:nvSpPr>
          <p:spPr>
            <a:xfrm>
              <a:off x="220682" y="2710109"/>
              <a:ext cx="1089375" cy="33230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ap="rnd" cmpd="thickThin">
              <a:solidFill>
                <a:schemeClr val="tx1"/>
              </a:solidFill>
              <a:prstDash val="solid"/>
              <a:round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Meningitis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08120" y="2710109"/>
              <a:ext cx="1508168" cy="33230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ap="rnd" cmpd="thickThin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Viral Infections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77752" y="4692762"/>
              <a:ext cx="1306336" cy="332309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ap="rnd" cmpd="thickThin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Hemorrhage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76215" y="4554263"/>
              <a:ext cx="1350454" cy="58154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5400" cmpd="thickThin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Intracranial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    Pressure</a:t>
              </a:r>
            </a:p>
          </p:txBody>
        </p:sp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2731735" y="3739001"/>
              <a:ext cx="1978441" cy="2276856"/>
              <a:chOff x="2111161" y="2164699"/>
              <a:chExt cx="1697404" cy="1951039"/>
            </a:xfrm>
            <a:solidFill>
              <a:srgbClr val="D9D9D9"/>
            </a:solidFill>
            <a:effectLst/>
          </p:grpSpPr>
          <p:sp>
            <p:nvSpPr>
              <p:cNvPr id="36" name="Hexagon 35"/>
              <p:cNvSpPr/>
              <p:nvPr/>
            </p:nvSpPr>
            <p:spPr>
              <a:xfrm rot="5400000">
                <a:off x="1984343" y="2291517"/>
                <a:ext cx="1951039" cy="1697404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Hexagon 4"/>
              <p:cNvSpPr/>
              <p:nvPr/>
            </p:nvSpPr>
            <p:spPr>
              <a:xfrm>
                <a:off x="2375672" y="2468737"/>
                <a:ext cx="1168380" cy="13429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47650" tIns="247650" rIns="247650" bIns="247650" numCol="1" spcCol="1270" anchor="ctr" anchorCtr="0">
                <a:noAutofit/>
              </a:bodyPr>
              <a:lstStyle/>
              <a:p>
                <a:pPr marL="0" marR="0" lvl="0" indent="0" algn="ctr" defTabSz="28892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771143" y="4952462"/>
              <a:ext cx="1846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Subarachnoid bleeding</a:t>
              </a:r>
            </a:p>
          </p:txBody>
        </p: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1648658" y="1757801"/>
              <a:ext cx="1978335" cy="2273948"/>
              <a:chOff x="1198075" y="369352"/>
              <a:chExt cx="1697404" cy="1951039"/>
            </a:xfrm>
            <a:solidFill>
              <a:srgbClr val="D9D9D9"/>
            </a:solidFill>
            <a:effectLst/>
          </p:grpSpPr>
          <p:sp>
            <p:nvSpPr>
              <p:cNvPr id="34" name="Hexagon 33"/>
              <p:cNvSpPr/>
              <p:nvPr/>
            </p:nvSpPr>
            <p:spPr>
              <a:xfrm rot="5400000">
                <a:off x="1071257" y="496170"/>
                <a:ext cx="1951039" cy="1697404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Hexagon 4"/>
              <p:cNvSpPr/>
              <p:nvPr/>
            </p:nvSpPr>
            <p:spPr>
              <a:xfrm>
                <a:off x="1462586" y="673390"/>
                <a:ext cx="1168380" cy="13429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600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709063" y="2940270"/>
              <a:ext cx="1846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Inflamed meninges</a:t>
              </a:r>
            </a:p>
          </p:txBody>
        </p: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3855593" y="1757802"/>
              <a:ext cx="1978335" cy="2273948"/>
              <a:chOff x="3163669" y="369352"/>
              <a:chExt cx="1697404" cy="1951039"/>
            </a:xfrm>
            <a:solidFill>
              <a:srgbClr val="D9D9D9"/>
            </a:solidFill>
            <a:effectLst/>
          </p:grpSpPr>
          <p:sp>
            <p:nvSpPr>
              <p:cNvPr id="32" name="Hexagon 31"/>
              <p:cNvSpPr/>
              <p:nvPr/>
            </p:nvSpPr>
            <p:spPr>
              <a:xfrm rot="5400000">
                <a:off x="3036851" y="496170"/>
                <a:ext cx="1951039" cy="1697404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Hexagon 4"/>
              <p:cNvSpPr/>
              <p:nvPr/>
            </p:nvSpPr>
            <p:spPr>
              <a:xfrm>
                <a:off x="3428180" y="673390"/>
                <a:ext cx="1168380" cy="13429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36220" tIns="236220" rIns="236220" bIns="236220" numCol="1" spcCol="1270" anchor="ctr" anchorCtr="0">
                <a:noAutofit/>
              </a:bodyPr>
              <a:lstStyle/>
              <a:p>
                <a:pPr marL="0" marR="0" lvl="0" indent="0" algn="ctr" defTabSz="27559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916021" y="2940270"/>
              <a:ext cx="1846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Leading cause of encephalitis</a:t>
              </a:r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4922393" y="3739001"/>
              <a:ext cx="1980865" cy="2276856"/>
              <a:chOff x="4076755" y="2168328"/>
              <a:chExt cx="1697404" cy="1951039"/>
            </a:xfrm>
            <a:solidFill>
              <a:srgbClr val="D9D9D9"/>
            </a:solidFill>
            <a:effectLst/>
          </p:grpSpPr>
          <p:sp>
            <p:nvSpPr>
              <p:cNvPr id="30" name="Hexagon 29"/>
              <p:cNvSpPr/>
              <p:nvPr/>
            </p:nvSpPr>
            <p:spPr>
              <a:xfrm rot="5400000">
                <a:off x="3949937" y="2295146"/>
                <a:ext cx="1951039" cy="1697404"/>
              </a:xfrm>
              <a:prstGeom prst="hexagon">
                <a:avLst>
                  <a:gd name="adj" fmla="val 25000"/>
                  <a:gd name="vf" fmla="val 115470"/>
                </a:avLst>
              </a:prstGeom>
              <a:grpFill/>
              <a:ln>
                <a:noFill/>
              </a:ln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Hexagon 4"/>
              <p:cNvSpPr/>
              <p:nvPr/>
            </p:nvSpPr>
            <p:spPr>
              <a:xfrm>
                <a:off x="4340142" y="2462978"/>
                <a:ext cx="1168380" cy="13429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16002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426" y="4021904"/>
              <a:ext cx="829056" cy="83515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002807" y="5040868"/>
              <a:ext cx="1846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Hydrocephalus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6929" y="2004855"/>
              <a:ext cx="835152" cy="83515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122" y="4024952"/>
              <a:ext cx="829056" cy="82905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670" y="2004855"/>
              <a:ext cx="835152" cy="835152"/>
            </a:xfrm>
            <a:prstGeom prst="rect">
              <a:avLst/>
            </a:prstGeom>
          </p:spPr>
        </p:pic>
      </p:grpSp>
      <p:sp>
        <p:nvSpPr>
          <p:cNvPr id="38" name="Content Placeholder 37"/>
          <p:cNvSpPr txBox="1">
            <a:spLocks noGrp="1"/>
          </p:cNvSpPr>
          <p:nvPr>
            <p:ph idx="1"/>
          </p:nvPr>
        </p:nvSpPr>
        <p:spPr>
          <a:xfrm>
            <a:off x="300038" y="830263"/>
            <a:ext cx="105156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Every year, </a:t>
            </a:r>
            <a:r>
              <a:rPr lang="en-US" b="1" i="1" dirty="0">
                <a:latin typeface="Avenir Book" charset="0"/>
                <a:ea typeface="Avenir Book" charset="0"/>
                <a:cs typeface="Avenir Book" charset="0"/>
              </a:rPr>
              <a:t>700,000 </a:t>
            </a:r>
            <a:r>
              <a:rPr lang="en-US" i="1" dirty="0">
                <a:latin typeface="Avenir Book" charset="0"/>
                <a:ea typeface="Avenir Book" charset="0"/>
                <a:cs typeface="Avenir Book" charset="0"/>
              </a:rPr>
              <a:t>diagnostic and therapeutic lumbar punctures are performed to collect CSF for:</a:t>
            </a:r>
          </a:p>
        </p:txBody>
      </p:sp>
    </p:spTree>
    <p:extLst>
      <p:ext uri="{BB962C8B-B14F-4D97-AF65-F5344CB8AC3E}">
        <p14:creationId xmlns:p14="http://schemas.microsoft.com/office/powerpoint/2010/main" val="1310064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How Is CSF Collected?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87" y="726939"/>
            <a:ext cx="6324600" cy="3162300"/>
          </a:xfrm>
          <a:prstGeom prst="rect">
            <a:avLst/>
          </a:prstGeom>
        </p:spPr>
      </p:pic>
      <p:pic>
        <p:nvPicPr>
          <p:cNvPr id="1026" name="Picture 2" descr="http://www.mayfieldclinic.com/Images/PE-Lumbarpuncture_Fig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709" y="2190308"/>
            <a:ext cx="2874745" cy="292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09483" y="4372386"/>
            <a:ext cx="6080415" cy="1477328"/>
          </a:xfrm>
          <a:prstGeom prst="rect">
            <a:avLst/>
          </a:prstGeom>
          <a:solidFill>
            <a:schemeClr val="tx2">
              <a:lumMod val="75000"/>
            </a:schemeClr>
          </a:solidFill>
          <a:ln w="25400" cap="rnd" cmpd="thickThin">
            <a:solidFill>
              <a:schemeClr val="tx1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Avenir Book" charset="0"/>
                <a:cs typeface="Avenir Book"/>
              </a:rPr>
              <a:t>CSF is located in the subarachnoid space of the spine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Avenir Book" charset="0"/>
                <a:cs typeface="Avenir Book"/>
              </a:rPr>
              <a:t>Collected via Lumbar Puncture, navigation of a collection needle to subarachnoid space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/>
                <a:ea typeface="Avenir Book" charset="0"/>
                <a:cs typeface="Avenir Book"/>
              </a:rPr>
              <a:t>Physicians must avoid blood vessels, nerves, and bone without visibility</a:t>
            </a:r>
          </a:p>
        </p:txBody>
      </p:sp>
    </p:spTree>
    <p:extLst>
      <p:ext uri="{BB962C8B-B14F-4D97-AF65-F5344CB8AC3E}">
        <p14:creationId xmlns:p14="http://schemas.microsoft.com/office/powerpoint/2010/main" val="4131159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4244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Why should Lumbar Punctures be Improved?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94659" y="1119673"/>
            <a:ext cx="10528714" cy="4755875"/>
            <a:chOff x="369021" y="1119673"/>
            <a:chExt cx="11269658" cy="4755875"/>
          </a:xfrm>
        </p:grpSpPr>
        <p:sp>
          <p:nvSpPr>
            <p:cNvPr id="10" name="Double Brace 9"/>
            <p:cNvSpPr/>
            <p:nvPr/>
          </p:nvSpPr>
          <p:spPr>
            <a:xfrm>
              <a:off x="369021" y="1119673"/>
              <a:ext cx="11269658" cy="4739951"/>
            </a:xfrm>
            <a:prstGeom prst="bracePair">
              <a:avLst/>
            </a:prstGeom>
            <a:effectLst>
              <a:outerShdw dist="38100" sx="1000" sy="1000" rotWithShape="0">
                <a:srgbClr val="000000">
                  <a:alpha val="0"/>
                </a:srgb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79368" y="1225286"/>
              <a:ext cx="3256547" cy="484338"/>
            </a:xfrm>
            <a:prstGeom prst="roundRect">
              <a:avLst/>
            </a:prstGeom>
            <a:solidFill>
              <a:srgbClr val="E46955"/>
            </a:solidFill>
            <a:ln w="38100" cmpd="sng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90"/>
            <p:cNvSpPr txBox="1">
              <a:spLocks noChangeArrowheads="1"/>
            </p:cNvSpPr>
            <p:nvPr/>
          </p:nvSpPr>
          <p:spPr bwMode="auto">
            <a:xfrm>
              <a:off x="1145273" y="1270780"/>
              <a:ext cx="28620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Hematoma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57378" y="2006403"/>
              <a:ext cx="3278537" cy="485920"/>
            </a:xfrm>
            <a:prstGeom prst="roundRect">
              <a:avLst/>
            </a:prstGeom>
            <a:solidFill>
              <a:srgbClr val="E46955"/>
            </a:solidFill>
            <a:ln w="38100" cmpd="sng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90"/>
            <p:cNvSpPr txBox="1">
              <a:spLocks noChangeArrowheads="1"/>
            </p:cNvSpPr>
            <p:nvPr/>
          </p:nvSpPr>
          <p:spPr bwMode="auto">
            <a:xfrm>
              <a:off x="979369" y="2055566"/>
              <a:ext cx="3256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Nerve Damage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965399" y="2787809"/>
              <a:ext cx="3270516" cy="493942"/>
            </a:xfrm>
            <a:prstGeom prst="roundRect">
              <a:avLst/>
            </a:prstGeom>
            <a:solidFill>
              <a:srgbClr val="E46955"/>
            </a:solidFill>
            <a:ln w="38100" cmpd="sng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90"/>
            <p:cNvSpPr txBox="1">
              <a:spLocks noChangeArrowheads="1"/>
            </p:cNvSpPr>
            <p:nvPr/>
          </p:nvSpPr>
          <p:spPr bwMode="auto">
            <a:xfrm>
              <a:off x="987390" y="2836973"/>
              <a:ext cx="32485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Severe Pain and Discomfort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965399" y="3588955"/>
              <a:ext cx="3266506" cy="477897"/>
            </a:xfrm>
            <a:prstGeom prst="roundRect">
              <a:avLst/>
            </a:prstGeom>
            <a:solidFill>
              <a:srgbClr val="B44026"/>
            </a:solidFill>
            <a:ln w="38100" cmpd="sng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90"/>
            <p:cNvSpPr txBox="1">
              <a:spLocks noChangeArrowheads="1"/>
            </p:cNvSpPr>
            <p:nvPr/>
          </p:nvSpPr>
          <p:spPr bwMode="auto">
            <a:xfrm>
              <a:off x="987390" y="3638119"/>
              <a:ext cx="32485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CSF Leak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965399" y="4271143"/>
              <a:ext cx="3266506" cy="766657"/>
            </a:xfrm>
            <a:prstGeom prst="roundRect">
              <a:avLst/>
            </a:prstGeom>
            <a:solidFill>
              <a:srgbClr val="B44026"/>
            </a:solidFill>
            <a:ln w="38100" cmpd="sng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90"/>
            <p:cNvSpPr txBox="1">
              <a:spLocks noChangeArrowheads="1"/>
            </p:cNvSpPr>
            <p:nvPr/>
          </p:nvSpPr>
          <p:spPr bwMode="auto">
            <a:xfrm>
              <a:off x="1203630" y="4313871"/>
              <a:ext cx="284113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Post Dural Puncture Headache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965399" y="5221884"/>
              <a:ext cx="3266506" cy="637740"/>
            </a:xfrm>
            <a:prstGeom prst="roundRect">
              <a:avLst/>
            </a:prstGeom>
            <a:solidFill>
              <a:srgbClr val="B44026"/>
            </a:solidFill>
            <a:ln w="38100" cmpd="sng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90"/>
            <p:cNvSpPr txBox="1">
              <a:spLocks noChangeArrowheads="1"/>
            </p:cNvSpPr>
            <p:nvPr/>
          </p:nvSpPr>
          <p:spPr bwMode="auto">
            <a:xfrm>
              <a:off x="932090" y="5229217"/>
              <a:ext cx="32485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Delay of Treatment and Diagnosis</a:t>
              </a:r>
            </a:p>
          </p:txBody>
        </p:sp>
      </p:grpSp>
      <p:cxnSp>
        <p:nvCxnSpPr>
          <p:cNvPr id="27" name="Straight Connector 26"/>
          <p:cNvCxnSpPr/>
          <p:nvPr/>
        </p:nvCxnSpPr>
        <p:spPr>
          <a:xfrm flipH="1" flipV="1">
            <a:off x="5133698" y="3019647"/>
            <a:ext cx="50901" cy="389760"/>
          </a:xfrm>
          <a:prstGeom prst="line">
            <a:avLst/>
          </a:prstGeom>
          <a:noFill/>
          <a:ln w="12700" cap="flat" cmpd="sng" algn="ctr">
            <a:solidFill>
              <a:srgbClr val="767E91"/>
            </a:solidFill>
            <a:prstDash val="solid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 flipH="1" flipV="1">
            <a:off x="5163720" y="2248930"/>
            <a:ext cx="151841" cy="1162698"/>
          </a:xfrm>
          <a:prstGeom prst="line">
            <a:avLst/>
          </a:prstGeom>
          <a:noFill/>
          <a:ln w="12700" cap="flat" cmpd="sng" algn="ctr">
            <a:solidFill>
              <a:srgbClr val="767E91"/>
            </a:solidFill>
            <a:prstDash val="solid"/>
          </a:ln>
          <a:effectLst/>
        </p:spPr>
      </p:cxnSp>
      <p:cxnSp>
        <p:nvCxnSpPr>
          <p:cNvPr id="29" name="Straight Connector 28"/>
          <p:cNvCxnSpPr/>
          <p:nvPr/>
        </p:nvCxnSpPr>
        <p:spPr>
          <a:xfrm flipH="1" flipV="1">
            <a:off x="5184880" y="1451919"/>
            <a:ext cx="256210" cy="1961886"/>
          </a:xfrm>
          <a:prstGeom prst="line">
            <a:avLst/>
          </a:prstGeom>
          <a:noFill/>
          <a:ln w="12700" cap="flat" cmpd="sng" algn="ctr">
            <a:solidFill>
              <a:srgbClr val="767E91"/>
            </a:solidFill>
            <a:prstDash val="solid"/>
          </a:ln>
          <a:effectLst/>
        </p:spPr>
      </p:cxnSp>
      <p:grpSp>
        <p:nvGrpSpPr>
          <p:cNvPr id="45" name="Group 44"/>
          <p:cNvGrpSpPr/>
          <p:nvPr/>
        </p:nvGrpSpPr>
        <p:grpSpPr>
          <a:xfrm>
            <a:off x="4037686" y="1461461"/>
            <a:ext cx="1146400" cy="4004122"/>
            <a:chOff x="4292867" y="1461461"/>
            <a:chExt cx="1471560" cy="4004122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292867" y="3029592"/>
              <a:ext cx="1406664" cy="0"/>
            </a:xfrm>
            <a:prstGeom prst="line">
              <a:avLst/>
            </a:prstGeom>
            <a:noFill/>
            <a:ln w="12700" cap="flat" cmpd="sng" algn="ctr">
              <a:solidFill>
                <a:srgbClr val="767E91"/>
              </a:solidFill>
              <a:prstDash val="soli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>
            <a:xfrm flipH="1">
              <a:off x="4292867" y="2253527"/>
              <a:ext cx="1440668" cy="0"/>
            </a:xfrm>
            <a:prstGeom prst="line">
              <a:avLst/>
            </a:prstGeom>
            <a:noFill/>
            <a:ln w="12700" cap="flat" cmpd="sng" algn="ctr">
              <a:solidFill>
                <a:srgbClr val="767E91"/>
              </a:solidFill>
              <a:prstDash val="soli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>
            <a:xfrm flipH="1">
              <a:off x="4292867" y="1461461"/>
              <a:ext cx="1471560" cy="0"/>
            </a:xfrm>
            <a:prstGeom prst="line">
              <a:avLst/>
            </a:prstGeom>
            <a:noFill/>
            <a:ln w="12700" cap="flat" cmpd="sng" algn="ctr">
              <a:solidFill>
                <a:srgbClr val="767E91"/>
              </a:solidFill>
              <a:prstDash val="soli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>
            <a:xfrm flipH="1">
              <a:off x="4292868" y="3832009"/>
              <a:ext cx="1391240" cy="0"/>
            </a:xfrm>
            <a:prstGeom prst="line">
              <a:avLst/>
            </a:prstGeom>
            <a:noFill/>
            <a:ln w="12700" cap="flat" cmpd="sng" algn="ctr">
              <a:solidFill>
                <a:srgbClr val="767E91"/>
              </a:solidFill>
              <a:prstDash val="soli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>
            <a:xfrm flipH="1">
              <a:off x="4292870" y="4680195"/>
              <a:ext cx="1415952" cy="0"/>
            </a:xfrm>
            <a:prstGeom prst="line">
              <a:avLst/>
            </a:prstGeom>
            <a:noFill/>
            <a:ln w="12700" cap="flat" cmpd="sng" algn="ctr">
              <a:solidFill>
                <a:srgbClr val="767E91"/>
              </a:solidFill>
              <a:prstDash val="soli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>
            <a:xfrm flipH="1">
              <a:off x="4292869" y="5465583"/>
              <a:ext cx="1446845" cy="0"/>
            </a:xfrm>
            <a:prstGeom prst="line">
              <a:avLst/>
            </a:prstGeom>
            <a:noFill/>
            <a:ln w="12700" cap="flat" cmpd="sng" algn="ctr">
              <a:solidFill>
                <a:srgbClr val="767E91"/>
              </a:solidFill>
              <a:prstDash val="solid"/>
            </a:ln>
            <a:effectLst/>
          </p:spPr>
        </p:cxnSp>
      </p:grpSp>
      <p:cxnSp>
        <p:nvCxnSpPr>
          <p:cNvPr id="33" name="Straight Connector 32"/>
          <p:cNvCxnSpPr/>
          <p:nvPr/>
        </p:nvCxnSpPr>
        <p:spPr>
          <a:xfrm flipH="1">
            <a:off x="5128330" y="3412580"/>
            <a:ext cx="56269" cy="424193"/>
          </a:xfrm>
          <a:prstGeom prst="line">
            <a:avLst/>
          </a:prstGeom>
          <a:noFill/>
          <a:ln w="12700" cap="flat" cmpd="sng" algn="ctr">
            <a:solidFill>
              <a:srgbClr val="767E91"/>
            </a:solidFill>
            <a:prstDash val="solid"/>
          </a:ln>
          <a:effectLst/>
        </p:spPr>
      </p:cxnSp>
      <p:cxnSp>
        <p:nvCxnSpPr>
          <p:cNvPr id="34" name="Straight Connector 33"/>
          <p:cNvCxnSpPr/>
          <p:nvPr/>
        </p:nvCxnSpPr>
        <p:spPr>
          <a:xfrm flipH="1">
            <a:off x="5155723" y="3410393"/>
            <a:ext cx="170472" cy="1285175"/>
          </a:xfrm>
          <a:prstGeom prst="line">
            <a:avLst/>
          </a:prstGeom>
          <a:noFill/>
          <a:ln w="12700" cap="flat" cmpd="sng" algn="ctr">
            <a:solidFill>
              <a:srgbClr val="767E91"/>
            </a:solidFill>
            <a:prstDash val="soli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5187519" y="3408249"/>
            <a:ext cx="274840" cy="2071973"/>
          </a:xfrm>
          <a:prstGeom prst="line">
            <a:avLst/>
          </a:prstGeom>
          <a:noFill/>
          <a:ln w="12700" cap="flat" cmpd="sng" algn="ctr">
            <a:solidFill>
              <a:srgbClr val="767E91"/>
            </a:solidFill>
            <a:prstDash val="solid"/>
          </a:ln>
          <a:effectLst/>
        </p:spPr>
      </p:cxnSp>
      <p:grpSp>
        <p:nvGrpSpPr>
          <p:cNvPr id="36" name="Group 35"/>
          <p:cNvGrpSpPr/>
          <p:nvPr/>
        </p:nvGrpSpPr>
        <p:grpSpPr>
          <a:xfrm>
            <a:off x="5095934" y="3092598"/>
            <a:ext cx="830772" cy="654751"/>
            <a:chOff x="5584786" y="22453162"/>
            <a:chExt cx="664176" cy="467680"/>
          </a:xfrm>
        </p:grpSpPr>
        <p:sp>
          <p:nvSpPr>
            <p:cNvPr id="37" name="Left Arrow 36"/>
            <p:cNvSpPr/>
            <p:nvPr/>
          </p:nvSpPr>
          <p:spPr>
            <a:xfrm rot="10800000">
              <a:off x="5600002" y="22453162"/>
              <a:ext cx="648960" cy="467680"/>
            </a:xfrm>
            <a:prstGeom prst="leftArrow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6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584786" y="22576996"/>
              <a:ext cx="593257" cy="241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WHY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 rot="16200000">
            <a:off x="-1196864" y="3296733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Iatrogenic Complications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975459" y="3013374"/>
            <a:ext cx="1641066" cy="7920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charset="0"/>
                <a:ea typeface="Avenir Book" charset="0"/>
                <a:cs typeface="Avenir Book" charset="0"/>
              </a:rPr>
              <a:t>Missing initial placement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27975" y="722870"/>
            <a:ext cx="3795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Historically Difficult Patients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8211697" y="1417813"/>
            <a:ext cx="2224539" cy="4062409"/>
            <a:chOff x="8402041" y="1461692"/>
            <a:chExt cx="2224539" cy="4062409"/>
          </a:xfrm>
          <a:solidFill>
            <a:schemeClr val="tx2">
              <a:lumMod val="75000"/>
            </a:schemeClr>
          </a:solidFill>
        </p:grpSpPr>
        <p:grpSp>
          <p:nvGrpSpPr>
            <p:cNvPr id="51" name="Group 50"/>
            <p:cNvGrpSpPr/>
            <p:nvPr/>
          </p:nvGrpSpPr>
          <p:grpSpPr>
            <a:xfrm>
              <a:off x="8402041" y="1461692"/>
              <a:ext cx="2224539" cy="1378741"/>
              <a:chOff x="0" y="795"/>
              <a:chExt cx="2224539" cy="1378741"/>
            </a:xfrm>
            <a:grpFill/>
          </p:grpSpPr>
          <p:sp>
            <p:nvSpPr>
              <p:cNvPr id="58" name="Rounded Rectangle 57"/>
              <p:cNvSpPr/>
              <p:nvPr/>
            </p:nvSpPr>
            <p:spPr>
              <a:xfrm>
                <a:off x="0" y="795"/>
                <a:ext cx="2224539" cy="1378741"/>
              </a:xfrm>
              <a:prstGeom prst="round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Rounded Rectangle 4"/>
              <p:cNvSpPr/>
              <p:nvPr/>
            </p:nvSpPr>
            <p:spPr>
              <a:xfrm>
                <a:off x="67305" y="68100"/>
                <a:ext cx="2089929" cy="1244131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53340" rIns="106680" bIns="53340" numCol="1" spcCol="1270" anchor="ctr" anchorCtr="0">
                <a:noAutofit/>
              </a:bodyPr>
              <a:lstStyle/>
              <a:p>
                <a:pPr marL="0" marR="0" lvl="0" indent="0" algn="ctr" defTabSz="12446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/>
                    <a:ea typeface="+mn-ea"/>
                    <a:cs typeface="Avenir Book"/>
                  </a:rPr>
                  <a:t>Obesity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8402041" y="2904330"/>
              <a:ext cx="2194560" cy="1277937"/>
              <a:chOff x="0" y="1443433"/>
              <a:chExt cx="2194560" cy="1277937"/>
            </a:xfrm>
            <a:grpFill/>
          </p:grpSpPr>
          <p:sp>
            <p:nvSpPr>
              <p:cNvPr id="56" name="Rounded Rectangle 55"/>
              <p:cNvSpPr/>
              <p:nvPr/>
            </p:nvSpPr>
            <p:spPr>
              <a:xfrm>
                <a:off x="0" y="1443433"/>
                <a:ext cx="2194560" cy="1277937"/>
              </a:xfrm>
              <a:prstGeom prst="round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7" name="Rounded Rectangle 6"/>
              <p:cNvSpPr/>
              <p:nvPr/>
            </p:nvSpPr>
            <p:spPr>
              <a:xfrm>
                <a:off x="62384" y="1505817"/>
                <a:ext cx="2069792" cy="1153169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53340" rIns="106680" bIns="53340" numCol="1" spcCol="1270" anchor="ctr" anchorCtr="0">
                <a:noAutofit/>
              </a:bodyPr>
              <a:lstStyle/>
              <a:p>
                <a:pPr marL="0" marR="0" lvl="0" indent="0" algn="ctr" defTabSz="12446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/>
                    <a:ea typeface="+mn-ea"/>
                    <a:cs typeface="Avenir Book"/>
                  </a:rPr>
                  <a:t>Pregnancy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8402041" y="4246164"/>
              <a:ext cx="2194560" cy="1277937"/>
              <a:chOff x="0" y="2785267"/>
              <a:chExt cx="2194560" cy="1277937"/>
            </a:xfrm>
            <a:grpFill/>
          </p:grpSpPr>
          <p:sp>
            <p:nvSpPr>
              <p:cNvPr id="54" name="Rounded Rectangle 53"/>
              <p:cNvSpPr/>
              <p:nvPr/>
            </p:nvSpPr>
            <p:spPr>
              <a:xfrm>
                <a:off x="0" y="2785267"/>
                <a:ext cx="2194560" cy="1277937"/>
              </a:xfrm>
              <a:prstGeom prst="round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5" name="Rounded Rectangle 8"/>
              <p:cNvSpPr/>
              <p:nvPr/>
            </p:nvSpPr>
            <p:spPr>
              <a:xfrm>
                <a:off x="62384" y="2847651"/>
                <a:ext cx="2069792" cy="1153169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53340" rIns="106680" bIns="53340" numCol="1" spcCol="1270" anchor="ctr" anchorCtr="0">
                <a:noAutofit/>
              </a:bodyPr>
              <a:lstStyle/>
              <a:p>
                <a:pPr marL="0" marR="0" lvl="0" indent="0" algn="ctr" defTabSz="12446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/>
                    <a:ea typeface="+mn-ea"/>
                    <a:cs typeface="Avenir Book"/>
                  </a:rPr>
                  <a:t>Scoliosis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30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4244" y="-2"/>
            <a:ext cx="13405470" cy="7445831"/>
            <a:chOff x="-2978" y="-2"/>
            <a:chExt cx="13405470" cy="7445831"/>
          </a:xfrm>
        </p:grpSpPr>
        <p:sp>
          <p:nvSpPr>
            <p:cNvPr id="5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Current Clinical Solutions</a:t>
              </a:r>
            </a:p>
          </p:txBody>
        </p:sp>
        <p:sp>
          <p:nvSpPr>
            <p:cNvPr id="6" name="Rectangle 5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Shape 282"/>
          <p:cNvGrpSpPr/>
          <p:nvPr/>
        </p:nvGrpSpPr>
        <p:grpSpPr>
          <a:xfrm>
            <a:off x="76200" y="939923"/>
            <a:ext cx="3657600" cy="4297680"/>
            <a:chOff x="76201" y="914400"/>
            <a:chExt cx="2847000" cy="4191000"/>
          </a:xfrm>
        </p:grpSpPr>
        <p:sp>
          <p:nvSpPr>
            <p:cNvPr id="10" name="Shape 283"/>
            <p:cNvSpPr txBox="1"/>
            <p:nvPr/>
          </p:nvSpPr>
          <p:spPr>
            <a:xfrm>
              <a:off x="76201" y="914400"/>
              <a:ext cx="2847000" cy="384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Static: pre-procedure</a:t>
              </a:r>
            </a:p>
          </p:txBody>
        </p:sp>
        <p:pic>
          <p:nvPicPr>
            <p:cNvPr id="11" name="Shape 284"/>
            <p:cNvPicPr preferRelativeResize="0"/>
            <p:nvPr/>
          </p:nvPicPr>
          <p:blipFill rotWithShape="1">
            <a:blip r:embed="rId7">
              <a:alphaModFix/>
            </a:blip>
            <a:srcRect l="6785" r="2864"/>
            <a:stretch/>
          </p:blipFill>
          <p:spPr>
            <a:xfrm>
              <a:off x="268783" y="1371600"/>
              <a:ext cx="2461800" cy="1758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Shape 285"/>
            <p:cNvGrpSpPr/>
            <p:nvPr/>
          </p:nvGrpSpPr>
          <p:grpSpPr>
            <a:xfrm>
              <a:off x="255325" y="3276600"/>
              <a:ext cx="2461796" cy="1828800"/>
              <a:chOff x="1125611" y="3429000"/>
              <a:chExt cx="3426300" cy="2438400"/>
            </a:xfrm>
          </p:grpSpPr>
          <p:grpSp>
            <p:nvGrpSpPr>
              <p:cNvPr id="13" name="Shape 286"/>
              <p:cNvGrpSpPr/>
              <p:nvPr/>
            </p:nvGrpSpPr>
            <p:grpSpPr>
              <a:xfrm>
                <a:off x="1125611" y="4267200"/>
                <a:ext cx="3426300" cy="798892"/>
                <a:chOff x="1049411" y="4267200"/>
                <a:chExt cx="3426300" cy="798892"/>
              </a:xfrm>
            </p:grpSpPr>
            <p:sp>
              <p:nvSpPr>
                <p:cNvPr id="20" name="Shape 287"/>
                <p:cNvSpPr/>
                <p:nvPr/>
              </p:nvSpPr>
              <p:spPr>
                <a:xfrm>
                  <a:off x="1181100" y="4267200"/>
                  <a:ext cx="3200400" cy="685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Shape 288"/>
                <p:cNvSpPr txBox="1"/>
                <p:nvPr/>
              </p:nvSpPr>
              <p:spPr>
                <a:xfrm>
                  <a:off x="1049411" y="4368593"/>
                  <a:ext cx="3426300" cy="6974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Patient </a:t>
                  </a:r>
                  <a:r>
                    <a:rPr kumimoji="0" lang="en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movement requires</a:t>
                  </a:r>
                  <a:r>
                    <a:rPr kumimoji="0" lang="en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rescan</a:t>
                  </a:r>
                </a:p>
              </p:txBody>
            </p:sp>
          </p:grpSp>
          <p:grpSp>
            <p:nvGrpSpPr>
              <p:cNvPr id="14" name="Shape 289"/>
              <p:cNvGrpSpPr/>
              <p:nvPr/>
            </p:nvGrpSpPr>
            <p:grpSpPr>
              <a:xfrm>
                <a:off x="1257300" y="5146476"/>
                <a:ext cx="3294600" cy="720924"/>
                <a:chOff x="1333500" y="5146476"/>
                <a:chExt cx="3294600" cy="720924"/>
              </a:xfrm>
            </p:grpSpPr>
            <p:sp>
              <p:nvSpPr>
                <p:cNvPr id="18" name="Shape 290"/>
                <p:cNvSpPr/>
                <p:nvPr/>
              </p:nvSpPr>
              <p:spPr>
                <a:xfrm>
                  <a:off x="1333500" y="5181600"/>
                  <a:ext cx="3200400" cy="685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" name="Shape 291"/>
                <p:cNvSpPr txBox="1"/>
                <p:nvPr/>
              </p:nvSpPr>
              <p:spPr>
                <a:xfrm>
                  <a:off x="1333500" y="5146476"/>
                  <a:ext cx="3294600" cy="6975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Wide cone of view results in shadowing</a:t>
                  </a:r>
                </a:p>
              </p:txBody>
            </p:sp>
          </p:grpSp>
          <p:grpSp>
            <p:nvGrpSpPr>
              <p:cNvPr id="15" name="Shape 292"/>
              <p:cNvGrpSpPr/>
              <p:nvPr/>
            </p:nvGrpSpPr>
            <p:grpSpPr>
              <a:xfrm>
                <a:off x="1125611" y="3429000"/>
                <a:ext cx="3426300" cy="725099"/>
                <a:chOff x="1049411" y="3429000"/>
                <a:chExt cx="3426300" cy="725099"/>
              </a:xfrm>
            </p:grpSpPr>
            <p:sp>
              <p:nvSpPr>
                <p:cNvPr id="16" name="Shape 293"/>
                <p:cNvSpPr/>
                <p:nvPr/>
              </p:nvSpPr>
              <p:spPr>
                <a:xfrm>
                  <a:off x="1181100" y="3429000"/>
                  <a:ext cx="3200400" cy="685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Shape 294"/>
                <p:cNvSpPr txBox="1"/>
                <p:nvPr/>
              </p:nvSpPr>
              <p:spPr>
                <a:xfrm>
                  <a:off x="1049411" y="3456599"/>
                  <a:ext cx="3426300" cy="69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Success inversely related to BMI</a:t>
                  </a:r>
                </a:p>
              </p:txBody>
            </p:sp>
          </p:grpSp>
        </p:grpSp>
      </p:grpSp>
      <p:grpSp>
        <p:nvGrpSpPr>
          <p:cNvPr id="22" name="Shape 295"/>
          <p:cNvGrpSpPr/>
          <p:nvPr/>
        </p:nvGrpSpPr>
        <p:grpSpPr>
          <a:xfrm>
            <a:off x="3931920" y="939923"/>
            <a:ext cx="3657600" cy="4358640"/>
            <a:chOff x="2895600" y="914400"/>
            <a:chExt cx="3124200" cy="4250447"/>
          </a:xfrm>
        </p:grpSpPr>
        <p:pic>
          <p:nvPicPr>
            <p:cNvPr id="23" name="Shape 296"/>
            <p:cNvPicPr preferRelativeResize="0"/>
            <p:nvPr/>
          </p:nvPicPr>
          <p:blipFill rotWithShape="1">
            <a:blip r:embed="rId8">
              <a:alphaModFix/>
            </a:blip>
            <a:srcRect l="4069" t="11973" r="1501" b="16922"/>
            <a:stretch/>
          </p:blipFill>
          <p:spPr>
            <a:xfrm>
              <a:off x="2987100" y="1371600"/>
              <a:ext cx="2793900" cy="1768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" name="Shape 297"/>
            <p:cNvGrpSpPr/>
            <p:nvPr/>
          </p:nvGrpSpPr>
          <p:grpSpPr>
            <a:xfrm>
              <a:off x="3210887" y="3276601"/>
              <a:ext cx="2419851" cy="1888246"/>
              <a:chOff x="1163083" y="3429000"/>
              <a:chExt cx="3398190" cy="2517661"/>
            </a:xfrm>
          </p:grpSpPr>
          <p:grpSp>
            <p:nvGrpSpPr>
              <p:cNvPr id="26" name="Shape 298"/>
              <p:cNvGrpSpPr/>
              <p:nvPr/>
            </p:nvGrpSpPr>
            <p:grpSpPr>
              <a:xfrm>
                <a:off x="1163083" y="4258380"/>
                <a:ext cx="3388800" cy="697500"/>
                <a:chOff x="1086883" y="4258380"/>
                <a:chExt cx="3388800" cy="697500"/>
              </a:xfrm>
            </p:grpSpPr>
            <p:sp>
              <p:nvSpPr>
                <p:cNvPr id="33" name="Shape 299"/>
                <p:cNvSpPr/>
                <p:nvPr/>
              </p:nvSpPr>
              <p:spPr>
                <a:xfrm>
                  <a:off x="1181100" y="4267200"/>
                  <a:ext cx="3200400" cy="685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Shape 300"/>
                <p:cNvSpPr txBox="1"/>
                <p:nvPr/>
              </p:nvSpPr>
              <p:spPr>
                <a:xfrm>
                  <a:off x="1086883" y="4258380"/>
                  <a:ext cx="3388800" cy="69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Spinous process prevents needle visualization</a:t>
                  </a:r>
                </a:p>
              </p:txBody>
            </p:sp>
          </p:grpSp>
          <p:grpSp>
            <p:nvGrpSpPr>
              <p:cNvPr id="27" name="Shape 301"/>
              <p:cNvGrpSpPr/>
              <p:nvPr/>
            </p:nvGrpSpPr>
            <p:grpSpPr>
              <a:xfrm>
                <a:off x="1257300" y="5181600"/>
                <a:ext cx="3303973" cy="765061"/>
                <a:chOff x="1333500" y="5181600"/>
                <a:chExt cx="3303973" cy="765061"/>
              </a:xfrm>
            </p:grpSpPr>
            <p:sp>
              <p:nvSpPr>
                <p:cNvPr id="31" name="Shape 302"/>
                <p:cNvSpPr/>
                <p:nvPr/>
              </p:nvSpPr>
              <p:spPr>
                <a:xfrm>
                  <a:off x="1333500" y="5181600"/>
                  <a:ext cx="3200400" cy="685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Shape 303"/>
                <p:cNvSpPr txBox="1"/>
                <p:nvPr/>
              </p:nvSpPr>
              <p:spPr>
                <a:xfrm>
                  <a:off x="1342873" y="5249160"/>
                  <a:ext cx="3294600" cy="6975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Difficult to keep needle in plane of beam</a:t>
                  </a:r>
                </a:p>
              </p:txBody>
            </p:sp>
          </p:grpSp>
          <p:grpSp>
            <p:nvGrpSpPr>
              <p:cNvPr id="28" name="Shape 304"/>
              <p:cNvGrpSpPr/>
              <p:nvPr/>
            </p:nvGrpSpPr>
            <p:grpSpPr>
              <a:xfrm>
                <a:off x="1163251" y="3429000"/>
                <a:ext cx="3294600" cy="734257"/>
                <a:chOff x="1087051" y="3429000"/>
                <a:chExt cx="3294600" cy="734257"/>
              </a:xfrm>
            </p:grpSpPr>
            <p:sp>
              <p:nvSpPr>
                <p:cNvPr id="29" name="Shape 305"/>
                <p:cNvSpPr/>
                <p:nvPr/>
              </p:nvSpPr>
              <p:spPr>
                <a:xfrm>
                  <a:off x="1181100" y="3429000"/>
                  <a:ext cx="3200400" cy="685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Shape 306"/>
                <p:cNvSpPr txBox="1"/>
                <p:nvPr/>
              </p:nvSpPr>
              <p:spPr>
                <a:xfrm>
                  <a:off x="1087051" y="3465757"/>
                  <a:ext cx="3294600" cy="69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Significantly longer needle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(12.5 cm)</a:t>
                  </a:r>
                </a:p>
              </p:txBody>
            </p:sp>
          </p:grpSp>
        </p:grpSp>
        <p:sp>
          <p:nvSpPr>
            <p:cNvPr id="25" name="Shape 307"/>
            <p:cNvSpPr txBox="1"/>
            <p:nvPr/>
          </p:nvSpPr>
          <p:spPr>
            <a:xfrm>
              <a:off x="2895600" y="914400"/>
              <a:ext cx="3124200" cy="384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Dynamic: intra-procedure</a:t>
              </a:r>
            </a:p>
          </p:txBody>
        </p:sp>
      </p:grpSp>
      <p:grpSp>
        <p:nvGrpSpPr>
          <p:cNvPr id="35" name="Shape 308"/>
          <p:cNvGrpSpPr/>
          <p:nvPr/>
        </p:nvGrpSpPr>
        <p:grpSpPr>
          <a:xfrm>
            <a:off x="7642296" y="939923"/>
            <a:ext cx="3657600" cy="4434840"/>
            <a:chOff x="5638800" y="914400"/>
            <a:chExt cx="2986800" cy="4324756"/>
          </a:xfrm>
        </p:grpSpPr>
        <p:grpSp>
          <p:nvGrpSpPr>
            <p:cNvPr id="36" name="Shape 309"/>
            <p:cNvGrpSpPr/>
            <p:nvPr/>
          </p:nvGrpSpPr>
          <p:grpSpPr>
            <a:xfrm>
              <a:off x="5819578" y="3276600"/>
              <a:ext cx="2625382" cy="1962556"/>
              <a:chOff x="1069041" y="3429000"/>
              <a:chExt cx="3482863" cy="2616741"/>
            </a:xfrm>
          </p:grpSpPr>
          <p:grpSp>
            <p:nvGrpSpPr>
              <p:cNvPr id="39" name="Shape 310"/>
              <p:cNvGrpSpPr/>
              <p:nvPr/>
            </p:nvGrpSpPr>
            <p:grpSpPr>
              <a:xfrm>
                <a:off x="1163104" y="4267200"/>
                <a:ext cx="3388800" cy="685800"/>
                <a:chOff x="1086904" y="4267200"/>
                <a:chExt cx="3388800" cy="685800"/>
              </a:xfrm>
            </p:grpSpPr>
            <p:sp>
              <p:nvSpPr>
                <p:cNvPr id="46" name="Shape 311"/>
                <p:cNvSpPr/>
                <p:nvPr/>
              </p:nvSpPr>
              <p:spPr>
                <a:xfrm>
                  <a:off x="1181100" y="4267200"/>
                  <a:ext cx="3200400" cy="685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Shape 312"/>
                <p:cNvSpPr txBox="1"/>
                <p:nvPr/>
              </p:nvSpPr>
              <p:spPr>
                <a:xfrm>
                  <a:off x="1086904" y="4305324"/>
                  <a:ext cx="3388800" cy="41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Booked the following day</a:t>
                  </a:r>
                </a:p>
              </p:txBody>
            </p:sp>
          </p:grpSp>
          <p:grpSp>
            <p:nvGrpSpPr>
              <p:cNvPr id="40" name="Shape 313"/>
              <p:cNvGrpSpPr/>
              <p:nvPr/>
            </p:nvGrpSpPr>
            <p:grpSpPr>
              <a:xfrm>
                <a:off x="1257300" y="5181600"/>
                <a:ext cx="3294600" cy="864141"/>
                <a:chOff x="1333500" y="5181600"/>
                <a:chExt cx="3294600" cy="864141"/>
              </a:xfrm>
            </p:grpSpPr>
            <p:sp>
              <p:nvSpPr>
                <p:cNvPr id="44" name="Shape 314"/>
                <p:cNvSpPr/>
                <p:nvPr/>
              </p:nvSpPr>
              <p:spPr>
                <a:xfrm>
                  <a:off x="1333500" y="5181600"/>
                  <a:ext cx="3200400" cy="685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Shape 315"/>
                <p:cNvSpPr txBox="1"/>
                <p:nvPr/>
              </p:nvSpPr>
              <p:spPr>
                <a:xfrm>
                  <a:off x="1333500" y="5348241"/>
                  <a:ext cx="3294600" cy="69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Contraindicated for pregnant patients</a:t>
                  </a:r>
                </a:p>
              </p:txBody>
            </p:sp>
          </p:grpSp>
          <p:grpSp>
            <p:nvGrpSpPr>
              <p:cNvPr id="41" name="Shape 316"/>
              <p:cNvGrpSpPr/>
              <p:nvPr/>
            </p:nvGrpSpPr>
            <p:grpSpPr>
              <a:xfrm>
                <a:off x="1069041" y="3429000"/>
                <a:ext cx="3388658" cy="685800"/>
                <a:chOff x="992841" y="3429000"/>
                <a:chExt cx="3388658" cy="685800"/>
              </a:xfrm>
            </p:grpSpPr>
            <p:sp>
              <p:nvSpPr>
                <p:cNvPr id="42" name="Shape 317"/>
                <p:cNvSpPr/>
                <p:nvPr/>
              </p:nvSpPr>
              <p:spPr>
                <a:xfrm>
                  <a:off x="1181100" y="3429000"/>
                  <a:ext cx="3200400" cy="685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Shape 318"/>
                <p:cNvSpPr txBox="1"/>
                <p:nvPr/>
              </p:nvSpPr>
              <p:spPr>
                <a:xfrm>
                  <a:off x="992841" y="3429001"/>
                  <a:ext cx="3294600" cy="410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Pct val="25000"/>
                    <a:buFontTx/>
                    <a:buNone/>
                    <a:tabLst/>
                    <a:defRPr/>
                  </a:pPr>
                  <a:r>
                    <a:rPr kumimoji="0" lang="en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Expensive (~$7500)</a:t>
                  </a:r>
                </a:p>
              </p:txBody>
            </p:sp>
          </p:grpSp>
        </p:grpSp>
        <p:sp>
          <p:nvSpPr>
            <p:cNvPr id="37" name="Shape 319"/>
            <p:cNvSpPr txBox="1"/>
            <p:nvPr/>
          </p:nvSpPr>
          <p:spPr>
            <a:xfrm>
              <a:off x="5638800" y="914400"/>
              <a:ext cx="2986800" cy="384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Fluoroscopic </a:t>
              </a:r>
            </a:p>
          </p:txBody>
        </p:sp>
        <p:pic>
          <p:nvPicPr>
            <p:cNvPr id="38" name="Shape 32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58203" y="1371600"/>
              <a:ext cx="1748100" cy="17526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503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Our Solution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81390"/>
            <a:ext cx="5448300" cy="31380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597" y="881390"/>
            <a:ext cx="2565400" cy="313923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49300" y="4511420"/>
            <a:ext cx="10058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Device will provide: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Improved image quality through sub-dermal imaging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Dynamic guidance to allow the correct placement of the needle on the first attempt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Reduced rate of iatrogenic complications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89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Our Solution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23177" y="1524679"/>
            <a:ext cx="3845989" cy="1643629"/>
            <a:chOff x="870971" y="1099571"/>
            <a:chExt cx="5462413" cy="239572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/>
            <a:srcRect r="34020"/>
            <a:stretch/>
          </p:blipFill>
          <p:spPr>
            <a:xfrm>
              <a:off x="1905002" y="1219199"/>
              <a:ext cx="4428382" cy="1471863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870971" y="1099571"/>
              <a:ext cx="2395728" cy="2395728"/>
              <a:chOff x="870971" y="1099571"/>
              <a:chExt cx="2395728" cy="2395728"/>
            </a:xfrm>
          </p:grpSpPr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 rot="12000563">
                <a:off x="1452244" y="1636587"/>
                <a:ext cx="1259750" cy="1295400"/>
              </a:xfrm>
              <a:prstGeom prst="arc">
                <a:avLst>
                  <a:gd name="adj1" fmla="val 16200000"/>
                  <a:gd name="adj2" fmla="val 21461022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Arc 15"/>
              <p:cNvSpPr>
                <a:spLocks noChangeAspect="1"/>
              </p:cNvSpPr>
              <p:nvPr/>
            </p:nvSpPr>
            <p:spPr>
              <a:xfrm rot="12000563">
                <a:off x="1161781" y="1425971"/>
                <a:ext cx="1755648" cy="1755647"/>
              </a:xfrm>
              <a:prstGeom prst="arc">
                <a:avLst>
                  <a:gd name="adj1" fmla="val 16200000"/>
                  <a:gd name="adj2" fmla="val 122187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Arc 16"/>
              <p:cNvSpPr>
                <a:spLocks noChangeAspect="1"/>
              </p:cNvSpPr>
              <p:nvPr/>
            </p:nvSpPr>
            <p:spPr>
              <a:xfrm rot="12000563">
                <a:off x="870971" y="1099571"/>
                <a:ext cx="2395728" cy="2395728"/>
              </a:xfrm>
              <a:prstGeom prst="arc">
                <a:avLst>
                  <a:gd name="adj1" fmla="val 16335329"/>
                  <a:gd name="adj2" fmla="val 87907"/>
                </a:avLst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3354302" y="910233"/>
            <a:ext cx="524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97F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Disposable Needle-Embedded Ultrasound Probe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097" y="4656484"/>
            <a:ext cx="3810000" cy="1638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60322" y="3626966"/>
            <a:ext cx="503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97F1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Fits within the standard 14G introducer needle</a:t>
            </a:r>
          </a:p>
        </p:txBody>
      </p:sp>
    </p:spTree>
    <p:extLst>
      <p:ext uri="{BB962C8B-B14F-4D97-AF65-F5344CB8AC3E}">
        <p14:creationId xmlns:p14="http://schemas.microsoft.com/office/powerpoint/2010/main" val="804534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978" y="-2"/>
            <a:ext cx="13405470" cy="7445831"/>
            <a:chOff x="-2978" y="-2"/>
            <a:chExt cx="13405470" cy="7445831"/>
          </a:xfrm>
        </p:grpSpPr>
        <p:sp>
          <p:nvSpPr>
            <p:cNvPr id="4" name="Text Placeholder 2"/>
            <p:cNvSpPr txBox="1">
              <a:spLocks/>
            </p:cNvSpPr>
            <p:nvPr/>
          </p:nvSpPr>
          <p:spPr>
            <a:xfrm>
              <a:off x="-2978" y="0"/>
              <a:ext cx="11404600" cy="533400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sm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charset="0"/>
                  <a:ea typeface="Helvetica Light" charset="0"/>
                  <a:cs typeface="Helvetica Light" charset="0"/>
                </a:rPr>
                <a:t>Current prototype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8369300" y="2984498"/>
              <a:ext cx="6858001" cy="88900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7" name="Diagram 6"/>
            <p:cNvGraphicFramePr/>
            <p:nvPr>
              <p:extLst/>
            </p:nvPr>
          </p:nvGraphicFramePr>
          <p:xfrm>
            <a:off x="8601892" y="587829"/>
            <a:ext cx="48006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0" y="533400"/>
              <a:ext cx="114300" cy="6324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図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9"/>
          <a:stretch/>
        </p:blipFill>
        <p:spPr bwMode="auto">
          <a:xfrm>
            <a:off x="318467" y="1900535"/>
            <a:ext cx="10835087" cy="4062638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018886" y="6335169"/>
            <a:ext cx="2406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Figure Credit: Kai Zhang</a:t>
            </a:r>
          </a:p>
        </p:txBody>
      </p:sp>
    </p:spTree>
    <p:extLst>
      <p:ext uri="{BB962C8B-B14F-4D97-AF65-F5344CB8AC3E}">
        <p14:creationId xmlns:p14="http://schemas.microsoft.com/office/powerpoint/2010/main" val="192338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1935</Words>
  <Application>Microsoft Office PowerPoint</Application>
  <PresentationFormat>Widescreen</PresentationFormat>
  <Paragraphs>244</Paragraphs>
  <Slides>21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Avenir Book</vt:lpstr>
      <vt:lpstr>Calibri</vt:lpstr>
      <vt:lpstr>Calibri Light</vt:lpstr>
      <vt:lpstr>Franklin Gothic Book</vt:lpstr>
      <vt:lpstr>Helvetica</vt:lpstr>
      <vt:lpstr>Helvetica Light</vt:lpstr>
      <vt:lpstr>Helvetica Neue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Ernest Scalabrin</dc:creator>
  <cp:lastModifiedBy>Ernest Scalabrin</cp:lastModifiedBy>
  <cp:revision>36</cp:revision>
  <dcterms:created xsi:type="dcterms:W3CDTF">2017-02-20T15:57:09Z</dcterms:created>
  <dcterms:modified xsi:type="dcterms:W3CDTF">2017-02-21T18:14:36Z</dcterms:modified>
</cp:coreProperties>
</file>