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
  </p:notesMasterIdLst>
  <p:handoutMasterIdLst>
    <p:handoutMasterId r:id="rId7"/>
  </p:handoutMasterIdLst>
  <p:sldIdLst>
    <p:sldId id="277" r:id="rId2"/>
    <p:sldId id="276" r:id="rId3"/>
    <p:sldId id="278" r:id="rId4"/>
    <p:sldId id="275" r:id="rId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1"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1"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1"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1" charset="0"/>
        <a:ea typeface="+mn-ea"/>
        <a:cs typeface="+mn-cs"/>
      </a:defRPr>
    </a:lvl5pPr>
    <a:lvl6pPr marL="2286000" algn="l" defTabSz="457200" rtl="0" eaLnBrk="1" latinLnBrk="0" hangingPunct="1">
      <a:defRPr sz="2400" kern="1200">
        <a:solidFill>
          <a:schemeClr val="tx1"/>
        </a:solidFill>
        <a:latin typeface="Arial" pitchFamily="1" charset="0"/>
        <a:ea typeface="+mn-ea"/>
        <a:cs typeface="+mn-cs"/>
      </a:defRPr>
    </a:lvl6pPr>
    <a:lvl7pPr marL="2743200" algn="l" defTabSz="457200" rtl="0" eaLnBrk="1" latinLnBrk="0" hangingPunct="1">
      <a:defRPr sz="2400" kern="1200">
        <a:solidFill>
          <a:schemeClr val="tx1"/>
        </a:solidFill>
        <a:latin typeface="Arial" pitchFamily="1" charset="0"/>
        <a:ea typeface="+mn-ea"/>
        <a:cs typeface="+mn-cs"/>
      </a:defRPr>
    </a:lvl7pPr>
    <a:lvl8pPr marL="3200400" algn="l" defTabSz="457200" rtl="0" eaLnBrk="1" latinLnBrk="0" hangingPunct="1">
      <a:defRPr sz="2400" kern="1200">
        <a:solidFill>
          <a:schemeClr val="tx1"/>
        </a:solidFill>
        <a:latin typeface="Arial" pitchFamily="1" charset="0"/>
        <a:ea typeface="+mn-ea"/>
        <a:cs typeface="+mn-cs"/>
      </a:defRPr>
    </a:lvl8pPr>
    <a:lvl9pPr marL="3657600" algn="l" defTabSz="457200" rtl="0" eaLnBrk="1" latinLnBrk="0" hangingPunct="1">
      <a:defRPr sz="2400" kern="1200">
        <a:solidFill>
          <a:schemeClr val="tx1"/>
        </a:solidFill>
        <a:latin typeface="Arial" pitchFamily="1"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B4FD"/>
    <a:srgbClr val="CCCCFF"/>
    <a:srgbClr val="9999FF"/>
    <a:srgbClr val="FFCCCC"/>
    <a:srgbClr val="99CCFF"/>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8"/>
  </p:normalViewPr>
  <p:slideViewPr>
    <p:cSldViewPr showGuides="1">
      <p:cViewPr varScale="1">
        <p:scale>
          <a:sx n="109" d="100"/>
          <a:sy n="109" d="100"/>
        </p:scale>
        <p:origin x="162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notesMaster" Target="notesMasters/notesMaster1.xml"/><Relationship Id="rId7" Type="http://schemas.openxmlformats.org/officeDocument/2006/relationships/handoutMaster" Target="handoutMasters/handoutMaster1.xml"/><Relationship Id="rId8" Type="http://schemas.openxmlformats.org/officeDocument/2006/relationships/presProps" Target="presProps.xml"/><Relationship Id="rId9" Type="http://schemas.openxmlformats.org/officeDocument/2006/relationships/viewProps" Target="viewProps.xml"/><Relationship Id="rId10" Type="http://schemas.openxmlformats.org/officeDocument/2006/relationships/theme" Target="theme/theme1.xml"/><Relationship Id="rId1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7" charset="0"/>
              </a:defRPr>
            </a:lvl1pPr>
          </a:lstStyle>
          <a:p>
            <a:pPr>
              <a:defRPr/>
            </a:pPr>
            <a:endParaRPr lang="en-US"/>
          </a:p>
        </p:txBody>
      </p:sp>
      <p:sp>
        <p:nvSpPr>
          <p:cNvPr id="921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7" charset="0"/>
              </a:defRPr>
            </a:lvl1pPr>
          </a:lstStyle>
          <a:p>
            <a:pPr>
              <a:defRPr/>
            </a:pPr>
            <a:endParaRPr lang="en-US"/>
          </a:p>
        </p:txBody>
      </p:sp>
      <p:sp>
        <p:nvSpPr>
          <p:cNvPr id="922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7" charset="0"/>
              </a:defRPr>
            </a:lvl1pPr>
          </a:lstStyle>
          <a:p>
            <a:pPr>
              <a:defRPr/>
            </a:pPr>
            <a:endParaRPr lang="en-US"/>
          </a:p>
        </p:txBody>
      </p:sp>
      <p:sp>
        <p:nvSpPr>
          <p:cNvPr id="922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7" charset="0"/>
              </a:defRPr>
            </a:lvl1pPr>
          </a:lstStyle>
          <a:p>
            <a:pPr>
              <a:defRPr/>
            </a:pPr>
            <a:fld id="{6512CACE-AF88-ED49-8F85-D65AFFF2FC0A}" type="slidenum">
              <a:rPr lang="en-US"/>
              <a:pPr>
                <a:defRPr/>
              </a:pPr>
              <a:t>‹#›</a:t>
            </a:fld>
            <a:endParaRPr lang="en-US"/>
          </a:p>
        </p:txBody>
      </p:sp>
    </p:spTree>
    <p:extLst>
      <p:ext uri="{BB962C8B-B14F-4D97-AF65-F5344CB8AC3E}">
        <p14:creationId xmlns:p14="http://schemas.microsoft.com/office/powerpoint/2010/main" val="4007241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7" charset="0"/>
              </a:defRPr>
            </a:lvl1pPr>
          </a:lstStyle>
          <a:p>
            <a:pPr>
              <a:defRPr/>
            </a:pPr>
            <a:endParaRPr lang="en-US"/>
          </a:p>
        </p:txBody>
      </p:sp>
      <p:sp>
        <p:nvSpPr>
          <p:cNvPr id="112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7"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7" charset="0"/>
              </a:defRPr>
            </a:lvl1pPr>
          </a:lstStyle>
          <a:p>
            <a:pPr>
              <a:defRPr/>
            </a:pPr>
            <a:endParaRPr lang="en-US"/>
          </a:p>
        </p:txBody>
      </p:sp>
      <p:sp>
        <p:nvSpPr>
          <p:cNvPr id="112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7" charset="0"/>
              </a:defRPr>
            </a:lvl1pPr>
          </a:lstStyle>
          <a:p>
            <a:pPr>
              <a:defRPr/>
            </a:pPr>
            <a:fld id="{6F6788FD-083D-3B4A-BCEA-C6203DCA5662}" type="slidenum">
              <a:rPr lang="en-US"/>
              <a:pPr>
                <a:defRPr/>
              </a:pPr>
              <a:t>‹#›</a:t>
            </a:fld>
            <a:endParaRPr lang="en-US"/>
          </a:p>
        </p:txBody>
      </p:sp>
    </p:spTree>
    <p:extLst>
      <p:ext uri="{BB962C8B-B14F-4D97-AF65-F5344CB8AC3E}">
        <p14:creationId xmlns:p14="http://schemas.microsoft.com/office/powerpoint/2010/main" val="40106238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65"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14400"/>
            <a:ext cx="7772400"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28" name="Group 12"/>
          <p:cNvGrpSpPr>
            <a:grpSpLocks/>
          </p:cNvGrpSpPr>
          <p:nvPr/>
        </p:nvGrpSpPr>
        <p:grpSpPr bwMode="auto">
          <a:xfrm>
            <a:off x="3302000" y="6477000"/>
            <a:ext cx="5842000" cy="381000"/>
            <a:chOff x="2080" y="4080"/>
            <a:chExt cx="3680" cy="240"/>
          </a:xfrm>
        </p:grpSpPr>
        <p:pic>
          <p:nvPicPr>
            <p:cNvPr id="1030" name="Picture 13" descr="ERCLogoSmallColor"/>
            <p:cNvPicPr>
              <a:picLocks noChangeAspect="1" noChangeArrowheads="1"/>
            </p:cNvPicPr>
            <p:nvPr/>
          </p:nvPicPr>
          <p:blipFill>
            <a:blip r:embed="rId13"/>
            <a:srcRect/>
            <a:stretch>
              <a:fillRect/>
            </a:stretch>
          </p:blipFill>
          <p:spPr bwMode="auto">
            <a:xfrm>
              <a:off x="5589" y="4080"/>
              <a:ext cx="171" cy="240"/>
            </a:xfrm>
            <a:prstGeom prst="rect">
              <a:avLst/>
            </a:prstGeom>
            <a:noFill/>
            <a:ln w="9525">
              <a:noFill/>
              <a:miter lim="800000"/>
              <a:headEnd/>
              <a:tailEnd/>
            </a:ln>
          </p:spPr>
        </p:pic>
        <p:sp>
          <p:nvSpPr>
            <p:cNvPr id="1038" name="Text Box 14"/>
            <p:cNvSpPr txBox="1">
              <a:spLocks noChangeArrowheads="1"/>
            </p:cNvSpPr>
            <p:nvPr/>
          </p:nvSpPr>
          <p:spPr bwMode="auto">
            <a:xfrm>
              <a:off x="2080" y="4118"/>
              <a:ext cx="3488" cy="154"/>
            </a:xfrm>
            <a:prstGeom prst="rect">
              <a:avLst/>
            </a:prstGeom>
            <a:noFill/>
            <a:ln w="9525">
              <a:noFill/>
              <a:miter lim="800000"/>
              <a:headEnd/>
              <a:tailEnd/>
            </a:ln>
            <a:effectLst/>
          </p:spPr>
          <p:txBody>
            <a:bodyPr wrap="none">
              <a:prstTxWarp prst="textNoShape">
                <a:avLst/>
              </a:prstTxWarp>
              <a:spAutoFit/>
            </a:bodyPr>
            <a:lstStyle/>
            <a:p>
              <a:pPr>
                <a:defRPr/>
              </a:pPr>
              <a:r>
                <a:rPr lang="en-US" sz="1000" b="1">
                  <a:solidFill>
                    <a:schemeClr val="bg2"/>
                  </a:solidFill>
                  <a:latin typeface="Arial" pitchFamily="-107" charset="0"/>
                </a:rPr>
                <a:t>Engineering Research Center for Computer Integrated Surgical Systems and Technology</a:t>
              </a:r>
            </a:p>
          </p:txBody>
        </p:sp>
      </p:grpSp>
      <p:sp>
        <p:nvSpPr>
          <p:cNvPr id="1040" name="Text Box 16"/>
          <p:cNvSpPr txBox="1">
            <a:spLocks noChangeArrowheads="1"/>
          </p:cNvSpPr>
          <p:nvPr/>
        </p:nvSpPr>
        <p:spPr bwMode="auto">
          <a:xfrm>
            <a:off x="0" y="6430963"/>
            <a:ext cx="3733800" cy="427037"/>
          </a:xfrm>
          <a:prstGeom prst="rect">
            <a:avLst/>
          </a:prstGeom>
          <a:noFill/>
          <a:ln w="9525">
            <a:noFill/>
            <a:miter lim="800000"/>
            <a:headEnd/>
            <a:tailEnd/>
          </a:ln>
          <a:effectLst/>
        </p:spPr>
        <p:txBody>
          <a:bodyPr>
            <a:prstTxWarp prst="textNoShape">
              <a:avLst/>
            </a:prstTxWarp>
            <a:spAutoFit/>
          </a:bodyPr>
          <a:lstStyle/>
          <a:p>
            <a:pPr marL="341313" indent="-341313">
              <a:defRPr/>
            </a:pPr>
            <a:fld id="{AC6DEC11-5E03-2848-BAEE-A26AD718E783}" type="slidenum">
              <a:rPr lang="en-US" sz="1200" b="1">
                <a:latin typeface="Arial" pitchFamily="-107" charset="0"/>
              </a:rPr>
              <a:pPr marL="341313" indent="-341313">
                <a:defRPr/>
              </a:pPr>
              <a:t>‹#›</a:t>
            </a:fld>
            <a:r>
              <a:rPr lang="en-US" sz="1200" b="1" dirty="0" smtClean="0">
                <a:latin typeface="Arial" pitchFamily="-107" charset="0"/>
              </a:rPr>
              <a:t>	</a:t>
            </a:r>
            <a:r>
              <a:rPr lang="en-US" sz="1000" dirty="0" smtClean="0">
                <a:latin typeface="Times New Roman" pitchFamily="-107" charset="0"/>
              </a:rPr>
              <a:t>600.456/656 CIS2 Spring 2018</a:t>
            </a:r>
          </a:p>
          <a:p>
            <a:pPr marL="341313" indent="-341313">
              <a:defRPr/>
            </a:pPr>
            <a:r>
              <a:rPr lang="en-US" sz="1000" dirty="0">
                <a:latin typeface="Times New Roman" pitchFamily="-107" charset="0"/>
              </a:rPr>
              <a:t>	Copyright © R. H. Taylor</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2800" b="1">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2pPr>
      <a:lvl3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3pPr>
      <a:lvl4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4pPr>
      <a:lvl5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2800" b="1">
          <a:solidFill>
            <a:schemeClr val="tx2"/>
          </a:solidFill>
          <a:latin typeface="Arial" pitchFamily="-65" charset="0"/>
        </a:defRPr>
      </a:lvl6pPr>
      <a:lvl7pPr marL="914400" algn="ctr" rtl="0" eaLnBrk="0" fontAlgn="base" hangingPunct="0">
        <a:spcBef>
          <a:spcPct val="0"/>
        </a:spcBef>
        <a:spcAft>
          <a:spcPct val="0"/>
        </a:spcAft>
        <a:defRPr sz="2800" b="1">
          <a:solidFill>
            <a:schemeClr val="tx2"/>
          </a:solidFill>
          <a:latin typeface="Arial" pitchFamily="-65" charset="0"/>
        </a:defRPr>
      </a:lvl7pPr>
      <a:lvl8pPr marL="1371600" algn="ctr" rtl="0" eaLnBrk="0" fontAlgn="base" hangingPunct="0">
        <a:spcBef>
          <a:spcPct val="0"/>
        </a:spcBef>
        <a:spcAft>
          <a:spcPct val="0"/>
        </a:spcAft>
        <a:defRPr sz="2800" b="1">
          <a:solidFill>
            <a:schemeClr val="tx2"/>
          </a:solidFill>
          <a:latin typeface="Arial" pitchFamily="-65" charset="0"/>
        </a:defRPr>
      </a:lvl8pPr>
      <a:lvl9pPr marL="1828800" algn="ctr" rtl="0" eaLnBrk="0" fontAlgn="base" hangingPunct="0">
        <a:spcBef>
          <a:spcPct val="0"/>
        </a:spcBef>
        <a:spcAft>
          <a:spcPct val="0"/>
        </a:spcAft>
        <a:defRPr sz="2800" b="1">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65" charset="-128"/>
        </a:defRPr>
      </a:lvl2pPr>
      <a:lvl3pPr marL="108585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42875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771650" indent="-228600" algn="l" rtl="0" eaLnBrk="0" fontAlgn="base" hangingPunct="0">
        <a:spcBef>
          <a:spcPct val="20000"/>
        </a:spcBef>
        <a:spcAft>
          <a:spcPct val="0"/>
        </a:spcAft>
        <a:buChar char="»"/>
        <a:defRPr>
          <a:solidFill>
            <a:schemeClr val="tx1"/>
          </a:solidFill>
          <a:latin typeface="+mn-lt"/>
          <a:ea typeface="ＭＳ Ｐゴシック" pitchFamily="-65" charset="-128"/>
        </a:defRPr>
      </a:lvl5pPr>
      <a:lvl6pPr marL="2228850" indent="-228600" algn="l" rtl="0" eaLnBrk="0" fontAlgn="base" hangingPunct="0">
        <a:spcBef>
          <a:spcPct val="20000"/>
        </a:spcBef>
        <a:spcAft>
          <a:spcPct val="0"/>
        </a:spcAft>
        <a:buChar char="»"/>
        <a:defRPr>
          <a:solidFill>
            <a:schemeClr val="tx1"/>
          </a:solidFill>
          <a:latin typeface="+mn-lt"/>
          <a:ea typeface="ＭＳ Ｐゴシック" pitchFamily="-65" charset="-128"/>
        </a:defRPr>
      </a:lvl6pPr>
      <a:lvl7pPr marL="2686050" indent="-228600" algn="l" rtl="0" eaLnBrk="0" fontAlgn="base" hangingPunct="0">
        <a:spcBef>
          <a:spcPct val="20000"/>
        </a:spcBef>
        <a:spcAft>
          <a:spcPct val="0"/>
        </a:spcAft>
        <a:buChar char="»"/>
        <a:defRPr>
          <a:solidFill>
            <a:schemeClr val="tx1"/>
          </a:solidFill>
          <a:latin typeface="+mn-lt"/>
          <a:ea typeface="ＭＳ Ｐゴシック" pitchFamily="-65" charset="-128"/>
        </a:defRPr>
      </a:lvl7pPr>
      <a:lvl8pPr marL="3143250" indent="-228600" algn="l" rtl="0" eaLnBrk="0" fontAlgn="base" hangingPunct="0">
        <a:spcBef>
          <a:spcPct val="20000"/>
        </a:spcBef>
        <a:spcAft>
          <a:spcPct val="0"/>
        </a:spcAft>
        <a:buChar char="»"/>
        <a:defRPr>
          <a:solidFill>
            <a:schemeClr val="tx1"/>
          </a:solidFill>
          <a:latin typeface="+mn-lt"/>
          <a:ea typeface="ＭＳ Ｐゴシック" pitchFamily="-65" charset="-128"/>
        </a:defRPr>
      </a:lvl8pPr>
      <a:lvl9pPr marL="3600450" indent="-228600" algn="l" rtl="0" eaLnBrk="0" fontAlgn="base" hangingPunct="0">
        <a:spcBef>
          <a:spcPct val="20000"/>
        </a:spcBef>
        <a:spcAft>
          <a:spcPct val="0"/>
        </a:spcAft>
        <a:buChar char="»"/>
        <a:defRPr>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crazavi1@jhmi.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crazavi1@jhmi.ed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crazavi1@jhmi.edu" TargetMode="External"/><Relationship Id="rId3"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Transoral</a:t>
            </a:r>
            <a:r>
              <a:rPr lang="en-US" dirty="0" smtClean="0"/>
              <a:t> Neck Surgery </a:t>
            </a:r>
            <a:endParaRPr lang="en-US" dirty="0"/>
          </a:p>
        </p:txBody>
      </p:sp>
      <p:pic>
        <p:nvPicPr>
          <p:cNvPr id="3" name="JRussell short Parathyroid Cyst-640x48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873826"/>
            <a:ext cx="7213600" cy="5410200"/>
          </a:xfrm>
          <a:prstGeom prst="rect">
            <a:avLst/>
          </a:prstGeom>
        </p:spPr>
      </p:pic>
    </p:spTree>
    <p:extLst>
      <p:ext uri="{BB962C8B-B14F-4D97-AF65-F5344CB8AC3E}">
        <p14:creationId xmlns:p14="http://schemas.microsoft.com/office/powerpoint/2010/main" val="37393329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228600"/>
            <a:ext cx="8610600" cy="609600"/>
          </a:xfrm>
        </p:spPr>
        <p:txBody>
          <a:bodyPr/>
          <a:lstStyle/>
          <a:p>
            <a:r>
              <a:rPr lang="en-US" sz="2000" dirty="0" err="1" smtClean="0">
                <a:solidFill>
                  <a:srgbClr val="0000FF"/>
                </a:solidFill>
                <a:latin typeface="Verdana" pitchFamily="1" charset="0"/>
                <a:ea typeface="ＭＳ Ｐゴシック" pitchFamily="1" charset="-128"/>
                <a:cs typeface="ＭＳ Ｐゴシック" pitchFamily="1" charset="-128"/>
              </a:rPr>
              <a:t>Transoral</a:t>
            </a:r>
            <a:r>
              <a:rPr lang="en-US" sz="2000" dirty="0" smtClean="0">
                <a:solidFill>
                  <a:srgbClr val="0000FF"/>
                </a:solidFill>
                <a:latin typeface="Verdana" pitchFamily="1" charset="0"/>
                <a:ea typeface="ＭＳ Ｐゴシック" pitchFamily="1" charset="-128"/>
                <a:cs typeface="ＭＳ Ｐゴシック" pitchFamily="1" charset="-128"/>
              </a:rPr>
              <a:t> </a:t>
            </a:r>
            <a:r>
              <a:rPr lang="en-US" sz="2000" dirty="0" smtClean="0">
                <a:solidFill>
                  <a:srgbClr val="0000FF"/>
                </a:solidFill>
                <a:latin typeface="Verdana" pitchFamily="1" charset="0"/>
                <a:ea typeface="ＭＳ Ｐゴシック" pitchFamily="1" charset="-128"/>
                <a:cs typeface="ＭＳ Ｐゴシック" pitchFamily="1" charset="-128"/>
              </a:rPr>
              <a:t>Neck</a:t>
            </a:r>
            <a:r>
              <a:rPr lang="en-US" sz="2000" dirty="0" smtClean="0">
                <a:solidFill>
                  <a:srgbClr val="0000FF"/>
                </a:solidFill>
                <a:latin typeface="Verdana" pitchFamily="1" charset="0"/>
                <a:ea typeface="ＭＳ Ｐゴシック" pitchFamily="1" charset="-128"/>
                <a:cs typeface="ＭＳ Ｐゴシック" pitchFamily="1" charset="-128"/>
              </a:rPr>
              <a:t> </a:t>
            </a:r>
            <a:r>
              <a:rPr lang="en-US" sz="2000" dirty="0" smtClean="0">
                <a:solidFill>
                  <a:srgbClr val="0000FF"/>
                </a:solidFill>
                <a:latin typeface="Verdana" pitchFamily="1" charset="0"/>
                <a:ea typeface="ＭＳ Ｐゴシック" pitchFamily="1" charset="-128"/>
                <a:cs typeface="ＭＳ Ｐゴシック" pitchFamily="1" charset="-128"/>
              </a:rPr>
              <a:t>Surgery- </a:t>
            </a:r>
            <a:r>
              <a:rPr lang="en-US" sz="2000" dirty="0" smtClean="0">
                <a:solidFill>
                  <a:srgbClr val="0000FF"/>
                </a:solidFill>
                <a:latin typeface="Verdana" pitchFamily="1" charset="0"/>
                <a:ea typeface="ＭＳ Ｐゴシック" pitchFamily="1" charset="-128"/>
                <a:cs typeface="ＭＳ Ｐゴシック" pitchFamily="1" charset="-128"/>
              </a:rPr>
              <a:t>Endoscope Holder</a:t>
            </a:r>
            <a:endParaRPr lang="en-US" sz="2000" dirty="0" smtClean="0">
              <a:solidFill>
                <a:srgbClr val="0000FF"/>
              </a:solidFill>
              <a:latin typeface="Verdana" pitchFamily="1" charset="0"/>
              <a:ea typeface="ＭＳ Ｐゴシック" pitchFamily="1" charset="-128"/>
              <a:cs typeface="ＭＳ Ｐゴシック" pitchFamily="1" charset="-128"/>
            </a:endParaRPr>
          </a:p>
        </p:txBody>
      </p:sp>
      <p:sp>
        <p:nvSpPr>
          <p:cNvPr id="15363" name="Rectangle 3"/>
          <p:cNvSpPr>
            <a:spLocks noGrp="1" noChangeArrowheads="1"/>
          </p:cNvSpPr>
          <p:nvPr>
            <p:ph type="body" idx="1"/>
          </p:nvPr>
        </p:nvSpPr>
        <p:spPr>
          <a:xfrm>
            <a:off x="685800" y="914400"/>
            <a:ext cx="8153400" cy="5486400"/>
          </a:xfrm>
        </p:spPr>
        <p:txBody>
          <a:bodyPr/>
          <a:lstStyle/>
          <a:p>
            <a:pPr>
              <a:lnSpc>
                <a:spcPct val="90000"/>
              </a:lnSpc>
            </a:pPr>
            <a:r>
              <a:rPr lang="en-US" sz="1900" dirty="0" smtClean="0">
                <a:latin typeface="Verdana" pitchFamily="1" charset="0"/>
                <a:ea typeface="ＭＳ Ｐゴシック" pitchFamily="1" charset="-128"/>
                <a:cs typeface="ＭＳ Ｐゴシック" pitchFamily="1" charset="-128"/>
              </a:rPr>
              <a:t>In </a:t>
            </a:r>
            <a:r>
              <a:rPr lang="en-US" sz="1900" dirty="0" err="1" smtClean="0">
                <a:latin typeface="Verdana" pitchFamily="1" charset="0"/>
                <a:ea typeface="ＭＳ Ｐゴシック" pitchFamily="1" charset="-128"/>
                <a:cs typeface="ＭＳ Ｐゴシック" pitchFamily="1" charset="-128"/>
              </a:rPr>
              <a:t>transoral</a:t>
            </a:r>
            <a:r>
              <a:rPr lang="en-US" sz="1900" dirty="0" smtClean="0">
                <a:latin typeface="Verdana" pitchFamily="1" charset="0"/>
                <a:ea typeface="ＭＳ Ｐゴシック" pitchFamily="1" charset="-128"/>
                <a:cs typeface="ＭＳ Ｐゴシック" pitchFamily="1" charset="-128"/>
              </a:rPr>
              <a:t> </a:t>
            </a:r>
            <a:r>
              <a:rPr lang="en-US" sz="1900" dirty="0" smtClean="0">
                <a:latin typeface="Verdana" pitchFamily="1" charset="0"/>
                <a:ea typeface="ＭＳ Ｐゴシック" pitchFamily="1" charset="-128"/>
                <a:cs typeface="ＭＳ Ｐゴシック" pitchFamily="1" charset="-128"/>
              </a:rPr>
              <a:t>neck </a:t>
            </a:r>
            <a:r>
              <a:rPr lang="en-US" sz="1900" dirty="0">
                <a:latin typeface="Verdana" pitchFamily="1" charset="0"/>
                <a:ea typeface="ＭＳ Ｐゴシック" pitchFamily="1" charset="-128"/>
                <a:cs typeface="ＭＳ Ｐゴシック" pitchFamily="1" charset="-128"/>
              </a:rPr>
              <a:t>surgery </a:t>
            </a:r>
            <a:r>
              <a:rPr lang="en-US" sz="1900" dirty="0" smtClean="0">
                <a:latin typeface="Verdana" pitchFamily="1" charset="0"/>
                <a:ea typeface="ＭＳ Ｐゴシック" pitchFamily="1" charset="-128"/>
                <a:cs typeface="ＭＳ Ｐゴシック" pitchFamily="1" charset="-128"/>
              </a:rPr>
              <a:t>an </a:t>
            </a:r>
            <a:r>
              <a:rPr lang="en-US" sz="1900" dirty="0" smtClean="0">
                <a:latin typeface="Verdana" pitchFamily="1" charset="0"/>
                <a:ea typeface="ＭＳ Ｐゴシック" pitchFamily="1" charset="-128"/>
                <a:cs typeface="ＭＳ Ｐゴシック" pitchFamily="1" charset="-128"/>
              </a:rPr>
              <a:t>endoscope is inserted between the lip and the jawbone.  The goal of this sub-project is to develop an adapter for an existing surgical robot to hold the endoscope and to conduct a user study with surgeons.</a:t>
            </a:r>
          </a:p>
          <a:p>
            <a:pPr lvl="1">
              <a:lnSpc>
                <a:spcPct val="90000"/>
              </a:lnSpc>
            </a:pPr>
            <a:r>
              <a:rPr lang="en-US" sz="1800" dirty="0" smtClean="0">
                <a:latin typeface="Verdana" pitchFamily="1" charset="0"/>
                <a:ea typeface="ＭＳ Ｐゴシック" pitchFamily="1" charset="-128"/>
                <a:cs typeface="ＭＳ Ｐゴシック" pitchFamily="1" charset="-128"/>
              </a:rPr>
              <a:t>Video: (https://</a:t>
            </a:r>
            <a:r>
              <a:rPr lang="en-US" sz="1800" dirty="0" err="1" smtClean="0">
                <a:latin typeface="Verdana" pitchFamily="1" charset="0"/>
                <a:ea typeface="ＭＳ Ｐゴシック" pitchFamily="1" charset="-128"/>
                <a:cs typeface="ＭＳ Ｐゴシック" pitchFamily="1" charset="-128"/>
              </a:rPr>
              <a:t>www.youtube.com</a:t>
            </a:r>
            <a:r>
              <a:rPr lang="en-US" sz="1800" dirty="0" smtClean="0">
                <a:latin typeface="Verdana" pitchFamily="1" charset="0"/>
                <a:ea typeface="ＭＳ Ｐゴシック" pitchFamily="1" charset="-128"/>
                <a:cs typeface="ＭＳ Ｐゴシック" pitchFamily="1" charset="-128"/>
              </a:rPr>
              <a:t>/</a:t>
            </a:r>
            <a:r>
              <a:rPr lang="en-US" sz="1800" dirty="0" err="1" smtClean="0">
                <a:latin typeface="Verdana" pitchFamily="1" charset="0"/>
                <a:ea typeface="ＭＳ Ｐゴシック" pitchFamily="1" charset="-128"/>
                <a:cs typeface="ＭＳ Ｐゴシック" pitchFamily="1" charset="-128"/>
              </a:rPr>
              <a:t>watch?v</a:t>
            </a:r>
            <a:r>
              <a:rPr lang="en-US" sz="1800" dirty="0" smtClean="0">
                <a:latin typeface="Verdana" pitchFamily="1" charset="0"/>
                <a:ea typeface="ＭＳ Ｐゴシック" pitchFamily="1" charset="-128"/>
                <a:cs typeface="ＭＳ Ｐゴシック" pitchFamily="1" charset="-128"/>
              </a:rPr>
              <a:t>=iT5jSgixOWY)</a:t>
            </a:r>
            <a:endParaRPr lang="en-US" sz="1800" dirty="0" smtClean="0">
              <a:latin typeface="Verdana" pitchFamily="1" charset="0"/>
              <a:ea typeface="ＭＳ Ｐゴシック" pitchFamily="1" charset="-128"/>
              <a:cs typeface="ＭＳ Ｐゴシック" pitchFamily="1" charset="-128"/>
            </a:endParaRPr>
          </a:p>
          <a:p>
            <a:pPr>
              <a:lnSpc>
                <a:spcPct val="90000"/>
              </a:lnSpc>
            </a:pPr>
            <a:r>
              <a:rPr lang="en-US" sz="1900" b="1" dirty="0" smtClean="0">
                <a:latin typeface="Verdana" pitchFamily="1" charset="0"/>
                <a:ea typeface="ＭＳ Ｐゴシック" pitchFamily="1" charset="-128"/>
                <a:cs typeface="ＭＳ Ｐゴシック" pitchFamily="1" charset="-128"/>
              </a:rPr>
              <a:t>What </a:t>
            </a:r>
            <a:r>
              <a:rPr lang="en-US" sz="1900" b="1" dirty="0" smtClean="0">
                <a:latin typeface="Verdana" pitchFamily="1" charset="0"/>
                <a:ea typeface="ＭＳ Ｐゴシック" pitchFamily="1" charset="-128"/>
                <a:cs typeface="ＭＳ Ｐゴシック" pitchFamily="1" charset="-128"/>
              </a:rPr>
              <a:t>Students Will Do:</a:t>
            </a:r>
            <a:r>
              <a:rPr lang="en-US" sz="1800" b="1" dirty="0" smtClean="0">
                <a:latin typeface="Verdana" pitchFamily="1" charset="0"/>
                <a:ea typeface="ＭＳ Ｐゴシック" pitchFamily="1" charset="-128"/>
                <a:cs typeface="ＭＳ Ｐゴシック" pitchFamily="1" charset="-128"/>
              </a:rPr>
              <a:t> </a:t>
            </a:r>
            <a:r>
              <a:rPr lang="en-US" sz="1800" dirty="0" smtClean="0">
                <a:latin typeface="Verdana" pitchFamily="1" charset="0"/>
                <a:ea typeface="ＭＳ Ｐゴシック" pitchFamily="1" charset="-128"/>
                <a:cs typeface="ＭＳ Ｐゴシック" pitchFamily="1" charset="-128"/>
              </a:rPr>
              <a:t>Design and fabricate endoscope holder &amp; test on phantom models and phantoms.  This will include assessment of device design’s compatibility this laparoscopic instrument manipulation.</a:t>
            </a:r>
            <a:endParaRPr lang="en-US" sz="1800" b="1" dirty="0" smtClean="0">
              <a:latin typeface="Verdana" pitchFamily="1" charset="0"/>
              <a:ea typeface="ＭＳ Ｐゴシック" pitchFamily="1" charset="-128"/>
              <a:cs typeface="ＭＳ Ｐゴシック" pitchFamily="1" charset="-128"/>
            </a:endParaRPr>
          </a:p>
          <a:p>
            <a:pPr>
              <a:lnSpc>
                <a:spcPct val="90000"/>
              </a:lnSpc>
            </a:pPr>
            <a:r>
              <a:rPr lang="en-US" sz="1900" b="1" dirty="0" smtClean="0">
                <a:latin typeface="Verdana" pitchFamily="1" charset="0"/>
                <a:ea typeface="ＭＳ Ｐゴシック" pitchFamily="1" charset="-128"/>
                <a:cs typeface="ＭＳ Ｐゴシック" pitchFamily="1" charset="-128"/>
              </a:rPr>
              <a:t>Deliverables</a:t>
            </a:r>
            <a:r>
              <a:rPr lang="en-US" sz="1900" b="1" dirty="0" smtClean="0">
                <a:latin typeface="Verdana" pitchFamily="1" charset="0"/>
                <a:ea typeface="ＭＳ Ｐゴシック" pitchFamily="1" charset="-128"/>
                <a:cs typeface="ＭＳ Ｐゴシック" pitchFamily="1" charset="-128"/>
              </a:rPr>
              <a:t>:</a:t>
            </a:r>
            <a:r>
              <a:rPr lang="en-US" sz="1900" dirty="0" smtClean="0">
                <a:latin typeface="Verdana" pitchFamily="1" charset="0"/>
                <a:ea typeface="ＭＳ Ｐゴシック" pitchFamily="1" charset="-128"/>
                <a:cs typeface="ＭＳ Ｐゴシック" pitchFamily="1" charset="-128"/>
              </a:rPr>
              <a:t> </a:t>
            </a:r>
          </a:p>
          <a:p>
            <a:pPr lvl="1">
              <a:lnSpc>
                <a:spcPct val="90000"/>
              </a:lnSpc>
            </a:pPr>
            <a:r>
              <a:rPr lang="en-US" sz="1800" dirty="0" smtClean="0">
                <a:latin typeface="Verdana"/>
                <a:cs typeface="Verdana"/>
              </a:rPr>
              <a:t>Iterative device designs to be reviewed by mentors  </a:t>
            </a:r>
          </a:p>
          <a:p>
            <a:pPr lvl="1">
              <a:lnSpc>
                <a:spcPct val="90000"/>
              </a:lnSpc>
            </a:pPr>
            <a:r>
              <a:rPr lang="en-US" sz="1800" dirty="0" smtClean="0">
                <a:latin typeface="Verdana"/>
                <a:cs typeface="Verdana"/>
              </a:rPr>
              <a:t>Device prototype to be tested in a cadaver </a:t>
            </a:r>
            <a:endParaRPr lang="en-US" sz="1800" dirty="0" smtClean="0">
              <a:latin typeface="Verdana"/>
              <a:cs typeface="Verdana"/>
            </a:endParaRPr>
          </a:p>
          <a:p>
            <a:pPr lvl="1">
              <a:lnSpc>
                <a:spcPct val="90000"/>
              </a:lnSpc>
            </a:pPr>
            <a:r>
              <a:rPr lang="en-US" sz="1800" dirty="0" smtClean="0">
                <a:latin typeface="Verdana"/>
                <a:cs typeface="Verdana"/>
              </a:rPr>
              <a:t>Report of user study</a:t>
            </a:r>
            <a:endParaRPr lang="en-US" sz="1800" dirty="0" smtClean="0">
              <a:latin typeface="Verdana"/>
              <a:cs typeface="Verdana"/>
            </a:endParaRPr>
          </a:p>
          <a:p>
            <a:pPr>
              <a:lnSpc>
                <a:spcPct val="90000"/>
              </a:lnSpc>
            </a:pPr>
            <a:r>
              <a:rPr lang="en-US" sz="1900" b="1" dirty="0" smtClean="0">
                <a:latin typeface="Verdana" pitchFamily="1" charset="0"/>
                <a:ea typeface="ＭＳ Ｐゴシック" pitchFamily="1" charset="-128"/>
                <a:cs typeface="ＭＳ Ｐゴシック" pitchFamily="1" charset="-128"/>
              </a:rPr>
              <a:t>Size group: </a:t>
            </a:r>
            <a:r>
              <a:rPr lang="en-US" sz="1900" dirty="0" smtClean="0">
                <a:latin typeface="Verdana" pitchFamily="1" charset="0"/>
                <a:ea typeface="ＭＳ Ｐゴシック" pitchFamily="1" charset="-128"/>
                <a:cs typeface="ＭＳ Ｐゴシック" pitchFamily="1" charset="-128"/>
              </a:rPr>
              <a:t>1 (may combine with other project)</a:t>
            </a:r>
            <a:endParaRPr lang="en-US" sz="1800" b="1" dirty="0" smtClean="0">
              <a:latin typeface="Verdana" pitchFamily="1" charset="0"/>
              <a:ea typeface="ＭＳ Ｐゴシック" pitchFamily="1" charset="-128"/>
              <a:cs typeface="ＭＳ Ｐゴシック" pitchFamily="1" charset="-128"/>
            </a:endParaRPr>
          </a:p>
          <a:p>
            <a:pPr>
              <a:lnSpc>
                <a:spcPct val="90000"/>
              </a:lnSpc>
            </a:pPr>
            <a:r>
              <a:rPr lang="en-US" sz="1900" b="1" dirty="0" smtClean="0">
                <a:latin typeface="Verdana" pitchFamily="1" charset="0"/>
                <a:ea typeface="ＭＳ Ｐゴシック" pitchFamily="1" charset="-128"/>
                <a:cs typeface="ＭＳ Ｐゴシック" pitchFamily="1" charset="-128"/>
              </a:rPr>
              <a:t>Skills: </a:t>
            </a:r>
            <a:r>
              <a:rPr lang="en-US" sz="1900" dirty="0" smtClean="0">
                <a:latin typeface="Verdana" pitchFamily="1" charset="0"/>
                <a:ea typeface="ＭＳ Ｐゴシック" pitchFamily="1" charset="-128"/>
                <a:cs typeface="ＭＳ Ｐゴシック" pitchFamily="1" charset="-128"/>
              </a:rPr>
              <a:t>CAD, materials design </a:t>
            </a:r>
            <a:endParaRPr lang="en-US" sz="1900" b="1" dirty="0" smtClean="0">
              <a:latin typeface="Verdana" pitchFamily="1" charset="0"/>
              <a:ea typeface="ＭＳ Ｐゴシック" pitchFamily="1" charset="-128"/>
              <a:cs typeface="ＭＳ Ｐゴシック" pitchFamily="1" charset="-128"/>
            </a:endParaRPr>
          </a:p>
          <a:p>
            <a:pPr>
              <a:lnSpc>
                <a:spcPct val="90000"/>
              </a:lnSpc>
            </a:pPr>
            <a:r>
              <a:rPr lang="en-US" sz="1900" b="1" dirty="0" smtClean="0">
                <a:latin typeface="Verdana" pitchFamily="1" charset="0"/>
                <a:ea typeface="ＭＳ Ｐゴシック" pitchFamily="1" charset="-128"/>
                <a:cs typeface="ＭＳ Ｐゴシック" pitchFamily="1" charset="-128"/>
              </a:rPr>
              <a:t>Mentors: </a:t>
            </a:r>
            <a:r>
              <a:rPr lang="en-US" sz="1900" dirty="0" smtClean="0">
                <a:latin typeface="Verdana" pitchFamily="1" charset="0"/>
                <a:ea typeface="ＭＳ Ｐゴシック" pitchFamily="1" charset="-128"/>
                <a:cs typeface="ＭＳ Ｐゴシック" pitchFamily="1" charset="-128"/>
              </a:rPr>
              <a:t>Christopher Razavi, MD ; Jonathon Russell, MD</a:t>
            </a:r>
          </a:p>
          <a:p>
            <a:pPr marL="457200" lvl="1" indent="0">
              <a:lnSpc>
                <a:spcPct val="90000"/>
              </a:lnSpc>
              <a:buNone/>
            </a:pPr>
            <a:r>
              <a:rPr lang="en-US" sz="1900" dirty="0" smtClean="0">
                <a:solidFill>
                  <a:schemeClr val="accent6"/>
                </a:solidFill>
                <a:latin typeface="Verdana" pitchFamily="1" charset="0"/>
                <a:ea typeface="ＭＳ Ｐゴシック" pitchFamily="1" charset="-128"/>
                <a:cs typeface="ＭＳ Ｐゴシック" pitchFamily="1" charset="-128"/>
                <a:hlinkClick r:id="rId2"/>
              </a:rPr>
              <a:t>crazavi1@jhmi.edu</a:t>
            </a:r>
            <a:r>
              <a:rPr lang="en-US" sz="1900" dirty="0" smtClean="0">
                <a:latin typeface="Verdana" pitchFamily="1" charset="0"/>
                <a:ea typeface="ＭＳ Ｐゴシック" pitchFamily="1" charset="-128"/>
                <a:cs typeface="ＭＳ Ｐゴシック" pitchFamily="1" charset="-128"/>
              </a:rPr>
              <a:t> </a:t>
            </a:r>
          </a:p>
          <a:p>
            <a:pPr>
              <a:lnSpc>
                <a:spcPct val="90000"/>
              </a:lnSpc>
            </a:pPr>
            <a:endParaRPr lang="en-US" sz="1900" dirty="0" smtClean="0">
              <a:latin typeface="Verdana"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29988025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228600"/>
            <a:ext cx="8610600" cy="609600"/>
          </a:xfrm>
        </p:spPr>
        <p:txBody>
          <a:bodyPr/>
          <a:lstStyle/>
          <a:p>
            <a:r>
              <a:rPr lang="en-US" sz="2000" dirty="0" err="1" smtClean="0">
                <a:solidFill>
                  <a:srgbClr val="0000FF"/>
                </a:solidFill>
                <a:latin typeface="Verdana" pitchFamily="1" charset="0"/>
                <a:ea typeface="ＭＳ Ｐゴシック" pitchFamily="1" charset="-128"/>
                <a:cs typeface="ＭＳ Ｐゴシック" pitchFamily="1" charset="-128"/>
              </a:rPr>
              <a:t>Transoral</a:t>
            </a:r>
            <a:r>
              <a:rPr lang="en-US" sz="2000" dirty="0" smtClean="0">
                <a:solidFill>
                  <a:srgbClr val="0000FF"/>
                </a:solidFill>
                <a:latin typeface="Verdana" pitchFamily="1" charset="0"/>
                <a:ea typeface="ＭＳ Ｐゴシック" pitchFamily="1" charset="-128"/>
                <a:cs typeface="ＭＳ Ｐゴシック" pitchFamily="1" charset="-128"/>
              </a:rPr>
              <a:t> Thyroid Surgery- Retraction Device </a:t>
            </a:r>
          </a:p>
        </p:txBody>
      </p:sp>
      <p:sp>
        <p:nvSpPr>
          <p:cNvPr id="15363" name="Rectangle 3"/>
          <p:cNvSpPr>
            <a:spLocks noGrp="1" noChangeArrowheads="1"/>
          </p:cNvSpPr>
          <p:nvPr>
            <p:ph type="body" idx="1"/>
          </p:nvPr>
        </p:nvSpPr>
        <p:spPr>
          <a:xfrm>
            <a:off x="685800" y="914400"/>
            <a:ext cx="8153400" cy="5486400"/>
          </a:xfrm>
        </p:spPr>
        <p:txBody>
          <a:bodyPr/>
          <a:lstStyle/>
          <a:p>
            <a:pPr>
              <a:lnSpc>
                <a:spcPct val="90000"/>
              </a:lnSpc>
            </a:pPr>
            <a:r>
              <a:rPr lang="en-US" sz="1900" dirty="0" smtClean="0">
                <a:latin typeface="Verdana" pitchFamily="1" charset="0"/>
                <a:ea typeface="ＭＳ Ｐゴシック" pitchFamily="1" charset="-128"/>
                <a:cs typeface="ＭＳ Ｐゴシック" pitchFamily="1" charset="-128"/>
              </a:rPr>
              <a:t>In </a:t>
            </a:r>
            <a:r>
              <a:rPr lang="en-US" sz="1900" dirty="0" err="1" smtClean="0">
                <a:latin typeface="Verdana" pitchFamily="1" charset="0"/>
                <a:ea typeface="ＭＳ Ｐゴシック" pitchFamily="1" charset="-128"/>
                <a:cs typeface="ＭＳ Ｐゴシック" pitchFamily="1" charset="-128"/>
              </a:rPr>
              <a:t>transoral</a:t>
            </a:r>
            <a:r>
              <a:rPr lang="en-US" sz="1900" dirty="0" smtClean="0">
                <a:latin typeface="Verdana" pitchFamily="1" charset="0"/>
                <a:ea typeface="ＭＳ Ｐゴシック" pitchFamily="1" charset="-128"/>
                <a:cs typeface="ＭＳ Ｐゴシック" pitchFamily="1" charset="-128"/>
              </a:rPr>
              <a:t> neck </a:t>
            </a:r>
            <a:r>
              <a:rPr lang="en-US" sz="1900" dirty="0" smtClean="0">
                <a:latin typeface="Verdana" pitchFamily="1" charset="0"/>
                <a:ea typeface="ＭＳ Ｐゴシック" pitchFamily="1" charset="-128"/>
                <a:cs typeface="ＭＳ Ｐゴシック" pitchFamily="1" charset="-128"/>
              </a:rPr>
              <a:t>surgery (.  </a:t>
            </a:r>
            <a:endParaRPr lang="en-US" sz="1800" dirty="0" smtClean="0">
              <a:latin typeface="Verdana" pitchFamily="1" charset="0"/>
              <a:ea typeface="ＭＳ Ｐゴシック" pitchFamily="1" charset="-128"/>
              <a:cs typeface="ＭＳ Ｐゴシック" pitchFamily="1" charset="-128"/>
            </a:endParaRPr>
          </a:p>
          <a:p>
            <a:pPr>
              <a:lnSpc>
                <a:spcPct val="90000"/>
              </a:lnSpc>
            </a:pPr>
            <a:r>
              <a:rPr lang="en-US" sz="1900" b="1" dirty="0" smtClean="0">
                <a:latin typeface="Verdana" pitchFamily="1" charset="0"/>
                <a:ea typeface="ＭＳ Ｐゴシック" pitchFamily="1" charset="-128"/>
                <a:cs typeface="ＭＳ Ｐゴシック" pitchFamily="1" charset="-128"/>
              </a:rPr>
              <a:t>What Students Will Do:</a:t>
            </a:r>
            <a:r>
              <a:rPr lang="en-US" sz="1800" b="1" dirty="0" smtClean="0">
                <a:latin typeface="Verdana" pitchFamily="1" charset="0"/>
                <a:ea typeface="ＭＳ Ｐゴシック" pitchFamily="1" charset="-128"/>
                <a:cs typeface="ＭＳ Ｐゴシック" pitchFamily="1" charset="-128"/>
              </a:rPr>
              <a:t> </a:t>
            </a:r>
            <a:r>
              <a:rPr lang="en-US" sz="1800" dirty="0" smtClean="0">
                <a:latin typeface="Verdana" pitchFamily="1" charset="0"/>
                <a:ea typeface="ＭＳ Ｐゴシック" pitchFamily="1" charset="-128"/>
                <a:cs typeface="ＭＳ Ｐゴシック" pitchFamily="1" charset="-128"/>
              </a:rPr>
              <a:t>Design a device which can be inserted through a 1.5 cm lip incision that can expand to maintain our working space in the neck while still allowing access to the surgical field. </a:t>
            </a:r>
            <a:endParaRPr lang="en-US" sz="1800" b="1" dirty="0" smtClean="0">
              <a:latin typeface="Verdana" pitchFamily="1" charset="0"/>
              <a:ea typeface="ＭＳ Ｐゴシック" pitchFamily="1" charset="-128"/>
              <a:cs typeface="ＭＳ Ｐゴシック" pitchFamily="1" charset="-128"/>
            </a:endParaRPr>
          </a:p>
          <a:p>
            <a:pPr>
              <a:lnSpc>
                <a:spcPct val="90000"/>
              </a:lnSpc>
            </a:pPr>
            <a:r>
              <a:rPr lang="en-US" sz="1900" b="1" dirty="0" smtClean="0">
                <a:latin typeface="Verdana" pitchFamily="1" charset="0"/>
                <a:ea typeface="ＭＳ Ｐゴシック" pitchFamily="1" charset="-128"/>
                <a:cs typeface="ＭＳ Ｐゴシック" pitchFamily="1" charset="-128"/>
              </a:rPr>
              <a:t>Deliverables:</a:t>
            </a:r>
            <a:r>
              <a:rPr lang="en-US" sz="1900" dirty="0" smtClean="0">
                <a:latin typeface="Verdana" pitchFamily="1" charset="0"/>
                <a:ea typeface="ＭＳ Ｐゴシック" pitchFamily="1" charset="-128"/>
                <a:cs typeface="ＭＳ Ｐゴシック" pitchFamily="1" charset="-128"/>
              </a:rPr>
              <a:t> </a:t>
            </a:r>
          </a:p>
          <a:p>
            <a:pPr lvl="1">
              <a:lnSpc>
                <a:spcPct val="90000"/>
              </a:lnSpc>
            </a:pPr>
            <a:r>
              <a:rPr lang="en-US" sz="1800" dirty="0" smtClean="0">
                <a:latin typeface="Verdana"/>
                <a:cs typeface="Verdana"/>
              </a:rPr>
              <a:t>Iterative device designs to be reviewed by mentors  </a:t>
            </a:r>
          </a:p>
          <a:p>
            <a:pPr lvl="1">
              <a:lnSpc>
                <a:spcPct val="90000"/>
              </a:lnSpc>
            </a:pPr>
            <a:r>
              <a:rPr lang="en-US" sz="1800" dirty="0" smtClean="0">
                <a:latin typeface="Verdana"/>
                <a:cs typeface="Verdana"/>
              </a:rPr>
              <a:t>Device prototype to be tested in a cadaver </a:t>
            </a:r>
          </a:p>
          <a:p>
            <a:pPr>
              <a:lnSpc>
                <a:spcPct val="90000"/>
              </a:lnSpc>
            </a:pPr>
            <a:r>
              <a:rPr lang="en-US" sz="1900" b="1" dirty="0" smtClean="0">
                <a:latin typeface="Verdana" pitchFamily="1" charset="0"/>
                <a:ea typeface="ＭＳ Ｐゴシック" pitchFamily="1" charset="-128"/>
                <a:cs typeface="ＭＳ Ｐゴシック" pitchFamily="1" charset="-128"/>
              </a:rPr>
              <a:t>Size group: </a:t>
            </a:r>
            <a:r>
              <a:rPr lang="en-US" sz="1900" dirty="0" smtClean="0">
                <a:latin typeface="Verdana" pitchFamily="1" charset="0"/>
                <a:ea typeface="ＭＳ Ｐゴシック" pitchFamily="1" charset="-128"/>
                <a:cs typeface="ＭＳ Ｐゴシック" pitchFamily="1" charset="-128"/>
              </a:rPr>
              <a:t>2-3</a:t>
            </a:r>
            <a:endParaRPr lang="en-US" sz="1800" b="1" dirty="0" smtClean="0">
              <a:latin typeface="Verdana" pitchFamily="1" charset="0"/>
              <a:ea typeface="ＭＳ Ｐゴシック" pitchFamily="1" charset="-128"/>
              <a:cs typeface="ＭＳ Ｐゴシック" pitchFamily="1" charset="-128"/>
            </a:endParaRPr>
          </a:p>
          <a:p>
            <a:pPr>
              <a:lnSpc>
                <a:spcPct val="90000"/>
              </a:lnSpc>
            </a:pPr>
            <a:r>
              <a:rPr lang="en-US" sz="1900" b="1" dirty="0" smtClean="0">
                <a:latin typeface="Verdana" pitchFamily="1" charset="0"/>
                <a:ea typeface="ＭＳ Ｐゴシック" pitchFamily="1" charset="-128"/>
                <a:cs typeface="ＭＳ Ｐゴシック" pitchFamily="1" charset="-128"/>
              </a:rPr>
              <a:t>Skills: </a:t>
            </a:r>
            <a:r>
              <a:rPr lang="en-US" sz="1900" dirty="0" smtClean="0">
                <a:latin typeface="Verdana" pitchFamily="1" charset="0"/>
                <a:ea typeface="ＭＳ Ｐゴシック" pitchFamily="1" charset="-128"/>
                <a:cs typeface="ＭＳ Ｐゴシック" pitchFamily="1" charset="-128"/>
              </a:rPr>
              <a:t>CAD, materials design </a:t>
            </a:r>
            <a:endParaRPr lang="en-US" sz="1900" b="1" dirty="0" smtClean="0">
              <a:latin typeface="Verdana" pitchFamily="1" charset="0"/>
              <a:ea typeface="ＭＳ Ｐゴシック" pitchFamily="1" charset="-128"/>
              <a:cs typeface="ＭＳ Ｐゴシック" pitchFamily="1" charset="-128"/>
            </a:endParaRPr>
          </a:p>
          <a:p>
            <a:pPr>
              <a:lnSpc>
                <a:spcPct val="90000"/>
              </a:lnSpc>
            </a:pPr>
            <a:r>
              <a:rPr lang="en-US" sz="1900" b="1" dirty="0" smtClean="0">
                <a:latin typeface="Verdana" pitchFamily="1" charset="0"/>
                <a:ea typeface="ＭＳ Ｐゴシック" pitchFamily="1" charset="-128"/>
                <a:cs typeface="ＭＳ Ｐゴシック" pitchFamily="1" charset="-128"/>
              </a:rPr>
              <a:t>Mentors: </a:t>
            </a:r>
            <a:r>
              <a:rPr lang="en-US" sz="1900" dirty="0" smtClean="0">
                <a:latin typeface="Verdana" pitchFamily="1" charset="0"/>
                <a:ea typeface="ＭＳ Ｐゴシック" pitchFamily="1" charset="-128"/>
                <a:cs typeface="ＭＳ Ｐゴシック" pitchFamily="1" charset="-128"/>
              </a:rPr>
              <a:t>Christopher Razavi, MD ; Jonathon Russell, MD</a:t>
            </a:r>
          </a:p>
          <a:p>
            <a:pPr marL="457200" lvl="1" indent="0">
              <a:lnSpc>
                <a:spcPct val="90000"/>
              </a:lnSpc>
              <a:buNone/>
            </a:pPr>
            <a:r>
              <a:rPr lang="en-US" sz="1900" dirty="0" smtClean="0">
                <a:latin typeface="Verdana" pitchFamily="1" charset="0"/>
                <a:ea typeface="ＭＳ Ｐゴシック" pitchFamily="1" charset="-128"/>
                <a:cs typeface="ＭＳ Ｐゴシック" pitchFamily="1" charset="-128"/>
                <a:hlinkClick r:id="rId2"/>
              </a:rPr>
              <a:t>crazavi1@jhmi.edu</a:t>
            </a:r>
            <a:r>
              <a:rPr lang="en-US" sz="1900" dirty="0" smtClean="0">
                <a:latin typeface="Verdana" pitchFamily="1" charset="0"/>
                <a:ea typeface="ＭＳ Ｐゴシック" pitchFamily="1" charset="-128"/>
                <a:cs typeface="ＭＳ Ｐゴシック" pitchFamily="1" charset="-128"/>
              </a:rPr>
              <a:t> </a:t>
            </a:r>
          </a:p>
          <a:p>
            <a:pPr>
              <a:lnSpc>
                <a:spcPct val="90000"/>
              </a:lnSpc>
            </a:pPr>
            <a:endParaRPr lang="en-US" sz="1900" dirty="0" smtClean="0">
              <a:latin typeface="Verdana"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7778435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228600"/>
            <a:ext cx="8610600" cy="609600"/>
          </a:xfrm>
        </p:spPr>
        <p:txBody>
          <a:bodyPr/>
          <a:lstStyle/>
          <a:p>
            <a:r>
              <a:rPr lang="en-US" sz="2000" dirty="0" err="1" smtClean="0">
                <a:solidFill>
                  <a:srgbClr val="0000FF"/>
                </a:solidFill>
                <a:latin typeface="Verdana" pitchFamily="1" charset="0"/>
                <a:ea typeface="ＭＳ Ｐゴシック" pitchFamily="1" charset="-128"/>
                <a:cs typeface="ＭＳ Ｐゴシック" pitchFamily="1" charset="-128"/>
              </a:rPr>
              <a:t>Transoral</a:t>
            </a:r>
            <a:r>
              <a:rPr lang="en-US" sz="2000" dirty="0" smtClean="0">
                <a:solidFill>
                  <a:srgbClr val="0000FF"/>
                </a:solidFill>
                <a:latin typeface="Verdana" pitchFamily="1" charset="0"/>
                <a:ea typeface="ＭＳ Ｐゴシック" pitchFamily="1" charset="-128"/>
                <a:cs typeface="ＭＳ Ｐゴシック" pitchFamily="1" charset="-128"/>
              </a:rPr>
              <a:t> neck Surgery- </a:t>
            </a:r>
            <a:r>
              <a:rPr lang="en-US" sz="2000" dirty="0" err="1" smtClean="0">
                <a:solidFill>
                  <a:srgbClr val="0000FF"/>
                </a:solidFill>
                <a:latin typeface="Verdana" pitchFamily="1" charset="0"/>
                <a:ea typeface="ＭＳ Ｐゴシック" pitchFamily="1" charset="-128"/>
                <a:cs typeface="ＭＳ Ｐゴシック" pitchFamily="1" charset="-128"/>
              </a:rPr>
              <a:t>Hegar</a:t>
            </a:r>
            <a:r>
              <a:rPr lang="en-US" sz="2000" dirty="0" smtClean="0">
                <a:solidFill>
                  <a:srgbClr val="0000FF"/>
                </a:solidFill>
                <a:latin typeface="Verdana" pitchFamily="1" charset="0"/>
                <a:ea typeface="ＭＳ Ｐゴシック" pitchFamily="1" charset="-128"/>
                <a:cs typeface="ＭＳ Ｐゴシック" pitchFamily="1" charset="-128"/>
              </a:rPr>
              <a:t> dilator handles  </a:t>
            </a:r>
          </a:p>
        </p:txBody>
      </p:sp>
      <p:sp>
        <p:nvSpPr>
          <p:cNvPr id="15363" name="Rectangle 3"/>
          <p:cNvSpPr>
            <a:spLocks noGrp="1" noChangeArrowheads="1"/>
          </p:cNvSpPr>
          <p:nvPr>
            <p:ph type="body" idx="1"/>
          </p:nvPr>
        </p:nvSpPr>
        <p:spPr>
          <a:xfrm>
            <a:off x="685800" y="914400"/>
            <a:ext cx="8153400" cy="5486400"/>
          </a:xfrm>
        </p:spPr>
        <p:txBody>
          <a:bodyPr/>
          <a:lstStyle/>
          <a:p>
            <a:pPr>
              <a:lnSpc>
                <a:spcPct val="90000"/>
              </a:lnSpc>
            </a:pPr>
            <a:r>
              <a:rPr lang="en-US" sz="1900" dirty="0" smtClean="0">
                <a:latin typeface="Verdana" pitchFamily="1" charset="0"/>
                <a:ea typeface="ＭＳ Ｐゴシック" pitchFamily="1" charset="-128"/>
                <a:cs typeface="ＭＳ Ｐゴシック" pitchFamily="1" charset="-128"/>
              </a:rPr>
              <a:t>In </a:t>
            </a:r>
            <a:r>
              <a:rPr lang="en-US" sz="1900" dirty="0" err="1" smtClean="0">
                <a:latin typeface="Verdana" pitchFamily="1" charset="0"/>
                <a:ea typeface="ＭＳ Ｐゴシック" pitchFamily="1" charset="-128"/>
                <a:cs typeface="ＭＳ Ｐゴシック" pitchFamily="1" charset="-128"/>
              </a:rPr>
              <a:t>transoral</a:t>
            </a:r>
            <a:r>
              <a:rPr lang="en-US" sz="1900" dirty="0" smtClean="0">
                <a:latin typeface="Verdana" pitchFamily="1" charset="0"/>
                <a:ea typeface="ＭＳ Ｐゴシック" pitchFamily="1" charset="-128"/>
                <a:cs typeface="ＭＳ Ｐゴシック" pitchFamily="1" charset="-128"/>
              </a:rPr>
              <a:t> neck surgery we use </a:t>
            </a:r>
            <a:r>
              <a:rPr lang="en-US" sz="1900" dirty="0" err="1" smtClean="0">
                <a:latin typeface="Verdana" pitchFamily="1" charset="0"/>
                <a:ea typeface="ＭＳ Ｐゴシック" pitchFamily="1" charset="-128"/>
                <a:cs typeface="ＭＳ Ｐゴシック" pitchFamily="1" charset="-128"/>
              </a:rPr>
              <a:t>Hegar</a:t>
            </a:r>
            <a:r>
              <a:rPr lang="en-US" sz="1900" dirty="0" smtClean="0">
                <a:latin typeface="Verdana" pitchFamily="1" charset="0"/>
                <a:ea typeface="ＭＳ Ｐゴシック" pitchFamily="1" charset="-128"/>
                <a:cs typeface="ＭＳ Ｐゴシック" pitchFamily="1" charset="-128"/>
              </a:rPr>
              <a:t> dilators to widen our central incision and enter the neck space. These instruments can be difficult to manipulate given their smooth finish and lack of a handle.</a:t>
            </a:r>
            <a:endParaRPr lang="en-US" sz="1800" dirty="0" smtClean="0">
              <a:latin typeface="Verdana" pitchFamily="1" charset="0"/>
              <a:ea typeface="ＭＳ Ｐゴシック" pitchFamily="1" charset="-128"/>
              <a:cs typeface="ＭＳ Ｐゴシック" pitchFamily="1" charset="-128"/>
            </a:endParaRPr>
          </a:p>
          <a:p>
            <a:pPr>
              <a:lnSpc>
                <a:spcPct val="90000"/>
              </a:lnSpc>
            </a:pPr>
            <a:r>
              <a:rPr lang="en-US" sz="1900" b="1" dirty="0" smtClean="0">
                <a:latin typeface="Verdana" pitchFamily="1" charset="0"/>
                <a:ea typeface="ＭＳ Ｐゴシック" pitchFamily="1" charset="-128"/>
                <a:cs typeface="ＭＳ Ｐゴシック" pitchFamily="1" charset="-128"/>
              </a:rPr>
              <a:t>What Students Will Do:</a:t>
            </a:r>
            <a:r>
              <a:rPr lang="en-US" sz="1800" b="1" dirty="0" smtClean="0">
                <a:latin typeface="Verdana" pitchFamily="1" charset="0"/>
                <a:ea typeface="ＭＳ Ｐゴシック" pitchFamily="1" charset="-128"/>
                <a:cs typeface="ＭＳ Ｐゴシック" pitchFamily="1" charset="-128"/>
              </a:rPr>
              <a:t> </a:t>
            </a:r>
            <a:r>
              <a:rPr lang="en-US" sz="1800" dirty="0" smtClean="0">
                <a:latin typeface="Verdana" pitchFamily="1" charset="0"/>
                <a:ea typeface="ＭＳ Ｐゴシック" pitchFamily="1" charset="-128"/>
                <a:cs typeface="ＭＳ Ｐゴシック" pitchFamily="1" charset="-128"/>
              </a:rPr>
              <a:t>Design a reusable and </a:t>
            </a:r>
            <a:r>
              <a:rPr lang="en-US" sz="1800" dirty="0" err="1" smtClean="0">
                <a:latin typeface="Verdana" pitchFamily="1" charset="0"/>
                <a:ea typeface="ＭＳ Ｐゴシック" pitchFamily="1" charset="-128"/>
                <a:cs typeface="ＭＳ Ｐゴシック" pitchFamily="1" charset="-128"/>
              </a:rPr>
              <a:t>autoclavable</a:t>
            </a:r>
            <a:r>
              <a:rPr lang="en-US" sz="1800" dirty="0" smtClean="0">
                <a:latin typeface="Verdana" pitchFamily="1" charset="0"/>
                <a:ea typeface="ＭＳ Ｐゴシック" pitchFamily="1" charset="-128"/>
                <a:cs typeface="ＭＳ Ｐゴシック" pitchFamily="1" charset="-128"/>
              </a:rPr>
              <a:t> handle that can slide on the end of the dilator to help with manipulation. Work in conjunction with JHH clinical engineering to determine the appropriate material it should be made of. </a:t>
            </a:r>
            <a:endParaRPr lang="en-US" sz="1800" b="1" dirty="0" smtClean="0">
              <a:latin typeface="Verdana" pitchFamily="1" charset="0"/>
              <a:ea typeface="ＭＳ Ｐゴシック" pitchFamily="1" charset="-128"/>
              <a:cs typeface="ＭＳ Ｐゴシック" pitchFamily="1" charset="-128"/>
            </a:endParaRPr>
          </a:p>
          <a:p>
            <a:pPr>
              <a:lnSpc>
                <a:spcPct val="90000"/>
              </a:lnSpc>
            </a:pPr>
            <a:r>
              <a:rPr lang="en-US" sz="1900" b="1" dirty="0" smtClean="0">
                <a:latin typeface="Verdana" pitchFamily="1" charset="0"/>
                <a:ea typeface="ＭＳ Ｐゴシック" pitchFamily="1" charset="-128"/>
                <a:cs typeface="ＭＳ Ｐゴシック" pitchFamily="1" charset="-128"/>
              </a:rPr>
              <a:t>Deliverables:</a:t>
            </a:r>
            <a:r>
              <a:rPr lang="en-US" sz="1900" dirty="0" smtClean="0">
                <a:latin typeface="Verdana" pitchFamily="1" charset="0"/>
                <a:ea typeface="ＭＳ Ｐゴシック" pitchFamily="1" charset="-128"/>
                <a:cs typeface="ＭＳ Ｐゴシック" pitchFamily="1" charset="-128"/>
              </a:rPr>
              <a:t> </a:t>
            </a:r>
            <a:endParaRPr lang="en-US" sz="1800" dirty="0" smtClean="0">
              <a:latin typeface="Verdana" pitchFamily="1" charset="0"/>
              <a:ea typeface="ＭＳ Ｐゴシック" pitchFamily="1" charset="-128"/>
              <a:cs typeface="ＭＳ Ｐゴシック" pitchFamily="1" charset="-128"/>
            </a:endParaRPr>
          </a:p>
          <a:p>
            <a:pPr lvl="1">
              <a:lnSpc>
                <a:spcPct val="90000"/>
              </a:lnSpc>
            </a:pPr>
            <a:r>
              <a:rPr lang="en-US" sz="1800" dirty="0" smtClean="0">
                <a:latin typeface="Verdana" pitchFamily="1" charset="0"/>
              </a:rPr>
              <a:t>Iterative designs for review by mentors with a handle or handles that can fit the 4 largest sized dilators. </a:t>
            </a:r>
          </a:p>
          <a:p>
            <a:pPr lvl="1">
              <a:lnSpc>
                <a:spcPct val="90000"/>
              </a:lnSpc>
            </a:pPr>
            <a:r>
              <a:rPr lang="en-US" sz="1800" dirty="0" smtClean="0">
                <a:latin typeface="Verdana" pitchFamily="1" charset="0"/>
              </a:rPr>
              <a:t>Prototype of a single handle to be tested in a cadaver. </a:t>
            </a:r>
          </a:p>
          <a:p>
            <a:pPr>
              <a:lnSpc>
                <a:spcPct val="90000"/>
              </a:lnSpc>
            </a:pPr>
            <a:r>
              <a:rPr lang="en-US" sz="1900" b="1" dirty="0" smtClean="0">
                <a:latin typeface="Verdana" pitchFamily="1" charset="0"/>
                <a:ea typeface="ＭＳ Ｐゴシック" pitchFamily="1" charset="-128"/>
                <a:cs typeface="ＭＳ Ｐゴシック" pitchFamily="1" charset="-128"/>
              </a:rPr>
              <a:t>Size group:</a:t>
            </a:r>
            <a:r>
              <a:rPr lang="en-US" sz="1900" dirty="0">
                <a:latin typeface="Verdana" pitchFamily="1" charset="0"/>
                <a:ea typeface="ＭＳ Ｐゴシック" pitchFamily="1" charset="-128"/>
                <a:cs typeface="ＭＳ Ｐゴシック" pitchFamily="1" charset="-128"/>
              </a:rPr>
              <a:t> </a:t>
            </a:r>
            <a:r>
              <a:rPr lang="en-US" sz="1900" dirty="0" smtClean="0">
                <a:latin typeface="Verdana" pitchFamily="1" charset="0"/>
                <a:ea typeface="ＭＳ Ｐゴシック" pitchFamily="1" charset="-128"/>
                <a:cs typeface="ＭＳ Ｐゴシック" pitchFamily="1" charset="-128"/>
              </a:rPr>
              <a:t>1</a:t>
            </a:r>
            <a:endParaRPr lang="en-US" sz="1800" b="1" dirty="0" smtClean="0">
              <a:latin typeface="Verdana" pitchFamily="1" charset="0"/>
              <a:ea typeface="ＭＳ Ｐゴシック" pitchFamily="1" charset="-128"/>
              <a:cs typeface="ＭＳ Ｐゴシック" pitchFamily="1" charset="-128"/>
            </a:endParaRPr>
          </a:p>
          <a:p>
            <a:pPr>
              <a:lnSpc>
                <a:spcPct val="90000"/>
              </a:lnSpc>
            </a:pPr>
            <a:r>
              <a:rPr lang="en-US" sz="1900" b="1" dirty="0" smtClean="0">
                <a:latin typeface="Verdana" pitchFamily="1" charset="0"/>
                <a:ea typeface="ＭＳ Ｐゴシック" pitchFamily="1" charset="-128"/>
                <a:cs typeface="ＭＳ Ｐゴシック" pitchFamily="1" charset="-128"/>
              </a:rPr>
              <a:t>Skills: </a:t>
            </a:r>
            <a:r>
              <a:rPr lang="en-US" sz="1900" dirty="0" smtClean="0">
                <a:latin typeface="Verdana" pitchFamily="1" charset="0"/>
                <a:ea typeface="ＭＳ Ｐゴシック" pitchFamily="1" charset="-128"/>
                <a:cs typeface="ＭＳ Ｐゴシック" pitchFamily="1" charset="-128"/>
              </a:rPr>
              <a:t>CAD, materials design</a:t>
            </a:r>
            <a:endParaRPr lang="en-US" sz="1800" b="1" dirty="0" smtClean="0">
              <a:latin typeface="Verdana" pitchFamily="1" charset="0"/>
              <a:ea typeface="ＭＳ Ｐゴシック" pitchFamily="1" charset="-128"/>
              <a:cs typeface="ＭＳ Ｐゴシック" pitchFamily="1" charset="-128"/>
            </a:endParaRPr>
          </a:p>
          <a:p>
            <a:pPr>
              <a:lnSpc>
                <a:spcPct val="90000"/>
              </a:lnSpc>
            </a:pPr>
            <a:r>
              <a:rPr lang="en-US" sz="1900" b="1" dirty="0" smtClean="0">
                <a:latin typeface="Verdana" pitchFamily="1" charset="0"/>
                <a:ea typeface="ＭＳ Ｐゴシック" pitchFamily="1" charset="-128"/>
                <a:cs typeface="ＭＳ Ｐゴシック" pitchFamily="1" charset="-128"/>
              </a:rPr>
              <a:t>Mentors: </a:t>
            </a:r>
          </a:p>
          <a:p>
            <a:pPr marL="0" indent="0">
              <a:lnSpc>
                <a:spcPct val="90000"/>
              </a:lnSpc>
              <a:buNone/>
            </a:pPr>
            <a:r>
              <a:rPr lang="en-US" sz="1900" b="1" dirty="0">
                <a:latin typeface="Verdana" pitchFamily="1" charset="0"/>
                <a:ea typeface="ＭＳ Ｐゴシック" pitchFamily="1" charset="-128"/>
                <a:cs typeface="ＭＳ Ｐゴシック" pitchFamily="1" charset="-128"/>
              </a:rPr>
              <a:t> </a:t>
            </a:r>
            <a:r>
              <a:rPr lang="en-US" sz="1900" b="1" dirty="0" smtClean="0">
                <a:latin typeface="Verdana" pitchFamily="1" charset="0"/>
                <a:ea typeface="ＭＳ Ｐゴシック" pitchFamily="1" charset="-128"/>
                <a:cs typeface="ＭＳ Ｐゴシック" pitchFamily="1" charset="-128"/>
              </a:rPr>
              <a:t>    </a:t>
            </a:r>
            <a:r>
              <a:rPr lang="en-US" sz="1900" dirty="0" smtClean="0">
                <a:latin typeface="Verdana" pitchFamily="1" charset="0"/>
                <a:ea typeface="ＭＳ Ｐゴシック" pitchFamily="1" charset="-128"/>
                <a:cs typeface="ＭＳ Ｐゴシック" pitchFamily="1" charset="-128"/>
              </a:rPr>
              <a:t>Christopher </a:t>
            </a:r>
            <a:r>
              <a:rPr lang="en-US" sz="1900" dirty="0">
                <a:latin typeface="Verdana" pitchFamily="1" charset="0"/>
                <a:ea typeface="ＭＳ Ｐゴシック" pitchFamily="1" charset="-128"/>
                <a:cs typeface="ＭＳ Ｐゴシック" pitchFamily="1" charset="-128"/>
              </a:rPr>
              <a:t>Razavi, MD </a:t>
            </a:r>
            <a:r>
              <a:rPr lang="en-US" sz="1900" dirty="0" smtClean="0">
                <a:latin typeface="Verdana" pitchFamily="1" charset="0"/>
                <a:ea typeface="ＭＳ Ｐゴシック" pitchFamily="1" charset="-128"/>
                <a:cs typeface="ＭＳ Ｐゴシック" pitchFamily="1" charset="-128"/>
              </a:rPr>
              <a:t> </a:t>
            </a:r>
          </a:p>
          <a:p>
            <a:pPr marL="457200" lvl="1" indent="0">
              <a:lnSpc>
                <a:spcPct val="90000"/>
              </a:lnSpc>
              <a:buNone/>
            </a:pPr>
            <a:r>
              <a:rPr lang="en-US" sz="1900" dirty="0" smtClean="0">
                <a:latin typeface="Verdana" pitchFamily="1" charset="0"/>
                <a:ea typeface="ＭＳ Ｐゴシック" pitchFamily="1" charset="-128"/>
                <a:cs typeface="ＭＳ Ｐゴシック" pitchFamily="1" charset="-128"/>
              </a:rPr>
              <a:t>Jonathon </a:t>
            </a:r>
            <a:r>
              <a:rPr lang="en-US" sz="1900" dirty="0">
                <a:latin typeface="Verdana" pitchFamily="1" charset="0"/>
                <a:ea typeface="ＭＳ Ｐゴシック" pitchFamily="1" charset="-128"/>
                <a:cs typeface="ＭＳ Ｐゴシック" pitchFamily="1" charset="-128"/>
              </a:rPr>
              <a:t>Russell, MD</a:t>
            </a:r>
          </a:p>
          <a:p>
            <a:pPr marL="457200" lvl="1" indent="0">
              <a:lnSpc>
                <a:spcPct val="90000"/>
              </a:lnSpc>
              <a:buNone/>
            </a:pPr>
            <a:r>
              <a:rPr lang="en-US" sz="1900" dirty="0">
                <a:latin typeface="Verdana" pitchFamily="1" charset="0"/>
                <a:ea typeface="ＭＳ Ｐゴシック" pitchFamily="1" charset="-128"/>
                <a:cs typeface="ＭＳ Ｐゴシック" pitchFamily="1" charset="-128"/>
                <a:hlinkClick r:id="rId2"/>
              </a:rPr>
              <a:t>crazavi1@jhmi.edu</a:t>
            </a:r>
            <a:r>
              <a:rPr lang="en-US" sz="1900" dirty="0">
                <a:latin typeface="Verdana" pitchFamily="1" charset="0"/>
                <a:ea typeface="ＭＳ Ｐゴシック" pitchFamily="1" charset="-128"/>
                <a:cs typeface="ＭＳ Ｐゴシック" pitchFamily="1" charset="-128"/>
              </a:rPr>
              <a:t> </a:t>
            </a:r>
          </a:p>
          <a:p>
            <a:pPr>
              <a:lnSpc>
                <a:spcPct val="90000"/>
              </a:lnSpc>
            </a:pPr>
            <a:endParaRPr lang="en-US" sz="1900" dirty="0" smtClean="0">
              <a:latin typeface="Verdana" pitchFamily="1" charset="0"/>
              <a:ea typeface="ＭＳ Ｐゴシック" pitchFamily="1" charset="-128"/>
              <a:cs typeface="ＭＳ Ｐゴシック" pitchFamily="1" charset="-128"/>
            </a:endParaRPr>
          </a:p>
        </p:txBody>
      </p:sp>
      <p:pic>
        <p:nvPicPr>
          <p:cNvPr id="2" name="Picture 1" descr="Hegar-Dilator-S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4419600"/>
            <a:ext cx="2604437" cy="2006600"/>
          </a:xfrm>
          <a:prstGeom prst="rect">
            <a:avLst/>
          </a:prstGeom>
        </p:spPr>
      </p:pic>
    </p:spTree>
  </p:cSld>
  <p:clrMapOvr>
    <a:masterClrMapping/>
  </p:clrMapOvr>
</p:sld>
</file>

<file path=ppt/theme/theme1.xml><?xml version="1.0" encoding="utf-8"?>
<a:theme xmlns:a="http://schemas.openxmlformats.org/drawingml/2006/main" name="CIS-Lecture">
  <a:themeElements>
    <a:clrScheme name="CIS-Lectu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IS-Lectu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CIS-Lectu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IS-L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IS-Lectur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IS-Lectur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IS-Lectu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IS-Lectu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IS-Lectu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CIS-Lecture</Template>
  <TotalTime>7434</TotalTime>
  <Words>369</Words>
  <Application>Microsoft Macintosh PowerPoint</Application>
  <PresentationFormat>On-screen Show (4:3)</PresentationFormat>
  <Paragraphs>35</Paragraphs>
  <Slides>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ＭＳ Ｐゴシック</vt:lpstr>
      <vt:lpstr>Times New Roman</vt:lpstr>
      <vt:lpstr>Verdana</vt:lpstr>
      <vt:lpstr>Arial</vt:lpstr>
      <vt:lpstr>CIS-Lecture</vt:lpstr>
      <vt:lpstr>Transoral Neck Surgery </vt:lpstr>
      <vt:lpstr>Transoral Neck Surgery- Endoscope Holder</vt:lpstr>
      <vt:lpstr>Transoral Thyroid Surgery- Retraction Device </vt:lpstr>
      <vt:lpstr>Transoral neck Surgery- Hegar dilator handles  </vt:lpstr>
    </vt:vector>
  </TitlesOfParts>
  <Company>Johns Hopkins University</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Possible projects (examples)</dc:title>
  <dc:creator>R. H. Taylor</dc:creator>
  <cp:lastModifiedBy>Russell Taylor</cp:lastModifiedBy>
  <cp:revision>84</cp:revision>
  <cp:lastPrinted>1998-01-12T19:42:20Z</cp:lastPrinted>
  <dcterms:created xsi:type="dcterms:W3CDTF">2014-01-14T11:21:36Z</dcterms:created>
  <dcterms:modified xsi:type="dcterms:W3CDTF">2018-01-26T14:24:20Z</dcterms:modified>
</cp:coreProperties>
</file>