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9" r:id="rId2"/>
    <p:sldId id="276" r:id="rId3"/>
    <p:sldId id="277" r:id="rId4"/>
    <p:sldId id="278" r:id="rId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92B8"/>
    <a:srgbClr val="8FADD2"/>
    <a:srgbClr val="FF0000"/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9"/>
  </p:normalViewPr>
  <p:slideViewPr>
    <p:cSldViewPr showGuides="1">
      <p:cViewPr varScale="1">
        <p:scale>
          <a:sx n="149" d="100"/>
          <a:sy n="149" d="100"/>
        </p:scale>
        <p:origin x="92" y="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Times New Roman" pitchFamily="-65" charset="0"/>
                <a:ea typeface="ＭＳ Ｐゴシック" pitchFamily="-107" charset="-128"/>
                <a:cs typeface="ＭＳ Ｐゴシック" pitchFamily="-107" charset="-128"/>
              </a:rPr>
              <a:t>back projection based synthetic aperture beam-forming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6788FD-083D-3B4A-BCEA-C6203DCA56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 smtClean="0">
                <a:latin typeface="Arial" pitchFamily="-107" charset="0"/>
              </a:rPr>
              <a:t>	</a:t>
            </a:r>
            <a:r>
              <a:rPr lang="en-US" sz="1000" dirty="0" smtClean="0">
                <a:latin typeface="Times New Roman" pitchFamily="-107" charset="0"/>
              </a:rPr>
              <a:t>600.456/656 CIS2 Spring 2018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anv@jhu.edu" TargetMode="External"/><Relationship Id="rId2" Type="http://schemas.openxmlformats.org/officeDocument/2006/relationships/hyperlink" Target="mailto:eboctor1@jhmi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hyperlink" Target="mailto:ckut1@jhmi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819400"/>
            <a:ext cx="8610600" cy="609600"/>
          </a:xfrm>
        </p:spPr>
        <p:txBody>
          <a:bodyPr/>
          <a:lstStyle/>
          <a:p>
            <a:r>
              <a:rPr lang="en-US" sz="25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Ultrasound needle </a:t>
            </a:r>
            <a:r>
              <a:rPr lang="en-US" sz="25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guidance </a:t>
            </a:r>
            <a:r>
              <a:rPr lang="en-US" sz="25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sz="25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5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for </a:t>
            </a:r>
            <a:r>
              <a:rPr lang="en-US" sz="25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hydrogel injection </a:t>
            </a:r>
            <a:r>
              <a:rPr lang="en-US" sz="25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sz="25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r>
              <a:rPr lang="en-US" sz="25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during cervical </a:t>
            </a:r>
            <a:r>
              <a:rPr lang="en-US" sz="25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cancer brachytherapy</a:t>
            </a:r>
            <a:endParaRPr lang="en-US" sz="2500" dirty="0" smtClean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0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09"/>
            <a:ext cx="9144000" cy="609600"/>
          </a:xfrm>
        </p:spPr>
        <p:txBody>
          <a:bodyPr/>
          <a:lstStyle/>
          <a:p>
            <a:r>
              <a:rPr lang="en-US" dirty="0" smtClean="0"/>
              <a:t>What is Brachytherapy?</a:t>
            </a:r>
            <a:endParaRPr lang="en-US" dirty="0"/>
          </a:p>
        </p:txBody>
      </p:sp>
      <p:pic>
        <p:nvPicPr>
          <p:cNvPr id="6" name="brachy_video_abbre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685800"/>
            <a:ext cx="6400800" cy="360045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4419600"/>
            <a:ext cx="891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kern="0" dirty="0" smtClean="0"/>
              <a:t>Form of internal radiation which can deliver very </a:t>
            </a:r>
            <a:r>
              <a:rPr lang="en-US" sz="2000" b="1" kern="0" dirty="0" smtClean="0"/>
              <a:t>high dose radiation </a:t>
            </a:r>
            <a:r>
              <a:rPr lang="en-US" sz="2000" kern="0" dirty="0" smtClean="0"/>
              <a:t>to tumor while </a:t>
            </a:r>
            <a:r>
              <a:rPr lang="en-US" sz="2000" b="1" kern="0" dirty="0" smtClean="0"/>
              <a:t>minimizing damage to surrounding normal organs</a:t>
            </a:r>
            <a:endParaRPr lang="en-US" sz="500" kern="0" dirty="0" smtClean="0"/>
          </a:p>
          <a:p>
            <a:pPr>
              <a:lnSpc>
                <a:spcPct val="90000"/>
              </a:lnSpc>
            </a:pPr>
            <a:r>
              <a:rPr lang="en-US" sz="2000" kern="0" dirty="0" smtClean="0"/>
              <a:t>Effective treatment for cervical, prostate, breast, skin and other cancers</a:t>
            </a:r>
          </a:p>
          <a:p>
            <a:pPr>
              <a:lnSpc>
                <a:spcPct val="90000"/>
              </a:lnSpc>
            </a:pPr>
            <a:endParaRPr lang="en-US" sz="500" kern="0" dirty="0" smtClean="0"/>
          </a:p>
          <a:p>
            <a:pPr>
              <a:lnSpc>
                <a:spcPct val="90000"/>
              </a:lnSpc>
            </a:pPr>
            <a:r>
              <a:rPr lang="en-US" sz="2000" kern="0" dirty="0" smtClean="0"/>
              <a:t>Complex, challenging procedure which </a:t>
            </a:r>
            <a:r>
              <a:rPr lang="en-US" sz="2000" b="1" kern="0" dirty="0" smtClean="0"/>
              <a:t>requires accurate real-time imaging &amp; tracking </a:t>
            </a:r>
            <a:r>
              <a:rPr lang="en-US" sz="2000" kern="0" dirty="0" smtClean="0"/>
              <a:t>of tumor and surrounding normal tissues</a:t>
            </a:r>
          </a:p>
          <a:p>
            <a:pPr>
              <a:lnSpc>
                <a:spcPct val="90000"/>
              </a:lnSpc>
            </a:pPr>
            <a:endParaRPr lang="en-US" sz="2000" kern="0" dirty="0" smtClean="0"/>
          </a:p>
          <a:p>
            <a:pPr>
              <a:lnSpc>
                <a:spcPct val="90000"/>
              </a:lnSpc>
            </a:pPr>
            <a:endParaRPr lang="en-US" sz="2000" kern="0" dirty="0"/>
          </a:p>
        </p:txBody>
      </p:sp>
      <p:sp>
        <p:nvSpPr>
          <p:cNvPr id="8" name="Rectangle 7"/>
          <p:cNvSpPr/>
          <p:nvPr/>
        </p:nvSpPr>
        <p:spPr>
          <a:xfrm>
            <a:off x="7086600" y="4029760"/>
            <a:ext cx="7088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kern="0" dirty="0" smtClean="0">
                <a:solidFill>
                  <a:schemeClr val="bg1"/>
                </a:solidFill>
              </a:rPr>
              <a:t>CTCA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>
          <a:xfrm>
            <a:off x="1855447" y="731520"/>
            <a:ext cx="3097553" cy="2011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>
          <a:xfrm>
            <a:off x="1855447" y="731520"/>
            <a:ext cx="3097553" cy="2011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Background &amp; Previous Work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9"/>
          <a:stretch/>
        </p:blipFill>
        <p:spPr>
          <a:xfrm>
            <a:off x="152400" y="731520"/>
            <a:ext cx="1604645" cy="20116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09369" y="2466201"/>
            <a:ext cx="1096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 smtClean="0">
                <a:solidFill>
                  <a:schemeClr val="bg2"/>
                </a:solidFill>
              </a:rPr>
              <a:t>McGraw-Hills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2829282"/>
            <a:ext cx="8915400" cy="357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kern="0" dirty="0" smtClean="0"/>
              <a:t>Brachytherapy is </a:t>
            </a:r>
            <a:r>
              <a:rPr lang="en-US" sz="2000" b="1" kern="0" dirty="0" smtClean="0"/>
              <a:t>standard treatment for locally advanced cervical cancer </a:t>
            </a:r>
            <a:r>
              <a:rPr lang="en-US" sz="2000" kern="0" dirty="0" smtClean="0"/>
              <a:t>(following chemo-radiation)</a:t>
            </a:r>
          </a:p>
          <a:p>
            <a:pPr>
              <a:lnSpc>
                <a:spcPct val="90000"/>
              </a:lnSpc>
            </a:pPr>
            <a:endParaRPr lang="en-US" sz="500" kern="0" dirty="0" smtClean="0"/>
          </a:p>
          <a:p>
            <a:pPr>
              <a:lnSpc>
                <a:spcPct val="90000"/>
              </a:lnSpc>
            </a:pPr>
            <a:r>
              <a:rPr lang="en-US" sz="2000" kern="0" dirty="0" smtClean="0"/>
              <a:t>Injecting a </a:t>
            </a:r>
            <a:r>
              <a:rPr lang="en-US" sz="2000" b="1" kern="0" dirty="0" smtClean="0">
                <a:solidFill>
                  <a:srgbClr val="7592B8"/>
                </a:solidFill>
              </a:rPr>
              <a:t>hydrogel spacer </a:t>
            </a:r>
            <a:r>
              <a:rPr lang="en-US" sz="2000" kern="0" dirty="0" smtClean="0"/>
              <a:t>into the space between the rectum and the cervix/vagina can help to minimize radiation dose to normal structures</a:t>
            </a:r>
          </a:p>
          <a:p>
            <a:pPr>
              <a:lnSpc>
                <a:spcPct val="90000"/>
              </a:lnSpc>
            </a:pPr>
            <a:endParaRPr lang="en-US" sz="500" kern="0" dirty="0" smtClean="0"/>
          </a:p>
          <a:p>
            <a:pPr>
              <a:lnSpc>
                <a:spcPct val="90000"/>
              </a:lnSpc>
            </a:pPr>
            <a:r>
              <a:rPr lang="en-US" sz="2000" b="1" kern="0" dirty="0" smtClean="0">
                <a:solidFill>
                  <a:srgbClr val="FF0000"/>
                </a:solidFill>
              </a:rPr>
              <a:t>Challenge: </a:t>
            </a:r>
            <a:r>
              <a:rPr lang="en-US" sz="2000" b="1" kern="0" dirty="0" smtClean="0"/>
              <a:t>inaccurate placement of the needle </a:t>
            </a:r>
            <a:r>
              <a:rPr lang="en-US" sz="2000" kern="0" dirty="0" smtClean="0"/>
              <a:t>can lead to devastating complications e.g. perforation of the bowels and rectum</a:t>
            </a:r>
          </a:p>
          <a:p>
            <a:pPr marL="0" indent="0">
              <a:lnSpc>
                <a:spcPct val="90000"/>
              </a:lnSpc>
              <a:buNone/>
            </a:pPr>
            <a:endParaRPr lang="en-US" sz="500" kern="0" dirty="0" smtClean="0"/>
          </a:p>
          <a:p>
            <a:pPr>
              <a:lnSpc>
                <a:spcPct val="90000"/>
              </a:lnSpc>
            </a:pPr>
            <a:r>
              <a:rPr lang="en-US" sz="2000" b="1" kern="0" dirty="0" smtClean="0">
                <a:solidFill>
                  <a:schemeClr val="accent6"/>
                </a:solidFill>
              </a:rPr>
              <a:t>Previous Work: </a:t>
            </a:r>
            <a:r>
              <a:rPr lang="en-US" sz="2000" kern="0" dirty="0" smtClean="0"/>
              <a:t>Dr. </a:t>
            </a:r>
            <a:r>
              <a:rPr lang="en-US" sz="2000" kern="0" dirty="0" err="1" smtClean="0"/>
              <a:t>Boctor’s</a:t>
            </a:r>
            <a:r>
              <a:rPr lang="en-US" sz="2000" kern="0" dirty="0" smtClean="0"/>
              <a:t> lab has developed an </a:t>
            </a:r>
            <a:r>
              <a:rPr lang="en-US" sz="2000" b="1" kern="0" dirty="0" smtClean="0"/>
              <a:t>ultrasound needle sized transducer </a:t>
            </a:r>
            <a:r>
              <a:rPr lang="en-US" sz="2000" kern="0" dirty="0" smtClean="0"/>
              <a:t>(originally designed for lumbar punctures)</a:t>
            </a:r>
          </a:p>
          <a:p>
            <a:pPr lvl="1">
              <a:lnSpc>
                <a:spcPct val="90000"/>
              </a:lnSpc>
            </a:pPr>
            <a:r>
              <a:rPr lang="en-US" sz="2000" kern="0" dirty="0" smtClean="0"/>
              <a:t>It detects distance between the needle tip and bone/soft tissues </a:t>
            </a:r>
          </a:p>
          <a:p>
            <a:pPr lvl="1">
              <a:lnSpc>
                <a:spcPct val="90000"/>
              </a:lnSpc>
            </a:pPr>
            <a:r>
              <a:rPr lang="en-US" sz="2000" kern="0" dirty="0" smtClean="0"/>
              <a:t>We’d like to adapt this for cervical cancer brachytherapy applications</a:t>
            </a:r>
          </a:p>
          <a:p>
            <a:pPr lvl="1">
              <a:lnSpc>
                <a:spcPct val="90000"/>
              </a:lnSpc>
            </a:pPr>
            <a:endParaRPr lang="en-US" sz="2000" kern="0" dirty="0" smtClean="0"/>
          </a:p>
          <a:p>
            <a:pPr>
              <a:lnSpc>
                <a:spcPct val="90000"/>
              </a:lnSpc>
            </a:pPr>
            <a:endParaRPr lang="en-US" sz="2000" kern="0" dirty="0" smtClean="0"/>
          </a:p>
          <a:p>
            <a:pPr>
              <a:lnSpc>
                <a:spcPct val="90000"/>
              </a:lnSpc>
            </a:pPr>
            <a:endParaRPr lang="en-US" sz="2000" kern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r="37528" b="3245"/>
          <a:stretch/>
        </p:blipFill>
        <p:spPr>
          <a:xfrm>
            <a:off x="5029200" y="731520"/>
            <a:ext cx="1256636" cy="2011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947" y="731520"/>
            <a:ext cx="2234886" cy="20116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4038600" y="1143000"/>
            <a:ext cx="762000" cy="22860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38" name="Freeform 37"/>
          <p:cNvSpPr/>
          <p:nvPr/>
        </p:nvSpPr>
        <p:spPr bwMode="auto">
          <a:xfrm>
            <a:off x="2937550" y="1536064"/>
            <a:ext cx="419140" cy="698500"/>
          </a:xfrm>
          <a:custGeom>
            <a:avLst/>
            <a:gdLst>
              <a:gd name="connsiteX0" fmla="*/ 393700 w 419140"/>
              <a:gd name="connsiteY0" fmla="*/ 0 h 698500"/>
              <a:gd name="connsiteX1" fmla="*/ 393700 w 419140"/>
              <a:gd name="connsiteY1" fmla="*/ 0 h 698500"/>
              <a:gd name="connsiteX2" fmla="*/ 381000 w 419140"/>
              <a:gd name="connsiteY2" fmla="*/ 57150 h 698500"/>
              <a:gd name="connsiteX3" fmla="*/ 374650 w 419140"/>
              <a:gd name="connsiteY3" fmla="*/ 69850 h 698500"/>
              <a:gd name="connsiteX4" fmla="*/ 361950 w 419140"/>
              <a:gd name="connsiteY4" fmla="*/ 76200 h 698500"/>
              <a:gd name="connsiteX5" fmla="*/ 355600 w 419140"/>
              <a:gd name="connsiteY5" fmla="*/ 88900 h 698500"/>
              <a:gd name="connsiteX6" fmla="*/ 342900 w 419140"/>
              <a:gd name="connsiteY6" fmla="*/ 95250 h 698500"/>
              <a:gd name="connsiteX7" fmla="*/ 330200 w 419140"/>
              <a:gd name="connsiteY7" fmla="*/ 120650 h 698500"/>
              <a:gd name="connsiteX8" fmla="*/ 323850 w 419140"/>
              <a:gd name="connsiteY8" fmla="*/ 139700 h 698500"/>
              <a:gd name="connsiteX9" fmla="*/ 311150 w 419140"/>
              <a:gd name="connsiteY9" fmla="*/ 165100 h 698500"/>
              <a:gd name="connsiteX10" fmla="*/ 304800 w 419140"/>
              <a:gd name="connsiteY10" fmla="*/ 203200 h 698500"/>
              <a:gd name="connsiteX11" fmla="*/ 279400 w 419140"/>
              <a:gd name="connsiteY11" fmla="*/ 215900 h 698500"/>
              <a:gd name="connsiteX12" fmla="*/ 266700 w 419140"/>
              <a:gd name="connsiteY12" fmla="*/ 222250 h 698500"/>
              <a:gd name="connsiteX13" fmla="*/ 241300 w 419140"/>
              <a:gd name="connsiteY13" fmla="*/ 234950 h 698500"/>
              <a:gd name="connsiteX14" fmla="*/ 228600 w 419140"/>
              <a:gd name="connsiteY14" fmla="*/ 241300 h 698500"/>
              <a:gd name="connsiteX15" fmla="*/ 222250 w 419140"/>
              <a:gd name="connsiteY15" fmla="*/ 254000 h 698500"/>
              <a:gd name="connsiteX16" fmla="*/ 196850 w 419140"/>
              <a:gd name="connsiteY16" fmla="*/ 273050 h 698500"/>
              <a:gd name="connsiteX17" fmla="*/ 190500 w 419140"/>
              <a:gd name="connsiteY17" fmla="*/ 285750 h 698500"/>
              <a:gd name="connsiteX18" fmla="*/ 177800 w 419140"/>
              <a:gd name="connsiteY18" fmla="*/ 292100 h 698500"/>
              <a:gd name="connsiteX19" fmla="*/ 165100 w 419140"/>
              <a:gd name="connsiteY19" fmla="*/ 317500 h 698500"/>
              <a:gd name="connsiteX20" fmla="*/ 120650 w 419140"/>
              <a:gd name="connsiteY20" fmla="*/ 406400 h 698500"/>
              <a:gd name="connsiteX21" fmla="*/ 107950 w 419140"/>
              <a:gd name="connsiteY21" fmla="*/ 431800 h 698500"/>
              <a:gd name="connsiteX22" fmla="*/ 101600 w 419140"/>
              <a:gd name="connsiteY22" fmla="*/ 444500 h 698500"/>
              <a:gd name="connsiteX23" fmla="*/ 88900 w 419140"/>
              <a:gd name="connsiteY23" fmla="*/ 450850 h 698500"/>
              <a:gd name="connsiteX24" fmla="*/ 69850 w 419140"/>
              <a:gd name="connsiteY24" fmla="*/ 501650 h 698500"/>
              <a:gd name="connsiteX25" fmla="*/ 63500 w 419140"/>
              <a:gd name="connsiteY25" fmla="*/ 514350 h 698500"/>
              <a:gd name="connsiteX26" fmla="*/ 38100 w 419140"/>
              <a:gd name="connsiteY26" fmla="*/ 527050 h 698500"/>
              <a:gd name="connsiteX27" fmla="*/ 25400 w 419140"/>
              <a:gd name="connsiteY27" fmla="*/ 552450 h 698500"/>
              <a:gd name="connsiteX28" fmla="*/ 19050 w 419140"/>
              <a:gd name="connsiteY28" fmla="*/ 565150 h 698500"/>
              <a:gd name="connsiteX29" fmla="*/ 19050 w 419140"/>
              <a:gd name="connsiteY29" fmla="*/ 577850 h 698500"/>
              <a:gd name="connsiteX30" fmla="*/ 0 w 419140"/>
              <a:gd name="connsiteY30" fmla="*/ 666750 h 698500"/>
              <a:gd name="connsiteX31" fmla="*/ 31750 w 419140"/>
              <a:gd name="connsiteY31" fmla="*/ 698500 h 698500"/>
              <a:gd name="connsiteX32" fmla="*/ 44450 w 419140"/>
              <a:gd name="connsiteY32" fmla="*/ 692150 h 698500"/>
              <a:gd name="connsiteX33" fmla="*/ 63500 w 419140"/>
              <a:gd name="connsiteY33" fmla="*/ 654050 h 698500"/>
              <a:gd name="connsiteX34" fmla="*/ 69850 w 419140"/>
              <a:gd name="connsiteY34" fmla="*/ 641350 h 698500"/>
              <a:gd name="connsiteX35" fmla="*/ 76200 w 419140"/>
              <a:gd name="connsiteY35" fmla="*/ 628650 h 698500"/>
              <a:gd name="connsiteX36" fmla="*/ 88900 w 419140"/>
              <a:gd name="connsiteY36" fmla="*/ 584200 h 698500"/>
              <a:gd name="connsiteX37" fmla="*/ 101600 w 419140"/>
              <a:gd name="connsiteY37" fmla="*/ 577850 h 698500"/>
              <a:gd name="connsiteX38" fmla="*/ 107950 w 419140"/>
              <a:gd name="connsiteY38" fmla="*/ 552450 h 698500"/>
              <a:gd name="connsiteX39" fmla="*/ 133350 w 419140"/>
              <a:gd name="connsiteY39" fmla="*/ 527050 h 698500"/>
              <a:gd name="connsiteX40" fmla="*/ 146050 w 419140"/>
              <a:gd name="connsiteY40" fmla="*/ 463550 h 698500"/>
              <a:gd name="connsiteX41" fmla="*/ 152400 w 419140"/>
              <a:gd name="connsiteY41" fmla="*/ 444500 h 698500"/>
              <a:gd name="connsiteX42" fmla="*/ 158750 w 419140"/>
              <a:gd name="connsiteY42" fmla="*/ 406400 h 698500"/>
              <a:gd name="connsiteX43" fmla="*/ 177800 w 419140"/>
              <a:gd name="connsiteY43" fmla="*/ 381000 h 698500"/>
              <a:gd name="connsiteX44" fmla="*/ 184150 w 419140"/>
              <a:gd name="connsiteY44" fmla="*/ 368300 h 698500"/>
              <a:gd name="connsiteX45" fmla="*/ 196850 w 419140"/>
              <a:gd name="connsiteY45" fmla="*/ 355600 h 698500"/>
              <a:gd name="connsiteX46" fmla="*/ 209550 w 419140"/>
              <a:gd name="connsiteY46" fmla="*/ 330200 h 698500"/>
              <a:gd name="connsiteX47" fmla="*/ 215900 w 419140"/>
              <a:gd name="connsiteY47" fmla="*/ 317500 h 698500"/>
              <a:gd name="connsiteX48" fmla="*/ 228600 w 419140"/>
              <a:gd name="connsiteY48" fmla="*/ 311150 h 698500"/>
              <a:gd name="connsiteX49" fmla="*/ 234950 w 419140"/>
              <a:gd name="connsiteY49" fmla="*/ 298450 h 698500"/>
              <a:gd name="connsiteX50" fmla="*/ 285750 w 419140"/>
              <a:gd name="connsiteY50" fmla="*/ 285750 h 698500"/>
              <a:gd name="connsiteX51" fmla="*/ 298450 w 419140"/>
              <a:gd name="connsiteY51" fmla="*/ 279400 h 698500"/>
              <a:gd name="connsiteX52" fmla="*/ 317500 w 419140"/>
              <a:gd name="connsiteY52" fmla="*/ 260350 h 698500"/>
              <a:gd name="connsiteX53" fmla="*/ 330200 w 419140"/>
              <a:gd name="connsiteY53" fmla="*/ 247650 h 698500"/>
              <a:gd name="connsiteX54" fmla="*/ 374650 w 419140"/>
              <a:gd name="connsiteY54" fmla="*/ 228600 h 698500"/>
              <a:gd name="connsiteX55" fmla="*/ 387350 w 419140"/>
              <a:gd name="connsiteY55" fmla="*/ 203200 h 698500"/>
              <a:gd name="connsiteX56" fmla="*/ 393700 w 419140"/>
              <a:gd name="connsiteY56" fmla="*/ 190500 h 698500"/>
              <a:gd name="connsiteX57" fmla="*/ 406400 w 419140"/>
              <a:gd name="connsiteY57" fmla="*/ 184150 h 698500"/>
              <a:gd name="connsiteX58" fmla="*/ 419100 w 419140"/>
              <a:gd name="connsiteY58" fmla="*/ 158750 h 698500"/>
              <a:gd name="connsiteX59" fmla="*/ 406400 w 419140"/>
              <a:gd name="connsiteY59" fmla="*/ 31750 h 698500"/>
              <a:gd name="connsiteX60" fmla="*/ 393700 w 419140"/>
              <a:gd name="connsiteY60" fmla="*/ 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19140" h="698500">
                <a:moveTo>
                  <a:pt x="393700" y="0"/>
                </a:moveTo>
                <a:lnTo>
                  <a:pt x="393700" y="0"/>
                </a:lnTo>
                <a:cubicBezTo>
                  <a:pt x="391184" y="12582"/>
                  <a:pt x="385484" y="43698"/>
                  <a:pt x="381000" y="57150"/>
                </a:cubicBezTo>
                <a:cubicBezTo>
                  <a:pt x="379503" y="61640"/>
                  <a:pt x="377997" y="66503"/>
                  <a:pt x="374650" y="69850"/>
                </a:cubicBezTo>
                <a:cubicBezTo>
                  <a:pt x="371303" y="73197"/>
                  <a:pt x="366183" y="74083"/>
                  <a:pt x="361950" y="76200"/>
                </a:cubicBezTo>
                <a:cubicBezTo>
                  <a:pt x="359833" y="80433"/>
                  <a:pt x="358947" y="85553"/>
                  <a:pt x="355600" y="88900"/>
                </a:cubicBezTo>
                <a:cubicBezTo>
                  <a:pt x="352253" y="92247"/>
                  <a:pt x="345857" y="91554"/>
                  <a:pt x="342900" y="95250"/>
                </a:cubicBezTo>
                <a:cubicBezTo>
                  <a:pt x="336987" y="102642"/>
                  <a:pt x="333193" y="111670"/>
                  <a:pt x="330200" y="120650"/>
                </a:cubicBezTo>
                <a:cubicBezTo>
                  <a:pt x="328083" y="127000"/>
                  <a:pt x="326487" y="133548"/>
                  <a:pt x="323850" y="139700"/>
                </a:cubicBezTo>
                <a:cubicBezTo>
                  <a:pt x="320121" y="148401"/>
                  <a:pt x="311150" y="165100"/>
                  <a:pt x="311150" y="165100"/>
                </a:cubicBezTo>
                <a:cubicBezTo>
                  <a:pt x="309033" y="177800"/>
                  <a:pt x="311624" y="192282"/>
                  <a:pt x="304800" y="203200"/>
                </a:cubicBezTo>
                <a:cubicBezTo>
                  <a:pt x="299783" y="211227"/>
                  <a:pt x="287867" y="211667"/>
                  <a:pt x="279400" y="215900"/>
                </a:cubicBezTo>
                <a:lnTo>
                  <a:pt x="266700" y="222250"/>
                </a:lnTo>
                <a:lnTo>
                  <a:pt x="241300" y="234950"/>
                </a:lnTo>
                <a:lnTo>
                  <a:pt x="228600" y="241300"/>
                </a:lnTo>
                <a:cubicBezTo>
                  <a:pt x="226483" y="245533"/>
                  <a:pt x="225090" y="250214"/>
                  <a:pt x="222250" y="254000"/>
                </a:cubicBezTo>
                <a:cubicBezTo>
                  <a:pt x="212622" y="266837"/>
                  <a:pt x="209830" y="266560"/>
                  <a:pt x="196850" y="273050"/>
                </a:cubicBezTo>
                <a:cubicBezTo>
                  <a:pt x="194733" y="277283"/>
                  <a:pt x="193847" y="282403"/>
                  <a:pt x="190500" y="285750"/>
                </a:cubicBezTo>
                <a:cubicBezTo>
                  <a:pt x="187153" y="289097"/>
                  <a:pt x="180757" y="288404"/>
                  <a:pt x="177800" y="292100"/>
                </a:cubicBezTo>
                <a:cubicBezTo>
                  <a:pt x="171887" y="299492"/>
                  <a:pt x="169333" y="309033"/>
                  <a:pt x="165100" y="317500"/>
                </a:cubicBezTo>
                <a:lnTo>
                  <a:pt x="120650" y="406400"/>
                </a:lnTo>
                <a:lnTo>
                  <a:pt x="107950" y="431800"/>
                </a:lnTo>
                <a:cubicBezTo>
                  <a:pt x="105833" y="436033"/>
                  <a:pt x="105833" y="442383"/>
                  <a:pt x="101600" y="444500"/>
                </a:cubicBezTo>
                <a:lnTo>
                  <a:pt x="88900" y="450850"/>
                </a:lnTo>
                <a:cubicBezTo>
                  <a:pt x="80254" y="485433"/>
                  <a:pt x="86453" y="468444"/>
                  <a:pt x="69850" y="501650"/>
                </a:cubicBezTo>
                <a:cubicBezTo>
                  <a:pt x="67733" y="505883"/>
                  <a:pt x="67733" y="512233"/>
                  <a:pt x="63500" y="514350"/>
                </a:cubicBezTo>
                <a:lnTo>
                  <a:pt x="38100" y="527050"/>
                </a:lnTo>
                <a:lnTo>
                  <a:pt x="25400" y="552450"/>
                </a:lnTo>
                <a:cubicBezTo>
                  <a:pt x="23283" y="556683"/>
                  <a:pt x="19050" y="560417"/>
                  <a:pt x="19050" y="565150"/>
                </a:cubicBezTo>
                <a:lnTo>
                  <a:pt x="19050" y="577850"/>
                </a:lnTo>
                <a:lnTo>
                  <a:pt x="0" y="666750"/>
                </a:lnTo>
                <a:cubicBezTo>
                  <a:pt x="3303" y="671154"/>
                  <a:pt x="17896" y="698500"/>
                  <a:pt x="31750" y="698500"/>
                </a:cubicBezTo>
                <a:cubicBezTo>
                  <a:pt x="36483" y="698500"/>
                  <a:pt x="40217" y="694267"/>
                  <a:pt x="44450" y="692150"/>
                </a:cubicBezTo>
                <a:lnTo>
                  <a:pt x="63500" y="654050"/>
                </a:lnTo>
                <a:lnTo>
                  <a:pt x="69850" y="641350"/>
                </a:lnTo>
                <a:lnTo>
                  <a:pt x="76200" y="628650"/>
                </a:lnTo>
                <a:cubicBezTo>
                  <a:pt x="77106" y="624118"/>
                  <a:pt x="80517" y="592583"/>
                  <a:pt x="88900" y="584200"/>
                </a:cubicBezTo>
                <a:cubicBezTo>
                  <a:pt x="92247" y="580853"/>
                  <a:pt x="97367" y="579967"/>
                  <a:pt x="101600" y="577850"/>
                </a:cubicBezTo>
                <a:cubicBezTo>
                  <a:pt x="103717" y="569383"/>
                  <a:pt x="103325" y="559851"/>
                  <a:pt x="107950" y="552450"/>
                </a:cubicBezTo>
                <a:cubicBezTo>
                  <a:pt x="114296" y="542296"/>
                  <a:pt x="133350" y="527050"/>
                  <a:pt x="133350" y="527050"/>
                </a:cubicBezTo>
                <a:cubicBezTo>
                  <a:pt x="138340" y="497111"/>
                  <a:pt x="138472" y="490074"/>
                  <a:pt x="146050" y="463550"/>
                </a:cubicBezTo>
                <a:cubicBezTo>
                  <a:pt x="147889" y="457114"/>
                  <a:pt x="150948" y="451034"/>
                  <a:pt x="152400" y="444500"/>
                </a:cubicBezTo>
                <a:cubicBezTo>
                  <a:pt x="155193" y="431931"/>
                  <a:pt x="155627" y="418891"/>
                  <a:pt x="158750" y="406400"/>
                </a:cubicBezTo>
                <a:cubicBezTo>
                  <a:pt x="162593" y="391030"/>
                  <a:pt x="168312" y="393651"/>
                  <a:pt x="177800" y="381000"/>
                </a:cubicBezTo>
                <a:cubicBezTo>
                  <a:pt x="180640" y="377214"/>
                  <a:pt x="181310" y="372086"/>
                  <a:pt x="184150" y="368300"/>
                </a:cubicBezTo>
                <a:cubicBezTo>
                  <a:pt x="187742" y="363511"/>
                  <a:pt x="193529" y="360581"/>
                  <a:pt x="196850" y="355600"/>
                </a:cubicBezTo>
                <a:cubicBezTo>
                  <a:pt x="202101" y="347724"/>
                  <a:pt x="205317" y="338667"/>
                  <a:pt x="209550" y="330200"/>
                </a:cubicBezTo>
                <a:cubicBezTo>
                  <a:pt x="211667" y="325967"/>
                  <a:pt x="211667" y="319617"/>
                  <a:pt x="215900" y="317500"/>
                </a:cubicBezTo>
                <a:lnTo>
                  <a:pt x="228600" y="311150"/>
                </a:lnTo>
                <a:cubicBezTo>
                  <a:pt x="230717" y="306917"/>
                  <a:pt x="230625" y="300372"/>
                  <a:pt x="234950" y="298450"/>
                </a:cubicBezTo>
                <a:cubicBezTo>
                  <a:pt x="250900" y="291361"/>
                  <a:pt x="270138" y="293556"/>
                  <a:pt x="285750" y="285750"/>
                </a:cubicBezTo>
                <a:lnTo>
                  <a:pt x="298450" y="279400"/>
                </a:lnTo>
                <a:cubicBezTo>
                  <a:pt x="310303" y="255693"/>
                  <a:pt x="297180" y="275590"/>
                  <a:pt x="317500" y="260350"/>
                </a:cubicBezTo>
                <a:cubicBezTo>
                  <a:pt x="322289" y="256758"/>
                  <a:pt x="325219" y="250971"/>
                  <a:pt x="330200" y="247650"/>
                </a:cubicBezTo>
                <a:cubicBezTo>
                  <a:pt x="345893" y="237188"/>
                  <a:pt x="357717" y="234244"/>
                  <a:pt x="374650" y="228600"/>
                </a:cubicBezTo>
                <a:lnTo>
                  <a:pt x="387350" y="203200"/>
                </a:lnTo>
                <a:cubicBezTo>
                  <a:pt x="389467" y="198967"/>
                  <a:pt x="389467" y="192617"/>
                  <a:pt x="393700" y="190500"/>
                </a:cubicBezTo>
                <a:lnTo>
                  <a:pt x="406400" y="184150"/>
                </a:lnTo>
                <a:cubicBezTo>
                  <a:pt x="410633" y="175683"/>
                  <a:pt x="419826" y="168188"/>
                  <a:pt x="419100" y="158750"/>
                </a:cubicBezTo>
                <a:cubicBezTo>
                  <a:pt x="417163" y="133563"/>
                  <a:pt x="413637" y="64318"/>
                  <a:pt x="406400" y="31750"/>
                </a:cubicBezTo>
                <a:cubicBezTo>
                  <a:pt x="399103" y="-1085"/>
                  <a:pt x="395817" y="5292"/>
                  <a:pt x="393700" y="0"/>
                </a:cubicBezTo>
                <a:close/>
              </a:path>
            </a:pathLst>
          </a:custGeom>
          <a:solidFill>
            <a:srgbClr val="7592B8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7" name="Cloud 16"/>
          <p:cNvSpPr/>
          <p:nvPr/>
        </p:nvSpPr>
        <p:spPr bwMode="auto">
          <a:xfrm>
            <a:off x="3124200" y="1539239"/>
            <a:ext cx="213440" cy="180201"/>
          </a:xfrm>
          <a:prstGeom prst="cloud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8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76200"/>
            <a:ext cx="7772400" cy="609600"/>
          </a:xfrm>
        </p:spPr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6400800" cy="548640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7030A0"/>
                </a:solidFill>
                <a:latin typeface="Verdana" pitchFamily="1" charset="0"/>
              </a:rPr>
              <a:t>Design: </a:t>
            </a:r>
            <a:r>
              <a:rPr lang="en-US" sz="2000" dirty="0" smtClean="0">
                <a:latin typeface="Verdana" pitchFamily="1" charset="0"/>
              </a:rPr>
              <a:t>adapt an ultrasound transducer for use within an 18-gauge needle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500" dirty="0" smtClean="0">
              <a:latin typeface="Verdana" pitchFamily="1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00B050"/>
                </a:solidFill>
                <a:latin typeface="Verdana" pitchFamily="1" charset="0"/>
              </a:rPr>
              <a:t>Improve: </a:t>
            </a:r>
            <a:r>
              <a:rPr lang="en-US" sz="2000" dirty="0" smtClean="0">
                <a:latin typeface="Verdana" pitchFamily="1" charset="0"/>
              </a:rPr>
              <a:t>develop/optimize algorithm for identifying the recto-vaginal space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500" b="1" dirty="0" smtClean="0">
              <a:latin typeface="Verdana" pitchFamily="1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00B0F0"/>
                </a:solidFill>
                <a:latin typeface="Verdana" pitchFamily="1" charset="0"/>
              </a:rPr>
              <a:t>Evaluate:</a:t>
            </a:r>
            <a:r>
              <a:rPr lang="en-US" sz="2000" dirty="0" smtClean="0">
                <a:solidFill>
                  <a:srgbClr val="00B0F0"/>
                </a:solidFill>
                <a:latin typeface="Verdana" pitchFamily="1" charset="0"/>
              </a:rPr>
              <a:t> </a:t>
            </a:r>
            <a:r>
              <a:rPr lang="en-US" sz="2000" dirty="0" smtClean="0">
                <a:latin typeface="Verdana" pitchFamily="1" charset="0"/>
              </a:rPr>
              <a:t>evaluate hydrogel injection success rates using a female pelvic phantom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500" dirty="0">
              <a:latin typeface="Verdana" pitchFamily="1" charset="0"/>
            </a:endParaRPr>
          </a:p>
          <a:p>
            <a:pPr>
              <a:lnSpc>
                <a:spcPct val="90000"/>
              </a:lnSpc>
            </a:pPr>
            <a:endParaRPr lang="en-US" sz="10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</a:t>
            </a: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group: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3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Image Analysis, Ultrasound, Hardware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Development</a:t>
            </a:r>
          </a:p>
          <a:p>
            <a:pPr>
              <a:lnSpc>
                <a:spcPct val="90000"/>
              </a:lnSpc>
            </a:pPr>
            <a:endParaRPr lang="en-US" sz="10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 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Dr. Emad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Boctor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(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  <a:hlinkClick r:id="rId2"/>
              </a:rPr>
              <a:t>eboctor1@jhmi.edu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 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Dr. Akila Viswanathan (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  <a:hlinkClick r:id="rId3"/>
              </a:rPr>
              <a:t>anv@jhu.edu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 </a:t>
            </a:r>
          </a:p>
          <a:p>
            <a:pPr>
              <a:lnSpc>
                <a:spcPct val="90000"/>
              </a:lnSpc>
            </a:pPr>
            <a:endParaRPr lang="en-US" sz="10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Support/Peer Advice: </a:t>
            </a:r>
            <a:endParaRPr lang="en-US" sz="19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/>
            <a:r>
              <a:rPr lang="en-US" sz="17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Carmen Kut MD/PhD Student (</a:t>
            </a:r>
            <a:r>
              <a:rPr lang="en-US" sz="17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  <a:hlinkClick r:id="rId4"/>
              </a:rPr>
              <a:t>ckut1@jhmi.edu</a:t>
            </a:r>
            <a:r>
              <a:rPr lang="en-US" sz="17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</a:t>
            </a:r>
            <a:endParaRPr lang="en-US" sz="17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52" y="762000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9"/>
          <a:stretch/>
        </p:blipFill>
        <p:spPr>
          <a:xfrm>
            <a:off x="7031052" y="3581400"/>
            <a:ext cx="1828800" cy="1661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84044" y="2667000"/>
            <a:ext cx="232281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Akila Viswanathan MD</a:t>
            </a:r>
          </a:p>
          <a:p>
            <a:pPr algn="ctr"/>
            <a:r>
              <a:rPr lang="en-US" sz="15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Radiation Oncology</a:t>
            </a:r>
          </a:p>
          <a:p>
            <a:pPr algn="ctr"/>
            <a:r>
              <a:rPr lang="en-US" sz="15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  <a:hlinkClick r:id="rId2"/>
              </a:rPr>
              <a:t>anv@jhu.edu</a:t>
            </a:r>
            <a:r>
              <a:rPr lang="en-US" sz="15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 </a:t>
            </a:r>
            <a:endParaRPr lang="en-US" sz="1500" dirty="0"/>
          </a:p>
        </p:txBody>
      </p:sp>
      <p:sp>
        <p:nvSpPr>
          <p:cNvPr id="8" name="Rectangle 7"/>
          <p:cNvSpPr/>
          <p:nvPr/>
        </p:nvSpPr>
        <p:spPr>
          <a:xfrm>
            <a:off x="6990818" y="5486400"/>
            <a:ext cx="221406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Emad </a:t>
            </a:r>
            <a:r>
              <a:rPr lang="en-US" sz="15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Boctor</a:t>
            </a:r>
            <a:r>
              <a:rPr lang="en-US" sz="15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5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PhD</a:t>
            </a:r>
          </a:p>
          <a:p>
            <a:pPr algn="ctr"/>
            <a:r>
              <a:rPr lang="en-US" sz="15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Radiology</a:t>
            </a:r>
          </a:p>
          <a:p>
            <a:pPr algn="ctr"/>
            <a:r>
              <a:rPr lang="en-US" sz="15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  <a:hlinkClick r:id="rId2"/>
              </a:rPr>
              <a:t>eboctor1@jhmi.edu</a:t>
            </a:r>
            <a:r>
              <a:rPr lang="en-US" sz="15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88347928"/>
      </p:ext>
    </p:extLst>
  </p:cSld>
  <p:clrMapOvr>
    <a:masterClrMapping/>
  </p:clrMapOvr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6123</TotalTime>
  <Words>250</Words>
  <Application>Microsoft Office PowerPoint</Application>
  <PresentationFormat>On-screen Show (4:3)</PresentationFormat>
  <Paragraphs>45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ＭＳ Ｐゴシック</vt:lpstr>
      <vt:lpstr>Arial</vt:lpstr>
      <vt:lpstr>Times New Roman</vt:lpstr>
      <vt:lpstr>Verdana</vt:lpstr>
      <vt:lpstr>CIS-Lecture</vt:lpstr>
      <vt:lpstr>Ultrasound needle guidance  for hydrogel injection  during cervical cancer brachytherapy</vt:lpstr>
      <vt:lpstr>What is Brachytherapy?</vt:lpstr>
      <vt:lpstr>Background &amp; Previous Work</vt:lpstr>
      <vt:lpstr>Deliverables</vt:lpstr>
    </vt:vector>
  </TitlesOfParts>
  <Company>Johns Hopkins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Carmen Kut</cp:lastModifiedBy>
  <cp:revision>106</cp:revision>
  <cp:lastPrinted>1998-01-12T19:42:20Z</cp:lastPrinted>
  <dcterms:created xsi:type="dcterms:W3CDTF">2014-01-14T11:21:36Z</dcterms:created>
  <dcterms:modified xsi:type="dcterms:W3CDTF">2018-01-29T00:45:50Z</dcterms:modified>
</cp:coreProperties>
</file>