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6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7.xml"/>
  <Override ContentType="application/vnd.openxmlformats-officedocument.presentationml.slide+xml" PartName="/ppt/slides/slide8.xml"/>
  <Override ContentType="application/vnd.openxmlformats-officedocument.presentationml.slide+xml" PartName="/ppt/slides/slide4.xml"/>
  <Override ContentType="application/vnd.openxmlformats-officedocument.presentationml.slide+xml" PartName="/ppt/slides/slide10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5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21" Type="http://schemas.openxmlformats.org/officeDocument/2006/relationships/slide" Target="slides/slide16.xml"/><Relationship Id="rId2" Type="http://schemas.openxmlformats.org/officeDocument/2006/relationships/presProps" Target="presProps.xml"/><Relationship Id="rId12" Type="http://schemas.openxmlformats.org/officeDocument/2006/relationships/slide" Target="slides/slide7.xml"/><Relationship Id="rId22" Type="http://schemas.openxmlformats.org/officeDocument/2006/relationships/slide" Target="slides/slide17.xml"/><Relationship Id="rId13" Type="http://schemas.openxmlformats.org/officeDocument/2006/relationships/slide" Target="slides/slide8.xml"/><Relationship Id="rId1" Type="http://schemas.openxmlformats.org/officeDocument/2006/relationships/theme" Target="theme/theme3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3" Type="http://schemas.openxmlformats.org/officeDocument/2006/relationships/tableStyles" Target="tableStyles.xml"/><Relationship Id="rId11" Type="http://schemas.openxmlformats.org/officeDocument/2006/relationships/slide" Target="slides/slide6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i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flipH="1" rot="10800000">
            <a:off x="0" y="4124212"/>
            <a:ext cx="8458200" cy="95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685800" y="4124476"/>
            <a:ext cx="7772400" cy="950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274636"/>
            <a:ext cx="8686800" cy="155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 txBox="1"/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274636"/>
            <a:ext cx="8686800" cy="155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1947332"/>
            <a:ext cx="4030200" cy="4620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656667" y="1949211"/>
            <a:ext cx="4030200" cy="4620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274636"/>
            <a:ext cx="8686800" cy="155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5875078"/>
            <a:ext cx="8686800" cy="69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24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5.pn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0.png"/><Relationship Id="rId3" Type="http://schemas.openxmlformats.org/officeDocument/2006/relationships/image" Target="../media/image07.pn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09.png"/><Relationship Id="rId5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2.jpg"/><Relationship Id="rId3" Type="http://schemas.openxmlformats.org/officeDocument/2006/relationships/image" Target="../media/image08.jp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1.jpg"/><Relationship Id="rId3" Type="http://schemas.openxmlformats.org/officeDocument/2006/relationships/image" Target="../media/image03.pn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6.pn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ctrTitle"/>
          </p:nvPr>
        </p:nvSpPr>
        <p:spPr>
          <a:xfrm>
            <a:off x="685800" y="1761867"/>
            <a:ext cx="7772400" cy="2245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600"/>
              <a:t>3D Triangle Mesh-Based Edge Detection and Segmentation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 lvl="0" rtl="0">
              <a:spcBef>
                <a:spcPts val="0"/>
              </a:spcBef>
              <a:buNone/>
            </a:pPr>
            <a:r>
              <a:rPr lang="en" sz="3600"/>
              <a:t>Project #2 Seminar Presentation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/>
              <a:t>En.600.446 Spring 2015</a:t>
            </a:r>
          </a:p>
        </p:txBody>
      </p:sp>
      <p:sp>
        <p:nvSpPr>
          <p:cNvPr id="36" name="Shape 36"/>
          <p:cNvSpPr txBox="1"/>
          <p:nvPr>
            <p:ph idx="1" type="subTitle"/>
          </p:nvPr>
        </p:nvSpPr>
        <p:spPr>
          <a:xfrm>
            <a:off x="685800" y="4124476"/>
            <a:ext cx="7772400" cy="950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/>
              <a:t>Joshua You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Mentors: Dr. Armand, Dr. Gordon, Captain Grant, Dr. Ryan Murphy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Paper 1: The Formula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And, to find </a:t>
            </a:r>
            <a:r>
              <a:rPr b="1" lang="en"/>
              <a:t>n_i'</a:t>
            </a:r>
            <a:r>
              <a:rPr lang="en"/>
              <a:t>, the voted normal:</a:t>
            </a: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It is not clear what the ⋀ operator is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Pretty sure it’s just a tensor product: ⊗</a:t>
            </a: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0450" y="2746500"/>
            <a:ext cx="4263099" cy="173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Paper 1: The Formula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Finally, to calculate edge strength:</a:t>
            </a: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Where </a:t>
            </a:r>
            <a:r>
              <a:rPr b="1" lang="en"/>
              <a:t>v_1</a:t>
            </a:r>
            <a:r>
              <a:rPr lang="en"/>
              <a:t> ≥ </a:t>
            </a:r>
            <a:r>
              <a:rPr b="1" lang="en"/>
              <a:t>v_2 </a:t>
            </a:r>
            <a:r>
              <a:rPr lang="en"/>
              <a:t>≥ </a:t>
            </a:r>
            <a:r>
              <a:rPr b="1" lang="en"/>
              <a:t>v_3</a:t>
            </a:r>
            <a:r>
              <a:rPr lang="en"/>
              <a:t> are eigenvalues of </a:t>
            </a:r>
            <a:r>
              <a:rPr b="1" lang="en"/>
              <a:t>T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b="1" lang="en"/>
              <a:t>e_1</a:t>
            </a:r>
            <a:r>
              <a:rPr lang="en"/>
              <a:t> is the eigenvector corresponding to </a:t>
            </a:r>
            <a:r>
              <a:rPr b="1" lang="en"/>
              <a:t>v_1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And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1950" y="2838100"/>
            <a:ext cx="6720099" cy="18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6087" y="5576675"/>
            <a:ext cx="1991825" cy="9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 b="-8" l="11961" r="12952" t="18275"/>
          <a:stretch/>
        </p:blipFill>
        <p:spPr>
          <a:xfrm>
            <a:off x="840950" y="2193825"/>
            <a:ext cx="7365450" cy="346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Paper 1: The Formula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Paper 1: The Results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b="7585" l="8113" r="0" t="11717"/>
          <a:stretch/>
        </p:blipFill>
        <p:spPr>
          <a:xfrm>
            <a:off x="457200" y="1888404"/>
            <a:ext cx="4277199" cy="158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725" y="4258600"/>
            <a:ext cx="4962525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5">
            <a:alphaModFix/>
          </a:blip>
          <a:srcRect b="0" l="3000" r="4960" t="0"/>
          <a:stretch/>
        </p:blipFill>
        <p:spPr>
          <a:xfrm>
            <a:off x="4886150" y="1888400"/>
            <a:ext cx="3726225" cy="1750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Paper 2: Brief Overview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Triangle Mesh = “smooth manifold (base)” + “local height function (relief)”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Relief edges are then just the </a:t>
            </a:r>
            <a:r>
              <a:rPr i="1" lang="en"/>
              <a:t>zero crossings</a:t>
            </a:r>
            <a:r>
              <a:rPr lang="en"/>
              <a:t> of the normal curvature defined by the local height function.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812" y="4512875"/>
            <a:ext cx="4528374" cy="205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Paper 2: Results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5654600" y="1947325"/>
            <a:ext cx="3032099" cy="462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Very complicated, though extremely accurate</a:t>
            </a:r>
            <a:br>
              <a:rPr lang="en"/>
            </a:br>
          </a:p>
          <a:p>
            <a:pPr indent="-4191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“Too much” for what we need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725" y="2047675"/>
            <a:ext cx="510540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Paper 3: Potential Addition 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Seems like a similar idea to what is proposed in paper 1</a:t>
            </a:r>
            <a:br>
              <a:rPr lang="en"/>
            </a:b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Talks about making system more robust by machine learning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Support Vector Machines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457200" y="2668062"/>
            <a:ext cx="8229600" cy="152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Project Overview</a:t>
            </a:r>
          </a:p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947333"/>
            <a:ext cx="4712999" cy="462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i="1" lang="en" u="sng"/>
              <a:t>Project Goal:</a:t>
            </a:r>
            <a:r>
              <a:rPr lang="en"/>
              <a:t> Integration of 3D scanning solutions for defect identification and reconstruction in cranioplasty procedures.</a:t>
            </a:r>
          </a:p>
        </p:txBody>
      </p:sp>
      <p:pic>
        <p:nvPicPr>
          <p:cNvPr id="43" name="Shape 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8874" y="2285520"/>
            <a:ext cx="2957949" cy="3943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Structure Sensor</a:t>
            </a:r>
          </a:p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457200" y="1947325"/>
            <a:ext cx="4516499" cy="462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$350 iPad accessory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USB interface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Open Source code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Comes with SDK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Supported by Occipital</a:t>
            </a:r>
          </a:p>
        </p:txBody>
      </p:sp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3450" y="2187550"/>
            <a:ext cx="3343149" cy="222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Shape 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12" y="4552500"/>
            <a:ext cx="3582475" cy="2015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Today’s Papers</a:t>
            </a:r>
          </a:p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200"/>
              <a:t>(1) Y. Sun, D. L. Page, J. K. Paik, A. Koschan, M. A. Abidi. </a:t>
            </a:r>
            <a:r>
              <a:rPr b="1" lang="en" sz="2200"/>
              <a:t>Triangle Mesh-Based Edge Detection and Its Application to Surface Segmentation and Adaptive Surface Smoothing.</a:t>
            </a:r>
            <a:r>
              <a:rPr lang="en" sz="2200"/>
              <a:t> </a:t>
            </a:r>
            <a:r>
              <a:rPr i="1" lang="en" sz="2200"/>
              <a:t>Imaging, Robotics, and Intelligent Systems Laboratory. IEEE ICIP</a:t>
            </a:r>
            <a:r>
              <a:rPr lang="en" sz="2200"/>
              <a:t>: 2002.</a:t>
            </a:r>
            <a:br>
              <a:rPr lang="en" sz="2200"/>
            </a:br>
          </a:p>
          <a:p>
            <a:pPr indent="-3683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200"/>
              <a:t>(2) M. Kolomenkin, I. Shimshoni, A. Tal. </a:t>
            </a:r>
            <a:r>
              <a:rPr b="1" lang="en" sz="2200"/>
              <a:t>On Edge Detection on Surfaces.</a:t>
            </a:r>
            <a:r>
              <a:rPr lang="en" sz="2200"/>
              <a:t> </a:t>
            </a:r>
            <a:r>
              <a:rPr i="1" lang="en" sz="2200"/>
              <a:t>Computer Vision and Pattern Recognition. IEEE Conference</a:t>
            </a:r>
            <a:r>
              <a:rPr lang="en" sz="2200"/>
              <a:t>: 2767-2774, 2009.</a:t>
            </a:r>
            <a:br>
              <a:rPr lang="en" sz="2200"/>
            </a:br>
          </a:p>
          <a:p>
            <a:pPr indent="-3683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200"/>
              <a:t>(3) V. Vidal, F. Dupont. </a:t>
            </a:r>
            <a:r>
              <a:rPr b="1" lang="en" sz="2200"/>
              <a:t>Robust Feature Line Extraction on CAD Triangular Meshes. </a:t>
            </a:r>
            <a:r>
              <a:rPr i="1" lang="en" sz="2200"/>
              <a:t>International Conference on Computer Graphics Theory and Applications. GRAPP</a:t>
            </a:r>
            <a:r>
              <a:rPr lang="en" sz="2200"/>
              <a:t>: 2011.</a:t>
            </a:r>
            <a:br>
              <a:rPr lang="en" sz="2200"/>
            </a:b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Motivation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457200" y="1947325"/>
            <a:ext cx="4699200" cy="462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Need to be able to accurately process the mesh model</a:t>
            </a:r>
            <a:br>
              <a:rPr lang="en"/>
            </a:b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Depth segmentation especially needs to be precise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0575" y="5183925"/>
            <a:ext cx="4158259" cy="138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 rotWithShape="1">
          <a:blip r:embed="rId4">
            <a:alphaModFix/>
          </a:blip>
          <a:srcRect b="7932" l="3848" r="3848" t="2333"/>
          <a:stretch/>
        </p:blipFill>
        <p:spPr>
          <a:xfrm>
            <a:off x="5225125" y="1947325"/>
            <a:ext cx="3049149" cy="316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Paper 1: Introduction  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Proposed in 2002</a:t>
            </a:r>
            <a:br>
              <a:rPr lang="en"/>
            </a:b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Proposes an edge detection algorithm for triangle meshes</a:t>
            </a:r>
            <a:br>
              <a:rPr lang="en"/>
            </a:br>
          </a:p>
          <a:p>
            <a:pPr indent="-4191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Uses edge strength to segment surfaces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Paper 1: Math Terminology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b="1" i="1" lang="en" u="sng"/>
              <a:t>Eigen analysis</a:t>
            </a:r>
            <a:r>
              <a:rPr lang="en"/>
              <a:t> - “Method of simplifying coordinates”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b="1" i="1" lang="en" u="sng"/>
              <a:t>Geodesic</a:t>
            </a:r>
            <a:r>
              <a:rPr lang="en"/>
              <a:t> - A curve whose tangent vectors remain parallel if they are transported along it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b="1" i="1" lang="en" u="sng"/>
              <a:t>Normal (Tensor) Voting</a:t>
            </a:r>
            <a:r>
              <a:rPr lang="en"/>
              <a:t> - A way of estimating the orientation information and curvature of a surface at a given point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Paper 1: The Formula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For all vertex </a:t>
            </a:r>
            <a:r>
              <a:rPr b="1" lang="en"/>
              <a:t>q</a:t>
            </a:r>
            <a:r>
              <a:rPr lang="en"/>
              <a:t> in the mesh:</a:t>
            </a:r>
            <a:br>
              <a:rPr lang="en"/>
            </a:b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The neighboring triangles, </a:t>
            </a:r>
            <a:r>
              <a:rPr b="1" lang="en"/>
              <a:t>T_i</a:t>
            </a:r>
            <a:r>
              <a:rPr lang="en"/>
              <a:t>, “cast votes”:</a:t>
            </a:r>
            <a:br>
              <a:rPr lang="en"/>
            </a:br>
            <a:br>
              <a:rPr lang="en"/>
            </a:br>
            <a:br>
              <a:rPr lang="en"/>
            </a:br>
          </a:p>
          <a:p>
            <a:pPr indent="-381000" lvl="2" marL="1371600" rtl="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Where </a:t>
            </a:r>
            <a:r>
              <a:rPr b="1" lang="en"/>
              <a:t>μ</a:t>
            </a:r>
            <a:r>
              <a:rPr lang="en"/>
              <a:t> is the weight of the vote</a:t>
            </a:r>
          </a:p>
          <a:p>
            <a:pPr indent="-381000" lvl="2" marL="1371600" rtl="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and </a:t>
            </a:r>
            <a:r>
              <a:rPr b="1" lang="en"/>
              <a:t>n' </a:t>
            </a:r>
            <a:r>
              <a:rPr lang="en"/>
              <a:t>is the voted normal by </a:t>
            </a:r>
            <a:r>
              <a:rPr b="1" lang="en"/>
              <a:t>T_i</a:t>
            </a:r>
            <a:r>
              <a:rPr lang="en"/>
              <a:t>’s normal </a:t>
            </a:r>
            <a:r>
              <a:rPr b="1" lang="en"/>
              <a:t>n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1025" y="3596087"/>
            <a:ext cx="1701950" cy="68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Paper 1: The Formula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25000"/>
              <a:buFont typeface="Arial"/>
              <a:buChar char="●"/>
            </a:pPr>
            <a:r>
              <a:rPr lang="en" sz="2400"/>
              <a:t>The collection of tensor votes at </a:t>
            </a:r>
            <a:r>
              <a:rPr b="1" lang="en" sz="2400"/>
              <a:t>q</a:t>
            </a:r>
            <a:r>
              <a:rPr lang="en" sz="2400"/>
              <a:t> is:</a:t>
            </a:r>
            <a:br>
              <a:rPr lang="en" sz="2400"/>
            </a:br>
            <a:br>
              <a:rPr lang="en"/>
            </a:br>
            <a:br>
              <a:rPr lang="en"/>
            </a:br>
            <a:br>
              <a:rPr lang="en"/>
            </a:b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Where </a:t>
            </a:r>
            <a:r>
              <a:rPr b="1" lang="en"/>
              <a:t>M</a:t>
            </a:r>
            <a:r>
              <a:rPr lang="en"/>
              <a:t> is the number of triangles inside a </a:t>
            </a:r>
            <a:r>
              <a:rPr i="1" lang="en"/>
              <a:t>geodesic window</a:t>
            </a:r>
            <a:r>
              <a:rPr lang="en"/>
              <a:t> of </a:t>
            </a:r>
            <a:r>
              <a:rPr b="1" lang="en"/>
              <a:t>q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b="1" lang="en"/>
              <a:t>μ_i</a:t>
            </a:r>
            <a:r>
              <a:rPr lang="en"/>
              <a:t> exponentially decreases, based on geodesic distance between </a:t>
            </a:r>
            <a:r>
              <a:rPr b="1" lang="en"/>
              <a:t>p</a:t>
            </a:r>
            <a:r>
              <a:rPr lang="en"/>
              <a:t> (barycenter of </a:t>
            </a:r>
            <a:r>
              <a:rPr b="1" lang="en"/>
              <a:t>T_i</a:t>
            </a:r>
            <a:r>
              <a:rPr lang="en"/>
              <a:t>) and </a:t>
            </a:r>
            <a:r>
              <a:rPr b="1" lang="en"/>
              <a:t>q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6487" y="2957325"/>
            <a:ext cx="3231025" cy="113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