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74" r:id="rId2"/>
    <p:sldId id="279" r:id="rId3"/>
    <p:sldId id="275" r:id="rId4"/>
    <p:sldId id="277" r:id="rId5"/>
    <p:sldId id="278" r:id="rId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79968" autoAdjust="0"/>
  </p:normalViewPr>
  <p:slideViewPr>
    <p:cSldViewPr>
      <p:cViewPr varScale="1">
        <p:scale>
          <a:sx n="101" d="100"/>
          <a:sy n="101" d="100"/>
        </p:scale>
        <p:origin x="1836"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E57E414-3BFD-4396-8262-A9805A8A21E5}" type="datetimeFigureOut">
              <a:rPr lang="en-US" smtClean="0"/>
              <a:pPr/>
              <a:t>2/7/2018</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14514E61-D00E-4B97-A956-50800D78C5D3}" type="slidenum">
              <a:rPr lang="en-US" smtClean="0"/>
              <a:pPr/>
              <a:t>‹#›</a:t>
            </a:fld>
            <a:endParaRPr lang="en-US"/>
          </a:p>
        </p:txBody>
      </p:sp>
    </p:spTree>
    <p:extLst>
      <p:ext uri="{BB962C8B-B14F-4D97-AF65-F5344CB8AC3E}">
        <p14:creationId xmlns:p14="http://schemas.microsoft.com/office/powerpoint/2010/main" val="2719005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let’s talk about the TMS</a:t>
            </a:r>
            <a:endParaRPr lang="en-US" dirty="0"/>
          </a:p>
        </p:txBody>
      </p:sp>
      <p:sp>
        <p:nvSpPr>
          <p:cNvPr id="4" name="Slide Number Placeholder 3"/>
          <p:cNvSpPr>
            <a:spLocks noGrp="1"/>
          </p:cNvSpPr>
          <p:nvPr>
            <p:ph type="sldNum" sz="quarter" idx="10"/>
          </p:nvPr>
        </p:nvSpPr>
        <p:spPr/>
        <p:txBody>
          <a:bodyPr/>
          <a:lstStyle/>
          <a:p>
            <a:fld id="{14514E61-D00E-4B97-A956-50800D78C5D3}" type="slidenum">
              <a:rPr lang="en-US" smtClean="0"/>
              <a:pPr/>
              <a:t>3</a:t>
            </a:fld>
            <a:endParaRPr lang="en-US"/>
          </a:p>
        </p:txBody>
      </p:sp>
    </p:spTree>
    <p:extLst>
      <p:ext uri="{BB962C8B-B14F-4D97-AF65-F5344CB8AC3E}">
        <p14:creationId xmlns:p14="http://schemas.microsoft.com/office/powerpoint/2010/main" val="3400393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slide let’s talk about the TMS</a:t>
            </a:r>
            <a:endParaRPr lang="en-US" dirty="0"/>
          </a:p>
        </p:txBody>
      </p:sp>
      <p:sp>
        <p:nvSpPr>
          <p:cNvPr id="4" name="Slide Number Placeholder 3"/>
          <p:cNvSpPr>
            <a:spLocks noGrp="1"/>
          </p:cNvSpPr>
          <p:nvPr>
            <p:ph type="sldNum" sz="quarter" idx="10"/>
          </p:nvPr>
        </p:nvSpPr>
        <p:spPr/>
        <p:txBody>
          <a:bodyPr/>
          <a:lstStyle/>
          <a:p>
            <a:fld id="{14514E61-D00E-4B97-A956-50800D78C5D3}" type="slidenum">
              <a:rPr lang="en-US" smtClean="0"/>
              <a:pPr/>
              <a:t>4</a:t>
            </a:fld>
            <a:endParaRPr lang="en-US"/>
          </a:p>
        </p:txBody>
      </p:sp>
    </p:spTree>
    <p:extLst>
      <p:ext uri="{BB962C8B-B14F-4D97-AF65-F5344CB8AC3E}">
        <p14:creationId xmlns:p14="http://schemas.microsoft.com/office/powerpoint/2010/main" val="3510207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jpeg"/><Relationship Id="rId5" Type="http://schemas.openxmlformats.org/officeDocument/2006/relationships/image" Target="../media/image5.pn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descr="lcsr.jpg"/>
          <p:cNvPicPr>
            <a:picLocks noChangeAspect="1"/>
          </p:cNvPicPr>
          <p:nvPr userDrawn="1"/>
        </p:nvPicPr>
        <p:blipFill>
          <a:blip r:embed="rId2" cstate="print"/>
          <a:srcRect l="5932" t="3846" b="11538"/>
          <a:stretch>
            <a:fillRect/>
          </a:stretch>
        </p:blipFill>
        <p:spPr>
          <a:xfrm>
            <a:off x="6629400" y="6172200"/>
            <a:ext cx="1730086" cy="685800"/>
          </a:xfrm>
          <a:prstGeom prst="rect">
            <a:avLst/>
          </a:prstGeom>
        </p:spPr>
      </p:pic>
      <p:pic>
        <p:nvPicPr>
          <p:cNvPr id="13" name="Picture 12" descr="jhu.jpg"/>
          <p:cNvPicPr>
            <a:picLocks noChangeAspect="1"/>
          </p:cNvPicPr>
          <p:nvPr userDrawn="1"/>
        </p:nvPicPr>
        <p:blipFill>
          <a:blip r:embed="rId3" cstate="print"/>
          <a:srcRect l="10716" t="17037" r="8911" b="23704"/>
          <a:stretch>
            <a:fillRect/>
          </a:stretch>
        </p:blipFill>
        <p:spPr>
          <a:xfrm>
            <a:off x="0" y="6096000"/>
            <a:ext cx="2286000" cy="762000"/>
          </a:xfrm>
          <a:prstGeom prst="rect">
            <a:avLst/>
          </a:prstGeom>
        </p:spPr>
      </p:pic>
      <p:sp>
        <p:nvSpPr>
          <p:cNvPr id="6" name="Slide Number Placeholder 5"/>
          <p:cNvSpPr>
            <a:spLocks noGrp="1"/>
          </p:cNvSpPr>
          <p:nvPr>
            <p:ph type="sldNum" sz="quarter" idx="12"/>
          </p:nvPr>
        </p:nvSpPr>
        <p:spPr>
          <a:xfrm>
            <a:off x="7010400" y="6324600"/>
            <a:ext cx="2133600" cy="365125"/>
          </a:xfrm>
        </p:spPr>
        <p:txBody>
          <a:bodyPr/>
          <a:lstStyle/>
          <a:p>
            <a:fld id="{686951BC-86A5-4ED1-AF97-4348DD0129A5}" type="slidenum">
              <a:rPr lang="en-US" smtClean="0"/>
              <a:pPr/>
              <a:t>‹#›</a:t>
            </a:fld>
            <a:endParaRPr lang="en-US"/>
          </a:p>
        </p:txBody>
      </p:sp>
      <p:cxnSp>
        <p:nvCxnSpPr>
          <p:cNvPr id="10" name="Straight Connector 9"/>
          <p:cNvCxnSpPr/>
          <p:nvPr userDrawn="1"/>
        </p:nvCxnSpPr>
        <p:spPr>
          <a:xfrm>
            <a:off x="0" y="6096000"/>
            <a:ext cx="9144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0" y="838200"/>
            <a:ext cx="914400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pic>
        <p:nvPicPr>
          <p:cNvPr id="21505" name="Picture 1" descr="D:\Data\projects\JHU\RCM extension\rcm extension\logo.png"/>
          <p:cNvPicPr>
            <a:picLocks noChangeAspect="1" noChangeArrowheads="1"/>
          </p:cNvPicPr>
          <p:nvPr userDrawn="1"/>
        </p:nvPicPr>
        <p:blipFill>
          <a:blip r:embed="rId4" cstate="print"/>
          <a:srcRect/>
          <a:stretch>
            <a:fillRect/>
          </a:stretch>
        </p:blipFill>
        <p:spPr bwMode="auto">
          <a:xfrm>
            <a:off x="3733800" y="6136398"/>
            <a:ext cx="1447800" cy="721602"/>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descr="jhu.jpg"/>
          <p:cNvPicPr>
            <a:picLocks noChangeAspect="1"/>
          </p:cNvPicPr>
          <p:nvPr userDrawn="1"/>
        </p:nvPicPr>
        <p:blipFill>
          <a:blip r:embed="rId2" cstate="print"/>
          <a:srcRect l="10716" t="17037" r="8911" b="23704"/>
          <a:stretch>
            <a:fillRect/>
          </a:stretch>
        </p:blipFill>
        <p:spPr>
          <a:xfrm>
            <a:off x="0" y="6096000"/>
            <a:ext cx="2286000" cy="762000"/>
          </a:xfrm>
          <a:prstGeom prst="rect">
            <a:avLst/>
          </a:prstGeom>
        </p:spPr>
      </p:pic>
      <p:sp>
        <p:nvSpPr>
          <p:cNvPr id="6" name="Slide Number Placeholder 5"/>
          <p:cNvSpPr>
            <a:spLocks noGrp="1"/>
          </p:cNvSpPr>
          <p:nvPr>
            <p:ph type="sldNum" sz="quarter" idx="12"/>
          </p:nvPr>
        </p:nvSpPr>
        <p:spPr>
          <a:xfrm>
            <a:off x="7010400" y="6324600"/>
            <a:ext cx="2133600" cy="365125"/>
          </a:xfrm>
        </p:spPr>
        <p:txBody>
          <a:bodyPr/>
          <a:lstStyle/>
          <a:p>
            <a:fld id="{686951BC-86A5-4ED1-AF97-4348DD0129A5}" type="slidenum">
              <a:rPr lang="en-US" smtClean="0"/>
              <a:pPr/>
              <a:t>‹#›</a:t>
            </a:fld>
            <a:endParaRPr lang="en-US"/>
          </a:p>
        </p:txBody>
      </p:sp>
      <p:cxnSp>
        <p:nvCxnSpPr>
          <p:cNvPr id="10" name="Straight Connector 9"/>
          <p:cNvCxnSpPr/>
          <p:nvPr userDrawn="1"/>
        </p:nvCxnSpPr>
        <p:spPr>
          <a:xfrm>
            <a:off x="0" y="6096000"/>
            <a:ext cx="91440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9" name="Picture 1" descr="D:\Data\projects\JHU\RCM extension\rcm extension\logo.png"/>
          <p:cNvPicPr>
            <a:picLocks noChangeAspect="1" noChangeArrowheads="1"/>
          </p:cNvPicPr>
          <p:nvPr userDrawn="1"/>
        </p:nvPicPr>
        <p:blipFill>
          <a:blip r:embed="rId3" cstate="print"/>
          <a:srcRect/>
          <a:stretch>
            <a:fillRect/>
          </a:stretch>
        </p:blipFill>
        <p:spPr bwMode="auto">
          <a:xfrm>
            <a:off x="3924300" y="6096000"/>
            <a:ext cx="1447800" cy="721602"/>
          </a:xfrm>
          <a:prstGeom prst="rect">
            <a:avLst/>
          </a:prstGeom>
          <a:noFill/>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562694" y="6131391"/>
            <a:ext cx="1104900" cy="694955"/>
          </a:xfrm>
          <a:prstGeom prst="rect">
            <a:avLst/>
          </a:prstGeom>
        </p:spPr>
      </p:pic>
      <p:pic>
        <p:nvPicPr>
          <p:cNvPr id="4" name="Picture 3"/>
          <p:cNvPicPr>
            <a:picLocks noChangeAspect="1"/>
          </p:cNvPicPr>
          <p:nvPr userDrawn="1"/>
        </p:nvPicPr>
        <p:blipFill>
          <a:blip r:embed="rId5"/>
          <a:stretch>
            <a:fillRect/>
          </a:stretch>
        </p:blipFill>
        <p:spPr>
          <a:xfrm>
            <a:off x="5715000" y="6195063"/>
            <a:ext cx="661448" cy="664368"/>
          </a:xfrm>
          <a:prstGeom prst="rect">
            <a:avLst/>
          </a:prstGeom>
        </p:spPr>
      </p:pic>
      <p:pic>
        <p:nvPicPr>
          <p:cNvPr id="11" name="Picture 10" descr="lcsr.jpg"/>
          <p:cNvPicPr>
            <a:picLocks noChangeAspect="1"/>
          </p:cNvPicPr>
          <p:nvPr userDrawn="1"/>
        </p:nvPicPr>
        <p:blipFill>
          <a:blip r:embed="rId6" cstate="print"/>
          <a:srcRect l="5932" t="3846" b="11538"/>
          <a:stretch>
            <a:fillRect/>
          </a:stretch>
        </p:blipFill>
        <p:spPr>
          <a:xfrm>
            <a:off x="6990413" y="6139819"/>
            <a:ext cx="1730086" cy="685800"/>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6951BC-86A5-4ED1-AF97-4348DD0129A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6951BC-86A5-4ED1-AF97-4348DD0129A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alambe1@jhu.edu" TargetMode="External"/><Relationship Id="rId2" Type="http://schemas.openxmlformats.org/officeDocument/2006/relationships/hyperlink" Target="mailto:akherad@jhu.edu" TargetMode="Externa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6951BC-86A5-4ED1-AF97-4348DD0129A5}" type="slidenum">
              <a:rPr lang="en-US" smtClean="0"/>
              <a:pPr/>
              <a:t>1</a:t>
            </a:fld>
            <a:endParaRPr lang="en-US"/>
          </a:p>
        </p:txBody>
      </p:sp>
      <p:sp>
        <p:nvSpPr>
          <p:cNvPr id="3" name="TextBox 2"/>
          <p:cNvSpPr txBox="1"/>
          <p:nvPr/>
        </p:nvSpPr>
        <p:spPr>
          <a:xfrm>
            <a:off x="-76200" y="228600"/>
            <a:ext cx="9220200" cy="1569660"/>
          </a:xfrm>
          <a:prstGeom prst="rect">
            <a:avLst/>
          </a:prstGeom>
          <a:noFill/>
        </p:spPr>
        <p:txBody>
          <a:bodyPr wrap="square" rtlCol="0">
            <a:spAutoFit/>
          </a:bodyPr>
          <a:lstStyle/>
          <a:p>
            <a:pPr algn="ctr"/>
            <a:r>
              <a:rPr lang="en-US" sz="2400" b="1" dirty="0" smtClean="0">
                <a:latin typeface="Times New Roman" panose="02020603050405020304" pitchFamily="18" charset="0"/>
                <a:ea typeface="Cambria" charset="0"/>
                <a:cs typeface="Times New Roman" panose="02020603050405020304" pitchFamily="18" charset="0"/>
              </a:rPr>
              <a:t>Robot-Assisted </a:t>
            </a:r>
            <a:r>
              <a:rPr lang="en-US" sz="2400" b="1" dirty="0">
                <a:latin typeface="Times New Roman" panose="02020603050405020304" pitchFamily="18" charset="0"/>
                <a:ea typeface="Cambria" charset="0"/>
                <a:cs typeface="Times New Roman" panose="02020603050405020304" pitchFamily="18" charset="0"/>
              </a:rPr>
              <a:t>Transcranial </a:t>
            </a:r>
            <a:r>
              <a:rPr lang="en-US" sz="2400" b="1" dirty="0" smtClean="0">
                <a:latin typeface="Times New Roman" panose="02020603050405020304" pitchFamily="18" charset="0"/>
                <a:ea typeface="Cambria" charset="0"/>
                <a:cs typeface="Times New Roman" panose="02020603050405020304" pitchFamily="18" charset="0"/>
              </a:rPr>
              <a:t>Magnetic Stimulation (RA-TMS) </a:t>
            </a:r>
          </a:p>
          <a:p>
            <a:pPr algn="ctr"/>
            <a:r>
              <a:rPr lang="en-US" b="1" dirty="0" smtClean="0">
                <a:latin typeface="Times New Roman" panose="02020603050405020304" pitchFamily="18" charset="0"/>
                <a:ea typeface="Cambria" charset="0"/>
                <a:cs typeface="Times New Roman" panose="02020603050405020304" pitchFamily="18" charset="0"/>
              </a:rPr>
              <a:t>A system to </a:t>
            </a:r>
            <a:r>
              <a:rPr lang="en-US" b="1" dirty="0">
                <a:latin typeface="Times New Roman" panose="02020603050405020304" pitchFamily="18" charset="0"/>
                <a:ea typeface="Cambria" charset="0"/>
                <a:cs typeface="Times New Roman" panose="02020603050405020304" pitchFamily="18" charset="0"/>
              </a:rPr>
              <a:t>systematically map the effects of TMS at the cerebral cortex </a:t>
            </a:r>
          </a:p>
          <a:p>
            <a:pPr algn="ctr"/>
            <a:r>
              <a:rPr lang="en-US" b="1"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dirty="0"/>
              <a:t> </a:t>
            </a:r>
          </a:p>
          <a:p>
            <a:r>
              <a:rPr lang="en-US" dirty="0"/>
              <a:t> </a:t>
            </a:r>
          </a:p>
        </p:txBody>
      </p:sp>
      <p:sp>
        <p:nvSpPr>
          <p:cNvPr id="5" name="TextBox 4"/>
          <p:cNvSpPr txBox="1"/>
          <p:nvPr/>
        </p:nvSpPr>
        <p:spPr>
          <a:xfrm>
            <a:off x="1066800" y="4814391"/>
            <a:ext cx="6248400" cy="1692771"/>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Mentors:</a:t>
            </a:r>
          </a:p>
          <a:p>
            <a:pPr algn="ctr"/>
            <a:r>
              <a:rPr lang="en-US" sz="1400" b="1" dirty="0" smtClean="0">
                <a:latin typeface="Times New Roman" pitchFamily="18" charset="0"/>
                <a:cs typeface="Times New Roman" pitchFamily="18" charset="0"/>
              </a:rPr>
              <a:t>VOR lab</a:t>
            </a:r>
            <a:r>
              <a:rPr lang="en-US" sz="1400" dirty="0" smtClean="0">
                <a:latin typeface="Times New Roman" pitchFamily="18" charset="0"/>
                <a:cs typeface="Times New Roman" pitchFamily="18" charset="0"/>
              </a:rPr>
              <a:t>: Dr. Amir </a:t>
            </a:r>
            <a:r>
              <a:rPr lang="en-US" sz="1400" dirty="0" err="1" smtClean="0">
                <a:latin typeface="Times New Roman" pitchFamily="18" charset="0"/>
                <a:cs typeface="Times New Roman" pitchFamily="18" charset="0"/>
              </a:rPr>
              <a:t>Kherdamand</a:t>
            </a:r>
            <a:r>
              <a:rPr lang="en-US" sz="1400" dirty="0">
                <a:latin typeface="Times New Roman" pitchFamily="18" charset="0"/>
                <a:cs typeface="Times New Roman" pitchFamily="18" charset="0"/>
              </a:rPr>
              <a:t> (</a:t>
            </a:r>
            <a:r>
              <a:rPr lang="en-US" sz="1400" dirty="0">
                <a:latin typeface="Times New Roman" pitchFamily="18" charset="0"/>
                <a:cs typeface="Times New Roman" pitchFamily="18" charset="0"/>
                <a:hlinkClick r:id="rId2"/>
              </a:rPr>
              <a:t>akherad@jhu.edu</a:t>
            </a:r>
            <a:r>
              <a:rPr lang="en-US" sz="1400" dirty="0" smtClean="0">
                <a:latin typeface="Times New Roman" pitchFamily="18" charset="0"/>
                <a:cs typeface="Times New Roman" pitchFamily="18" charset="0"/>
              </a:rPr>
              <a:t>), Dr. David S. Zee</a:t>
            </a:r>
          </a:p>
          <a:p>
            <a:pPr algn="ctr"/>
            <a:r>
              <a:rPr lang="en-US" sz="1400" b="1" dirty="0" smtClean="0">
                <a:latin typeface="Times New Roman" pitchFamily="18" charset="0"/>
                <a:cs typeface="Times New Roman" pitchFamily="18" charset="0"/>
              </a:rPr>
              <a:t>BIGSS lab</a:t>
            </a:r>
            <a:r>
              <a:rPr lang="en-US" sz="1400" dirty="0" smtClean="0">
                <a:latin typeface="Times New Roman" pitchFamily="18" charset="0"/>
                <a:cs typeface="Times New Roman" pitchFamily="18" charset="0"/>
              </a:rPr>
              <a:t>: Farshid </a:t>
            </a:r>
            <a:r>
              <a:rPr lang="en-US" sz="1400" dirty="0" err="1" smtClean="0">
                <a:latin typeface="Times New Roman" pitchFamily="18" charset="0"/>
                <a:cs typeface="Times New Roman" pitchFamily="18" charset="0"/>
              </a:rPr>
              <a:t>Alambeigi</a:t>
            </a:r>
            <a:r>
              <a:rPr lang="en-US"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hlinkClick r:id="rId3"/>
              </a:rPr>
              <a:t>falambe1@jhu.edu</a:t>
            </a:r>
            <a:r>
              <a:rPr lang="en-US" sz="1400" dirty="0" smtClean="0">
                <a:latin typeface="Times New Roman" pitchFamily="18" charset="0"/>
                <a:cs typeface="Times New Roman" pitchFamily="18" charset="0"/>
              </a:rPr>
              <a:t>), Dr. Mehran Armand</a:t>
            </a:r>
          </a:p>
          <a:p>
            <a:pPr algn="ctr"/>
            <a:endParaRPr lang="en-US" b="1" dirty="0" smtClean="0">
              <a:latin typeface="Times New Roman" pitchFamily="18" charset="0"/>
              <a:cs typeface="Times New Roman" pitchFamily="18" charset="0"/>
            </a:endParaRPr>
          </a:p>
          <a:p>
            <a:pPr algn="ctr"/>
            <a:r>
              <a:rPr lang="en-US"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p>
            <a:pPr algn="ctr"/>
            <a:endParaRPr lang="en-US" dirty="0">
              <a:latin typeface="Times New Roman" pitchFamily="18"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4600" y="1195274"/>
            <a:ext cx="3810000" cy="338137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6951BC-86A5-4ED1-AF97-4348DD0129A5}" type="slidenum">
              <a:rPr lang="en-US" smtClean="0"/>
              <a:pPr/>
              <a:t>2</a:t>
            </a:fld>
            <a:endParaRPr lang="en-US"/>
          </a:p>
        </p:txBody>
      </p:sp>
      <p:sp>
        <p:nvSpPr>
          <p:cNvPr id="3" name="TextBox 2"/>
          <p:cNvSpPr txBox="1"/>
          <p:nvPr/>
        </p:nvSpPr>
        <p:spPr>
          <a:xfrm>
            <a:off x="228600" y="304800"/>
            <a:ext cx="9220200" cy="1754326"/>
          </a:xfrm>
          <a:prstGeom prst="rect">
            <a:avLst/>
          </a:prstGeom>
          <a:noFill/>
        </p:spPr>
        <p:txBody>
          <a:bodyPr wrap="square" rtlCol="0">
            <a:spAutoFit/>
          </a:bodyPr>
          <a:lstStyle/>
          <a:p>
            <a:r>
              <a:rPr lang="en-US" b="1" dirty="0" smtClean="0">
                <a:latin typeface="Times New Roman" panose="02020603050405020304" pitchFamily="18" charset="0"/>
                <a:cs typeface="Times New Roman" panose="02020603050405020304" pitchFamily="18" charset="0"/>
              </a:rPr>
              <a:t>TMS as a tool to study brain function:</a:t>
            </a:r>
          </a:p>
          <a:p>
            <a:pPr algn="ctr"/>
            <a:endParaRPr lang="en-US" b="1"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TMS can excite or inhibit a target area within the brain, allowing functional </a:t>
            </a:r>
            <a:r>
              <a:rPr lang="en-US" smtClean="0">
                <a:latin typeface="Times New Roman" panose="02020603050405020304" pitchFamily="18" charset="0"/>
                <a:cs typeface="Times New Roman" panose="02020603050405020304" pitchFamily="18" charset="0"/>
              </a:rPr>
              <a:t>mapping </a:t>
            </a:r>
          </a:p>
          <a:p>
            <a:r>
              <a:rPr lang="en-US" smtClean="0">
                <a:latin typeface="Times New Roman" panose="02020603050405020304" pitchFamily="18" charset="0"/>
                <a:cs typeface="Times New Roman" panose="02020603050405020304" pitchFamily="18" charset="0"/>
              </a:rPr>
              <a:t>of </a:t>
            </a:r>
            <a:r>
              <a:rPr lang="en-US" dirty="0" smtClean="0">
                <a:latin typeface="Times New Roman" panose="02020603050405020304" pitchFamily="18" charset="0"/>
                <a:cs typeface="Times New Roman" panose="02020603050405020304" pitchFamily="18" charset="0"/>
              </a:rPr>
              <a:t>cortical regions by creating transient functional changes in the brain </a:t>
            </a:r>
            <a:endParaRPr lang="en-US" dirty="0">
              <a:latin typeface="Times New Roman" panose="02020603050405020304" pitchFamily="18" charset="0"/>
              <a:cs typeface="Times New Roman" panose="02020603050405020304" pitchFamily="18" charset="0"/>
            </a:endParaRPr>
          </a:p>
          <a:p>
            <a:r>
              <a:rPr lang="en-US" dirty="0"/>
              <a:t> </a:t>
            </a:r>
          </a:p>
          <a:p>
            <a:r>
              <a:rPr lang="en-US" dirty="0"/>
              <a:t>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2059126"/>
            <a:ext cx="3163349" cy="285750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3043" t="5155" r="1719" b="7647"/>
          <a:stretch/>
        </p:blipFill>
        <p:spPr>
          <a:xfrm>
            <a:off x="762000" y="2514600"/>
            <a:ext cx="4157540" cy="2021026"/>
          </a:xfrm>
          <a:prstGeom prst="rect">
            <a:avLst/>
          </a:prstGeom>
        </p:spPr>
      </p:pic>
    </p:spTree>
    <p:extLst>
      <p:ext uri="{BB962C8B-B14F-4D97-AF65-F5344CB8AC3E}">
        <p14:creationId xmlns:p14="http://schemas.microsoft.com/office/powerpoint/2010/main" val="40902377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6951BC-86A5-4ED1-AF97-4348DD0129A5}" type="slidenum">
              <a:rPr lang="en-US" smtClean="0"/>
              <a:pPr/>
              <a:t>3</a:t>
            </a:fld>
            <a:endParaRPr lang="en-US"/>
          </a:p>
        </p:txBody>
      </p:sp>
      <p:sp>
        <p:nvSpPr>
          <p:cNvPr id="3" name="Rectangle 2"/>
          <p:cNvSpPr/>
          <p:nvPr/>
        </p:nvSpPr>
        <p:spPr>
          <a:xfrm>
            <a:off x="533400" y="304800"/>
            <a:ext cx="7543800" cy="3108543"/>
          </a:xfrm>
          <a:prstGeom prst="rect">
            <a:avLst/>
          </a:prstGeom>
        </p:spPr>
        <p:txBody>
          <a:bodyPr wrap="square">
            <a:spAutoFit/>
          </a:bodyPr>
          <a:lstStyle/>
          <a:p>
            <a:r>
              <a:rPr lang="en-US" sz="1600" dirty="0">
                <a:latin typeface="Times New Roman" panose="02020603050405020304" pitchFamily="18" charset="0"/>
                <a:ea typeface="Cambria" charset="0"/>
                <a:cs typeface="Times New Roman" panose="02020603050405020304" pitchFamily="18" charset="0"/>
              </a:rPr>
              <a:t>Steps involved in applying RA-TMS</a:t>
            </a:r>
            <a:r>
              <a:rPr lang="en-US" sz="1600" dirty="0" smtClean="0">
                <a:latin typeface="Times New Roman" panose="02020603050405020304" pitchFamily="18" charset="0"/>
                <a:ea typeface="Cambria" charset="0"/>
                <a:cs typeface="Times New Roman" panose="02020603050405020304" pitchFamily="18" charset="0"/>
              </a:rPr>
              <a:t>:</a:t>
            </a:r>
          </a:p>
          <a:p>
            <a:r>
              <a:rPr lang="en-US" dirty="0" smtClean="0">
                <a:latin typeface="Times New Roman" panose="02020603050405020304" pitchFamily="18" charset="0"/>
                <a:ea typeface="Cambria" charset="0"/>
                <a:cs typeface="Times New Roman" panose="02020603050405020304" pitchFamily="18" charset="0"/>
              </a:rPr>
              <a:t> </a:t>
            </a:r>
            <a:endParaRPr lang="en-US" dirty="0">
              <a:latin typeface="Times New Roman" panose="02020603050405020304" pitchFamily="18" charset="0"/>
              <a:ea typeface="Cambria" charset="0"/>
              <a:cs typeface="Times New Roman" panose="02020603050405020304" pitchFamily="18" charset="0"/>
            </a:endParaRPr>
          </a:p>
          <a:p>
            <a:pPr marL="214313" indent="-214313">
              <a:buFontTx/>
              <a:buChar char="-"/>
            </a:pPr>
            <a:r>
              <a:rPr lang="en-US" dirty="0">
                <a:latin typeface="Times New Roman" panose="02020603050405020304" pitchFamily="18" charset="0"/>
                <a:cs typeface="Times New Roman" panose="02020603050405020304" pitchFamily="18" charset="0"/>
              </a:rPr>
              <a:t>Interactive navigational guide that co-registers subject’s head with the 3D  MRI-based reconstruction of the head and the brain (A)</a:t>
            </a:r>
          </a:p>
          <a:p>
            <a:pPr marL="214313" indent="-214313">
              <a:buFontTx/>
              <a:buChar char="-"/>
            </a:pPr>
            <a:r>
              <a:rPr lang="en-US" dirty="0">
                <a:latin typeface="Times New Roman" panose="02020603050405020304" pitchFamily="18" charset="0"/>
                <a:cs typeface="Times New Roman" panose="02020603050405020304" pitchFamily="18" charset="0"/>
              </a:rPr>
              <a:t>Real-time tracking of the trajectory of TMS coil for placement over a target cortical location (B)</a:t>
            </a:r>
          </a:p>
          <a:p>
            <a:pPr marL="214313" indent="-214313">
              <a:buFontTx/>
              <a:buChar char="-"/>
            </a:pPr>
            <a:r>
              <a:rPr lang="en-US" dirty="0">
                <a:latin typeface="Times New Roman" panose="02020603050405020304" pitchFamily="18" charset="0"/>
                <a:ea typeface="Cambria" charset="0"/>
                <a:cs typeface="Times New Roman" panose="02020603050405020304" pitchFamily="18" charset="0"/>
              </a:rPr>
              <a:t>Find the best orientation of the TMS coil over the scalp to keep it tangent with respect to the underlying cortical target </a:t>
            </a:r>
          </a:p>
          <a:p>
            <a:pPr marL="214313" indent="-214313">
              <a:buFontTx/>
              <a:buChar char="-"/>
              <a:tabLst>
                <a:tab pos="211931" algn="l"/>
              </a:tabLst>
            </a:pPr>
            <a:r>
              <a:rPr lang="en-US" dirty="0">
                <a:latin typeface="Times New Roman" panose="02020603050405020304" pitchFamily="18" charset="0"/>
                <a:ea typeface="Cambria" charset="0"/>
                <a:cs typeface="Times New Roman" panose="02020603050405020304" pitchFamily="18" charset="0"/>
              </a:rPr>
              <a:t>Maintain and adjust precise orientation and distance of the coil from the cortex while applying TMS (B)</a:t>
            </a:r>
          </a:p>
          <a:p>
            <a:pPr marL="214313" indent="-214313">
              <a:buFontTx/>
              <a:buChar char="-"/>
              <a:tabLst>
                <a:tab pos="211931" algn="l"/>
              </a:tabLst>
            </a:pPr>
            <a:r>
              <a:rPr lang="en-US" dirty="0">
                <a:latin typeface="Times New Roman" panose="02020603050405020304" pitchFamily="18" charset="0"/>
                <a:ea typeface="Cambria" charset="0"/>
                <a:cs typeface="Times New Roman" panose="02020603050405020304" pitchFamily="18" charset="0"/>
              </a:rPr>
              <a:t> Move the TMS coil reliably between a number of different cortical locations</a:t>
            </a:r>
            <a:endParaRPr lang="en-US" dirty="0">
              <a:latin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16665" t="19247" r="23326" b="19217"/>
          <a:stretch/>
        </p:blipFill>
        <p:spPr bwMode="auto">
          <a:xfrm>
            <a:off x="1808867" y="3505200"/>
            <a:ext cx="4149515" cy="2438477"/>
          </a:xfrm>
          <a:prstGeom prst="rect">
            <a:avLst/>
          </a:prstGeom>
          <a:ln>
            <a:noFill/>
          </a:ln>
          <a:extLst>
            <a:ext uri="{53640926-AAD7-44D8-BBD7-CCE9431645EC}">
              <a14:shadowObscured xmlns:a14="http://schemas.microsoft.com/office/drawing/2010/main"/>
            </a:ext>
            <a:ext uri="{FAA26D3D-D897-4be2-8F04-BA451C77F1D7}">
              <ma14:placeholderFlag xmlns:ma14="http://schemas.microsoft.com/office/mac/drawingml/2011/main" xmlns=""/>
            </a:ext>
          </a:extLst>
        </p:spPr>
      </p:pic>
    </p:spTree>
    <p:extLst>
      <p:ext uri="{BB962C8B-B14F-4D97-AF65-F5344CB8AC3E}">
        <p14:creationId xmlns:p14="http://schemas.microsoft.com/office/powerpoint/2010/main" val="809704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6951BC-86A5-4ED1-AF97-4348DD0129A5}" type="slidenum">
              <a:rPr lang="en-US" smtClean="0"/>
              <a:pPr/>
              <a:t>4</a:t>
            </a:fld>
            <a:endParaRPr lang="en-US"/>
          </a:p>
        </p:txBody>
      </p:sp>
      <p:sp>
        <p:nvSpPr>
          <p:cNvPr id="6" name="Rectangle 5"/>
          <p:cNvSpPr/>
          <p:nvPr/>
        </p:nvSpPr>
        <p:spPr>
          <a:xfrm>
            <a:off x="152400" y="5029200"/>
            <a:ext cx="8534400" cy="738664"/>
          </a:xfrm>
          <a:prstGeom prst="rect">
            <a:avLst/>
          </a:prstGeom>
        </p:spPr>
        <p:txBody>
          <a:bodyPr wrap="square">
            <a:spAutoFit/>
          </a:bodyPr>
          <a:lstStyle/>
          <a:p>
            <a:r>
              <a:rPr lang="en-US" sz="1400" dirty="0" smtClean="0">
                <a:effectLst/>
                <a:latin typeface="Times New Roman" panose="02020603050405020304" pitchFamily="18" charset="0"/>
                <a:ea typeface="Cambria" charset="0"/>
                <a:cs typeface="Times New Roman" panose="02020603050405020304" pitchFamily="18" charset="0"/>
              </a:rPr>
              <a:t>The robotic arm can move in between trajectories while </a:t>
            </a:r>
            <a:r>
              <a:rPr lang="en-US" sz="1400" b="1" dirty="0" smtClean="0">
                <a:effectLst/>
                <a:latin typeface="Times New Roman" panose="02020603050405020304" pitchFamily="18" charset="0"/>
                <a:ea typeface="Cambria" charset="0"/>
                <a:cs typeface="Times New Roman" panose="02020603050405020304" pitchFamily="18" charset="0"/>
              </a:rPr>
              <a:t>maintaining proper orientation </a:t>
            </a:r>
            <a:r>
              <a:rPr lang="en-US" sz="1400" dirty="0" smtClean="0">
                <a:effectLst/>
                <a:latin typeface="Times New Roman" panose="02020603050405020304" pitchFamily="18" charset="0"/>
                <a:ea typeface="Cambria" charset="0"/>
                <a:cs typeface="Times New Roman" panose="02020603050405020304" pitchFamily="18" charset="0"/>
              </a:rPr>
              <a:t>of the TMS coil relative to the target cortical location (represented by the red cone). The purple mark within the blue grid shows where the coil is being moved in real time by the robotic arm to match the marked trajectory on the MRI image.</a:t>
            </a:r>
            <a:endParaRPr lang="en-US" sz="1400" dirty="0">
              <a:latin typeface="Times New Roman" panose="02020603050405020304" pitchFamily="18" charset="0"/>
              <a:cs typeface="Times New Roman" panose="02020603050405020304" pitchFamily="18" charset="0"/>
            </a:endParaRPr>
          </a:p>
        </p:txBody>
      </p:sp>
      <p:pic>
        <p:nvPicPr>
          <p:cNvPr id="7" name="neuronavigate_TMS_video simul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38200" y="723900"/>
            <a:ext cx="7391400" cy="4157663"/>
          </a:xfrm>
          <a:prstGeom prst="rect">
            <a:avLst/>
          </a:prstGeom>
        </p:spPr>
      </p:pic>
      <p:sp>
        <p:nvSpPr>
          <p:cNvPr id="8" name="Rectangle 7"/>
          <p:cNvSpPr/>
          <p:nvPr/>
        </p:nvSpPr>
        <p:spPr>
          <a:xfrm>
            <a:off x="304800" y="206931"/>
            <a:ext cx="6400800" cy="369332"/>
          </a:xfrm>
          <a:prstGeom prst="rect">
            <a:avLst/>
          </a:prstGeom>
        </p:spPr>
        <p:txBody>
          <a:bodyPr wrap="square">
            <a:spAutoFit/>
          </a:bodyPr>
          <a:lstStyle/>
          <a:p>
            <a:r>
              <a:rPr lang="en-US" b="1" dirty="0">
                <a:latin typeface="Times New Roman" panose="02020603050405020304" pitchFamily="18" charset="0"/>
                <a:ea typeface="Cambria" charset="0"/>
                <a:cs typeface="Times New Roman" panose="02020603050405020304" pitchFamily="18" charset="0"/>
              </a:rPr>
              <a:t>Conceptual illustration of the Robot-Assisted TMS (RA-TMS</a:t>
            </a:r>
            <a:r>
              <a:rPr lang="en-US" b="1" dirty="0" smtClean="0">
                <a:latin typeface="Times New Roman" panose="02020603050405020304" pitchFamily="18" charset="0"/>
                <a:ea typeface="Cambria" charset="0"/>
                <a:cs typeface="Times New Roman" panose="02020603050405020304" pitchFamily="18" charset="0"/>
              </a:rPr>
              <a:t>): </a:t>
            </a:r>
            <a:endParaRPr lang="en-US" b="1" dirty="0"/>
          </a:p>
        </p:txBody>
      </p:sp>
    </p:spTree>
    <p:extLst>
      <p:ext uri="{BB962C8B-B14F-4D97-AF65-F5344CB8AC3E}">
        <p14:creationId xmlns:p14="http://schemas.microsoft.com/office/powerpoint/2010/main" val="3118705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6951BC-86A5-4ED1-AF97-4348DD0129A5}" type="slidenum">
              <a:rPr lang="en-US" smtClean="0"/>
              <a:pPr/>
              <a:t>5</a:t>
            </a:fld>
            <a:endParaRPr lang="en-US"/>
          </a:p>
        </p:txBody>
      </p:sp>
      <p:sp>
        <p:nvSpPr>
          <p:cNvPr id="4" name="Rectangle 3"/>
          <p:cNvSpPr/>
          <p:nvPr/>
        </p:nvSpPr>
        <p:spPr>
          <a:xfrm>
            <a:off x="152400" y="304800"/>
            <a:ext cx="8991600" cy="5383012"/>
          </a:xfrm>
          <a:prstGeom prst="rect">
            <a:avLst/>
          </a:prstGeom>
        </p:spPr>
        <p:txBody>
          <a:bodyPr wrap="square">
            <a:spAutoFit/>
          </a:bodyPr>
          <a:lstStyle/>
          <a:p>
            <a:pPr>
              <a:lnSpc>
                <a:spcPct val="90000"/>
              </a:lnSpc>
            </a:pPr>
            <a:r>
              <a:rPr lang="en-US" sz="1900" b="1" u="sng" dirty="0">
                <a:latin typeface="Times New Roman" panose="02020603050405020304" pitchFamily="18" charset="0"/>
                <a:ea typeface="ＭＳ Ｐゴシック" pitchFamily="1" charset="-128"/>
                <a:cs typeface="Times New Roman" panose="02020603050405020304" pitchFamily="18" charset="0"/>
              </a:rPr>
              <a:t>What Students Will </a:t>
            </a:r>
            <a:r>
              <a:rPr lang="en-US" sz="1900" b="1" u="sng" dirty="0" smtClean="0">
                <a:latin typeface="Times New Roman" panose="02020603050405020304" pitchFamily="18" charset="0"/>
                <a:ea typeface="ＭＳ Ｐゴシック" pitchFamily="1" charset="-128"/>
                <a:cs typeface="Times New Roman" panose="02020603050405020304" pitchFamily="18" charset="0"/>
              </a:rPr>
              <a:t>Do:</a:t>
            </a:r>
          </a:p>
          <a:p>
            <a:pPr>
              <a:lnSpc>
                <a:spcPct val="90000"/>
              </a:lnSpc>
            </a:pPr>
            <a:endParaRPr lang="en-US" b="1" dirty="0" smtClean="0">
              <a:latin typeface="Times New Roman" panose="02020603050405020304" pitchFamily="18" charset="0"/>
              <a:ea typeface="ＭＳ Ｐゴシック" pitchFamily="1" charset="-128"/>
              <a:cs typeface="Times New Roman" panose="02020603050405020304" pitchFamily="18" charset="0"/>
            </a:endParaRPr>
          </a:p>
          <a:p>
            <a:pPr>
              <a:lnSpc>
                <a:spcPct val="90000"/>
              </a:lnSpc>
            </a:pPr>
            <a:r>
              <a:rPr lang="en-US" b="1" dirty="0">
                <a:latin typeface="Times New Roman" panose="02020603050405020304" pitchFamily="18" charset="0"/>
                <a:ea typeface="ＭＳ Ｐゴシック" pitchFamily="1" charset="-128"/>
                <a:cs typeface="Times New Roman" panose="02020603050405020304" pitchFamily="18" charset="0"/>
              </a:rPr>
              <a:t> </a:t>
            </a:r>
            <a:r>
              <a:rPr lang="en-US" b="1" dirty="0" smtClean="0">
                <a:latin typeface="Times New Roman" panose="02020603050405020304" pitchFamily="18" charset="0"/>
                <a:ea typeface="ＭＳ Ｐゴシック" pitchFamily="1" charset="-128"/>
                <a:cs typeface="Times New Roman" panose="02020603050405020304" pitchFamily="18" charset="0"/>
              </a:rPr>
              <a:t> </a:t>
            </a:r>
            <a:r>
              <a:rPr lang="en-US" dirty="0" smtClean="0">
                <a:latin typeface="Times New Roman" panose="02020603050405020304" pitchFamily="18" charset="0"/>
                <a:ea typeface="ＭＳ Ｐゴシック" pitchFamily="1" charset="-128"/>
                <a:cs typeface="Times New Roman" panose="02020603050405020304" pitchFamily="18" charset="0"/>
              </a:rPr>
              <a:t>Collaborating with the VOR Lab and BIGSS Lab to </a:t>
            </a:r>
          </a:p>
          <a:p>
            <a:pPr marL="742950" lvl="1" indent="-285750">
              <a:lnSpc>
                <a:spcPct val="150000"/>
              </a:lnSpc>
              <a:buFont typeface="Wingdings" panose="05000000000000000000" pitchFamily="2" charset="2"/>
              <a:buChar char="ü"/>
            </a:pPr>
            <a:r>
              <a:rPr lang="en-US" dirty="0" smtClean="0">
                <a:latin typeface="Times New Roman" panose="02020603050405020304" pitchFamily="18" charset="0"/>
                <a:ea typeface="ＭＳ Ｐゴシック" pitchFamily="1" charset="-128"/>
                <a:cs typeface="Times New Roman" panose="02020603050405020304" pitchFamily="18" charset="0"/>
              </a:rPr>
              <a:t>Make a setup simulating the </a:t>
            </a:r>
            <a:r>
              <a:rPr lang="en-US" dirty="0" smtClean="0">
                <a:latin typeface="Times New Roman" panose="02020603050405020304" pitchFamily="18" charset="0"/>
                <a:ea typeface="Cambria" charset="0"/>
                <a:cs typeface="Times New Roman" panose="02020603050405020304" pitchFamily="18" charset="0"/>
              </a:rPr>
              <a:t>RA-TMS procedure </a:t>
            </a:r>
          </a:p>
          <a:p>
            <a:pPr marL="742950" lvl="1" indent="-285750">
              <a:lnSpc>
                <a:spcPct val="150000"/>
              </a:lnSpc>
              <a:buFont typeface="Wingdings" panose="05000000000000000000" pitchFamily="2" charset="2"/>
              <a:buChar char="ü"/>
            </a:pPr>
            <a:r>
              <a:rPr lang="en-US" dirty="0" smtClean="0">
                <a:latin typeface="Times New Roman" panose="02020603050405020304" pitchFamily="18" charset="0"/>
                <a:ea typeface="Cambria" charset="0"/>
                <a:cs typeface="Times New Roman" panose="02020603050405020304" pitchFamily="18" charset="0"/>
              </a:rPr>
              <a:t>Calibrate the robot and TMS coil, Register the head, and create the coil target points</a:t>
            </a:r>
          </a:p>
          <a:p>
            <a:pPr marL="742950" lvl="1" indent="-285750">
              <a:lnSpc>
                <a:spcPct val="150000"/>
              </a:lnSpc>
              <a:buFont typeface="Wingdings" panose="05000000000000000000" pitchFamily="2" charset="2"/>
              <a:buChar char="ü"/>
            </a:pPr>
            <a:r>
              <a:rPr lang="en-US" dirty="0" smtClean="0">
                <a:latin typeface="Times New Roman" panose="02020603050405020304" pitchFamily="18" charset="0"/>
                <a:ea typeface="ＭＳ Ｐゴシック" pitchFamily="1" charset="-128"/>
                <a:cs typeface="Times New Roman" panose="02020603050405020304" pitchFamily="18" charset="0"/>
              </a:rPr>
              <a:t>Program UR5 to safely perform the RA-TMS both in simulation and on setup c</a:t>
            </a:r>
            <a:r>
              <a:rPr lang="en-US" u="sng" dirty="0" smtClean="0">
                <a:latin typeface="Times New Roman" panose="02020603050405020304" pitchFamily="18" charset="0"/>
                <a:ea typeface="ＭＳ Ｐゴシック" pitchFamily="1" charset="-128"/>
                <a:cs typeface="Times New Roman" panose="02020603050405020304" pitchFamily="18" charset="0"/>
              </a:rPr>
              <a:t>onsidering the mentioned requirements</a:t>
            </a:r>
          </a:p>
          <a:p>
            <a:pPr>
              <a:lnSpc>
                <a:spcPct val="90000"/>
              </a:lnSpc>
            </a:pPr>
            <a:endParaRPr lang="en-US" dirty="0">
              <a:latin typeface="Times New Roman" panose="02020603050405020304" pitchFamily="18" charset="0"/>
              <a:ea typeface="ＭＳ Ｐゴシック" pitchFamily="1" charset="-128"/>
              <a:cs typeface="Times New Roman" panose="02020603050405020304" pitchFamily="18" charset="0"/>
            </a:endParaRPr>
          </a:p>
          <a:p>
            <a:pPr>
              <a:lnSpc>
                <a:spcPct val="90000"/>
              </a:lnSpc>
            </a:pPr>
            <a:r>
              <a:rPr lang="en-US" sz="1900" b="1" u="sng" dirty="0">
                <a:latin typeface="Times New Roman" panose="02020603050405020304" pitchFamily="18" charset="0"/>
                <a:ea typeface="ＭＳ Ｐゴシック" pitchFamily="1" charset="-128"/>
                <a:cs typeface="Times New Roman" panose="02020603050405020304" pitchFamily="18" charset="0"/>
              </a:rPr>
              <a:t>Deliverables:</a:t>
            </a:r>
            <a:r>
              <a:rPr lang="en-US" sz="1900" u="sng" dirty="0">
                <a:latin typeface="Times New Roman" panose="02020603050405020304" pitchFamily="18" charset="0"/>
                <a:ea typeface="ＭＳ Ｐゴシック" pitchFamily="1" charset="-128"/>
                <a:cs typeface="Times New Roman" panose="02020603050405020304" pitchFamily="18" charset="0"/>
              </a:rPr>
              <a:t> </a:t>
            </a:r>
            <a:endParaRPr lang="en-US" sz="1900" u="sng" dirty="0" smtClean="0">
              <a:latin typeface="Times New Roman" panose="02020603050405020304" pitchFamily="18" charset="0"/>
              <a:ea typeface="ＭＳ Ｐゴシック" pitchFamily="1" charset="-128"/>
              <a:cs typeface="Times New Roman" panose="02020603050405020304" pitchFamily="18" charset="0"/>
            </a:endParaRPr>
          </a:p>
          <a:p>
            <a:pPr>
              <a:lnSpc>
                <a:spcPct val="90000"/>
              </a:lnSpc>
            </a:pPr>
            <a:r>
              <a:rPr lang="en-US" sz="1900" dirty="0" smtClean="0">
                <a:latin typeface="Times New Roman" panose="02020603050405020304" pitchFamily="18" charset="0"/>
                <a:ea typeface="ＭＳ Ｐゴシック" pitchFamily="1" charset="-128"/>
                <a:cs typeface="Times New Roman" panose="02020603050405020304" pitchFamily="18" charset="0"/>
              </a:rPr>
              <a:t>A robotic-system (both software and hardware) to safely perform the RA-TMS procedure</a:t>
            </a:r>
            <a:endParaRPr lang="en-US" dirty="0">
              <a:latin typeface="Times New Roman" panose="02020603050405020304" pitchFamily="18" charset="0"/>
              <a:ea typeface="ＭＳ Ｐゴシック" pitchFamily="1" charset="-128"/>
              <a:cs typeface="Times New Roman" panose="02020603050405020304" pitchFamily="18" charset="0"/>
            </a:endParaRPr>
          </a:p>
          <a:p>
            <a:pPr lvl="1">
              <a:lnSpc>
                <a:spcPct val="90000"/>
              </a:lnSpc>
            </a:pPr>
            <a:r>
              <a:rPr lang="en-US" sz="2000" dirty="0">
                <a:latin typeface="Times New Roman" panose="02020603050405020304" pitchFamily="18" charset="0"/>
                <a:cs typeface="Times New Roman" panose="02020603050405020304" pitchFamily="18" charset="0"/>
              </a:rPr>
              <a:t> </a:t>
            </a:r>
            <a:r>
              <a:rPr lang="en-US" sz="19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pPr>
              <a:lnSpc>
                <a:spcPct val="90000"/>
              </a:lnSpc>
            </a:pPr>
            <a:r>
              <a:rPr lang="en-US" sz="1900" b="1" dirty="0">
                <a:latin typeface="Times New Roman" panose="02020603050405020304" pitchFamily="18" charset="0"/>
                <a:ea typeface="ＭＳ Ｐゴシック" pitchFamily="1" charset="-128"/>
                <a:cs typeface="Times New Roman" panose="02020603050405020304" pitchFamily="18" charset="0"/>
              </a:rPr>
              <a:t>Size </a:t>
            </a:r>
            <a:r>
              <a:rPr lang="en-US" sz="1900" b="1" dirty="0" smtClean="0">
                <a:latin typeface="Times New Roman" panose="02020603050405020304" pitchFamily="18" charset="0"/>
                <a:ea typeface="ＭＳ Ｐゴシック" pitchFamily="1" charset="-128"/>
                <a:cs typeface="Times New Roman" panose="02020603050405020304" pitchFamily="18" charset="0"/>
              </a:rPr>
              <a:t>group(s): </a:t>
            </a:r>
            <a:r>
              <a:rPr lang="en-US" sz="1900" dirty="0" smtClean="0">
                <a:latin typeface="Times New Roman" panose="02020603050405020304" pitchFamily="18" charset="0"/>
                <a:ea typeface="ＭＳ Ｐゴシック" pitchFamily="1" charset="-128"/>
                <a:cs typeface="Times New Roman" panose="02020603050405020304" pitchFamily="18" charset="0"/>
              </a:rPr>
              <a:t>2-3</a:t>
            </a:r>
          </a:p>
          <a:p>
            <a:pPr>
              <a:lnSpc>
                <a:spcPct val="90000"/>
              </a:lnSpc>
            </a:pPr>
            <a:endParaRPr lang="en-US" dirty="0">
              <a:latin typeface="Times New Roman" panose="02020603050405020304" pitchFamily="18" charset="0"/>
              <a:ea typeface="ＭＳ Ｐゴシック" pitchFamily="1" charset="-128"/>
              <a:cs typeface="Times New Roman" panose="02020603050405020304" pitchFamily="18" charset="0"/>
            </a:endParaRPr>
          </a:p>
          <a:p>
            <a:pPr>
              <a:lnSpc>
                <a:spcPct val="90000"/>
              </a:lnSpc>
            </a:pPr>
            <a:r>
              <a:rPr lang="en-US" sz="1900" b="1" u="sng" dirty="0">
                <a:latin typeface="Times New Roman" panose="02020603050405020304" pitchFamily="18" charset="0"/>
                <a:ea typeface="ＭＳ Ｐゴシック" pitchFamily="1" charset="-128"/>
                <a:cs typeface="Times New Roman" panose="02020603050405020304" pitchFamily="18" charset="0"/>
              </a:rPr>
              <a:t>Skills: </a:t>
            </a:r>
            <a:endParaRPr lang="en-US" sz="1900" b="1" u="sng" dirty="0" smtClean="0">
              <a:latin typeface="Times New Roman" panose="02020603050405020304" pitchFamily="18" charset="0"/>
              <a:ea typeface="ＭＳ Ｐゴシック" pitchFamily="1" charset="-128"/>
              <a:cs typeface="Times New Roman" panose="02020603050405020304" pitchFamily="18" charset="0"/>
            </a:endParaRPr>
          </a:p>
          <a:p>
            <a:pPr>
              <a:lnSpc>
                <a:spcPct val="90000"/>
              </a:lnSpc>
            </a:pPr>
            <a:r>
              <a:rPr lang="en-US" sz="1900" b="1" dirty="0" smtClean="0">
                <a:latin typeface="Times New Roman" panose="02020603050405020304" pitchFamily="18" charset="0"/>
                <a:ea typeface="ＭＳ Ｐゴシック" pitchFamily="1" charset="-128"/>
                <a:cs typeface="Times New Roman" panose="02020603050405020304" pitchFamily="18" charset="0"/>
              </a:rPr>
              <a:t>Team work,  Commitment, </a:t>
            </a:r>
            <a:r>
              <a:rPr lang="en-US" sz="1900" dirty="0" smtClean="0">
                <a:latin typeface="Times New Roman" panose="02020603050405020304" pitchFamily="18" charset="0"/>
                <a:ea typeface="ＭＳ Ｐゴシック" pitchFamily="1" charset="-128"/>
                <a:cs typeface="Times New Roman" panose="02020603050405020304" pitchFamily="18" charset="0"/>
              </a:rPr>
              <a:t>C++ Programming, Fundamentals of Robotics and Robot-Assisted Surgery (</a:t>
            </a:r>
            <a:r>
              <a:rPr lang="en-US" sz="1900" u="sng" dirty="0" smtClean="0">
                <a:latin typeface="Times New Roman" panose="02020603050405020304" pitchFamily="18" charset="0"/>
                <a:ea typeface="ＭＳ Ｐゴシック" pitchFamily="1" charset="-128"/>
                <a:cs typeface="Times New Roman" panose="02020603050405020304" pitchFamily="18" charset="0"/>
              </a:rPr>
              <a:t>CIS I + Intro. to Robotics courses are recommended</a:t>
            </a:r>
            <a:r>
              <a:rPr lang="en-US" sz="1900" dirty="0" smtClean="0">
                <a:latin typeface="Times New Roman" panose="02020603050405020304" pitchFamily="18" charset="0"/>
                <a:ea typeface="ＭＳ Ｐゴシック" pitchFamily="1" charset="-128"/>
                <a:cs typeface="Times New Roman" panose="02020603050405020304" pitchFamily="18" charset="0"/>
              </a:rPr>
              <a:t>)</a:t>
            </a:r>
          </a:p>
          <a:p>
            <a:pPr>
              <a:lnSpc>
                <a:spcPct val="90000"/>
              </a:lnSpc>
            </a:pPr>
            <a:endParaRPr lang="en-US" b="1" dirty="0">
              <a:latin typeface="Times New Roman" panose="02020603050405020304" pitchFamily="18" charset="0"/>
              <a:ea typeface="ＭＳ Ｐゴシック" pitchFamily="1" charset="-128"/>
              <a:cs typeface="Times New Roman" panose="02020603050405020304" pitchFamily="18" charset="0"/>
            </a:endParaRPr>
          </a:p>
          <a:p>
            <a:pPr>
              <a:lnSpc>
                <a:spcPct val="90000"/>
              </a:lnSpc>
            </a:pPr>
            <a:r>
              <a:rPr lang="en-US" sz="1900" b="1" dirty="0">
                <a:latin typeface="Times New Roman" panose="02020603050405020304" pitchFamily="18" charset="0"/>
                <a:ea typeface="ＭＳ Ｐゴシック" pitchFamily="1" charset="-128"/>
                <a:cs typeface="Times New Roman" panose="02020603050405020304" pitchFamily="18" charset="0"/>
              </a:rPr>
              <a:t>Mentors: </a:t>
            </a:r>
            <a:r>
              <a:rPr lang="en-US" sz="1900" dirty="0" smtClean="0">
                <a:latin typeface="Times New Roman" panose="02020603050405020304" pitchFamily="18" charset="0"/>
                <a:ea typeface="ＭＳ Ｐゴシック" pitchFamily="1" charset="-128"/>
                <a:cs typeface="Times New Roman" panose="02020603050405020304" pitchFamily="18" charset="0"/>
              </a:rPr>
              <a:t>Refer to the first page</a:t>
            </a:r>
            <a:endParaRPr lang="en-US" sz="1900" dirty="0">
              <a:latin typeface="Times New Roman" panose="02020603050405020304" pitchFamily="18" charset="0"/>
              <a:ea typeface="ＭＳ Ｐゴシック" pitchFamily="1" charset="-128"/>
              <a:cs typeface="Times New Roman" panose="02020603050405020304" pitchFamily="18" charset="0"/>
            </a:endParaRPr>
          </a:p>
        </p:txBody>
      </p:sp>
    </p:spTree>
    <p:extLst>
      <p:ext uri="{BB962C8B-B14F-4D97-AF65-F5344CB8AC3E}">
        <p14:creationId xmlns:p14="http://schemas.microsoft.com/office/powerpoint/2010/main" val="719957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1713</TotalTime>
  <Words>391</Words>
  <Application>Microsoft Office PowerPoint</Application>
  <PresentationFormat>On-screen Show (4:3)</PresentationFormat>
  <Paragraphs>50</Paragraphs>
  <Slides>5</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vt:i4>
      </vt:variant>
    </vt:vector>
  </HeadingPairs>
  <TitlesOfParts>
    <vt:vector size="12" baseType="lpstr">
      <vt:lpstr>ＭＳ Ｐゴシック</vt:lpstr>
      <vt:lpstr>Arial</vt:lpstr>
      <vt:lpstr>Calibri</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Farshid</dc:creator>
  <cp:lastModifiedBy>Farshid</cp:lastModifiedBy>
  <cp:revision>217</cp:revision>
  <dcterms:created xsi:type="dcterms:W3CDTF">2014-02-24T18:05:14Z</dcterms:created>
  <dcterms:modified xsi:type="dcterms:W3CDTF">2018-02-07T23:30:10Z</dcterms:modified>
</cp:coreProperties>
</file>