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4"/>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5" r:id="rId19"/>
    <p:sldId id="276" r:id="rId20"/>
    <p:sldId id="277" r:id="rId21"/>
    <p:sldId id="278" r:id="rId22"/>
    <p:sldId id="279" r:id="rId23"/>
  </p:sldIdLst>
  <p:sldSz cx="9144000" cy="6858000" type="screen4x3"/>
  <p:notesSz cx="7053263"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3" d="100"/>
          <a:sy n="43" d="100"/>
        </p:scale>
        <p:origin x="-126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95738" y="0"/>
            <a:ext cx="3055937" cy="468313"/>
          </a:xfrm>
          <a:prstGeom prst="rect">
            <a:avLst/>
          </a:prstGeom>
        </p:spPr>
        <p:txBody>
          <a:bodyPr vert="horz" lIns="91440" tIns="45720" rIns="91440" bIns="45720" rtlCol="0"/>
          <a:lstStyle>
            <a:lvl1pPr algn="r">
              <a:defRPr sz="1200"/>
            </a:lvl1pPr>
          </a:lstStyle>
          <a:p>
            <a:fld id="{28085F63-DCA1-425A-9FA8-509623794585}" type="datetimeFigureOut">
              <a:rPr lang="en-US" smtClean="0"/>
              <a:t>4/23/2013</a:t>
            </a:fld>
            <a:endParaRPr lang="en-US"/>
          </a:p>
        </p:txBody>
      </p:sp>
      <p:sp>
        <p:nvSpPr>
          <p:cNvPr id="4" name="Footer Placeholder 3"/>
          <p:cNvSpPr>
            <a:spLocks noGrp="1"/>
          </p:cNvSpPr>
          <p:nvPr>
            <p:ph type="ftr" sz="quarter" idx="2"/>
          </p:nvPr>
        </p:nvSpPr>
        <p:spPr>
          <a:xfrm>
            <a:off x="0" y="8902700"/>
            <a:ext cx="3055938" cy="4683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95738" y="8902700"/>
            <a:ext cx="3055937" cy="468313"/>
          </a:xfrm>
          <a:prstGeom prst="rect">
            <a:avLst/>
          </a:prstGeom>
        </p:spPr>
        <p:txBody>
          <a:bodyPr vert="horz" lIns="91440" tIns="45720" rIns="91440" bIns="45720" rtlCol="0" anchor="b"/>
          <a:lstStyle>
            <a:lvl1pPr algn="r">
              <a:defRPr sz="1200"/>
            </a:lvl1pPr>
          </a:lstStyle>
          <a:p>
            <a:fld id="{71CF13E4-5949-467B-91B8-7EEAF7AB98C5}" type="slidenum">
              <a:rPr lang="en-US" smtClean="0"/>
              <a:t>‹#›</a:t>
            </a:fld>
            <a:endParaRPr lang="en-US"/>
          </a:p>
        </p:txBody>
      </p:sp>
    </p:spTree>
    <p:extLst>
      <p:ext uri="{BB962C8B-B14F-4D97-AF65-F5344CB8AC3E}">
        <p14:creationId xmlns:p14="http://schemas.microsoft.com/office/powerpoint/2010/main" val="391575493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55E7A5-AB29-47D0-9D74-F1C3142C5E5D}" type="datetimeFigureOut">
              <a:rPr lang="en-US" smtClean="0"/>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259B32-DDEC-4E47-9AD2-A900EE51903D}" type="slidenum">
              <a:rPr lang="en-US" smtClean="0"/>
              <a:t>‹#›</a:t>
            </a:fld>
            <a:endParaRPr lang="en-US"/>
          </a:p>
        </p:txBody>
      </p:sp>
    </p:spTree>
    <p:extLst>
      <p:ext uri="{BB962C8B-B14F-4D97-AF65-F5344CB8AC3E}">
        <p14:creationId xmlns:p14="http://schemas.microsoft.com/office/powerpoint/2010/main" val="3827180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55E7A5-AB29-47D0-9D74-F1C3142C5E5D}" type="datetimeFigureOut">
              <a:rPr lang="en-US" smtClean="0"/>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259B32-DDEC-4E47-9AD2-A900EE51903D}" type="slidenum">
              <a:rPr lang="en-US" smtClean="0"/>
              <a:t>‹#›</a:t>
            </a:fld>
            <a:endParaRPr lang="en-US"/>
          </a:p>
        </p:txBody>
      </p:sp>
    </p:spTree>
    <p:extLst>
      <p:ext uri="{BB962C8B-B14F-4D97-AF65-F5344CB8AC3E}">
        <p14:creationId xmlns:p14="http://schemas.microsoft.com/office/powerpoint/2010/main" val="1653974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55E7A5-AB29-47D0-9D74-F1C3142C5E5D}" type="datetimeFigureOut">
              <a:rPr lang="en-US" smtClean="0"/>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259B32-DDEC-4E47-9AD2-A900EE51903D}" type="slidenum">
              <a:rPr lang="en-US" smtClean="0"/>
              <a:t>‹#›</a:t>
            </a:fld>
            <a:endParaRPr lang="en-US"/>
          </a:p>
        </p:txBody>
      </p:sp>
    </p:spTree>
    <p:extLst>
      <p:ext uri="{BB962C8B-B14F-4D97-AF65-F5344CB8AC3E}">
        <p14:creationId xmlns:p14="http://schemas.microsoft.com/office/powerpoint/2010/main" val="1952260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55E7A5-AB29-47D0-9D74-F1C3142C5E5D}" type="datetimeFigureOut">
              <a:rPr lang="en-US" smtClean="0"/>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259B32-DDEC-4E47-9AD2-A900EE51903D}" type="slidenum">
              <a:rPr lang="en-US" smtClean="0"/>
              <a:t>‹#›</a:t>
            </a:fld>
            <a:endParaRPr lang="en-US"/>
          </a:p>
        </p:txBody>
      </p:sp>
    </p:spTree>
    <p:extLst>
      <p:ext uri="{BB962C8B-B14F-4D97-AF65-F5344CB8AC3E}">
        <p14:creationId xmlns:p14="http://schemas.microsoft.com/office/powerpoint/2010/main" val="61736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55E7A5-AB29-47D0-9D74-F1C3142C5E5D}" type="datetimeFigureOut">
              <a:rPr lang="en-US" smtClean="0"/>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259B32-DDEC-4E47-9AD2-A900EE51903D}" type="slidenum">
              <a:rPr lang="en-US" smtClean="0"/>
              <a:t>‹#›</a:t>
            </a:fld>
            <a:endParaRPr lang="en-US"/>
          </a:p>
        </p:txBody>
      </p:sp>
    </p:spTree>
    <p:extLst>
      <p:ext uri="{BB962C8B-B14F-4D97-AF65-F5344CB8AC3E}">
        <p14:creationId xmlns:p14="http://schemas.microsoft.com/office/powerpoint/2010/main" val="1519022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55E7A5-AB29-47D0-9D74-F1C3142C5E5D}" type="datetimeFigureOut">
              <a:rPr lang="en-US" smtClean="0"/>
              <a:t>4/22/2013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259B32-DDEC-4E47-9AD2-A900EE51903D}" type="slidenum">
              <a:rPr lang="en-US" smtClean="0"/>
              <a:t>‹#›</a:t>
            </a:fld>
            <a:endParaRPr lang="en-US"/>
          </a:p>
        </p:txBody>
      </p:sp>
    </p:spTree>
    <p:extLst>
      <p:ext uri="{BB962C8B-B14F-4D97-AF65-F5344CB8AC3E}">
        <p14:creationId xmlns:p14="http://schemas.microsoft.com/office/powerpoint/2010/main" val="1386691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55E7A5-AB29-47D0-9D74-F1C3142C5E5D}" type="datetimeFigureOut">
              <a:rPr lang="en-US" smtClean="0"/>
              <a:t>4/22/2013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259B32-DDEC-4E47-9AD2-A900EE51903D}" type="slidenum">
              <a:rPr lang="en-US" smtClean="0"/>
              <a:t>‹#›</a:t>
            </a:fld>
            <a:endParaRPr lang="en-US"/>
          </a:p>
        </p:txBody>
      </p:sp>
    </p:spTree>
    <p:extLst>
      <p:ext uri="{BB962C8B-B14F-4D97-AF65-F5344CB8AC3E}">
        <p14:creationId xmlns:p14="http://schemas.microsoft.com/office/powerpoint/2010/main" val="2408834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55E7A5-AB29-47D0-9D74-F1C3142C5E5D}" type="datetimeFigureOut">
              <a:rPr lang="en-US" smtClean="0"/>
              <a:t>4/22/2013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259B32-DDEC-4E47-9AD2-A900EE51903D}" type="slidenum">
              <a:rPr lang="en-US" smtClean="0"/>
              <a:t>‹#›</a:t>
            </a:fld>
            <a:endParaRPr lang="en-US"/>
          </a:p>
        </p:txBody>
      </p:sp>
    </p:spTree>
    <p:extLst>
      <p:ext uri="{BB962C8B-B14F-4D97-AF65-F5344CB8AC3E}">
        <p14:creationId xmlns:p14="http://schemas.microsoft.com/office/powerpoint/2010/main" val="3921399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55E7A5-AB29-47D0-9D74-F1C3142C5E5D}" type="datetimeFigureOut">
              <a:rPr lang="en-US" smtClean="0"/>
              <a:t>4/22/2013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259B32-DDEC-4E47-9AD2-A900EE51903D}" type="slidenum">
              <a:rPr lang="en-US" smtClean="0"/>
              <a:t>‹#›</a:t>
            </a:fld>
            <a:endParaRPr lang="en-US"/>
          </a:p>
        </p:txBody>
      </p:sp>
    </p:spTree>
    <p:extLst>
      <p:ext uri="{BB962C8B-B14F-4D97-AF65-F5344CB8AC3E}">
        <p14:creationId xmlns:p14="http://schemas.microsoft.com/office/powerpoint/2010/main" val="3938120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55E7A5-AB29-47D0-9D74-F1C3142C5E5D}" type="datetimeFigureOut">
              <a:rPr lang="en-US" smtClean="0"/>
              <a:t>4/22/2013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259B32-DDEC-4E47-9AD2-A900EE51903D}" type="slidenum">
              <a:rPr lang="en-US" smtClean="0"/>
              <a:t>‹#›</a:t>
            </a:fld>
            <a:endParaRPr lang="en-US"/>
          </a:p>
        </p:txBody>
      </p:sp>
    </p:spTree>
    <p:extLst>
      <p:ext uri="{BB962C8B-B14F-4D97-AF65-F5344CB8AC3E}">
        <p14:creationId xmlns:p14="http://schemas.microsoft.com/office/powerpoint/2010/main" val="1463588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55E7A5-AB29-47D0-9D74-F1C3142C5E5D}" type="datetimeFigureOut">
              <a:rPr lang="en-US" smtClean="0"/>
              <a:t>4/22/2013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259B32-DDEC-4E47-9AD2-A900EE51903D}" type="slidenum">
              <a:rPr lang="en-US" smtClean="0"/>
              <a:t>‹#›</a:t>
            </a:fld>
            <a:endParaRPr lang="en-US"/>
          </a:p>
        </p:txBody>
      </p:sp>
    </p:spTree>
    <p:extLst>
      <p:ext uri="{BB962C8B-B14F-4D97-AF65-F5344CB8AC3E}">
        <p14:creationId xmlns:p14="http://schemas.microsoft.com/office/powerpoint/2010/main" val="2979231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55E7A5-AB29-47D0-9D74-F1C3142C5E5D}" type="datetimeFigureOut">
              <a:rPr lang="en-US" smtClean="0"/>
              <a:t>4/22/2013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259B32-DDEC-4E47-9AD2-A900EE51903D}" type="slidenum">
              <a:rPr lang="en-US" smtClean="0"/>
              <a:t>‹#›</a:t>
            </a:fld>
            <a:endParaRPr lang="en-US"/>
          </a:p>
        </p:txBody>
      </p:sp>
    </p:spTree>
    <p:extLst>
      <p:ext uri="{BB962C8B-B14F-4D97-AF65-F5344CB8AC3E}">
        <p14:creationId xmlns:p14="http://schemas.microsoft.com/office/powerpoint/2010/main" val="3629634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685800" y="1143001"/>
            <a:ext cx="7772400" cy="2457450"/>
          </a:xfrm>
        </p:spPr>
        <p:txBody>
          <a:bodyPr/>
          <a:lstStyle/>
          <a:p>
            <a:r>
              <a:rPr lang="en-US" sz="3600" dirty="0" smtClean="0"/>
              <a:t>Project 9</a:t>
            </a:r>
            <a:r>
              <a:rPr lang="en-US" dirty="0" smtClean="0"/>
              <a:t/>
            </a:r>
            <a:br>
              <a:rPr lang="en-US" dirty="0" smtClean="0"/>
            </a:br>
            <a:r>
              <a:rPr lang="en-US" dirty="0" smtClean="0"/>
              <a:t>Data Integration During Robotic Ultrasound-Guided Surgery</a:t>
            </a:r>
            <a:endParaRPr lang="en-US" dirty="0"/>
          </a:p>
        </p:txBody>
      </p:sp>
      <p:sp>
        <p:nvSpPr>
          <p:cNvPr id="5" name="Subtitle 2"/>
          <p:cNvSpPr>
            <a:spLocks noGrp="1"/>
          </p:cNvSpPr>
          <p:nvPr>
            <p:ph type="subTitle" idx="1"/>
          </p:nvPr>
        </p:nvSpPr>
        <p:spPr>
          <a:xfrm>
            <a:off x="0" y="4114800"/>
            <a:ext cx="9144000" cy="2362200"/>
          </a:xfrm>
        </p:spPr>
        <p:txBody>
          <a:bodyPr>
            <a:normAutofit/>
          </a:bodyPr>
          <a:lstStyle/>
          <a:p>
            <a:r>
              <a:rPr lang="en-US" sz="2200" dirty="0" smtClean="0"/>
              <a:t>Team Members</a:t>
            </a:r>
          </a:p>
          <a:p>
            <a:pPr>
              <a:spcBef>
                <a:spcPts val="1200"/>
              </a:spcBef>
            </a:pPr>
            <a:r>
              <a:rPr lang="en-US" sz="2200" dirty="0" err="1" smtClean="0"/>
              <a:t>Vineeta</a:t>
            </a:r>
            <a:r>
              <a:rPr lang="en-US" sz="2200" dirty="0" smtClean="0"/>
              <a:t> </a:t>
            </a:r>
            <a:r>
              <a:rPr lang="en-US" sz="2200" dirty="0" err="1" smtClean="0"/>
              <a:t>Khatuja</a:t>
            </a:r>
            <a:r>
              <a:rPr lang="en-US" sz="2200" dirty="0" smtClean="0"/>
              <a:t>, </a:t>
            </a:r>
            <a:r>
              <a:rPr lang="en-US" sz="2200" dirty="0" err="1" smtClean="0"/>
              <a:t>Tifany</a:t>
            </a:r>
            <a:r>
              <a:rPr lang="en-US" sz="2200" dirty="0" smtClean="0"/>
              <a:t> </a:t>
            </a:r>
            <a:r>
              <a:rPr lang="en-US" sz="2200" dirty="0" smtClean="0"/>
              <a:t>Yung</a:t>
            </a:r>
          </a:p>
          <a:p>
            <a:pPr>
              <a:spcBef>
                <a:spcPts val="528"/>
              </a:spcBef>
            </a:pPr>
            <a:r>
              <a:rPr lang="en-US" sz="2200" dirty="0" smtClean="0"/>
              <a:t>Mentors</a:t>
            </a:r>
          </a:p>
          <a:p>
            <a:pPr>
              <a:spcBef>
                <a:spcPts val="528"/>
              </a:spcBef>
            </a:pPr>
            <a:r>
              <a:rPr lang="en-US" sz="2200" dirty="0" smtClean="0"/>
              <a:t>Michael </a:t>
            </a:r>
            <a:r>
              <a:rPr lang="en-US" sz="2200" dirty="0" err="1" smtClean="0"/>
              <a:t>Choti</a:t>
            </a:r>
            <a:r>
              <a:rPr lang="en-US" sz="2200" dirty="0" smtClean="0"/>
              <a:t> MD MBA, Colin Lea, </a:t>
            </a:r>
            <a:r>
              <a:rPr lang="en-US" sz="2200" dirty="0" err="1" smtClean="0"/>
              <a:t>Theodoros</a:t>
            </a:r>
            <a:r>
              <a:rPr lang="en-US" sz="2200" dirty="0" smtClean="0"/>
              <a:t> </a:t>
            </a:r>
            <a:r>
              <a:rPr lang="en-US" sz="2200" dirty="0" err="1" smtClean="0"/>
              <a:t>Katsichtis</a:t>
            </a:r>
            <a:r>
              <a:rPr lang="en-US" sz="2200" dirty="0" smtClean="0"/>
              <a:t>, Russell Taylor PhD</a:t>
            </a:r>
          </a:p>
        </p:txBody>
      </p:sp>
      <p:sp>
        <p:nvSpPr>
          <p:cNvPr id="6" name="TextBox 5"/>
          <p:cNvSpPr txBox="1"/>
          <p:nvPr/>
        </p:nvSpPr>
        <p:spPr>
          <a:xfrm>
            <a:off x="1859949" y="3468914"/>
            <a:ext cx="5531451" cy="523220"/>
          </a:xfrm>
          <a:prstGeom prst="rect">
            <a:avLst/>
          </a:prstGeom>
          <a:noFill/>
        </p:spPr>
        <p:txBody>
          <a:bodyPr wrap="none" rtlCol="0">
            <a:spAutoFit/>
          </a:bodyPr>
          <a:lstStyle/>
          <a:p>
            <a:r>
              <a:rPr lang="en-US" sz="2800" dirty="0" smtClean="0"/>
              <a:t>Paper Presentation by Andrew Wang</a:t>
            </a:r>
            <a:endParaRPr lang="en-US" sz="2800" dirty="0"/>
          </a:p>
        </p:txBody>
      </p:sp>
    </p:spTree>
    <p:extLst>
      <p:ext uri="{BB962C8B-B14F-4D97-AF65-F5344CB8AC3E}">
        <p14:creationId xmlns:p14="http://schemas.microsoft.com/office/powerpoint/2010/main" val="38114347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143000"/>
            <a:ext cx="6786986" cy="769441"/>
          </a:xfrm>
          <a:prstGeom prst="rect">
            <a:avLst/>
          </a:prstGeom>
          <a:noFill/>
        </p:spPr>
        <p:txBody>
          <a:bodyPr wrap="none" rtlCol="0">
            <a:spAutoFit/>
          </a:bodyPr>
          <a:lstStyle/>
          <a:p>
            <a:r>
              <a:rPr lang="en-US" sz="4400" dirty="0" smtClean="0"/>
              <a:t>Positive Aspects of this Work</a:t>
            </a:r>
            <a:endParaRPr lang="en-US" sz="4400" dirty="0"/>
          </a:p>
        </p:txBody>
      </p:sp>
      <p:sp>
        <p:nvSpPr>
          <p:cNvPr id="5" name="TextBox 4"/>
          <p:cNvSpPr txBox="1"/>
          <p:nvPr/>
        </p:nvSpPr>
        <p:spPr>
          <a:xfrm>
            <a:off x="685800" y="1881317"/>
            <a:ext cx="2525243" cy="523220"/>
          </a:xfrm>
          <a:prstGeom prst="rect">
            <a:avLst/>
          </a:prstGeom>
          <a:noFill/>
        </p:spPr>
        <p:txBody>
          <a:bodyPr wrap="none" rtlCol="0">
            <a:spAutoFit/>
          </a:bodyPr>
          <a:lstStyle/>
          <a:p>
            <a:r>
              <a:rPr lang="en-US" sz="2800" i="1" dirty="0" smtClean="0"/>
              <a:t>Implementation</a:t>
            </a:r>
            <a:endParaRPr lang="en-US" sz="2800" i="1" dirty="0"/>
          </a:p>
        </p:txBody>
      </p:sp>
      <p:sp>
        <p:nvSpPr>
          <p:cNvPr id="6" name="TextBox 5"/>
          <p:cNvSpPr txBox="1"/>
          <p:nvPr/>
        </p:nvSpPr>
        <p:spPr>
          <a:xfrm>
            <a:off x="685800" y="2404537"/>
            <a:ext cx="7543800" cy="1785104"/>
          </a:xfrm>
          <a:prstGeom prst="rect">
            <a:avLst/>
          </a:prstGeom>
          <a:noFill/>
        </p:spPr>
        <p:txBody>
          <a:bodyPr wrap="square" rtlCol="0">
            <a:spAutoFit/>
          </a:bodyPr>
          <a:lstStyle/>
          <a:p>
            <a:pPr marL="285750" indent="-285750">
              <a:spcAft>
                <a:spcPts val="1200"/>
              </a:spcAft>
              <a:buFont typeface="Arial" pitchFamily="34" charset="0"/>
              <a:buChar char="•"/>
            </a:pPr>
            <a:r>
              <a:rPr lang="en-US" sz="2000" dirty="0" smtClean="0"/>
              <a:t>The probe has much greater maneuverability (and potentially accuracy) with direct control by the surgeon.</a:t>
            </a:r>
          </a:p>
          <a:p>
            <a:pPr marL="285750" indent="-285750">
              <a:spcAft>
                <a:spcPts val="1200"/>
              </a:spcAft>
              <a:buFont typeface="Arial" pitchFamily="34" charset="0"/>
              <a:buChar char="•"/>
            </a:pPr>
            <a:r>
              <a:rPr lang="en-US" sz="2000" dirty="0" smtClean="0"/>
              <a:t>The use of </a:t>
            </a:r>
            <a:r>
              <a:rPr lang="en-US" sz="2000" dirty="0" err="1" smtClean="0"/>
              <a:t>TilePro</a:t>
            </a:r>
            <a:r>
              <a:rPr lang="en-US" sz="2000" dirty="0" smtClean="0"/>
              <a:t> was efficient and effective, allowing for real-time ultrasound feed with the capability of displaying pre-operative CT scans.</a:t>
            </a:r>
            <a:endParaRPr lang="en-US" sz="2000" dirty="0"/>
          </a:p>
        </p:txBody>
      </p:sp>
      <p:sp>
        <p:nvSpPr>
          <p:cNvPr id="7" name="TextBox 6"/>
          <p:cNvSpPr txBox="1"/>
          <p:nvPr/>
        </p:nvSpPr>
        <p:spPr>
          <a:xfrm>
            <a:off x="685800" y="4191000"/>
            <a:ext cx="1010213" cy="523220"/>
          </a:xfrm>
          <a:prstGeom prst="rect">
            <a:avLst/>
          </a:prstGeom>
          <a:noFill/>
        </p:spPr>
        <p:txBody>
          <a:bodyPr wrap="none" rtlCol="0">
            <a:spAutoFit/>
          </a:bodyPr>
          <a:lstStyle/>
          <a:p>
            <a:r>
              <a:rPr lang="en-US" sz="2800" i="1" dirty="0" smtClean="0"/>
              <a:t>Study</a:t>
            </a:r>
            <a:endParaRPr lang="en-US" sz="2800" i="1" dirty="0"/>
          </a:p>
        </p:txBody>
      </p:sp>
      <p:sp>
        <p:nvSpPr>
          <p:cNvPr id="8" name="TextBox 7"/>
          <p:cNvSpPr txBox="1"/>
          <p:nvPr/>
        </p:nvSpPr>
        <p:spPr>
          <a:xfrm>
            <a:off x="685800" y="4947634"/>
            <a:ext cx="7543800" cy="1169551"/>
          </a:xfrm>
          <a:prstGeom prst="rect">
            <a:avLst/>
          </a:prstGeom>
          <a:noFill/>
        </p:spPr>
        <p:txBody>
          <a:bodyPr wrap="square" rtlCol="0">
            <a:spAutoFit/>
          </a:bodyPr>
          <a:lstStyle/>
          <a:p>
            <a:pPr marL="285750" indent="-285750">
              <a:spcAft>
                <a:spcPts val="1200"/>
              </a:spcAft>
              <a:buFont typeface="Arial" pitchFamily="34" charset="0"/>
              <a:buChar char="•"/>
            </a:pPr>
            <a:r>
              <a:rPr lang="en-US" sz="2000" dirty="0" smtClean="0"/>
              <a:t>Conducted over 22 patients all of which received a 1 year follow up.</a:t>
            </a:r>
          </a:p>
          <a:p>
            <a:pPr marL="285750" indent="-285750">
              <a:spcAft>
                <a:spcPts val="1200"/>
              </a:spcAft>
              <a:buFont typeface="Arial" pitchFamily="34" charset="0"/>
              <a:buChar char="•"/>
            </a:pPr>
            <a:r>
              <a:rPr lang="en-US" sz="2000" dirty="0" smtClean="0"/>
              <a:t>Patients were consecutive and performed by the same few surgeons.</a:t>
            </a:r>
            <a:endParaRPr lang="en-US" sz="2000" dirty="0"/>
          </a:p>
        </p:txBody>
      </p:sp>
    </p:spTree>
    <p:extLst>
      <p:ext uri="{BB962C8B-B14F-4D97-AF65-F5344CB8AC3E}">
        <p14:creationId xmlns:p14="http://schemas.microsoft.com/office/powerpoint/2010/main" val="2740171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143000"/>
            <a:ext cx="5635902" cy="769441"/>
          </a:xfrm>
          <a:prstGeom prst="rect">
            <a:avLst/>
          </a:prstGeom>
          <a:noFill/>
        </p:spPr>
        <p:txBody>
          <a:bodyPr wrap="none" rtlCol="0">
            <a:spAutoFit/>
          </a:bodyPr>
          <a:lstStyle/>
          <a:p>
            <a:r>
              <a:rPr lang="en-US" sz="4400" dirty="0" smtClean="0"/>
              <a:t>Limitations of this Work</a:t>
            </a:r>
            <a:endParaRPr lang="en-US" sz="4400" dirty="0"/>
          </a:p>
        </p:txBody>
      </p:sp>
      <p:sp>
        <p:nvSpPr>
          <p:cNvPr id="5" name="TextBox 4"/>
          <p:cNvSpPr txBox="1"/>
          <p:nvPr/>
        </p:nvSpPr>
        <p:spPr>
          <a:xfrm>
            <a:off x="685800" y="1881317"/>
            <a:ext cx="2525243" cy="523220"/>
          </a:xfrm>
          <a:prstGeom prst="rect">
            <a:avLst/>
          </a:prstGeom>
          <a:noFill/>
        </p:spPr>
        <p:txBody>
          <a:bodyPr wrap="none" rtlCol="0">
            <a:spAutoFit/>
          </a:bodyPr>
          <a:lstStyle/>
          <a:p>
            <a:r>
              <a:rPr lang="en-US" sz="2800" i="1" dirty="0" smtClean="0"/>
              <a:t>Implementation</a:t>
            </a:r>
            <a:endParaRPr lang="en-US" sz="2800" i="1" dirty="0"/>
          </a:p>
        </p:txBody>
      </p:sp>
      <p:sp>
        <p:nvSpPr>
          <p:cNvPr id="7" name="TextBox 6"/>
          <p:cNvSpPr txBox="1"/>
          <p:nvPr/>
        </p:nvSpPr>
        <p:spPr>
          <a:xfrm>
            <a:off x="685800" y="2404537"/>
            <a:ext cx="7543800" cy="1477328"/>
          </a:xfrm>
          <a:prstGeom prst="rect">
            <a:avLst/>
          </a:prstGeom>
          <a:noFill/>
        </p:spPr>
        <p:txBody>
          <a:bodyPr wrap="square" rtlCol="0">
            <a:spAutoFit/>
          </a:bodyPr>
          <a:lstStyle/>
          <a:p>
            <a:pPr marL="285750" indent="-285750">
              <a:spcAft>
                <a:spcPts val="1200"/>
              </a:spcAft>
              <a:buFont typeface="Arial" pitchFamily="34" charset="0"/>
              <a:buChar char="•"/>
            </a:pPr>
            <a:r>
              <a:rPr lang="en-US" sz="2000" dirty="0" smtClean="0"/>
              <a:t>The surgeon still requires an assistant to take measurements of the real-time data, exposing and preparing tumor and many other tasks such as suturing.</a:t>
            </a:r>
          </a:p>
          <a:p>
            <a:pPr marL="285750" indent="-285750">
              <a:spcAft>
                <a:spcPts val="1200"/>
              </a:spcAft>
              <a:buFont typeface="Arial" pitchFamily="34" charset="0"/>
              <a:buChar char="•"/>
            </a:pPr>
            <a:r>
              <a:rPr lang="en-US" sz="2000" dirty="0" smtClean="0"/>
              <a:t>The </a:t>
            </a:r>
            <a:r>
              <a:rPr lang="en-US" sz="2000" dirty="0" err="1" smtClean="0"/>
              <a:t>TilePro</a:t>
            </a:r>
            <a:r>
              <a:rPr lang="en-US" sz="2000" dirty="0" smtClean="0"/>
              <a:t> setup is not space efficient and not well described.</a:t>
            </a:r>
            <a:endParaRPr lang="en-US" sz="2000" dirty="0"/>
          </a:p>
        </p:txBody>
      </p:sp>
      <p:sp>
        <p:nvSpPr>
          <p:cNvPr id="8" name="TextBox 7"/>
          <p:cNvSpPr txBox="1"/>
          <p:nvPr/>
        </p:nvSpPr>
        <p:spPr>
          <a:xfrm>
            <a:off x="685800" y="3826069"/>
            <a:ext cx="1010213" cy="523220"/>
          </a:xfrm>
          <a:prstGeom prst="rect">
            <a:avLst/>
          </a:prstGeom>
          <a:noFill/>
        </p:spPr>
        <p:txBody>
          <a:bodyPr wrap="none" rtlCol="0">
            <a:spAutoFit/>
          </a:bodyPr>
          <a:lstStyle/>
          <a:p>
            <a:r>
              <a:rPr lang="en-US" sz="2800" i="1" dirty="0" smtClean="0"/>
              <a:t>Study</a:t>
            </a:r>
            <a:endParaRPr lang="en-US" sz="2800" i="1" dirty="0"/>
          </a:p>
        </p:txBody>
      </p:sp>
      <p:sp>
        <p:nvSpPr>
          <p:cNvPr id="10" name="TextBox 9"/>
          <p:cNvSpPr txBox="1"/>
          <p:nvPr/>
        </p:nvSpPr>
        <p:spPr>
          <a:xfrm>
            <a:off x="685800" y="4390072"/>
            <a:ext cx="7543800" cy="1477328"/>
          </a:xfrm>
          <a:prstGeom prst="rect">
            <a:avLst/>
          </a:prstGeom>
          <a:noFill/>
        </p:spPr>
        <p:txBody>
          <a:bodyPr wrap="square" rtlCol="0">
            <a:spAutoFit/>
          </a:bodyPr>
          <a:lstStyle/>
          <a:p>
            <a:pPr marL="285750" indent="-285750">
              <a:spcAft>
                <a:spcPts val="1200"/>
              </a:spcAft>
              <a:buFont typeface="Arial" pitchFamily="34" charset="0"/>
              <a:buChar char="•"/>
            </a:pPr>
            <a:r>
              <a:rPr lang="en-US" sz="2000" dirty="0" smtClean="0"/>
              <a:t>Gives no frame of reference of performance with controls or statistics.</a:t>
            </a:r>
          </a:p>
          <a:p>
            <a:pPr marL="285750" indent="-285750">
              <a:spcAft>
                <a:spcPts val="1200"/>
              </a:spcAft>
              <a:buFont typeface="Arial" pitchFamily="34" charset="0"/>
              <a:buChar char="•"/>
            </a:pPr>
            <a:r>
              <a:rPr lang="en-US" sz="2000" dirty="0" smtClean="0"/>
              <a:t>The authors note that the greatest limitation is their lack of an objective method to determine tumor identification precision.</a:t>
            </a:r>
          </a:p>
        </p:txBody>
      </p:sp>
    </p:spTree>
    <p:extLst>
      <p:ext uri="{BB962C8B-B14F-4D97-AF65-F5344CB8AC3E}">
        <p14:creationId xmlns:p14="http://schemas.microsoft.com/office/powerpoint/2010/main" val="25688751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2209800"/>
            <a:ext cx="7272375" cy="769441"/>
          </a:xfrm>
          <a:prstGeom prst="rect">
            <a:avLst/>
          </a:prstGeom>
          <a:noFill/>
        </p:spPr>
        <p:txBody>
          <a:bodyPr wrap="none" rtlCol="0">
            <a:spAutoFit/>
          </a:bodyPr>
          <a:lstStyle/>
          <a:p>
            <a:r>
              <a:rPr lang="en-US" sz="4400" dirty="0" smtClean="0"/>
              <a:t>Possible Future Work (authors)</a:t>
            </a:r>
            <a:endParaRPr lang="en-US" sz="4400" dirty="0"/>
          </a:p>
        </p:txBody>
      </p:sp>
      <p:sp>
        <p:nvSpPr>
          <p:cNvPr id="6" name="TextBox 5"/>
          <p:cNvSpPr txBox="1"/>
          <p:nvPr/>
        </p:nvSpPr>
        <p:spPr>
          <a:xfrm>
            <a:off x="381000" y="3124200"/>
            <a:ext cx="7543800" cy="1785104"/>
          </a:xfrm>
          <a:prstGeom prst="rect">
            <a:avLst/>
          </a:prstGeom>
          <a:noFill/>
        </p:spPr>
        <p:txBody>
          <a:bodyPr wrap="square" rtlCol="0">
            <a:spAutoFit/>
          </a:bodyPr>
          <a:lstStyle/>
          <a:p>
            <a:pPr marL="342900" indent="-342900">
              <a:spcAft>
                <a:spcPts val="1200"/>
              </a:spcAft>
              <a:buFont typeface="Arial" pitchFamily="34" charset="0"/>
              <a:buChar char="•"/>
            </a:pPr>
            <a:r>
              <a:rPr lang="en-US" sz="2000" dirty="0" smtClean="0"/>
              <a:t>The authors state that “the present report was not designed to determine whether a robotic probe offers improved outcomes beyond autonomy given the surgeon.”</a:t>
            </a:r>
          </a:p>
          <a:p>
            <a:pPr marL="342900" indent="-342900">
              <a:spcAft>
                <a:spcPts val="1200"/>
              </a:spcAft>
              <a:buFont typeface="Arial" pitchFamily="34" charset="0"/>
              <a:buChar char="•"/>
            </a:pPr>
            <a:r>
              <a:rPr lang="en-US" sz="2000" dirty="0" smtClean="0"/>
              <a:t>They recommend a much larger sample size with tests in procedures other than partial nephrectomy.</a:t>
            </a:r>
            <a:endParaRPr lang="en-US" sz="2000" dirty="0"/>
          </a:p>
        </p:txBody>
      </p:sp>
    </p:spTree>
    <p:extLst>
      <p:ext uri="{BB962C8B-B14F-4D97-AF65-F5344CB8AC3E}">
        <p14:creationId xmlns:p14="http://schemas.microsoft.com/office/powerpoint/2010/main" val="11617138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266423"/>
            <a:ext cx="7495513" cy="769441"/>
          </a:xfrm>
          <a:prstGeom prst="rect">
            <a:avLst/>
          </a:prstGeom>
          <a:noFill/>
        </p:spPr>
        <p:txBody>
          <a:bodyPr wrap="none" rtlCol="0">
            <a:spAutoFit/>
          </a:bodyPr>
          <a:lstStyle/>
          <a:p>
            <a:r>
              <a:rPr lang="en-US" sz="4400" dirty="0" smtClean="0"/>
              <a:t>Paper 2: Surgeon Independence</a:t>
            </a:r>
            <a:endParaRPr lang="en-US" sz="4400" dirty="0"/>
          </a:p>
        </p:txBody>
      </p:sp>
      <p:sp>
        <p:nvSpPr>
          <p:cNvPr id="5" name="Rectangle 4"/>
          <p:cNvSpPr/>
          <p:nvPr/>
        </p:nvSpPr>
        <p:spPr>
          <a:xfrm>
            <a:off x="533400" y="2057400"/>
            <a:ext cx="7696200" cy="3354765"/>
          </a:xfrm>
          <a:prstGeom prst="rect">
            <a:avLst/>
          </a:prstGeom>
        </p:spPr>
        <p:txBody>
          <a:bodyPr wrap="square">
            <a:spAutoFit/>
          </a:bodyPr>
          <a:lstStyle/>
          <a:p>
            <a:pPr>
              <a:spcAft>
                <a:spcPts val="1200"/>
              </a:spcAft>
            </a:pPr>
            <a:r>
              <a:rPr lang="en-US" sz="2400" dirty="0"/>
              <a:t>In order to improve the efficacy of ultrasound guided laparoscopies on the da Vinci surgical </a:t>
            </a:r>
            <a:r>
              <a:rPr lang="en-US" sz="2400" dirty="0" smtClean="0"/>
              <a:t>system in radical and partial nephrectomies, </a:t>
            </a:r>
            <a:r>
              <a:rPr lang="en-US" sz="2400" dirty="0"/>
              <a:t>a fourth arm and </a:t>
            </a:r>
            <a:r>
              <a:rPr lang="en-US" sz="2400" dirty="0" err="1"/>
              <a:t>TilePro</a:t>
            </a:r>
            <a:r>
              <a:rPr lang="en-US" sz="2400" dirty="0"/>
              <a:t> is used to improve surgeon autonomy. </a:t>
            </a:r>
            <a:endParaRPr lang="en-US" sz="2400" dirty="0" smtClean="0"/>
          </a:p>
          <a:p>
            <a:pPr marL="342900" indent="-342900">
              <a:spcAft>
                <a:spcPts val="1200"/>
              </a:spcAft>
              <a:buFont typeface="Arial" pitchFamily="34" charset="0"/>
              <a:buChar char="•"/>
            </a:pPr>
            <a:r>
              <a:rPr lang="en-US" sz="2400" dirty="0" smtClean="0"/>
              <a:t>The fourth arm allows for the surgeon to provide kidney retraction without need of an assistant.</a:t>
            </a:r>
          </a:p>
          <a:p>
            <a:pPr marL="342900" indent="-342900">
              <a:spcAft>
                <a:spcPts val="1200"/>
              </a:spcAft>
              <a:buFont typeface="Arial" pitchFamily="34" charset="0"/>
              <a:buChar char="•"/>
            </a:pPr>
            <a:r>
              <a:rPr lang="en-US" sz="2400" dirty="0" smtClean="0"/>
              <a:t>The </a:t>
            </a:r>
            <a:r>
              <a:rPr lang="en-US" sz="2400" dirty="0" err="1" smtClean="0"/>
              <a:t>TilePro</a:t>
            </a:r>
            <a:r>
              <a:rPr lang="en-US" sz="2400" dirty="0" smtClean="0"/>
              <a:t> implementation allows for efficient display and recall of preoperative data.</a:t>
            </a:r>
            <a:endParaRPr lang="en-US" sz="2400" dirty="0"/>
          </a:p>
        </p:txBody>
      </p:sp>
    </p:spTree>
    <p:extLst>
      <p:ext uri="{BB962C8B-B14F-4D97-AF65-F5344CB8AC3E}">
        <p14:creationId xmlns:p14="http://schemas.microsoft.com/office/powerpoint/2010/main" val="27633380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143000"/>
            <a:ext cx="2246321" cy="769441"/>
          </a:xfrm>
          <a:prstGeom prst="rect">
            <a:avLst/>
          </a:prstGeom>
          <a:noFill/>
        </p:spPr>
        <p:txBody>
          <a:bodyPr wrap="none" rtlCol="0">
            <a:spAutoFit/>
          </a:bodyPr>
          <a:lstStyle/>
          <a:p>
            <a:r>
              <a:rPr lang="en-US" sz="4400" dirty="0" smtClean="0"/>
              <a:t>Methods</a:t>
            </a:r>
            <a:endParaRPr lang="en-US" sz="4400" dirty="0"/>
          </a:p>
        </p:txBody>
      </p:sp>
      <p:sp>
        <p:nvSpPr>
          <p:cNvPr id="5" name="TextBox 4"/>
          <p:cNvSpPr txBox="1"/>
          <p:nvPr/>
        </p:nvSpPr>
        <p:spPr>
          <a:xfrm>
            <a:off x="315532" y="1912440"/>
            <a:ext cx="4942268" cy="2462213"/>
          </a:xfrm>
          <a:prstGeom prst="rect">
            <a:avLst/>
          </a:prstGeom>
          <a:noFill/>
        </p:spPr>
        <p:txBody>
          <a:bodyPr wrap="square" rtlCol="0">
            <a:spAutoFit/>
          </a:bodyPr>
          <a:lstStyle/>
          <a:p>
            <a:pPr marL="285750" indent="-285750">
              <a:spcAft>
                <a:spcPts val="1200"/>
              </a:spcAft>
              <a:buFont typeface="Arial" pitchFamily="34" charset="0"/>
              <a:buChar char="•"/>
            </a:pPr>
            <a:r>
              <a:rPr lang="en-US" sz="2400" dirty="0" smtClean="0"/>
              <a:t>The fourth arm on the da Vinci is used at the surgeon’s digression (most people do not enjoy extra holes punched in the abdomen).</a:t>
            </a:r>
          </a:p>
          <a:p>
            <a:pPr marL="285750" indent="-285750">
              <a:spcAft>
                <a:spcPts val="1200"/>
              </a:spcAft>
              <a:buFont typeface="Arial" pitchFamily="34" charset="0"/>
              <a:buChar char="•"/>
            </a:pPr>
            <a:r>
              <a:rPr lang="en-US" sz="2400" dirty="0" smtClean="0"/>
              <a:t>The fourth arm is used to retract the kidney and secure it.</a:t>
            </a:r>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1295400"/>
            <a:ext cx="2787650" cy="2074011"/>
          </a:xfrm>
          <a:prstGeom prst="rect">
            <a:avLst/>
          </a:prstGeom>
        </p:spPr>
      </p:pic>
      <p:sp>
        <p:nvSpPr>
          <p:cNvPr id="7" name="Text Box 2"/>
          <p:cNvSpPr txBox="1">
            <a:spLocks noChangeArrowheads="1"/>
          </p:cNvSpPr>
          <p:nvPr/>
        </p:nvSpPr>
        <p:spPr bwMode="auto">
          <a:xfrm>
            <a:off x="7150100" y="5670550"/>
            <a:ext cx="1689100" cy="27305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dirty="0">
                <a:effectLst/>
                <a:latin typeface="Calibri"/>
                <a:ea typeface="Calibri"/>
                <a:cs typeface="Times New Roman"/>
              </a:rPr>
              <a:t>Rogers ’09 Figure </a:t>
            </a:r>
            <a:r>
              <a:rPr lang="en-US" sz="1100" dirty="0" smtClean="0">
                <a:effectLst/>
                <a:latin typeface="Calibri"/>
                <a:ea typeface="Calibri"/>
                <a:cs typeface="Times New Roman"/>
              </a:rPr>
              <a:t>1A</a:t>
            </a:r>
            <a:endParaRPr lang="en-US" sz="1100" dirty="0">
              <a:effectLst/>
              <a:latin typeface="Calibri"/>
              <a:ea typeface="Calibri"/>
              <a:cs typeface="Times New Roman"/>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3581400"/>
            <a:ext cx="2787650" cy="2072581"/>
          </a:xfrm>
          <a:prstGeom prst="rect">
            <a:avLst/>
          </a:prstGeom>
        </p:spPr>
      </p:pic>
    </p:spTree>
    <p:extLst>
      <p:ext uri="{BB962C8B-B14F-4D97-AF65-F5344CB8AC3E}">
        <p14:creationId xmlns:p14="http://schemas.microsoft.com/office/powerpoint/2010/main" val="40031064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143000"/>
            <a:ext cx="5030416" cy="769441"/>
          </a:xfrm>
          <a:prstGeom prst="rect">
            <a:avLst/>
          </a:prstGeom>
          <a:noFill/>
        </p:spPr>
        <p:txBody>
          <a:bodyPr wrap="none" rtlCol="0">
            <a:spAutoFit/>
          </a:bodyPr>
          <a:lstStyle/>
          <a:p>
            <a:r>
              <a:rPr lang="en-US" sz="4400" dirty="0" smtClean="0"/>
              <a:t>Methods (continued)</a:t>
            </a:r>
            <a:endParaRPr lang="en-US" sz="4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2133600"/>
            <a:ext cx="3742567" cy="2819400"/>
          </a:xfrm>
          <a:prstGeom prst="rect">
            <a:avLst/>
          </a:prstGeom>
        </p:spPr>
      </p:pic>
      <p:sp>
        <p:nvSpPr>
          <p:cNvPr id="6" name="TextBox 5"/>
          <p:cNvSpPr txBox="1"/>
          <p:nvPr/>
        </p:nvSpPr>
        <p:spPr>
          <a:xfrm>
            <a:off x="315532" y="1912440"/>
            <a:ext cx="4942268" cy="2831544"/>
          </a:xfrm>
          <a:prstGeom prst="rect">
            <a:avLst/>
          </a:prstGeom>
          <a:noFill/>
        </p:spPr>
        <p:txBody>
          <a:bodyPr wrap="square" rtlCol="0">
            <a:spAutoFit/>
          </a:bodyPr>
          <a:lstStyle/>
          <a:p>
            <a:pPr marL="285750" indent="-285750">
              <a:spcAft>
                <a:spcPts val="1200"/>
              </a:spcAft>
              <a:buFont typeface="Arial" pitchFamily="34" charset="0"/>
              <a:buChar char="•"/>
            </a:pPr>
            <a:r>
              <a:rPr lang="en-US" sz="2400" dirty="0" smtClean="0"/>
              <a:t>The </a:t>
            </a:r>
            <a:r>
              <a:rPr lang="en-US" sz="2400" dirty="0" err="1" smtClean="0"/>
              <a:t>TilePro</a:t>
            </a:r>
            <a:r>
              <a:rPr lang="en-US" sz="2400" dirty="0" smtClean="0"/>
              <a:t> was used to display preoperative CT images which allowed the surgeon to remain in the console instead of accessing an external computer.</a:t>
            </a:r>
          </a:p>
          <a:p>
            <a:pPr marL="285750" indent="-285750">
              <a:spcAft>
                <a:spcPts val="1200"/>
              </a:spcAft>
              <a:buFont typeface="Arial" pitchFamily="34" charset="0"/>
              <a:buChar char="•"/>
            </a:pPr>
            <a:r>
              <a:rPr lang="en-US" sz="2400" dirty="0" smtClean="0"/>
              <a:t>Ultrasonic images taken during the procedure could also be displayed.</a:t>
            </a:r>
            <a:endParaRPr lang="en-US" sz="2400" dirty="0"/>
          </a:p>
        </p:txBody>
      </p:sp>
      <p:sp>
        <p:nvSpPr>
          <p:cNvPr id="7" name="Text Box 2"/>
          <p:cNvSpPr txBox="1">
            <a:spLocks noChangeArrowheads="1"/>
          </p:cNvSpPr>
          <p:nvPr/>
        </p:nvSpPr>
        <p:spPr bwMode="auto">
          <a:xfrm>
            <a:off x="7150100" y="5029200"/>
            <a:ext cx="1689100" cy="27305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dirty="0">
                <a:effectLst/>
                <a:latin typeface="Calibri"/>
                <a:ea typeface="Calibri"/>
                <a:cs typeface="Times New Roman"/>
              </a:rPr>
              <a:t>Rogers ’09 Figure </a:t>
            </a:r>
            <a:r>
              <a:rPr lang="en-US" sz="1100" dirty="0" smtClean="0">
                <a:effectLst/>
                <a:latin typeface="Calibri"/>
                <a:ea typeface="Calibri"/>
                <a:cs typeface="Times New Roman"/>
              </a:rPr>
              <a:t>1A</a:t>
            </a:r>
            <a:endParaRPr lang="en-US" sz="1100" dirty="0">
              <a:effectLst/>
              <a:latin typeface="Calibri"/>
              <a:ea typeface="Calibri"/>
              <a:cs typeface="Times New Roman"/>
            </a:endParaRPr>
          </a:p>
        </p:txBody>
      </p:sp>
    </p:spTree>
    <p:extLst>
      <p:ext uri="{BB962C8B-B14F-4D97-AF65-F5344CB8AC3E}">
        <p14:creationId xmlns:p14="http://schemas.microsoft.com/office/powerpoint/2010/main" val="5463309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143000"/>
            <a:ext cx="1819409" cy="769441"/>
          </a:xfrm>
          <a:prstGeom prst="rect">
            <a:avLst/>
          </a:prstGeom>
          <a:noFill/>
        </p:spPr>
        <p:txBody>
          <a:bodyPr wrap="none" rtlCol="0">
            <a:spAutoFit/>
          </a:bodyPr>
          <a:lstStyle/>
          <a:p>
            <a:r>
              <a:rPr lang="en-US" sz="4400" dirty="0" smtClean="0"/>
              <a:t>Results</a:t>
            </a:r>
            <a:endParaRPr lang="en-US" sz="4400" dirty="0"/>
          </a:p>
        </p:txBody>
      </p:sp>
      <p:sp>
        <p:nvSpPr>
          <p:cNvPr id="5" name="TextBox 4"/>
          <p:cNvSpPr txBox="1"/>
          <p:nvPr/>
        </p:nvSpPr>
        <p:spPr>
          <a:xfrm>
            <a:off x="315532" y="1912440"/>
            <a:ext cx="8295068" cy="3724096"/>
          </a:xfrm>
          <a:prstGeom prst="rect">
            <a:avLst/>
          </a:prstGeom>
          <a:noFill/>
        </p:spPr>
        <p:txBody>
          <a:bodyPr wrap="square" rtlCol="0">
            <a:spAutoFit/>
          </a:bodyPr>
          <a:lstStyle/>
          <a:p>
            <a:pPr marL="285750" indent="-285750">
              <a:spcAft>
                <a:spcPts val="1200"/>
              </a:spcAft>
              <a:buFont typeface="Arial" pitchFamily="34" charset="0"/>
              <a:buChar char="•"/>
            </a:pPr>
            <a:r>
              <a:rPr lang="en-US" sz="2400" dirty="0" smtClean="0"/>
              <a:t>The fourth arm was successful whenever the surgeon elected its use.</a:t>
            </a:r>
          </a:p>
          <a:p>
            <a:pPr marL="285750" indent="-285750">
              <a:spcAft>
                <a:spcPts val="1200"/>
              </a:spcAft>
              <a:buFont typeface="Arial" pitchFamily="34" charset="0"/>
              <a:buChar char="•"/>
            </a:pPr>
            <a:r>
              <a:rPr lang="en-US" sz="2400" dirty="0" smtClean="0"/>
              <a:t>Unfortunately, its use was not possible when operating on some obese patients upon which the fourth arm was intended to help.</a:t>
            </a:r>
          </a:p>
          <a:p>
            <a:pPr marL="285750" indent="-285750">
              <a:spcAft>
                <a:spcPts val="1200"/>
              </a:spcAft>
              <a:buFont typeface="Arial" pitchFamily="34" charset="0"/>
              <a:buChar char="•"/>
            </a:pPr>
            <a:r>
              <a:rPr lang="en-US" sz="2400" dirty="0" smtClean="0"/>
              <a:t>The </a:t>
            </a:r>
            <a:r>
              <a:rPr lang="en-US" sz="2400" dirty="0" err="1" smtClean="0"/>
              <a:t>TilePro</a:t>
            </a:r>
            <a:r>
              <a:rPr lang="en-US" sz="2400" dirty="0" smtClean="0"/>
              <a:t> interface was successfully implemented to allow the surgeon to view preoperative data and access hospital data without leaving the console and with minimal dependence on assistance.</a:t>
            </a:r>
            <a:endParaRPr lang="en-US" sz="2400" dirty="0"/>
          </a:p>
        </p:txBody>
      </p:sp>
    </p:spTree>
    <p:extLst>
      <p:ext uri="{BB962C8B-B14F-4D97-AF65-F5344CB8AC3E}">
        <p14:creationId xmlns:p14="http://schemas.microsoft.com/office/powerpoint/2010/main" val="41969226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573047"/>
            <a:ext cx="2502480" cy="769441"/>
          </a:xfrm>
          <a:prstGeom prst="rect">
            <a:avLst/>
          </a:prstGeom>
          <a:noFill/>
        </p:spPr>
        <p:txBody>
          <a:bodyPr wrap="none" rtlCol="0">
            <a:spAutoFit/>
          </a:bodyPr>
          <a:lstStyle/>
          <a:p>
            <a:r>
              <a:rPr lang="en-US" sz="4400" dirty="0" smtClean="0"/>
              <a:t>Relevance</a:t>
            </a:r>
            <a:endParaRPr lang="en-US" sz="4400" dirty="0"/>
          </a:p>
        </p:txBody>
      </p:sp>
      <p:sp>
        <p:nvSpPr>
          <p:cNvPr id="5" name="TextBox 4"/>
          <p:cNvSpPr txBox="1"/>
          <p:nvPr/>
        </p:nvSpPr>
        <p:spPr>
          <a:xfrm>
            <a:off x="762000" y="2424767"/>
            <a:ext cx="7848600" cy="2985433"/>
          </a:xfrm>
          <a:prstGeom prst="rect">
            <a:avLst/>
          </a:prstGeom>
          <a:noFill/>
        </p:spPr>
        <p:txBody>
          <a:bodyPr wrap="square" rtlCol="0">
            <a:spAutoFit/>
          </a:bodyPr>
          <a:lstStyle/>
          <a:p>
            <a:pPr marL="285750" indent="-285750">
              <a:spcAft>
                <a:spcPts val="1200"/>
              </a:spcAft>
              <a:buFont typeface="Arial" pitchFamily="34" charset="0"/>
              <a:buChar char="•"/>
            </a:pPr>
            <a:r>
              <a:rPr lang="en-US" sz="2400" dirty="0" smtClean="0"/>
              <a:t>The authors devise a method which improves surgeon autonomy by using a </a:t>
            </a:r>
            <a:r>
              <a:rPr lang="en-US" sz="2400" dirty="0" err="1" smtClean="0"/>
              <a:t>TilePro</a:t>
            </a:r>
            <a:r>
              <a:rPr lang="en-US" sz="2400" dirty="0" smtClean="0"/>
              <a:t> implementation which allows the surgeon to remain in the console.</a:t>
            </a:r>
            <a:endParaRPr lang="en-US" sz="2400" dirty="0"/>
          </a:p>
          <a:p>
            <a:pPr marL="285750" indent="-285750">
              <a:spcAft>
                <a:spcPts val="1200"/>
              </a:spcAft>
              <a:buFont typeface="Arial" pitchFamily="34" charset="0"/>
              <a:buChar char="•"/>
            </a:pPr>
            <a:r>
              <a:rPr lang="en-US" sz="2400" dirty="0" smtClean="0"/>
              <a:t>Their interface has some image saving and recall features similar to what we hope to develop.</a:t>
            </a:r>
          </a:p>
          <a:p>
            <a:pPr marL="285750" indent="-285750">
              <a:spcAft>
                <a:spcPts val="1200"/>
              </a:spcAft>
              <a:buFont typeface="Arial" pitchFamily="34" charset="0"/>
              <a:buChar char="•"/>
            </a:pPr>
            <a:r>
              <a:rPr lang="en-US" sz="2400" dirty="0" smtClean="0"/>
              <a:t>The paper provides additional evidence of the benefits of surgeon autonomy.</a:t>
            </a:r>
            <a:endParaRPr lang="en-US" sz="2400" dirty="0"/>
          </a:p>
        </p:txBody>
      </p:sp>
    </p:spTree>
    <p:extLst>
      <p:ext uri="{BB962C8B-B14F-4D97-AF65-F5344CB8AC3E}">
        <p14:creationId xmlns:p14="http://schemas.microsoft.com/office/powerpoint/2010/main" val="24872177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143000"/>
            <a:ext cx="6786986" cy="769441"/>
          </a:xfrm>
          <a:prstGeom prst="rect">
            <a:avLst/>
          </a:prstGeom>
          <a:noFill/>
        </p:spPr>
        <p:txBody>
          <a:bodyPr wrap="none" rtlCol="0">
            <a:spAutoFit/>
          </a:bodyPr>
          <a:lstStyle/>
          <a:p>
            <a:r>
              <a:rPr lang="en-US" sz="4400" dirty="0" smtClean="0"/>
              <a:t>Positive Aspects of this Work</a:t>
            </a:r>
            <a:endParaRPr lang="en-US" sz="4400" dirty="0"/>
          </a:p>
        </p:txBody>
      </p:sp>
      <p:sp>
        <p:nvSpPr>
          <p:cNvPr id="5" name="TextBox 4"/>
          <p:cNvSpPr txBox="1"/>
          <p:nvPr/>
        </p:nvSpPr>
        <p:spPr>
          <a:xfrm>
            <a:off x="685800" y="1881317"/>
            <a:ext cx="2525243" cy="523220"/>
          </a:xfrm>
          <a:prstGeom prst="rect">
            <a:avLst/>
          </a:prstGeom>
          <a:noFill/>
        </p:spPr>
        <p:txBody>
          <a:bodyPr wrap="none" rtlCol="0">
            <a:spAutoFit/>
          </a:bodyPr>
          <a:lstStyle/>
          <a:p>
            <a:r>
              <a:rPr lang="en-US" sz="2800" i="1" dirty="0" smtClean="0"/>
              <a:t>Implementation</a:t>
            </a:r>
            <a:endParaRPr lang="en-US" sz="2800" i="1" dirty="0"/>
          </a:p>
        </p:txBody>
      </p:sp>
      <p:sp>
        <p:nvSpPr>
          <p:cNvPr id="6" name="TextBox 5"/>
          <p:cNvSpPr txBox="1"/>
          <p:nvPr/>
        </p:nvSpPr>
        <p:spPr>
          <a:xfrm>
            <a:off x="685800" y="2404537"/>
            <a:ext cx="7543800" cy="1477328"/>
          </a:xfrm>
          <a:prstGeom prst="rect">
            <a:avLst/>
          </a:prstGeom>
          <a:noFill/>
        </p:spPr>
        <p:txBody>
          <a:bodyPr wrap="square" rtlCol="0">
            <a:spAutoFit/>
          </a:bodyPr>
          <a:lstStyle/>
          <a:p>
            <a:pPr marL="285750" indent="-285750">
              <a:spcAft>
                <a:spcPts val="1200"/>
              </a:spcAft>
              <a:buFont typeface="Arial" pitchFamily="34" charset="0"/>
              <a:buChar char="•"/>
            </a:pPr>
            <a:r>
              <a:rPr lang="en-US" sz="2000" dirty="0" smtClean="0"/>
              <a:t>The fourth arm allowed the surgeon to better stabilize the kidney which is important to complete the operation quickly and efficiently.</a:t>
            </a:r>
          </a:p>
          <a:p>
            <a:pPr marL="285750" indent="-285750">
              <a:spcAft>
                <a:spcPts val="1200"/>
              </a:spcAft>
              <a:buFont typeface="Arial" pitchFamily="34" charset="0"/>
              <a:buChar char="•"/>
            </a:pPr>
            <a:r>
              <a:rPr lang="en-US" sz="2000" dirty="0" smtClean="0"/>
              <a:t>The use of </a:t>
            </a:r>
            <a:r>
              <a:rPr lang="en-US" sz="2000" dirty="0" err="1" smtClean="0"/>
              <a:t>TilePro</a:t>
            </a:r>
            <a:r>
              <a:rPr lang="en-US" sz="2000" dirty="0" smtClean="0"/>
              <a:t> was clean, allowing image saving capabilities in addition to access to hospital databases.</a:t>
            </a:r>
            <a:endParaRPr lang="en-US" sz="2000" dirty="0"/>
          </a:p>
        </p:txBody>
      </p:sp>
      <p:sp>
        <p:nvSpPr>
          <p:cNvPr id="7" name="TextBox 6"/>
          <p:cNvSpPr txBox="1"/>
          <p:nvPr/>
        </p:nvSpPr>
        <p:spPr>
          <a:xfrm>
            <a:off x="685800" y="4191000"/>
            <a:ext cx="1010213" cy="523220"/>
          </a:xfrm>
          <a:prstGeom prst="rect">
            <a:avLst/>
          </a:prstGeom>
          <a:noFill/>
        </p:spPr>
        <p:txBody>
          <a:bodyPr wrap="none" rtlCol="0">
            <a:spAutoFit/>
          </a:bodyPr>
          <a:lstStyle/>
          <a:p>
            <a:r>
              <a:rPr lang="en-US" sz="2800" i="1" dirty="0" smtClean="0"/>
              <a:t>Study</a:t>
            </a:r>
            <a:endParaRPr lang="en-US" sz="2800" i="1" dirty="0"/>
          </a:p>
        </p:txBody>
      </p:sp>
      <p:sp>
        <p:nvSpPr>
          <p:cNvPr id="8" name="TextBox 7"/>
          <p:cNvSpPr txBox="1"/>
          <p:nvPr/>
        </p:nvSpPr>
        <p:spPr>
          <a:xfrm>
            <a:off x="685800" y="4947634"/>
            <a:ext cx="7543800" cy="861774"/>
          </a:xfrm>
          <a:prstGeom prst="rect">
            <a:avLst/>
          </a:prstGeom>
          <a:noFill/>
        </p:spPr>
        <p:txBody>
          <a:bodyPr wrap="square" rtlCol="0">
            <a:spAutoFit/>
          </a:bodyPr>
          <a:lstStyle/>
          <a:p>
            <a:pPr marL="285750" indent="-285750">
              <a:spcAft>
                <a:spcPts val="1200"/>
              </a:spcAft>
              <a:buFont typeface="Arial" pitchFamily="34" charset="0"/>
              <a:buChar char="•"/>
            </a:pPr>
            <a:r>
              <a:rPr lang="en-US" sz="2000" dirty="0" smtClean="0"/>
              <a:t>Conducted on 90 patients over the course of about 2 years.</a:t>
            </a:r>
          </a:p>
          <a:p>
            <a:pPr marL="285750" indent="-285750">
              <a:spcAft>
                <a:spcPts val="1200"/>
              </a:spcAft>
              <a:buFont typeface="Arial" pitchFamily="34" charset="0"/>
              <a:buChar char="•"/>
            </a:pPr>
            <a:r>
              <a:rPr lang="en-US" sz="2000" dirty="0" smtClean="0"/>
              <a:t>Data is well documented.</a:t>
            </a:r>
            <a:endParaRPr lang="en-US" sz="2000" dirty="0"/>
          </a:p>
        </p:txBody>
      </p:sp>
    </p:spTree>
    <p:extLst>
      <p:ext uri="{BB962C8B-B14F-4D97-AF65-F5344CB8AC3E}">
        <p14:creationId xmlns:p14="http://schemas.microsoft.com/office/powerpoint/2010/main" val="4757764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143000"/>
            <a:ext cx="5635902" cy="769441"/>
          </a:xfrm>
          <a:prstGeom prst="rect">
            <a:avLst/>
          </a:prstGeom>
          <a:noFill/>
        </p:spPr>
        <p:txBody>
          <a:bodyPr wrap="none" rtlCol="0">
            <a:spAutoFit/>
          </a:bodyPr>
          <a:lstStyle/>
          <a:p>
            <a:r>
              <a:rPr lang="en-US" sz="4400" dirty="0" smtClean="0"/>
              <a:t>Limitations of this Work</a:t>
            </a:r>
            <a:endParaRPr lang="en-US" sz="4400" dirty="0"/>
          </a:p>
        </p:txBody>
      </p:sp>
      <p:sp>
        <p:nvSpPr>
          <p:cNvPr id="5" name="TextBox 4"/>
          <p:cNvSpPr txBox="1"/>
          <p:nvPr/>
        </p:nvSpPr>
        <p:spPr>
          <a:xfrm>
            <a:off x="685800" y="1881317"/>
            <a:ext cx="2525243" cy="523220"/>
          </a:xfrm>
          <a:prstGeom prst="rect">
            <a:avLst/>
          </a:prstGeom>
          <a:noFill/>
        </p:spPr>
        <p:txBody>
          <a:bodyPr wrap="none" rtlCol="0">
            <a:spAutoFit/>
          </a:bodyPr>
          <a:lstStyle/>
          <a:p>
            <a:r>
              <a:rPr lang="en-US" sz="2800" i="1" dirty="0" smtClean="0"/>
              <a:t>Implementation</a:t>
            </a:r>
            <a:endParaRPr lang="en-US" sz="2800" i="1" dirty="0"/>
          </a:p>
        </p:txBody>
      </p:sp>
      <p:sp>
        <p:nvSpPr>
          <p:cNvPr id="7" name="TextBox 6"/>
          <p:cNvSpPr txBox="1"/>
          <p:nvPr/>
        </p:nvSpPr>
        <p:spPr>
          <a:xfrm>
            <a:off x="685800" y="2404537"/>
            <a:ext cx="7543800" cy="1938992"/>
          </a:xfrm>
          <a:prstGeom prst="rect">
            <a:avLst/>
          </a:prstGeom>
          <a:noFill/>
        </p:spPr>
        <p:txBody>
          <a:bodyPr wrap="square" rtlCol="0">
            <a:spAutoFit/>
          </a:bodyPr>
          <a:lstStyle/>
          <a:p>
            <a:pPr marL="285750" indent="-285750">
              <a:spcAft>
                <a:spcPts val="1200"/>
              </a:spcAft>
              <a:buFont typeface="Arial" pitchFamily="34" charset="0"/>
              <a:buChar char="•"/>
            </a:pPr>
            <a:r>
              <a:rPr lang="en-US" sz="2000" dirty="0" smtClean="0"/>
              <a:t>The surgeon still requires an assistant to move the ultrasound probe, take measurements of the real-time data.</a:t>
            </a:r>
          </a:p>
          <a:p>
            <a:pPr marL="285750" indent="-285750">
              <a:spcAft>
                <a:spcPts val="1200"/>
              </a:spcAft>
              <a:buFont typeface="Arial" pitchFamily="34" charset="0"/>
              <a:buChar char="•"/>
            </a:pPr>
            <a:r>
              <a:rPr lang="en-US" sz="2000" dirty="0" smtClean="0"/>
              <a:t>The authors note that the surgeon must request for preoperative data for an assistant to send to the console.</a:t>
            </a:r>
          </a:p>
          <a:p>
            <a:pPr marL="285750" indent="-285750">
              <a:spcAft>
                <a:spcPts val="1200"/>
              </a:spcAft>
              <a:buFont typeface="Arial" pitchFamily="34" charset="0"/>
              <a:buChar char="•"/>
            </a:pPr>
            <a:r>
              <a:rPr lang="en-US" sz="2000" dirty="0" smtClean="0"/>
              <a:t>The </a:t>
            </a:r>
            <a:r>
              <a:rPr lang="en-US" sz="2000" dirty="0" err="1" smtClean="0"/>
              <a:t>TilePro</a:t>
            </a:r>
            <a:r>
              <a:rPr lang="en-US" sz="2000" dirty="0" smtClean="0"/>
              <a:t> setup is not space efficient and not well documented.</a:t>
            </a:r>
            <a:endParaRPr lang="en-US" sz="2000" dirty="0"/>
          </a:p>
        </p:txBody>
      </p:sp>
      <p:sp>
        <p:nvSpPr>
          <p:cNvPr id="8" name="TextBox 7"/>
          <p:cNvSpPr txBox="1"/>
          <p:nvPr/>
        </p:nvSpPr>
        <p:spPr>
          <a:xfrm>
            <a:off x="685800" y="4283269"/>
            <a:ext cx="1010213" cy="523220"/>
          </a:xfrm>
          <a:prstGeom prst="rect">
            <a:avLst/>
          </a:prstGeom>
          <a:noFill/>
        </p:spPr>
        <p:txBody>
          <a:bodyPr wrap="none" rtlCol="0">
            <a:spAutoFit/>
          </a:bodyPr>
          <a:lstStyle/>
          <a:p>
            <a:r>
              <a:rPr lang="en-US" sz="2800" i="1" dirty="0" smtClean="0"/>
              <a:t>Study</a:t>
            </a:r>
            <a:endParaRPr lang="en-US" sz="2800" i="1" dirty="0"/>
          </a:p>
        </p:txBody>
      </p:sp>
      <p:sp>
        <p:nvSpPr>
          <p:cNvPr id="10" name="TextBox 9"/>
          <p:cNvSpPr txBox="1"/>
          <p:nvPr/>
        </p:nvSpPr>
        <p:spPr>
          <a:xfrm>
            <a:off x="685800" y="4847272"/>
            <a:ext cx="7543800" cy="1477328"/>
          </a:xfrm>
          <a:prstGeom prst="rect">
            <a:avLst/>
          </a:prstGeom>
          <a:noFill/>
        </p:spPr>
        <p:txBody>
          <a:bodyPr wrap="square" rtlCol="0">
            <a:spAutoFit/>
          </a:bodyPr>
          <a:lstStyle/>
          <a:p>
            <a:pPr marL="285750" indent="-285750">
              <a:spcAft>
                <a:spcPts val="1200"/>
              </a:spcAft>
              <a:buFont typeface="Arial" pitchFamily="34" charset="0"/>
              <a:buChar char="•"/>
            </a:pPr>
            <a:r>
              <a:rPr lang="en-US" sz="2000" dirty="0" smtClean="0"/>
              <a:t>The study yielded no statistically significant results in operative time, number of complications or morbidity.</a:t>
            </a:r>
          </a:p>
          <a:p>
            <a:pPr marL="285750" indent="-285750">
              <a:spcAft>
                <a:spcPts val="1200"/>
              </a:spcAft>
              <a:buFont typeface="Arial" pitchFamily="34" charset="0"/>
              <a:buChar char="•"/>
            </a:pPr>
            <a:r>
              <a:rPr lang="en-US" sz="2000" dirty="0" smtClean="0"/>
              <a:t>The authors note that their usage of both the fourth arm and the </a:t>
            </a:r>
            <a:r>
              <a:rPr lang="en-US" sz="2000" dirty="0" err="1" smtClean="0"/>
              <a:t>TilePro</a:t>
            </a:r>
            <a:r>
              <a:rPr lang="en-US" sz="2000" dirty="0" smtClean="0"/>
              <a:t> setup was subjective to the surgeon.</a:t>
            </a:r>
          </a:p>
        </p:txBody>
      </p:sp>
    </p:spTree>
    <p:extLst>
      <p:ext uri="{BB962C8B-B14F-4D97-AF65-F5344CB8AC3E}">
        <p14:creationId xmlns:p14="http://schemas.microsoft.com/office/powerpoint/2010/main" val="27509032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6201" y="762000"/>
            <a:ext cx="3886200" cy="868363"/>
          </a:xfrm>
        </p:spPr>
        <p:txBody>
          <a:bodyPr>
            <a:normAutofit fontScale="90000"/>
          </a:bodyPr>
          <a:lstStyle/>
          <a:p>
            <a:pPr eaLnBrk="1" hangingPunct="1"/>
            <a:r>
              <a:rPr lang="en-US" dirty="0" smtClean="0"/>
              <a:t>Project </a:t>
            </a:r>
            <a:r>
              <a:rPr lang="en-US" dirty="0" smtClean="0"/>
              <a:t>Overview</a:t>
            </a:r>
            <a:endParaRPr lang="en-US" dirty="0" smtClean="0"/>
          </a:p>
        </p:txBody>
      </p:sp>
      <p:sp>
        <p:nvSpPr>
          <p:cNvPr id="6" name="Content Placeholder 2"/>
          <p:cNvSpPr>
            <a:spLocks noGrp="1"/>
          </p:cNvSpPr>
          <p:nvPr>
            <p:ph idx="1"/>
          </p:nvPr>
        </p:nvSpPr>
        <p:spPr>
          <a:xfrm>
            <a:off x="228600" y="4646612"/>
            <a:ext cx="8153400" cy="1296988"/>
          </a:xfrm>
        </p:spPr>
        <p:txBody>
          <a:bodyPr>
            <a:noAutofit/>
          </a:bodyPr>
          <a:lstStyle/>
          <a:p>
            <a:pPr marL="0" indent="0" eaLnBrk="1" hangingPunct="1">
              <a:spcAft>
                <a:spcPts val="600"/>
              </a:spcAft>
              <a:buFont typeface="Arial" charset="0"/>
              <a:buNone/>
            </a:pPr>
            <a:r>
              <a:rPr lang="en-US" sz="2400" i="1" dirty="0" smtClean="0"/>
              <a:t>We propose integration of live ultrasound feed and an image browser to view saved ultrasound images, as well as the ability to view preoperative images and construct 3D models of organs using these images</a:t>
            </a:r>
            <a:r>
              <a:rPr lang="en-US" sz="2400" i="1" dirty="0" smtClean="0"/>
              <a:t>.</a:t>
            </a:r>
            <a:endParaRPr lang="en-US" sz="2400" i="1" dirty="0" smtClean="0"/>
          </a:p>
        </p:txBody>
      </p:sp>
      <p:sp>
        <p:nvSpPr>
          <p:cNvPr id="8" name="Shape 112"/>
          <p:cNvSpPr/>
          <p:nvPr/>
        </p:nvSpPr>
        <p:spPr>
          <a:xfrm>
            <a:off x="228600" y="1598612"/>
            <a:ext cx="5074946" cy="2791025"/>
          </a:xfrm>
          <a:prstGeom prst="rect">
            <a:avLst/>
          </a:prstGeom>
          <a:blipFill>
            <a:blip r:embed="rId2"/>
            <a:stretch>
              <a:fillRect/>
            </a:stretch>
          </a:blipFill>
        </p:spPr>
      </p:sp>
      <p:sp>
        <p:nvSpPr>
          <p:cNvPr id="9" name="Oval 8"/>
          <p:cNvSpPr/>
          <p:nvPr/>
        </p:nvSpPr>
        <p:spPr>
          <a:xfrm>
            <a:off x="1676400" y="3198812"/>
            <a:ext cx="1371600" cy="1371600"/>
          </a:xfrm>
          <a:prstGeom prst="ellipse">
            <a:avLst/>
          </a:prstGeom>
          <a:no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2971800" y="4192326"/>
            <a:ext cx="2484146"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1592784"/>
            <a:ext cx="3186487" cy="2749028"/>
          </a:xfrm>
          <a:prstGeom prst="rect">
            <a:avLst/>
          </a:prstGeom>
        </p:spPr>
      </p:pic>
      <p:sp>
        <p:nvSpPr>
          <p:cNvPr id="19" name="Rectangle 18"/>
          <p:cNvSpPr/>
          <p:nvPr/>
        </p:nvSpPr>
        <p:spPr>
          <a:xfrm>
            <a:off x="5455946" y="1446212"/>
            <a:ext cx="3383254" cy="300056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25534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2209800"/>
            <a:ext cx="8058360" cy="769441"/>
          </a:xfrm>
          <a:prstGeom prst="rect">
            <a:avLst/>
          </a:prstGeom>
          <a:noFill/>
        </p:spPr>
        <p:txBody>
          <a:bodyPr wrap="none" rtlCol="0">
            <a:spAutoFit/>
          </a:bodyPr>
          <a:lstStyle/>
          <a:p>
            <a:r>
              <a:rPr lang="en-US" sz="4400" dirty="0" smtClean="0"/>
              <a:t>Possible Future Work (our project)</a:t>
            </a:r>
            <a:endParaRPr lang="en-US" sz="4400" dirty="0"/>
          </a:p>
        </p:txBody>
      </p:sp>
      <p:sp>
        <p:nvSpPr>
          <p:cNvPr id="6" name="TextBox 5"/>
          <p:cNvSpPr txBox="1"/>
          <p:nvPr/>
        </p:nvSpPr>
        <p:spPr>
          <a:xfrm>
            <a:off x="381000" y="3124200"/>
            <a:ext cx="7543800" cy="1785104"/>
          </a:xfrm>
          <a:prstGeom prst="rect">
            <a:avLst/>
          </a:prstGeom>
          <a:noFill/>
        </p:spPr>
        <p:txBody>
          <a:bodyPr wrap="square" rtlCol="0">
            <a:spAutoFit/>
          </a:bodyPr>
          <a:lstStyle/>
          <a:p>
            <a:pPr marL="342900" indent="-342900">
              <a:spcAft>
                <a:spcPts val="1200"/>
              </a:spcAft>
              <a:buFont typeface="Arial" pitchFamily="34" charset="0"/>
              <a:buChar char="•"/>
            </a:pPr>
            <a:r>
              <a:rPr lang="en-US" sz="2000" dirty="0" smtClean="0"/>
              <a:t>The authors state though useful, their </a:t>
            </a:r>
            <a:r>
              <a:rPr lang="en-US" sz="2000" dirty="0" err="1" smtClean="0"/>
              <a:t>TilePro</a:t>
            </a:r>
            <a:r>
              <a:rPr lang="en-US" sz="2000" dirty="0" smtClean="0"/>
              <a:t> implementation was a bit difficult to use and required an assistant to load and scroll through images.</a:t>
            </a:r>
          </a:p>
          <a:p>
            <a:pPr marL="342900" indent="-342900">
              <a:spcAft>
                <a:spcPts val="1200"/>
              </a:spcAft>
              <a:buFont typeface="Arial" pitchFamily="34" charset="0"/>
              <a:buChar char="•"/>
            </a:pPr>
            <a:r>
              <a:rPr lang="en-US" sz="2000" dirty="0" smtClean="0"/>
              <a:t>Our project will allow the surgeon to browse and save images independently within the console.</a:t>
            </a:r>
            <a:endParaRPr lang="en-US" sz="2000" dirty="0"/>
          </a:p>
        </p:txBody>
      </p:sp>
    </p:spTree>
    <p:extLst>
      <p:ext uri="{BB962C8B-B14F-4D97-AF65-F5344CB8AC3E}">
        <p14:creationId xmlns:p14="http://schemas.microsoft.com/office/powerpoint/2010/main" val="37319521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143000"/>
            <a:ext cx="7416069" cy="769441"/>
          </a:xfrm>
          <a:prstGeom prst="rect">
            <a:avLst/>
          </a:prstGeom>
          <a:noFill/>
        </p:spPr>
        <p:txBody>
          <a:bodyPr wrap="none" rtlCol="0">
            <a:spAutoFit/>
          </a:bodyPr>
          <a:lstStyle/>
          <a:p>
            <a:r>
              <a:rPr lang="en-US" sz="4400" dirty="0" smtClean="0"/>
              <a:t>What we get from these papers</a:t>
            </a:r>
            <a:endParaRPr lang="en-US" sz="4400" dirty="0"/>
          </a:p>
        </p:txBody>
      </p:sp>
      <p:sp>
        <p:nvSpPr>
          <p:cNvPr id="5" name="TextBox 4"/>
          <p:cNvSpPr txBox="1"/>
          <p:nvPr/>
        </p:nvSpPr>
        <p:spPr>
          <a:xfrm>
            <a:off x="609600" y="2362200"/>
            <a:ext cx="8001000" cy="3354765"/>
          </a:xfrm>
          <a:prstGeom prst="rect">
            <a:avLst/>
          </a:prstGeom>
          <a:noFill/>
        </p:spPr>
        <p:txBody>
          <a:bodyPr wrap="square" rtlCol="0">
            <a:spAutoFit/>
          </a:bodyPr>
          <a:lstStyle/>
          <a:p>
            <a:pPr marL="285750" indent="-285750">
              <a:spcAft>
                <a:spcPts val="1200"/>
              </a:spcAft>
              <a:buFont typeface="Arial" pitchFamily="34" charset="0"/>
              <a:buChar char="•"/>
            </a:pPr>
            <a:r>
              <a:rPr lang="en-US" sz="2400" dirty="0" smtClean="0"/>
              <a:t>We can use the authors’ insight to better improve our </a:t>
            </a:r>
            <a:r>
              <a:rPr lang="en-US" sz="2400" dirty="0" err="1" smtClean="0"/>
              <a:t>TilePro</a:t>
            </a:r>
            <a:r>
              <a:rPr lang="en-US" sz="2400" dirty="0" smtClean="0"/>
              <a:t> interface.</a:t>
            </a:r>
          </a:p>
          <a:p>
            <a:pPr marL="285750" indent="-285750">
              <a:spcAft>
                <a:spcPts val="1200"/>
              </a:spcAft>
              <a:buFont typeface="Arial" pitchFamily="34" charset="0"/>
              <a:buChar char="•"/>
            </a:pPr>
            <a:r>
              <a:rPr lang="en-US" sz="2400" dirty="0" smtClean="0"/>
              <a:t>We can improve on the authors’ notion of surgeon autonomy with our implementation of Masters as Mice to increase surgeon utility.</a:t>
            </a:r>
          </a:p>
          <a:p>
            <a:pPr marL="285750" indent="-285750">
              <a:spcAft>
                <a:spcPts val="1200"/>
              </a:spcAft>
              <a:buFont typeface="Arial" pitchFamily="34" charset="0"/>
              <a:buChar char="•"/>
            </a:pPr>
            <a:r>
              <a:rPr lang="en-US" sz="2400" dirty="0" smtClean="0"/>
              <a:t>Though we will not be developing our own ultrasound probe control, we can improve on the manner the surgeon receives the ultrasound feedback.</a:t>
            </a:r>
            <a:endParaRPr lang="en-US" sz="2400" dirty="0"/>
          </a:p>
        </p:txBody>
      </p:sp>
    </p:spTree>
    <p:extLst>
      <p:ext uri="{BB962C8B-B14F-4D97-AF65-F5344CB8AC3E}">
        <p14:creationId xmlns:p14="http://schemas.microsoft.com/office/powerpoint/2010/main" val="34793983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2133600"/>
            <a:ext cx="4436792" cy="2123658"/>
          </a:xfrm>
          <a:prstGeom prst="rect">
            <a:avLst/>
          </a:prstGeom>
          <a:noFill/>
        </p:spPr>
        <p:txBody>
          <a:bodyPr wrap="none" rtlCol="0">
            <a:spAutoFit/>
          </a:bodyPr>
          <a:lstStyle/>
          <a:p>
            <a:pPr algn="ctr"/>
            <a:r>
              <a:rPr lang="en-US" sz="7200" b="1" dirty="0" smtClean="0"/>
              <a:t>Thank You!</a:t>
            </a:r>
          </a:p>
          <a:p>
            <a:pPr algn="ctr"/>
            <a:r>
              <a:rPr lang="en-US" sz="6000" dirty="0" smtClean="0"/>
              <a:t>Questions?</a:t>
            </a:r>
            <a:endParaRPr lang="en-US" sz="6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1524000"/>
            <a:ext cx="1629173" cy="3962400"/>
          </a:xfrm>
          <a:prstGeom prst="rect">
            <a:avLst/>
          </a:prstGeom>
        </p:spPr>
      </p:pic>
    </p:spTree>
    <p:extLst>
      <p:ext uri="{BB962C8B-B14F-4D97-AF65-F5344CB8AC3E}">
        <p14:creationId xmlns:p14="http://schemas.microsoft.com/office/powerpoint/2010/main" val="38658401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838200"/>
            <a:ext cx="3740832" cy="769441"/>
          </a:xfrm>
          <a:prstGeom prst="rect">
            <a:avLst/>
          </a:prstGeom>
        </p:spPr>
        <p:txBody>
          <a:bodyPr wrap="none">
            <a:spAutoFit/>
          </a:bodyPr>
          <a:lstStyle/>
          <a:p>
            <a:r>
              <a:rPr lang="en-US" sz="4400" dirty="0" smtClean="0"/>
              <a:t>Paper Selection</a:t>
            </a:r>
            <a:endParaRPr lang="en-US" sz="4400" dirty="0"/>
          </a:p>
        </p:txBody>
      </p:sp>
      <p:sp>
        <p:nvSpPr>
          <p:cNvPr id="5" name="Rectangle 4"/>
          <p:cNvSpPr/>
          <p:nvPr/>
        </p:nvSpPr>
        <p:spPr>
          <a:xfrm>
            <a:off x="304800" y="1813752"/>
            <a:ext cx="8686800" cy="830997"/>
          </a:xfrm>
          <a:prstGeom prst="rect">
            <a:avLst/>
          </a:prstGeom>
        </p:spPr>
        <p:txBody>
          <a:bodyPr wrap="square">
            <a:spAutoFit/>
          </a:bodyPr>
          <a:lstStyle/>
          <a:p>
            <a:r>
              <a:rPr lang="en-US" sz="2400" b="1" dirty="0" smtClean="0"/>
              <a:t>“Robotic </a:t>
            </a:r>
            <a:r>
              <a:rPr lang="en-US" sz="2400" b="1" dirty="0"/>
              <a:t>ultrasound probe for tumor identification in robotic partial </a:t>
            </a:r>
            <a:r>
              <a:rPr lang="en-US" sz="2400" b="1" dirty="0" smtClean="0"/>
              <a:t>nephrectomy</a:t>
            </a:r>
            <a:r>
              <a:rPr lang="en-US" sz="2400" b="1" dirty="0"/>
              <a:t>: Initial series and </a:t>
            </a:r>
            <a:r>
              <a:rPr lang="en-US" sz="2400" b="1" dirty="0" smtClean="0"/>
              <a:t>outcomes.”</a:t>
            </a:r>
            <a:endParaRPr lang="en-US" sz="2400" b="1" dirty="0"/>
          </a:p>
        </p:txBody>
      </p:sp>
      <p:sp>
        <p:nvSpPr>
          <p:cNvPr id="6" name="Rectangle 5"/>
          <p:cNvSpPr/>
          <p:nvPr/>
        </p:nvSpPr>
        <p:spPr>
          <a:xfrm>
            <a:off x="446524" y="2721114"/>
            <a:ext cx="7543800" cy="707886"/>
          </a:xfrm>
          <a:prstGeom prst="rect">
            <a:avLst/>
          </a:prstGeom>
        </p:spPr>
        <p:txBody>
          <a:bodyPr wrap="square">
            <a:spAutoFit/>
          </a:bodyPr>
          <a:lstStyle/>
          <a:p>
            <a:r>
              <a:rPr lang="en-US" sz="2000" dirty="0" err="1"/>
              <a:t>Bartosz</a:t>
            </a:r>
            <a:r>
              <a:rPr lang="en-US" sz="2000" dirty="0"/>
              <a:t> F. </a:t>
            </a:r>
            <a:r>
              <a:rPr lang="en-US" sz="2000" dirty="0" err="1"/>
              <a:t>Kaczmarek</a:t>
            </a:r>
            <a:r>
              <a:rPr lang="en-US" sz="2000" dirty="0"/>
              <a:t>, S. S., </a:t>
            </a:r>
            <a:r>
              <a:rPr lang="en-US" sz="2000" dirty="0" err="1"/>
              <a:t>Firas</a:t>
            </a:r>
            <a:r>
              <a:rPr lang="en-US" sz="2000" dirty="0"/>
              <a:t> </a:t>
            </a:r>
            <a:r>
              <a:rPr lang="en-US" sz="2000" dirty="0" err="1"/>
              <a:t>Petros</a:t>
            </a:r>
            <a:r>
              <a:rPr lang="en-US" sz="2000" dirty="0"/>
              <a:t>, </a:t>
            </a:r>
            <a:r>
              <a:rPr lang="en-US" sz="2000" dirty="0" err="1"/>
              <a:t>Quoc-Dien</a:t>
            </a:r>
            <a:r>
              <a:rPr lang="en-US" sz="2000" dirty="0"/>
              <a:t> Trinh, </a:t>
            </a:r>
            <a:r>
              <a:rPr lang="en-US" sz="2000" dirty="0" err="1"/>
              <a:t>Navneet</a:t>
            </a:r>
            <a:r>
              <a:rPr lang="en-US" sz="2000" dirty="0"/>
              <a:t> </a:t>
            </a:r>
            <a:r>
              <a:rPr lang="en-US" sz="2000" dirty="0" err="1"/>
              <a:t>Mander</a:t>
            </a:r>
            <a:r>
              <a:rPr lang="en-US" sz="2000" dirty="0"/>
              <a:t>, Roger Chen, Mani </a:t>
            </a:r>
            <a:r>
              <a:rPr lang="en-US" sz="2000" dirty="0" err="1"/>
              <a:t>Menon</a:t>
            </a:r>
            <a:r>
              <a:rPr lang="en-US" sz="2000" dirty="0"/>
              <a:t>, Craig G. Rogers (2012). </a:t>
            </a:r>
          </a:p>
        </p:txBody>
      </p:sp>
      <p:sp>
        <p:nvSpPr>
          <p:cNvPr id="7" name="Rectangle 6"/>
          <p:cNvSpPr/>
          <p:nvPr/>
        </p:nvSpPr>
        <p:spPr>
          <a:xfrm>
            <a:off x="304800" y="3996107"/>
            <a:ext cx="8754414" cy="830997"/>
          </a:xfrm>
          <a:prstGeom prst="rect">
            <a:avLst/>
          </a:prstGeom>
        </p:spPr>
        <p:txBody>
          <a:bodyPr wrap="square">
            <a:spAutoFit/>
          </a:bodyPr>
          <a:lstStyle/>
          <a:p>
            <a:r>
              <a:rPr lang="en-US" sz="2400" b="1" dirty="0"/>
              <a:t>“Maximizing Console Surgeon Independence during Robot-Assisted Renal Surgery by Using the Fourth Arm and </a:t>
            </a:r>
            <a:r>
              <a:rPr lang="en-US" sz="2400" b="1" dirty="0" err="1"/>
              <a:t>TilePro</a:t>
            </a:r>
            <a:r>
              <a:rPr lang="en-US" sz="2400" b="1" dirty="0"/>
              <a:t>.”</a:t>
            </a:r>
          </a:p>
        </p:txBody>
      </p:sp>
      <p:sp>
        <p:nvSpPr>
          <p:cNvPr id="8" name="Rectangle 7"/>
          <p:cNvSpPr/>
          <p:nvPr/>
        </p:nvSpPr>
        <p:spPr>
          <a:xfrm>
            <a:off x="446524" y="5004137"/>
            <a:ext cx="7859276" cy="1015663"/>
          </a:xfrm>
          <a:prstGeom prst="rect">
            <a:avLst/>
          </a:prstGeom>
        </p:spPr>
        <p:txBody>
          <a:bodyPr wrap="square">
            <a:spAutoFit/>
          </a:bodyPr>
          <a:lstStyle/>
          <a:p>
            <a:r>
              <a:rPr lang="en-US" sz="2000" dirty="0"/>
              <a:t>Craig G. Rogers, M. R. L., MD; </a:t>
            </a:r>
            <a:r>
              <a:rPr lang="en-US" sz="2000" dirty="0" err="1"/>
              <a:t>Akshay</a:t>
            </a:r>
            <a:r>
              <a:rPr lang="en-US" sz="2000" dirty="0"/>
              <a:t> </a:t>
            </a:r>
            <a:r>
              <a:rPr lang="en-US" sz="2000" dirty="0" err="1"/>
              <a:t>Bhandari</a:t>
            </a:r>
            <a:r>
              <a:rPr lang="en-US" sz="2000" dirty="0"/>
              <a:t>, MD; Louis Spencer </a:t>
            </a:r>
            <a:r>
              <a:rPr lang="en-US" sz="2000" dirty="0" err="1"/>
              <a:t>Krane</a:t>
            </a:r>
            <a:r>
              <a:rPr lang="en-US" sz="2000" dirty="0"/>
              <a:t>, MD; Daniel </a:t>
            </a:r>
            <a:r>
              <a:rPr lang="en-US" sz="2000" dirty="0" err="1"/>
              <a:t>Eun</a:t>
            </a:r>
            <a:r>
              <a:rPr lang="en-US" sz="2000" dirty="0"/>
              <a:t>, MD; Manish N. Patel, MD; Ronald Boris, MD; </a:t>
            </a:r>
            <a:r>
              <a:rPr lang="en-US" sz="2000" dirty="0" err="1"/>
              <a:t>Alok</a:t>
            </a:r>
            <a:r>
              <a:rPr lang="en-US" sz="2000" dirty="0"/>
              <a:t> </a:t>
            </a:r>
            <a:r>
              <a:rPr lang="en-US" sz="2000" dirty="0" err="1"/>
              <a:t>Shrivastava</a:t>
            </a:r>
            <a:r>
              <a:rPr lang="en-US" sz="2000" dirty="0"/>
              <a:t>, MD; Mani </a:t>
            </a:r>
            <a:r>
              <a:rPr lang="en-US" sz="2000" dirty="0" err="1"/>
              <a:t>Menon</a:t>
            </a:r>
            <a:r>
              <a:rPr lang="en-US" sz="2000" dirty="0"/>
              <a:t>, MD (2009). </a:t>
            </a:r>
          </a:p>
        </p:txBody>
      </p:sp>
    </p:spTree>
    <p:extLst>
      <p:ext uri="{BB962C8B-B14F-4D97-AF65-F5344CB8AC3E}">
        <p14:creationId xmlns:p14="http://schemas.microsoft.com/office/powerpoint/2010/main" val="18426792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962111"/>
            <a:ext cx="4590231" cy="769441"/>
          </a:xfrm>
          <a:prstGeom prst="rect">
            <a:avLst/>
          </a:prstGeom>
          <a:noFill/>
        </p:spPr>
        <p:txBody>
          <a:bodyPr wrap="none" rtlCol="0">
            <a:spAutoFit/>
          </a:bodyPr>
          <a:lstStyle/>
          <a:p>
            <a:r>
              <a:rPr lang="en-US" sz="4400" dirty="0" smtClean="0"/>
              <a:t>Surgeon Autonomy</a:t>
            </a:r>
            <a:endParaRPr lang="en-US" sz="4400" dirty="0"/>
          </a:p>
        </p:txBody>
      </p:sp>
      <p:sp>
        <p:nvSpPr>
          <p:cNvPr id="5" name="TextBox 4"/>
          <p:cNvSpPr txBox="1"/>
          <p:nvPr/>
        </p:nvSpPr>
        <p:spPr>
          <a:xfrm>
            <a:off x="409976" y="2848451"/>
            <a:ext cx="8276823" cy="1723549"/>
          </a:xfrm>
          <a:prstGeom prst="rect">
            <a:avLst/>
          </a:prstGeom>
          <a:noFill/>
        </p:spPr>
        <p:txBody>
          <a:bodyPr wrap="square" rtlCol="0">
            <a:spAutoFit/>
          </a:bodyPr>
          <a:lstStyle/>
          <a:p>
            <a:pPr marL="285750" indent="-285750">
              <a:spcAft>
                <a:spcPts val="1200"/>
              </a:spcAft>
              <a:buFont typeface="Arial" pitchFamily="34" charset="0"/>
              <a:buChar char="•"/>
            </a:pPr>
            <a:r>
              <a:rPr lang="en-US" sz="2400" dirty="0" smtClean="0"/>
              <a:t>These papers documents methods and results of decreasing the surgeon’s reliance on technicians and external equipment.</a:t>
            </a:r>
          </a:p>
          <a:p>
            <a:pPr marL="285750" indent="-285750">
              <a:spcAft>
                <a:spcPts val="1200"/>
              </a:spcAft>
              <a:buFont typeface="Arial" pitchFamily="34" charset="0"/>
              <a:buChar char="•"/>
            </a:pPr>
            <a:r>
              <a:rPr lang="en-US" sz="2400" dirty="0" smtClean="0"/>
              <a:t>Improving surgeon autonomy can increase both the efficiency and the efficacy of many robot-assisted surgeries.</a:t>
            </a:r>
          </a:p>
        </p:txBody>
      </p:sp>
    </p:spTree>
    <p:extLst>
      <p:ext uri="{BB962C8B-B14F-4D97-AF65-F5344CB8AC3E}">
        <p14:creationId xmlns:p14="http://schemas.microsoft.com/office/powerpoint/2010/main" val="30764335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266423"/>
            <a:ext cx="8105680" cy="769441"/>
          </a:xfrm>
          <a:prstGeom prst="rect">
            <a:avLst/>
          </a:prstGeom>
          <a:noFill/>
        </p:spPr>
        <p:txBody>
          <a:bodyPr wrap="none" rtlCol="0">
            <a:spAutoFit/>
          </a:bodyPr>
          <a:lstStyle/>
          <a:p>
            <a:r>
              <a:rPr lang="en-US" sz="4400" dirty="0" smtClean="0"/>
              <a:t>Paper 1: Robotic Ultrasound Probe</a:t>
            </a:r>
            <a:endParaRPr lang="en-US" sz="4400" dirty="0"/>
          </a:p>
        </p:txBody>
      </p:sp>
      <p:sp>
        <p:nvSpPr>
          <p:cNvPr id="5" name="Rectangle 4"/>
          <p:cNvSpPr/>
          <p:nvPr/>
        </p:nvSpPr>
        <p:spPr>
          <a:xfrm>
            <a:off x="533400" y="2057400"/>
            <a:ext cx="7696200" cy="4093428"/>
          </a:xfrm>
          <a:prstGeom prst="rect">
            <a:avLst/>
          </a:prstGeom>
        </p:spPr>
        <p:txBody>
          <a:bodyPr wrap="square">
            <a:spAutoFit/>
          </a:bodyPr>
          <a:lstStyle/>
          <a:p>
            <a:pPr>
              <a:spcAft>
                <a:spcPts val="1200"/>
              </a:spcAft>
            </a:pPr>
            <a:r>
              <a:rPr lang="en-US" sz="2400" dirty="0" smtClean="0"/>
              <a:t>Intraoperative laparoscopic ultrasonography has already been shown to improve the efficacy of tumor excisions in partial nephrectomies. </a:t>
            </a:r>
            <a:endParaRPr lang="en-US" sz="2400" dirty="0"/>
          </a:p>
          <a:p>
            <a:pPr marL="342900" indent="-342900">
              <a:spcAft>
                <a:spcPts val="1200"/>
              </a:spcAft>
              <a:buFont typeface="Arial" pitchFamily="34" charset="0"/>
              <a:buChar char="•"/>
            </a:pPr>
            <a:r>
              <a:rPr lang="en-US" sz="2400" dirty="0" smtClean="0"/>
              <a:t>While operating the da Vinci console, the surgeon would </a:t>
            </a:r>
            <a:r>
              <a:rPr lang="en-US" sz="2400" b="1" dirty="0" smtClean="0"/>
              <a:t>normally</a:t>
            </a:r>
            <a:r>
              <a:rPr lang="en-US" sz="2400" dirty="0" smtClean="0"/>
              <a:t> </a:t>
            </a:r>
            <a:r>
              <a:rPr lang="en-US" sz="2400" b="1" dirty="0" smtClean="0"/>
              <a:t>require an assistant</a:t>
            </a:r>
            <a:r>
              <a:rPr lang="en-US" sz="2400" dirty="0" smtClean="0"/>
              <a:t> to position the ultrasound probe. </a:t>
            </a:r>
          </a:p>
          <a:p>
            <a:pPr marL="342900" indent="-342900">
              <a:spcAft>
                <a:spcPts val="1200"/>
              </a:spcAft>
              <a:buFont typeface="Arial" pitchFamily="34" charset="0"/>
              <a:buChar char="•"/>
            </a:pPr>
            <a:r>
              <a:rPr lang="en-US" sz="2400" dirty="0" smtClean="0"/>
              <a:t>The authors developed a modality and conducted a study to investigate the benefit to a surgeon who is provided the utility of </a:t>
            </a:r>
            <a:r>
              <a:rPr lang="en-US" sz="2400" b="1" dirty="0" smtClean="0"/>
              <a:t>intraoperative ultrasound probe control from the console independent of an assistant</a:t>
            </a:r>
            <a:r>
              <a:rPr lang="en-US" sz="2400" dirty="0" smtClean="0"/>
              <a:t>.</a:t>
            </a:r>
            <a:endParaRPr lang="en-US" sz="2400" dirty="0"/>
          </a:p>
        </p:txBody>
      </p:sp>
    </p:spTree>
    <p:extLst>
      <p:ext uri="{BB962C8B-B14F-4D97-AF65-F5344CB8AC3E}">
        <p14:creationId xmlns:p14="http://schemas.microsoft.com/office/powerpoint/2010/main" val="6402796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1135559"/>
            <a:ext cx="2246321" cy="769441"/>
          </a:xfrm>
          <a:prstGeom prst="rect">
            <a:avLst/>
          </a:prstGeom>
          <a:noFill/>
        </p:spPr>
        <p:txBody>
          <a:bodyPr wrap="none" rtlCol="0">
            <a:spAutoFit/>
          </a:bodyPr>
          <a:lstStyle/>
          <a:p>
            <a:r>
              <a:rPr lang="en-US" sz="4400" dirty="0" smtClean="0"/>
              <a:t>Methods</a:t>
            </a:r>
            <a:endParaRPr lang="en-US" sz="4400" dirty="0"/>
          </a:p>
        </p:txBody>
      </p:sp>
      <p:sp>
        <p:nvSpPr>
          <p:cNvPr id="5" name="TextBox 4"/>
          <p:cNvSpPr txBox="1"/>
          <p:nvPr/>
        </p:nvSpPr>
        <p:spPr>
          <a:xfrm>
            <a:off x="391633" y="1948934"/>
            <a:ext cx="8447568" cy="1477328"/>
          </a:xfrm>
          <a:prstGeom prst="rect">
            <a:avLst/>
          </a:prstGeom>
          <a:noFill/>
        </p:spPr>
        <p:txBody>
          <a:bodyPr wrap="square" rtlCol="0">
            <a:spAutoFit/>
          </a:bodyPr>
          <a:lstStyle/>
          <a:p>
            <a:pPr marL="342900" indent="-342900">
              <a:spcBef>
                <a:spcPts val="1200"/>
              </a:spcBef>
              <a:buFont typeface="Arial" pitchFamily="34" charset="0"/>
              <a:buChar char="•"/>
            </a:pPr>
            <a:r>
              <a:rPr lang="en-US" sz="2000" dirty="0" smtClean="0"/>
              <a:t>A small </a:t>
            </a:r>
            <a:r>
              <a:rPr lang="en-US" sz="2000" dirty="0" err="1" smtClean="0"/>
              <a:t>Aloka</a:t>
            </a:r>
            <a:r>
              <a:rPr lang="en-US" sz="2000" dirty="0" smtClean="0"/>
              <a:t> ultrasound probe is held at the end or a robotic arm with a grasping mechanism.</a:t>
            </a:r>
          </a:p>
          <a:p>
            <a:pPr marL="342900" indent="-342900">
              <a:spcBef>
                <a:spcPts val="1200"/>
              </a:spcBef>
              <a:buFont typeface="Arial" pitchFamily="34" charset="0"/>
              <a:buChar char="•"/>
            </a:pPr>
            <a:r>
              <a:rPr lang="en-US" sz="2000" dirty="0" smtClean="0"/>
              <a:t>The cable is flexible and leaves the robotic arm’s degrees of freedom almost completely unhindered.</a:t>
            </a:r>
            <a:endParaRPr lang="en-US"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632" y="3733800"/>
            <a:ext cx="5837605"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Box 2"/>
          <p:cNvSpPr txBox="1">
            <a:spLocks noChangeArrowheads="1"/>
          </p:cNvSpPr>
          <p:nvPr/>
        </p:nvSpPr>
        <p:spPr bwMode="auto">
          <a:xfrm>
            <a:off x="4343400" y="6543675"/>
            <a:ext cx="1447800" cy="39052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dirty="0" err="1">
                <a:effectLst/>
                <a:latin typeface="Calibri"/>
                <a:ea typeface="Calibri"/>
                <a:cs typeface="Times New Roman"/>
              </a:rPr>
              <a:t>Bartosz</a:t>
            </a:r>
            <a:r>
              <a:rPr lang="en-US" sz="1100" dirty="0">
                <a:effectLst/>
                <a:latin typeface="Calibri"/>
                <a:ea typeface="Calibri"/>
                <a:cs typeface="Times New Roman"/>
              </a:rPr>
              <a:t> ’12 Figure </a:t>
            </a:r>
            <a:r>
              <a:rPr lang="en-US" sz="1100" dirty="0" smtClean="0">
                <a:effectLst/>
                <a:latin typeface="Calibri"/>
                <a:ea typeface="Calibri"/>
                <a:cs typeface="Times New Roman"/>
              </a:rPr>
              <a:t>1b</a:t>
            </a:r>
            <a:endParaRPr lang="en-US" sz="1100" dirty="0">
              <a:effectLst/>
              <a:latin typeface="Calibri"/>
              <a:ea typeface="Calibri"/>
              <a:cs typeface="Times New Roman"/>
            </a:endParaRPr>
          </a:p>
        </p:txBody>
      </p:sp>
      <p:sp>
        <p:nvSpPr>
          <p:cNvPr id="8" name="TextBox 7"/>
          <p:cNvSpPr txBox="1"/>
          <p:nvPr/>
        </p:nvSpPr>
        <p:spPr>
          <a:xfrm>
            <a:off x="3723800" y="3669268"/>
            <a:ext cx="2143600" cy="369332"/>
          </a:xfrm>
          <a:prstGeom prst="rect">
            <a:avLst/>
          </a:prstGeom>
          <a:noFill/>
        </p:spPr>
        <p:txBody>
          <a:bodyPr wrap="none" rtlCol="0">
            <a:spAutoFit/>
          </a:bodyPr>
          <a:lstStyle/>
          <a:p>
            <a:r>
              <a:rPr lang="en-US" dirty="0" smtClean="0"/>
              <a:t>Grasping mechanism</a:t>
            </a:r>
            <a:endParaRPr lang="en-US" dirty="0"/>
          </a:p>
        </p:txBody>
      </p:sp>
      <p:sp>
        <p:nvSpPr>
          <p:cNvPr id="10" name="TextBox 9"/>
          <p:cNvSpPr txBox="1"/>
          <p:nvPr/>
        </p:nvSpPr>
        <p:spPr>
          <a:xfrm>
            <a:off x="2895600" y="5181600"/>
            <a:ext cx="1367169" cy="369332"/>
          </a:xfrm>
          <a:prstGeom prst="rect">
            <a:avLst/>
          </a:prstGeom>
          <a:noFill/>
        </p:spPr>
        <p:txBody>
          <a:bodyPr wrap="none" rtlCol="0">
            <a:spAutoFit/>
          </a:bodyPr>
          <a:lstStyle/>
          <a:p>
            <a:r>
              <a:rPr lang="en-US" dirty="0" smtClean="0"/>
              <a:t>Flexible cord</a:t>
            </a:r>
            <a:endParaRPr lang="en-US" dirty="0"/>
          </a:p>
        </p:txBody>
      </p:sp>
      <p:sp>
        <p:nvSpPr>
          <p:cNvPr id="11" name="Oval 10"/>
          <p:cNvSpPr/>
          <p:nvPr/>
        </p:nvSpPr>
        <p:spPr>
          <a:xfrm rot="21311705">
            <a:off x="3124009" y="4034039"/>
            <a:ext cx="2863301" cy="92352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endCxn id="11" idx="6"/>
          </p:cNvCxnSpPr>
          <p:nvPr/>
        </p:nvCxnSpPr>
        <p:spPr>
          <a:xfrm flipH="1">
            <a:off x="5982279" y="4375880"/>
            <a:ext cx="93316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934200" y="4114800"/>
            <a:ext cx="1828800" cy="646331"/>
          </a:xfrm>
          <a:prstGeom prst="rect">
            <a:avLst/>
          </a:prstGeom>
          <a:noFill/>
        </p:spPr>
        <p:txBody>
          <a:bodyPr wrap="square" rtlCol="0">
            <a:spAutoFit/>
          </a:bodyPr>
          <a:lstStyle/>
          <a:p>
            <a:r>
              <a:rPr lang="en-US" dirty="0" err="1" smtClean="0"/>
              <a:t>Hitashi-Aloka</a:t>
            </a:r>
            <a:r>
              <a:rPr lang="en-US" dirty="0" smtClean="0"/>
              <a:t> ultrasound probe</a:t>
            </a:r>
            <a:endParaRPr lang="en-US" dirty="0"/>
          </a:p>
        </p:txBody>
      </p:sp>
    </p:spTree>
    <p:extLst>
      <p:ext uri="{BB962C8B-B14F-4D97-AF65-F5344CB8AC3E}">
        <p14:creationId xmlns:p14="http://schemas.microsoft.com/office/powerpoint/2010/main" val="22622911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28599" y="3981174"/>
            <a:ext cx="4724401" cy="2191026"/>
          </a:xfrm>
          <a:prstGeom prst="rect">
            <a:avLst/>
          </a:prstGeom>
          <a:noFill/>
          <a:ln>
            <a:noFill/>
          </a:ln>
        </p:spPr>
      </p:pic>
      <p:sp>
        <p:nvSpPr>
          <p:cNvPr id="5" name="Text Box 2"/>
          <p:cNvSpPr txBox="1">
            <a:spLocks noChangeArrowheads="1"/>
          </p:cNvSpPr>
          <p:nvPr/>
        </p:nvSpPr>
        <p:spPr bwMode="auto">
          <a:xfrm>
            <a:off x="3886200" y="6400800"/>
            <a:ext cx="1371600" cy="39052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dirty="0" err="1">
                <a:effectLst/>
                <a:latin typeface="Calibri"/>
                <a:ea typeface="Calibri"/>
                <a:cs typeface="Times New Roman"/>
              </a:rPr>
              <a:t>Bartosz</a:t>
            </a:r>
            <a:r>
              <a:rPr lang="en-US" sz="1100" dirty="0">
                <a:effectLst/>
                <a:latin typeface="Calibri"/>
                <a:ea typeface="Calibri"/>
                <a:cs typeface="Times New Roman"/>
              </a:rPr>
              <a:t> </a:t>
            </a:r>
            <a:r>
              <a:rPr lang="en-US" sz="1100" dirty="0" smtClean="0">
                <a:effectLst/>
                <a:latin typeface="Calibri"/>
                <a:ea typeface="Calibri"/>
                <a:cs typeface="Times New Roman"/>
              </a:rPr>
              <a:t>’12 </a:t>
            </a:r>
            <a:r>
              <a:rPr lang="en-US" sz="1100" dirty="0">
                <a:effectLst/>
                <a:latin typeface="Calibri"/>
                <a:ea typeface="Calibri"/>
                <a:cs typeface="Times New Roman"/>
              </a:rPr>
              <a:t>Figure 3</a:t>
            </a:r>
          </a:p>
        </p:txBody>
      </p:sp>
      <p:sp>
        <p:nvSpPr>
          <p:cNvPr id="6" name="TextBox 5"/>
          <p:cNvSpPr txBox="1"/>
          <p:nvPr/>
        </p:nvSpPr>
        <p:spPr>
          <a:xfrm>
            <a:off x="685800" y="1135559"/>
            <a:ext cx="5030416" cy="769441"/>
          </a:xfrm>
          <a:prstGeom prst="rect">
            <a:avLst/>
          </a:prstGeom>
          <a:noFill/>
        </p:spPr>
        <p:txBody>
          <a:bodyPr wrap="none" rtlCol="0">
            <a:spAutoFit/>
          </a:bodyPr>
          <a:lstStyle/>
          <a:p>
            <a:r>
              <a:rPr lang="en-US" sz="4400" dirty="0" smtClean="0"/>
              <a:t>Methods (continued)</a:t>
            </a:r>
            <a:endParaRPr lang="en-US" sz="4400" dirty="0"/>
          </a:p>
        </p:txBody>
      </p:sp>
      <p:sp>
        <p:nvSpPr>
          <p:cNvPr id="7" name="TextBox 6"/>
          <p:cNvSpPr txBox="1"/>
          <p:nvPr/>
        </p:nvSpPr>
        <p:spPr>
          <a:xfrm>
            <a:off x="685800" y="1923245"/>
            <a:ext cx="8153400" cy="1477328"/>
          </a:xfrm>
          <a:prstGeom prst="rect">
            <a:avLst/>
          </a:prstGeom>
          <a:noFill/>
        </p:spPr>
        <p:txBody>
          <a:bodyPr wrap="square" rtlCol="0">
            <a:spAutoFit/>
          </a:bodyPr>
          <a:lstStyle/>
          <a:p>
            <a:pPr marL="285750" indent="-285750">
              <a:spcAft>
                <a:spcPts val="1200"/>
              </a:spcAft>
              <a:buFont typeface="Arial" pitchFamily="34" charset="0"/>
              <a:buChar char="•"/>
            </a:pPr>
            <a:r>
              <a:rPr lang="en-US" sz="2000" dirty="0" smtClean="0"/>
              <a:t>The surgeon may now freely control the probe autonomously from the console.</a:t>
            </a:r>
          </a:p>
          <a:p>
            <a:pPr marL="285750" indent="-285750">
              <a:spcAft>
                <a:spcPts val="1200"/>
              </a:spcAft>
              <a:buFont typeface="Arial" pitchFamily="34" charset="0"/>
              <a:buChar char="•"/>
            </a:pPr>
            <a:r>
              <a:rPr lang="en-US" sz="2000" dirty="0" smtClean="0"/>
              <a:t>This probe setup also has greater flexibility than the rigid shaft of a traditional laparoscopic ultrasound probe.</a:t>
            </a:r>
            <a:endParaRPr lang="en-US" sz="20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592723">
            <a:off x="5434346" y="4338500"/>
            <a:ext cx="2781300" cy="1476375"/>
          </a:xfrm>
          <a:prstGeom prst="rect">
            <a:avLst/>
          </a:prstGeom>
        </p:spPr>
      </p:pic>
      <p:sp>
        <p:nvSpPr>
          <p:cNvPr id="9" name="TextBox 8"/>
          <p:cNvSpPr txBox="1"/>
          <p:nvPr/>
        </p:nvSpPr>
        <p:spPr>
          <a:xfrm>
            <a:off x="685800" y="3505200"/>
            <a:ext cx="3212803" cy="369332"/>
          </a:xfrm>
          <a:prstGeom prst="rect">
            <a:avLst/>
          </a:prstGeom>
          <a:noFill/>
        </p:spPr>
        <p:txBody>
          <a:bodyPr wrap="none" rtlCol="0">
            <a:spAutoFit/>
          </a:bodyPr>
          <a:lstStyle/>
          <a:p>
            <a:r>
              <a:rPr lang="en-US" dirty="0" smtClean="0"/>
              <a:t>Author’s setup with </a:t>
            </a:r>
            <a:r>
              <a:rPr lang="en-US" dirty="0" err="1" smtClean="0"/>
              <a:t>Aloka</a:t>
            </a:r>
            <a:r>
              <a:rPr lang="en-US" dirty="0" smtClean="0"/>
              <a:t> probe</a:t>
            </a:r>
            <a:endParaRPr lang="en-US" dirty="0"/>
          </a:p>
        </p:txBody>
      </p:sp>
      <p:sp>
        <p:nvSpPr>
          <p:cNvPr id="10" name="TextBox 9"/>
          <p:cNvSpPr txBox="1"/>
          <p:nvPr/>
        </p:nvSpPr>
        <p:spPr>
          <a:xfrm>
            <a:off x="6324600" y="3400573"/>
            <a:ext cx="1790555" cy="369332"/>
          </a:xfrm>
          <a:prstGeom prst="rect">
            <a:avLst/>
          </a:prstGeom>
          <a:noFill/>
        </p:spPr>
        <p:txBody>
          <a:bodyPr wrap="none" rtlCol="0">
            <a:spAutoFit/>
          </a:bodyPr>
          <a:lstStyle/>
          <a:p>
            <a:r>
              <a:rPr lang="en-US" dirty="0" smtClean="0"/>
              <a:t>Traditional probe</a:t>
            </a:r>
            <a:endParaRPr lang="en-US" dirty="0"/>
          </a:p>
        </p:txBody>
      </p:sp>
      <p:sp>
        <p:nvSpPr>
          <p:cNvPr id="11" name="Rectangle 10"/>
          <p:cNvSpPr/>
          <p:nvPr/>
        </p:nvSpPr>
        <p:spPr>
          <a:xfrm>
            <a:off x="6952984" y="5087034"/>
            <a:ext cx="1915193" cy="646331"/>
          </a:xfrm>
          <a:prstGeom prst="rect">
            <a:avLst/>
          </a:prstGeom>
        </p:spPr>
        <p:txBody>
          <a:bodyPr wrap="square">
            <a:spAutoFit/>
          </a:bodyPr>
          <a:lstStyle/>
          <a:p>
            <a:r>
              <a:rPr lang="en-US" sz="1200" dirty="0" smtClean="0"/>
              <a:t>http://contentx.thinx.ch/m/mandanten/184/topic5185/story11261.html</a:t>
            </a:r>
            <a:endParaRPr lang="en-US" sz="1200" dirty="0"/>
          </a:p>
        </p:txBody>
      </p:sp>
      <p:cxnSp>
        <p:nvCxnSpPr>
          <p:cNvPr id="13" name="Straight Arrow Connector 12"/>
          <p:cNvCxnSpPr/>
          <p:nvPr/>
        </p:nvCxnSpPr>
        <p:spPr>
          <a:xfrm>
            <a:off x="5867400" y="4953000"/>
            <a:ext cx="457200" cy="111932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324719" y="4559121"/>
            <a:ext cx="1085362" cy="369332"/>
          </a:xfrm>
          <a:prstGeom prst="rect">
            <a:avLst/>
          </a:prstGeom>
          <a:noFill/>
        </p:spPr>
        <p:txBody>
          <a:bodyPr wrap="none" rtlCol="0">
            <a:spAutoFit/>
          </a:bodyPr>
          <a:lstStyle/>
          <a:p>
            <a:r>
              <a:rPr lang="en-US" dirty="0" smtClean="0"/>
              <a:t>No swivel</a:t>
            </a:r>
            <a:endParaRPr lang="en-US" dirty="0"/>
          </a:p>
        </p:txBody>
      </p:sp>
    </p:spTree>
    <p:extLst>
      <p:ext uri="{BB962C8B-B14F-4D97-AF65-F5344CB8AC3E}">
        <p14:creationId xmlns:p14="http://schemas.microsoft.com/office/powerpoint/2010/main" val="20868105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066800"/>
            <a:ext cx="1819409" cy="769441"/>
          </a:xfrm>
          <a:prstGeom prst="rect">
            <a:avLst/>
          </a:prstGeom>
          <a:noFill/>
        </p:spPr>
        <p:txBody>
          <a:bodyPr wrap="none" rtlCol="0">
            <a:spAutoFit/>
          </a:bodyPr>
          <a:lstStyle/>
          <a:p>
            <a:r>
              <a:rPr lang="en-US" sz="4400" dirty="0" smtClean="0"/>
              <a:t>Results</a:t>
            </a:r>
            <a:endParaRPr lang="en-US" sz="4400" dirty="0"/>
          </a:p>
        </p:txBody>
      </p:sp>
      <p:sp>
        <p:nvSpPr>
          <p:cNvPr id="5" name="TextBox 4"/>
          <p:cNvSpPr txBox="1"/>
          <p:nvPr/>
        </p:nvSpPr>
        <p:spPr>
          <a:xfrm>
            <a:off x="533401" y="2133600"/>
            <a:ext cx="5562599" cy="4093428"/>
          </a:xfrm>
          <a:prstGeom prst="rect">
            <a:avLst/>
          </a:prstGeom>
          <a:noFill/>
        </p:spPr>
        <p:txBody>
          <a:bodyPr wrap="square" rtlCol="0">
            <a:spAutoFit/>
          </a:bodyPr>
          <a:lstStyle/>
          <a:p>
            <a:pPr marL="285750" indent="-285750">
              <a:spcAft>
                <a:spcPts val="1200"/>
              </a:spcAft>
              <a:buFont typeface="Arial" pitchFamily="34" charset="0"/>
              <a:buChar char="•"/>
            </a:pPr>
            <a:r>
              <a:rPr lang="en-US" sz="2400" dirty="0" smtClean="0"/>
              <a:t>The author’s setup allowed the surgeon to easily guide the ultrasound probe from within the da Vinci console.</a:t>
            </a:r>
          </a:p>
          <a:p>
            <a:pPr marL="285750" indent="-285750">
              <a:spcAft>
                <a:spcPts val="1200"/>
              </a:spcAft>
              <a:buFont typeface="Arial" pitchFamily="34" charset="0"/>
              <a:buChar char="•"/>
            </a:pPr>
            <a:r>
              <a:rPr lang="en-US" sz="2400" dirty="0" smtClean="0"/>
              <a:t>Out of 22 kidney cancer patients, the average warm ischemia time was 17.9 minutes with no recurrence of disease after 13 months.</a:t>
            </a:r>
          </a:p>
          <a:p>
            <a:pPr marL="285750" indent="-285750">
              <a:spcAft>
                <a:spcPts val="1200"/>
              </a:spcAft>
              <a:buFont typeface="Arial" pitchFamily="34" charset="0"/>
              <a:buChar char="•"/>
            </a:pPr>
            <a:r>
              <a:rPr lang="en-US" sz="2400" dirty="0" smtClean="0"/>
              <a:t>This method is suspected to be more accurate than an assistant operating the probe.</a:t>
            </a:r>
            <a:endParaRPr lang="en-US" sz="24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999" r="22581"/>
          <a:stretch/>
        </p:blipFill>
        <p:spPr bwMode="auto">
          <a:xfrm>
            <a:off x="6248400" y="1451520"/>
            <a:ext cx="2514600" cy="4327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400800" y="3810000"/>
            <a:ext cx="762000" cy="19454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Box 2"/>
          <p:cNvSpPr txBox="1">
            <a:spLocks noChangeArrowheads="1"/>
          </p:cNvSpPr>
          <p:nvPr/>
        </p:nvSpPr>
        <p:spPr bwMode="auto">
          <a:xfrm>
            <a:off x="7543800" y="6543675"/>
            <a:ext cx="1371600" cy="39052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dirty="0" err="1">
                <a:effectLst/>
                <a:latin typeface="Calibri"/>
                <a:ea typeface="Calibri"/>
                <a:cs typeface="Times New Roman"/>
              </a:rPr>
              <a:t>Bartosz</a:t>
            </a:r>
            <a:r>
              <a:rPr lang="en-US" sz="1100" dirty="0">
                <a:effectLst/>
                <a:latin typeface="Calibri"/>
                <a:ea typeface="Calibri"/>
                <a:cs typeface="Times New Roman"/>
              </a:rPr>
              <a:t> </a:t>
            </a:r>
            <a:r>
              <a:rPr lang="en-US" sz="1100" dirty="0" smtClean="0">
                <a:effectLst/>
                <a:latin typeface="Calibri"/>
                <a:ea typeface="Calibri"/>
                <a:cs typeface="Times New Roman"/>
              </a:rPr>
              <a:t>’12 </a:t>
            </a:r>
            <a:r>
              <a:rPr lang="en-US" sz="1100" dirty="0">
                <a:effectLst/>
                <a:latin typeface="Calibri"/>
                <a:ea typeface="Calibri"/>
                <a:cs typeface="Times New Roman"/>
              </a:rPr>
              <a:t>Figure 3</a:t>
            </a:r>
          </a:p>
        </p:txBody>
      </p:sp>
    </p:spTree>
    <p:extLst>
      <p:ext uri="{BB962C8B-B14F-4D97-AF65-F5344CB8AC3E}">
        <p14:creationId xmlns:p14="http://schemas.microsoft.com/office/powerpoint/2010/main" val="13066476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573047"/>
            <a:ext cx="2502480" cy="769441"/>
          </a:xfrm>
          <a:prstGeom prst="rect">
            <a:avLst/>
          </a:prstGeom>
          <a:noFill/>
        </p:spPr>
        <p:txBody>
          <a:bodyPr wrap="none" rtlCol="0">
            <a:spAutoFit/>
          </a:bodyPr>
          <a:lstStyle/>
          <a:p>
            <a:r>
              <a:rPr lang="en-US" sz="4400" dirty="0" smtClean="0"/>
              <a:t>Relevance</a:t>
            </a:r>
            <a:endParaRPr lang="en-US" sz="4400" dirty="0"/>
          </a:p>
        </p:txBody>
      </p:sp>
      <p:sp>
        <p:nvSpPr>
          <p:cNvPr id="5" name="TextBox 4"/>
          <p:cNvSpPr txBox="1"/>
          <p:nvPr/>
        </p:nvSpPr>
        <p:spPr>
          <a:xfrm>
            <a:off x="762000" y="2424767"/>
            <a:ext cx="7848600" cy="2985433"/>
          </a:xfrm>
          <a:prstGeom prst="rect">
            <a:avLst/>
          </a:prstGeom>
          <a:noFill/>
        </p:spPr>
        <p:txBody>
          <a:bodyPr wrap="square" rtlCol="0">
            <a:spAutoFit/>
          </a:bodyPr>
          <a:lstStyle/>
          <a:p>
            <a:pPr marL="285750" indent="-285750">
              <a:spcAft>
                <a:spcPts val="1200"/>
              </a:spcAft>
              <a:buFont typeface="Arial" pitchFamily="34" charset="0"/>
              <a:buChar char="•"/>
            </a:pPr>
            <a:r>
              <a:rPr lang="en-US" sz="2400" dirty="0" smtClean="0"/>
              <a:t>The authors devise a method which provides the surgeon with real-time feedback control of the surgery with ultrasonography.</a:t>
            </a:r>
          </a:p>
          <a:p>
            <a:pPr marL="285750" indent="-285750">
              <a:spcAft>
                <a:spcPts val="1200"/>
              </a:spcAft>
              <a:buFont typeface="Arial" pitchFamily="34" charset="0"/>
              <a:buChar char="•"/>
            </a:pPr>
            <a:r>
              <a:rPr lang="en-US" sz="2400" dirty="0" smtClean="0"/>
              <a:t>Their interface uses an implementation of </a:t>
            </a:r>
            <a:r>
              <a:rPr lang="en-US" sz="2400" dirty="0" err="1" smtClean="0"/>
              <a:t>TilePro</a:t>
            </a:r>
            <a:r>
              <a:rPr lang="en-US" sz="2400" dirty="0" smtClean="0"/>
              <a:t> similar to what we hope to develop.</a:t>
            </a:r>
          </a:p>
          <a:p>
            <a:pPr marL="285750" indent="-285750">
              <a:spcAft>
                <a:spcPts val="1200"/>
              </a:spcAft>
              <a:buFont typeface="Arial" pitchFamily="34" charset="0"/>
              <a:buChar char="•"/>
            </a:pPr>
            <a:r>
              <a:rPr lang="en-US" sz="2400" dirty="0" smtClean="0"/>
              <a:t>The paper provides additional evidence of the benefits of surgeon autonomy.</a:t>
            </a:r>
            <a:endParaRPr lang="en-US" sz="2400" dirty="0"/>
          </a:p>
        </p:txBody>
      </p:sp>
    </p:spTree>
    <p:extLst>
      <p:ext uri="{BB962C8B-B14F-4D97-AF65-F5344CB8AC3E}">
        <p14:creationId xmlns:p14="http://schemas.microsoft.com/office/powerpoint/2010/main" val="26103622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1446</TotalTime>
  <Words>1263</Words>
  <Application>Microsoft Office PowerPoint</Application>
  <PresentationFormat>On-screen Show (4:3)</PresentationFormat>
  <Paragraphs>105</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Project 9 Data Integration During Robotic Ultrasound-Guided Surgery</vt:lpstr>
      <vt:lpstr>Project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Owner</cp:lastModifiedBy>
  <cp:revision>34</cp:revision>
  <cp:lastPrinted>2013-04-23T17:21:07Z</cp:lastPrinted>
  <dcterms:created xsi:type="dcterms:W3CDTF">2013-04-22T17:18:01Z</dcterms:created>
  <dcterms:modified xsi:type="dcterms:W3CDTF">2013-04-23T17:24:21Z</dcterms:modified>
</cp:coreProperties>
</file>