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69" r:id="rId3"/>
    <p:sldId id="268" r:id="rId4"/>
    <p:sldId id="273" r:id="rId5"/>
    <p:sldId id="271" r:id="rId6"/>
    <p:sldId id="276" r:id="rId7"/>
    <p:sldId id="275" r:id="rId8"/>
    <p:sldId id="272" r:id="rId9"/>
    <p:sldId id="260" r:id="rId10"/>
    <p:sldId id="279" r:id="rId11"/>
    <p:sldId id="280" r:id="rId12"/>
    <p:sldId id="285" r:id="rId13"/>
    <p:sldId id="282" r:id="rId14"/>
    <p:sldId id="277" r:id="rId15"/>
    <p:sldId id="278" r:id="rId16"/>
    <p:sldId id="283" r:id="rId17"/>
    <p:sldId id="261" r:id="rId18"/>
    <p:sldId id="274" r:id="rId19"/>
    <p:sldId id="267" r:id="rId20"/>
    <p:sldId id="281"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96FEF9-6A2A-4AEB-A41D-68A2280E939D}">
          <p14:sldIdLst>
            <p14:sldId id="256"/>
            <p14:sldId id="269"/>
            <p14:sldId id="268"/>
          </p14:sldIdLst>
        </p14:section>
        <p14:section name="Background" id="{6393A476-4917-4509-A4A7-7C9F1E243B03}">
          <p14:sldIdLst>
            <p14:sldId id="273"/>
            <p14:sldId id="271"/>
            <p14:sldId id="276"/>
          </p14:sldIdLst>
        </p14:section>
        <p14:section name="Relevance" id="{448A7C79-655C-4761-96BB-63F0D55FE9E6}">
          <p14:sldIdLst>
            <p14:sldId id="275"/>
          </p14:sldIdLst>
        </p14:section>
        <p14:section name="Project Goals" id="{425AB728-51EC-47EC-8CC7-4C76DC835ACD}">
          <p14:sldIdLst>
            <p14:sldId id="272"/>
          </p14:sldIdLst>
        </p14:section>
        <p14:section name="Technical Approach" id="{C848B9F2-7128-4073-8FCE-9094BC25754F}">
          <p14:sldIdLst>
            <p14:sldId id="260"/>
            <p14:sldId id="279"/>
            <p14:sldId id="280"/>
            <p14:sldId id="285"/>
            <p14:sldId id="282"/>
            <p14:sldId id="277"/>
          </p14:sldIdLst>
        </p14:section>
        <p14:section name="Deliverables" id="{4F8BA78C-1662-40DD-B0BD-346F2B91D73E}">
          <p14:sldIdLst>
            <p14:sldId id="278"/>
          </p14:sldIdLst>
        </p14:section>
        <p14:section name="Timeline" id="{B955FB62-8735-406D-BA9C-3F539D226065}">
          <p14:sldIdLst>
            <p14:sldId id="283"/>
          </p14:sldIdLst>
        </p14:section>
        <p14:section name="Responsibilities" id="{9155E8C0-EB45-4D7F-BFD4-865047DE681D}">
          <p14:sldIdLst>
            <p14:sldId id="261"/>
          </p14:sldIdLst>
        </p14:section>
        <p14:section name="Dependencies" id="{53AA59E4-44D2-4EC9-90BE-579FA70BD92B}">
          <p14:sldIdLst>
            <p14:sldId id="274"/>
          </p14:sldIdLst>
        </p14:section>
        <p14:section name="Management Plan" id="{E8072407-98E7-46BA-A7F1-CB5D018B612F}">
          <p14:sldIdLst>
            <p14:sldId id="267"/>
          </p14:sldIdLst>
        </p14:section>
        <p14:section name="Reading List" id="{CF2C3872-7E86-49EE-8314-C6ECB0D0A192}">
          <p14:sldIdLst>
            <p14:sldId id="281"/>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19" autoAdjust="0"/>
  </p:normalViewPr>
  <p:slideViewPr>
    <p:cSldViewPr>
      <p:cViewPr varScale="1">
        <p:scale>
          <a:sx n="56" d="100"/>
          <a:sy n="56" d="100"/>
        </p:scale>
        <p:origin x="-147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548"/>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6BC58E-BABD-4394-839E-018C64A5165D}" type="datetimeFigureOut">
              <a:rPr lang="en-US" smtClean="0"/>
              <a:pPr/>
              <a:t>2/17/2011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2CB2B4-C889-4163-AC24-CF4225F0CE53}" type="slidenum">
              <a:rPr lang="en-US" smtClean="0"/>
              <a:pPr/>
              <a:t>‹#›</a:t>
            </a:fld>
            <a:endParaRPr lang="en-US"/>
          </a:p>
        </p:txBody>
      </p:sp>
    </p:spTree>
    <p:extLst>
      <p:ext uri="{BB962C8B-B14F-4D97-AF65-F5344CB8AC3E}">
        <p14:creationId xmlns:p14="http://schemas.microsoft.com/office/powerpoint/2010/main" val="1052481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80282-2D01-4FB3-97AB-94D2406853A3}" type="datetimeFigureOut">
              <a:rPr lang="en-US" smtClean="0"/>
              <a:pPr/>
              <a:t>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F3557-C9AD-4D4F-9733-5F65A4322609}" type="slidenum">
              <a:rPr lang="en-US" smtClean="0"/>
              <a:pPr/>
              <a:t>‹#›</a:t>
            </a:fld>
            <a:endParaRPr lang="en-US"/>
          </a:p>
        </p:txBody>
      </p:sp>
    </p:spTree>
    <p:extLst>
      <p:ext uri="{BB962C8B-B14F-4D97-AF65-F5344CB8AC3E}">
        <p14:creationId xmlns:p14="http://schemas.microsoft.com/office/powerpoint/2010/main" val="288372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AF3557-C9AD-4D4F-9733-5F65A4322609}" type="slidenum">
              <a:rPr lang="en-US" smtClean="0"/>
              <a:pPr/>
              <a:t>2</a:t>
            </a:fld>
            <a:endParaRPr lang="en-US"/>
          </a:p>
        </p:txBody>
      </p:sp>
    </p:spTree>
    <p:extLst>
      <p:ext uri="{BB962C8B-B14F-4D97-AF65-F5344CB8AC3E}">
        <p14:creationId xmlns:p14="http://schemas.microsoft.com/office/powerpoint/2010/main" val="230043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Fundus</a:t>
            </a:r>
            <a:r>
              <a:rPr lang="en-US" baseline="0" dirty="0" smtClean="0"/>
              <a:t> – Interior surface of the eye, you can see the vessels.</a:t>
            </a:r>
            <a:endParaRPr lang="en-US" dirty="0"/>
          </a:p>
        </p:txBody>
      </p:sp>
      <p:sp>
        <p:nvSpPr>
          <p:cNvPr id="4" name="Slide Number Placeholder 3"/>
          <p:cNvSpPr>
            <a:spLocks noGrp="1"/>
          </p:cNvSpPr>
          <p:nvPr>
            <p:ph type="sldNum" sz="quarter" idx="10"/>
          </p:nvPr>
        </p:nvSpPr>
        <p:spPr/>
        <p:txBody>
          <a:bodyPr/>
          <a:lstStyle/>
          <a:p>
            <a:fld id="{E1AF3557-C9AD-4D4F-9733-5F65A4322609}" type="slidenum">
              <a:rPr lang="en-US" smtClean="0"/>
              <a:pPr/>
              <a:t>4</a:t>
            </a:fld>
            <a:endParaRPr lang="en-US"/>
          </a:p>
        </p:txBody>
      </p:sp>
    </p:spTree>
    <p:extLst>
      <p:ext uri="{BB962C8B-B14F-4D97-AF65-F5344CB8AC3E}">
        <p14:creationId xmlns:p14="http://schemas.microsoft.com/office/powerpoint/2010/main" val="12663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 </a:t>
            </a:r>
            <a:r>
              <a:rPr lang="en-US" sz="1200" kern="1200" dirty="0" smtClean="0">
                <a:solidFill>
                  <a:schemeClr val="tx1"/>
                </a:solidFill>
                <a:effectLst/>
                <a:latin typeface="+mn-lt"/>
                <a:ea typeface="+mn-ea"/>
                <a:cs typeface="+mn-cs"/>
              </a:rPr>
              <a:t>An optical coherence tomography. Done when a surgeon finds certain distinct</a:t>
            </a:r>
            <a:r>
              <a:rPr lang="en-US" sz="1200" kern="1200" baseline="0" dirty="0" smtClean="0">
                <a:solidFill>
                  <a:schemeClr val="tx1"/>
                </a:solidFill>
                <a:effectLst/>
                <a:latin typeface="+mn-lt"/>
                <a:ea typeface="+mn-ea"/>
                <a:cs typeface="+mn-cs"/>
              </a:rPr>
              <a:t> or visually interesting areas of the retina to explore, allows to see the layer of the eye. For ILM, part of the first layer is peeled off, and the OCT image allows the surgeon to pick a good spot to start.</a:t>
            </a:r>
            <a:endParaRPr lang="en-US" dirty="0"/>
          </a:p>
        </p:txBody>
      </p:sp>
      <p:sp>
        <p:nvSpPr>
          <p:cNvPr id="4" name="Slide Number Placeholder 3"/>
          <p:cNvSpPr>
            <a:spLocks noGrp="1"/>
          </p:cNvSpPr>
          <p:nvPr>
            <p:ph type="sldNum" sz="quarter" idx="10"/>
          </p:nvPr>
        </p:nvSpPr>
        <p:spPr/>
        <p:txBody>
          <a:bodyPr/>
          <a:lstStyle/>
          <a:p>
            <a:fld id="{E1AF3557-C9AD-4D4F-9733-5F65A4322609}" type="slidenum">
              <a:rPr lang="en-US" smtClean="0"/>
              <a:pPr/>
              <a:t>5</a:t>
            </a:fld>
            <a:endParaRPr lang="en-US"/>
          </a:p>
        </p:txBody>
      </p:sp>
    </p:spTree>
    <p:extLst>
      <p:ext uri="{BB962C8B-B14F-4D97-AF65-F5344CB8AC3E}">
        <p14:creationId xmlns:p14="http://schemas.microsoft.com/office/powerpoint/2010/main" val="135803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 - </a:t>
            </a:r>
            <a:r>
              <a:rPr lang="en-US" sz="1200" kern="1200" dirty="0" smtClean="0">
                <a:solidFill>
                  <a:schemeClr val="tx1"/>
                </a:solidFill>
                <a:effectLst/>
                <a:latin typeface="+mn-lt"/>
                <a:ea typeface="+mn-ea"/>
                <a:cs typeface="+mn-cs"/>
              </a:rPr>
              <a:t>An optical coherence tomography. Done when a surgeon finds certain distinct</a:t>
            </a:r>
            <a:r>
              <a:rPr lang="en-US" sz="1200" kern="1200" baseline="0" dirty="0" smtClean="0">
                <a:solidFill>
                  <a:schemeClr val="tx1"/>
                </a:solidFill>
                <a:effectLst/>
                <a:latin typeface="+mn-lt"/>
                <a:ea typeface="+mn-ea"/>
                <a:cs typeface="+mn-cs"/>
              </a:rPr>
              <a:t> or visually interesting areas of the retina to explore, allows to see the layer of the eye. For ILM, part of the first layer is peeled off, and the OCT image allows the surgeon to pick a good spot to start.</a:t>
            </a:r>
            <a:endParaRPr lang="en-US" dirty="0"/>
          </a:p>
        </p:txBody>
      </p:sp>
      <p:sp>
        <p:nvSpPr>
          <p:cNvPr id="4" name="Slide Number Placeholder 3"/>
          <p:cNvSpPr>
            <a:spLocks noGrp="1"/>
          </p:cNvSpPr>
          <p:nvPr>
            <p:ph type="sldNum" sz="quarter" idx="10"/>
          </p:nvPr>
        </p:nvSpPr>
        <p:spPr/>
        <p:txBody>
          <a:bodyPr/>
          <a:lstStyle/>
          <a:p>
            <a:fld id="{E1AF3557-C9AD-4D4F-9733-5F65A4322609}" type="slidenum">
              <a:rPr lang="en-US" smtClean="0"/>
              <a:pPr/>
              <a:t>6</a:t>
            </a:fld>
            <a:endParaRPr lang="en-US"/>
          </a:p>
        </p:txBody>
      </p:sp>
    </p:spTree>
    <p:extLst>
      <p:ext uri="{BB962C8B-B14F-4D97-AF65-F5344CB8AC3E}">
        <p14:creationId xmlns:p14="http://schemas.microsoft.com/office/powerpoint/2010/main" val="135803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0" dirty="0" smtClean="0">
                <a:latin typeface="Verdana" charset="0"/>
                <a:cs typeface="ＭＳ Ｐゴシック" pitchFamily="-107" charset="-128"/>
              </a:rPr>
              <a:t>Surgeon annotates preoperative image</a:t>
            </a:r>
          </a:p>
          <a:p>
            <a:endParaRPr lang="en-US" sz="1200" kern="0" dirty="0" smtClean="0">
              <a:latin typeface="Verdana" charset="0"/>
              <a:cs typeface="ＭＳ Ｐゴシック" pitchFamily="-107" charset="-128"/>
            </a:endParaRPr>
          </a:p>
          <a:p>
            <a:r>
              <a:rPr lang="en-US" sz="1200" b="1" kern="0" dirty="0" smtClean="0">
                <a:latin typeface="Verdana" charset="0"/>
                <a:cs typeface="ＭＳ Ｐゴシック" pitchFamily="-107" charset="-128"/>
              </a:rPr>
              <a:t>Problem: </a:t>
            </a:r>
            <a:endParaRPr lang="en-US" sz="1200" i="1" kern="0" dirty="0" smtClean="0">
              <a:latin typeface="Verdana" charset="0"/>
              <a:cs typeface="ＭＳ Ｐゴシック" pitchFamily="-107" charset="-128"/>
            </a:endParaRPr>
          </a:p>
          <a:p>
            <a:r>
              <a:rPr lang="en-US" sz="1200" i="1" kern="0" dirty="0" smtClean="0">
                <a:latin typeface="Verdana" charset="0"/>
                <a:cs typeface="ＭＳ Ｐゴシック" pitchFamily="-107" charset="-128"/>
              </a:rPr>
              <a:t>Mentally track notes &amp; locations during surgery, adding significant load to the already challenging surgical task. </a:t>
            </a:r>
            <a:endParaRPr lang="en-US" sz="1200" i="1" dirty="0" smtClean="0"/>
          </a:p>
          <a:p>
            <a:endParaRPr lang="en-US" dirty="0"/>
          </a:p>
        </p:txBody>
      </p:sp>
      <p:sp>
        <p:nvSpPr>
          <p:cNvPr id="4" name="Slide Number Placeholder 3"/>
          <p:cNvSpPr>
            <a:spLocks noGrp="1"/>
          </p:cNvSpPr>
          <p:nvPr>
            <p:ph type="sldNum" sz="quarter" idx="10"/>
          </p:nvPr>
        </p:nvSpPr>
        <p:spPr/>
        <p:txBody>
          <a:bodyPr/>
          <a:lstStyle/>
          <a:p>
            <a:pPr>
              <a:defRPr/>
            </a:pPr>
            <a:fld id="{3B0D2E1C-7764-4A3A-9C59-C5077396092A}"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frameworks</a:t>
            </a:r>
          </a:p>
          <a:p>
            <a:r>
              <a:rPr lang="en-US" dirty="0" smtClean="0"/>
              <a:t>Intra-intra registration using sample video, feature-</a:t>
            </a:r>
            <a:r>
              <a:rPr lang="en-US" dirty="0" err="1" smtClean="0"/>
              <a:t>detcet</a:t>
            </a:r>
            <a:r>
              <a:rPr lang="en-US" baseline="0" dirty="0" smtClean="0"/>
              <a:t> the first few frames, register the rest</a:t>
            </a:r>
            <a:endParaRPr lang="en-US" dirty="0" smtClean="0"/>
          </a:p>
          <a:p>
            <a:r>
              <a:rPr lang="en-US" dirty="0" smtClean="0"/>
              <a:t>Identifying</a:t>
            </a:r>
            <a:r>
              <a:rPr lang="en-US" baseline="0" dirty="0" smtClean="0"/>
              <a:t> areas to work with</a:t>
            </a:r>
            <a:endParaRPr lang="en-US" dirty="0"/>
          </a:p>
        </p:txBody>
      </p:sp>
      <p:sp>
        <p:nvSpPr>
          <p:cNvPr id="4" name="Slide Number Placeholder 3"/>
          <p:cNvSpPr>
            <a:spLocks noGrp="1"/>
          </p:cNvSpPr>
          <p:nvPr>
            <p:ph type="sldNum" sz="quarter" idx="10"/>
          </p:nvPr>
        </p:nvSpPr>
        <p:spPr/>
        <p:txBody>
          <a:bodyPr/>
          <a:lstStyle/>
          <a:p>
            <a:fld id="{E1AF3557-C9AD-4D4F-9733-5F65A4322609}" type="slidenum">
              <a:rPr lang="en-US" smtClean="0"/>
              <a:pPr/>
              <a:t>9</a:t>
            </a:fld>
            <a:endParaRPr lang="en-US"/>
          </a:p>
        </p:txBody>
      </p:sp>
    </p:spTree>
    <p:extLst>
      <p:ext uri="{BB962C8B-B14F-4D97-AF65-F5344CB8AC3E}">
        <p14:creationId xmlns:p14="http://schemas.microsoft.com/office/powerpoint/2010/main" val="265552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frameworks</a:t>
            </a:r>
          </a:p>
          <a:p>
            <a:r>
              <a:rPr lang="en-US" dirty="0" smtClean="0"/>
              <a:t>Identifying</a:t>
            </a:r>
            <a:r>
              <a:rPr lang="en-US" baseline="0" dirty="0" smtClean="0"/>
              <a:t> areas to work with</a:t>
            </a:r>
            <a:endParaRPr lang="en-US" dirty="0"/>
          </a:p>
        </p:txBody>
      </p:sp>
      <p:sp>
        <p:nvSpPr>
          <p:cNvPr id="4" name="Slide Number Placeholder 3"/>
          <p:cNvSpPr>
            <a:spLocks noGrp="1"/>
          </p:cNvSpPr>
          <p:nvPr>
            <p:ph type="sldNum" sz="quarter" idx="10"/>
          </p:nvPr>
        </p:nvSpPr>
        <p:spPr/>
        <p:txBody>
          <a:bodyPr/>
          <a:lstStyle/>
          <a:p>
            <a:fld id="{E1AF3557-C9AD-4D4F-9733-5F65A4322609}" type="slidenum">
              <a:rPr lang="en-US" smtClean="0"/>
              <a:pPr/>
              <a:t>13</a:t>
            </a:fld>
            <a:endParaRPr lang="en-US"/>
          </a:p>
        </p:txBody>
      </p:sp>
    </p:spTree>
    <p:extLst>
      <p:ext uri="{BB962C8B-B14F-4D97-AF65-F5344CB8AC3E}">
        <p14:creationId xmlns:p14="http://schemas.microsoft.com/office/powerpoint/2010/main" val="265552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frameworks</a:t>
            </a:r>
          </a:p>
          <a:p>
            <a:r>
              <a:rPr lang="en-US" dirty="0" smtClean="0"/>
              <a:t>Identifying</a:t>
            </a:r>
            <a:r>
              <a:rPr lang="en-US" baseline="0" dirty="0" smtClean="0"/>
              <a:t> areas to work with</a:t>
            </a:r>
            <a:endParaRPr lang="en-US" dirty="0"/>
          </a:p>
        </p:txBody>
      </p:sp>
      <p:sp>
        <p:nvSpPr>
          <p:cNvPr id="4" name="Slide Number Placeholder 3"/>
          <p:cNvSpPr>
            <a:spLocks noGrp="1"/>
          </p:cNvSpPr>
          <p:nvPr>
            <p:ph type="sldNum" sz="quarter" idx="10"/>
          </p:nvPr>
        </p:nvSpPr>
        <p:spPr/>
        <p:txBody>
          <a:bodyPr/>
          <a:lstStyle/>
          <a:p>
            <a:fld id="{E1AF3557-C9AD-4D4F-9733-5F65A4322609}" type="slidenum">
              <a:rPr lang="en-US" smtClean="0"/>
              <a:pPr/>
              <a:t>14</a:t>
            </a:fld>
            <a:endParaRPr lang="en-US"/>
          </a:p>
        </p:txBody>
      </p:sp>
    </p:spTree>
    <p:extLst>
      <p:ext uri="{BB962C8B-B14F-4D97-AF65-F5344CB8AC3E}">
        <p14:creationId xmlns:p14="http://schemas.microsoft.com/office/powerpoint/2010/main" val="265552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GPU – different SURF</a:t>
            </a:r>
            <a:r>
              <a:rPr lang="en-US" baseline="0" dirty="0" smtClean="0"/>
              <a:t> framework</a:t>
            </a:r>
          </a:p>
          <a:p>
            <a:r>
              <a:rPr lang="en-US" baseline="0" dirty="0" smtClean="0"/>
              <a:t>Use our different strengths and knowledge</a:t>
            </a:r>
            <a:endParaRPr lang="en-US" dirty="0"/>
          </a:p>
        </p:txBody>
      </p:sp>
      <p:sp>
        <p:nvSpPr>
          <p:cNvPr id="4" name="Slide Number Placeholder 3"/>
          <p:cNvSpPr>
            <a:spLocks noGrp="1"/>
          </p:cNvSpPr>
          <p:nvPr>
            <p:ph type="sldNum" sz="quarter" idx="10"/>
          </p:nvPr>
        </p:nvSpPr>
        <p:spPr/>
        <p:txBody>
          <a:bodyPr/>
          <a:lstStyle/>
          <a:p>
            <a:fld id="{E1AF3557-C9AD-4D4F-9733-5F65A4322609}" type="slidenum">
              <a:rPr lang="en-US" smtClean="0"/>
              <a:pPr/>
              <a:t>17</a:t>
            </a:fld>
            <a:endParaRPr lang="en-US"/>
          </a:p>
        </p:txBody>
      </p:sp>
    </p:spTree>
    <p:extLst>
      <p:ext uri="{BB962C8B-B14F-4D97-AF65-F5344CB8AC3E}">
        <p14:creationId xmlns:p14="http://schemas.microsoft.com/office/powerpoint/2010/main" val="3628218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F822852-F61A-458D-B71D-5322132EB795}" type="datetimeFigureOut">
              <a:rPr lang="en-US" smtClean="0"/>
              <a:pPr/>
              <a:t>2/17/2011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E90CA7-F3E9-422D-8039-5513508251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E90CA7-F3E9-422D-8039-5513508251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E90CA7-F3E9-422D-8039-5513508251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E90CA7-F3E9-422D-8039-5513508251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4125" y="5724525"/>
            <a:ext cx="28098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4850" y="6372225"/>
            <a:ext cx="1819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E90CA7-F3E9-422D-8039-5513508251C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E90CA7-F3E9-422D-8039-5513508251C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8E90CA7-F3E9-422D-8039-5513508251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E90CA7-F3E9-422D-8039-5513508251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822852-F61A-458D-B71D-5322132EB795}" type="datetimeFigureOut">
              <a:rPr lang="en-US" smtClean="0"/>
              <a:pPr/>
              <a:t>2/17/2011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E90CA7-F3E9-422D-8039-5513508251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F822852-F61A-458D-B71D-5322132EB795}" type="datetimeFigureOut">
              <a:rPr lang="en-US" smtClean="0"/>
              <a:pPr/>
              <a:t>2/17/2011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E90CA7-F3E9-422D-8039-5513508251C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822852-F61A-458D-B71D-5322132EB795}" type="datetimeFigureOut">
              <a:rPr lang="en-US" smtClean="0"/>
              <a:pPr/>
              <a:t>2/17/2011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E90CA7-F3E9-422D-8039-5513508251C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F822852-F61A-458D-B71D-5322132EB795}" type="datetimeFigureOut">
              <a:rPr lang="en-US" smtClean="0"/>
              <a:pPr/>
              <a:t>2/17/2011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E90CA7-F3E9-422D-8039-5513508251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Visual Annotation of Clinically Important Anatomical Landmarks for </a:t>
            </a:r>
            <a:r>
              <a:rPr lang="en-US" dirty="0" err="1" smtClean="0"/>
              <a:t>VitreoRetinal</a:t>
            </a:r>
            <a:r>
              <a:rPr lang="en-US" dirty="0" smtClean="0"/>
              <a:t> Surgery </a:t>
            </a:r>
            <a:endParaRPr lang="en-US" dirty="0"/>
          </a:p>
        </p:txBody>
      </p:sp>
      <p:sp>
        <p:nvSpPr>
          <p:cNvPr id="3" name="Subtitle 2"/>
          <p:cNvSpPr>
            <a:spLocks noGrp="1"/>
          </p:cNvSpPr>
          <p:nvPr>
            <p:ph type="subTitle" idx="1"/>
          </p:nvPr>
        </p:nvSpPr>
        <p:spPr/>
        <p:txBody>
          <a:bodyPr/>
          <a:lstStyle/>
          <a:p>
            <a:r>
              <a:rPr lang="en-US" dirty="0" smtClean="0"/>
              <a:t>Vincent Ng</a:t>
            </a:r>
          </a:p>
          <a:p>
            <a:r>
              <a:rPr lang="en-US" dirty="0" err="1" smtClean="0"/>
              <a:t>Xin</a:t>
            </a:r>
            <a:r>
              <a:rPr lang="en-US" dirty="0" smtClean="0"/>
              <a:t> Yuan Wang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latin typeface="Times New Roman" pitchFamily="18" charset="0"/>
              </a:rPr>
              <a:t>Scale-space </a:t>
            </a:r>
            <a:r>
              <a:rPr lang="en-US" sz="2800" dirty="0" err="1" smtClean="0">
                <a:latin typeface="Times New Roman" pitchFamily="18" charset="0"/>
              </a:rPr>
              <a:t>extrema</a:t>
            </a:r>
            <a:r>
              <a:rPr lang="en-US" sz="2800" dirty="0" smtClean="0">
                <a:latin typeface="Times New Roman" pitchFamily="18" charset="0"/>
              </a:rPr>
              <a:t> detection</a:t>
            </a:r>
          </a:p>
          <a:p>
            <a:r>
              <a:rPr lang="en-US" sz="2800" dirty="0" err="1" smtClean="0">
                <a:latin typeface="Times New Roman" pitchFamily="18" charset="0"/>
              </a:rPr>
              <a:t>Keypoint</a:t>
            </a:r>
            <a:r>
              <a:rPr lang="en-US" sz="2800" dirty="0" smtClean="0">
                <a:latin typeface="Times New Roman" pitchFamily="18" charset="0"/>
              </a:rPr>
              <a:t> localization</a:t>
            </a:r>
          </a:p>
          <a:p>
            <a:r>
              <a:rPr lang="en-US" sz="2800" dirty="0" smtClean="0">
                <a:latin typeface="Times New Roman" pitchFamily="18" charset="0"/>
              </a:rPr>
              <a:t>Orientation assignment</a:t>
            </a:r>
          </a:p>
          <a:p>
            <a:r>
              <a:rPr lang="en-US" sz="2800" dirty="0" err="1" smtClean="0">
                <a:latin typeface="Times New Roman" pitchFamily="18" charset="0"/>
              </a:rPr>
              <a:t>Keypoint</a:t>
            </a:r>
            <a:r>
              <a:rPr lang="en-US" sz="2800" dirty="0" smtClean="0">
                <a:latin typeface="Times New Roman" pitchFamily="18" charset="0"/>
              </a:rPr>
              <a:t> descriptor</a:t>
            </a:r>
          </a:p>
          <a:p>
            <a:endParaRPr lang="en-US" dirty="0"/>
          </a:p>
        </p:txBody>
      </p:sp>
      <p:sp>
        <p:nvSpPr>
          <p:cNvPr id="3" name="Title 2"/>
          <p:cNvSpPr>
            <a:spLocks noGrp="1"/>
          </p:cNvSpPr>
          <p:nvPr>
            <p:ph type="title"/>
          </p:nvPr>
        </p:nvSpPr>
        <p:spPr/>
        <p:txBody>
          <a:bodyPr/>
          <a:lstStyle/>
          <a:p>
            <a:r>
              <a:rPr lang="en-US" dirty="0" smtClean="0"/>
              <a:t>	Technical Approach(SIFT)</a:t>
            </a:r>
            <a:endParaRPr lang="en-US" dirty="0"/>
          </a:p>
        </p:txBody>
      </p:sp>
      <p:pic>
        <p:nvPicPr>
          <p:cNvPr id="4" name="Picture 4"/>
          <p:cNvPicPr>
            <a:picLocks noChangeAspect="1" noChangeArrowheads="1"/>
          </p:cNvPicPr>
          <p:nvPr/>
        </p:nvPicPr>
        <p:blipFill>
          <a:blip r:embed="rId2"/>
          <a:srcRect/>
          <a:stretch>
            <a:fillRect/>
          </a:stretch>
        </p:blipFill>
        <p:spPr bwMode="auto">
          <a:xfrm>
            <a:off x="6172200" y="1524000"/>
            <a:ext cx="2286000" cy="1691615"/>
          </a:xfrm>
          <a:prstGeom prst="rect">
            <a:avLst/>
          </a:prstGeom>
          <a:noFill/>
          <a:ln w="9525" algn="ctr">
            <a:noFill/>
            <a:miter lim="800000"/>
            <a:headEnd/>
            <a:tailEnd/>
          </a:ln>
          <a:effectLst/>
        </p:spPr>
      </p:pic>
      <p:grpSp>
        <p:nvGrpSpPr>
          <p:cNvPr id="5" name="Group 17"/>
          <p:cNvGrpSpPr>
            <a:grpSpLocks/>
          </p:cNvGrpSpPr>
          <p:nvPr/>
        </p:nvGrpSpPr>
        <p:grpSpPr bwMode="auto">
          <a:xfrm>
            <a:off x="6400800" y="3505200"/>
            <a:ext cx="1866900" cy="1524000"/>
            <a:chOff x="1440" y="1680"/>
            <a:chExt cx="2376" cy="2520"/>
          </a:xfrm>
        </p:grpSpPr>
        <p:pic>
          <p:nvPicPr>
            <p:cNvPr id="6" name="Picture 12"/>
            <p:cNvPicPr>
              <a:picLocks noChangeAspect="1" noChangeArrowheads="1"/>
            </p:cNvPicPr>
            <p:nvPr/>
          </p:nvPicPr>
          <p:blipFill>
            <a:blip r:embed="rId3"/>
            <a:srcRect/>
            <a:stretch>
              <a:fillRect/>
            </a:stretch>
          </p:blipFill>
          <p:spPr bwMode="auto">
            <a:xfrm>
              <a:off x="1440" y="1680"/>
              <a:ext cx="2376" cy="2520"/>
            </a:xfrm>
            <a:prstGeom prst="rect">
              <a:avLst/>
            </a:prstGeom>
            <a:noFill/>
          </p:spPr>
        </p:pic>
        <p:pic>
          <p:nvPicPr>
            <p:cNvPr id="7" name="Picture 13"/>
            <p:cNvPicPr>
              <a:picLocks noChangeAspect="1" noChangeArrowheads="1"/>
            </p:cNvPicPr>
            <p:nvPr/>
          </p:nvPicPr>
          <p:blipFill>
            <a:blip r:embed="rId4"/>
            <a:srcRect/>
            <a:stretch>
              <a:fillRect/>
            </a:stretch>
          </p:blipFill>
          <p:spPr bwMode="auto">
            <a:xfrm rot="2358871">
              <a:off x="2112" y="2016"/>
              <a:ext cx="1206" cy="1284"/>
            </a:xfrm>
            <a:prstGeom prst="rect">
              <a:avLst/>
            </a:prstGeom>
            <a:noFill/>
            <a:ln w="9525">
              <a:noFill/>
              <a:miter lim="800000"/>
              <a:headEnd/>
              <a:tailEnd/>
            </a:ln>
          </p:spPr>
        </p:pic>
        <p:sp>
          <p:nvSpPr>
            <p:cNvPr id="8" name="Line 14"/>
            <p:cNvSpPr>
              <a:spLocks noChangeShapeType="1"/>
            </p:cNvSpPr>
            <p:nvPr/>
          </p:nvSpPr>
          <p:spPr bwMode="auto">
            <a:xfrm flipV="1">
              <a:off x="2688" y="2064"/>
              <a:ext cx="480" cy="624"/>
            </a:xfrm>
            <a:prstGeom prst="line">
              <a:avLst/>
            </a:prstGeom>
            <a:noFill/>
            <a:ln w="60325">
              <a:solidFill>
                <a:srgbClr val="0000FF"/>
              </a:solidFill>
              <a:round/>
              <a:headEnd/>
              <a:tailEnd type="triangle" w="med" len="med"/>
            </a:ln>
            <a:effectLst/>
          </p:spPr>
          <p:txBody>
            <a:bodyPr/>
            <a:lstStyle/>
            <a:p>
              <a:endParaRPr lang="en-US"/>
            </a:p>
          </p:txBody>
        </p:sp>
        <p:pic>
          <p:nvPicPr>
            <p:cNvPr id="9" name="Picture 16"/>
            <p:cNvPicPr>
              <a:picLocks noChangeAspect="1" noChangeArrowheads="1"/>
            </p:cNvPicPr>
            <p:nvPr/>
          </p:nvPicPr>
          <p:blipFill>
            <a:blip r:embed="rId5"/>
            <a:srcRect/>
            <a:stretch>
              <a:fillRect/>
            </a:stretch>
          </p:blipFill>
          <p:spPr bwMode="auto">
            <a:xfrm>
              <a:off x="2640" y="2640"/>
              <a:ext cx="84" cy="84"/>
            </a:xfrm>
            <a:prstGeom prst="rect">
              <a:avLst/>
            </a:prstGeom>
            <a:noFill/>
          </p:spPr>
        </p:pic>
      </p:grpSp>
      <p:pic>
        <p:nvPicPr>
          <p:cNvPr id="10" name="Picture 4" descr="descrip"/>
          <p:cNvPicPr>
            <a:picLocks noChangeAspect="1" noChangeArrowheads="1"/>
          </p:cNvPicPr>
          <p:nvPr/>
        </p:nvPicPr>
        <p:blipFill>
          <a:blip r:embed="rId6"/>
          <a:srcRect/>
          <a:stretch>
            <a:fillRect/>
          </a:stretch>
        </p:blipFill>
        <p:spPr bwMode="auto">
          <a:xfrm>
            <a:off x="914400" y="3429000"/>
            <a:ext cx="4953000" cy="2357035"/>
          </a:xfrm>
          <a:prstGeom prst="rect">
            <a:avLst/>
          </a:prstGeom>
          <a:noFill/>
        </p:spPr>
      </p:pic>
      <p:sp>
        <p:nvSpPr>
          <p:cNvPr id="11" name="TextBox 10"/>
          <p:cNvSpPr txBox="1"/>
          <p:nvPr/>
        </p:nvSpPr>
        <p:spPr>
          <a:xfrm>
            <a:off x="3276600" y="5786035"/>
            <a:ext cx="2743200" cy="307777"/>
          </a:xfrm>
          <a:prstGeom prst="rect">
            <a:avLst/>
          </a:prstGeom>
          <a:noFill/>
        </p:spPr>
        <p:txBody>
          <a:bodyPr wrap="square" rtlCol="0">
            <a:spAutoFit/>
          </a:bodyPr>
          <a:lstStyle/>
          <a:p>
            <a:r>
              <a:rPr lang="en-US" sz="1400" dirty="0" smtClean="0"/>
              <a:t>Courtesy of David Lowe</a:t>
            </a:r>
            <a:endParaRPr lang="en-US" sz="1400" dirty="0"/>
          </a:p>
        </p:txBody>
      </p:sp>
    </p:spTree>
    <p:extLst>
      <p:ext uri="{BB962C8B-B14F-4D97-AF65-F5344CB8AC3E}">
        <p14:creationId xmlns:p14="http://schemas.microsoft.com/office/powerpoint/2010/main" val="3244279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a:t>
            </a:r>
            <a:r>
              <a:rPr lang="en-US" dirty="0" err="1" smtClean="0"/>
              <a:t>Approch</a:t>
            </a:r>
            <a:r>
              <a:rPr lang="en-US" dirty="0" smtClean="0"/>
              <a:t>(SIFT)</a:t>
            </a:r>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533400" y="1905000"/>
            <a:ext cx="5029200" cy="3759926"/>
          </a:xfrm>
          <a:prstGeom prst="rect">
            <a:avLst/>
          </a:prstGeom>
          <a:noFill/>
        </p:spPr>
      </p:pic>
      <p:sp>
        <p:nvSpPr>
          <p:cNvPr id="6" name="Rectangle 5"/>
          <p:cNvSpPr/>
          <p:nvPr/>
        </p:nvSpPr>
        <p:spPr>
          <a:xfrm>
            <a:off x="5867400" y="2362200"/>
            <a:ext cx="2971800" cy="2031325"/>
          </a:xfrm>
          <a:prstGeom prst="rect">
            <a:avLst/>
          </a:prstGeom>
        </p:spPr>
        <p:txBody>
          <a:bodyPr wrap="square">
            <a:spAutoFit/>
          </a:bodyPr>
          <a:lstStyle/>
          <a:p>
            <a:pPr marL="457200" indent="-457200"/>
            <a:r>
              <a:rPr lang="en-US" dirty="0" smtClean="0"/>
              <a:t>(a) 233x189 image</a:t>
            </a:r>
          </a:p>
          <a:p>
            <a:pPr marL="457200" indent="-457200"/>
            <a:r>
              <a:rPr lang="en-US" dirty="0" smtClean="0"/>
              <a:t>(b) 832 DOG </a:t>
            </a:r>
            <a:r>
              <a:rPr lang="en-US" dirty="0" err="1" smtClean="0"/>
              <a:t>extrema</a:t>
            </a:r>
            <a:endParaRPr lang="en-US" dirty="0" smtClean="0"/>
          </a:p>
          <a:p>
            <a:pPr marL="457200" indent="-457200"/>
            <a:r>
              <a:rPr lang="en-US" dirty="0" smtClean="0"/>
              <a:t>(c) 729 left after peak</a:t>
            </a:r>
          </a:p>
          <a:p>
            <a:pPr marL="457200" indent="-457200"/>
            <a:r>
              <a:rPr lang="en-US" dirty="0" smtClean="0"/>
              <a:t>      value threshold</a:t>
            </a:r>
          </a:p>
          <a:p>
            <a:pPr marL="457200" indent="-457200"/>
            <a:r>
              <a:rPr lang="en-US" dirty="0" smtClean="0"/>
              <a:t>(d) 536 left after testing</a:t>
            </a:r>
          </a:p>
          <a:p>
            <a:pPr marL="457200" indent="-457200"/>
            <a:r>
              <a:rPr lang="en-US" dirty="0" smtClean="0"/>
              <a:t>      ratio of principle</a:t>
            </a:r>
          </a:p>
          <a:p>
            <a:pPr marL="457200" indent="-457200"/>
            <a:r>
              <a:rPr lang="en-US" dirty="0" smtClean="0"/>
              <a:t>      curvatures</a:t>
            </a:r>
            <a:endParaRPr lang="en-US" dirty="0"/>
          </a:p>
        </p:txBody>
      </p:sp>
      <p:sp>
        <p:nvSpPr>
          <p:cNvPr id="5" name="TextBox 4"/>
          <p:cNvSpPr txBox="1"/>
          <p:nvPr/>
        </p:nvSpPr>
        <p:spPr>
          <a:xfrm>
            <a:off x="3276600" y="5786035"/>
            <a:ext cx="2743200" cy="307777"/>
          </a:xfrm>
          <a:prstGeom prst="rect">
            <a:avLst/>
          </a:prstGeom>
          <a:noFill/>
        </p:spPr>
        <p:txBody>
          <a:bodyPr wrap="square" rtlCol="0">
            <a:spAutoFit/>
          </a:bodyPr>
          <a:lstStyle/>
          <a:p>
            <a:r>
              <a:rPr lang="en-US" sz="1400" dirty="0" smtClean="0"/>
              <a:t>Courtesy of David Lowe</a:t>
            </a:r>
            <a:endParaRPr lang="en-US" sz="1400" dirty="0"/>
          </a:p>
        </p:txBody>
      </p:sp>
    </p:spTree>
    <p:extLst>
      <p:ext uri="{BB962C8B-B14F-4D97-AF65-F5344CB8AC3E}">
        <p14:creationId xmlns:p14="http://schemas.microsoft.com/office/powerpoint/2010/main" val="65915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a:t>
            </a:r>
            <a:r>
              <a:rPr lang="en-US" dirty="0" err="1" smtClean="0"/>
              <a:t>Approch</a:t>
            </a:r>
            <a:r>
              <a:rPr lang="en-US" dirty="0" smtClean="0"/>
              <a:t>(RANSAC)</a:t>
            </a:r>
            <a:endParaRPr lang="en-US" dirty="0"/>
          </a:p>
        </p:txBody>
      </p:sp>
      <p:sp>
        <p:nvSpPr>
          <p:cNvPr id="6" name="Rectangle 5"/>
          <p:cNvSpPr/>
          <p:nvPr/>
        </p:nvSpPr>
        <p:spPr>
          <a:xfrm>
            <a:off x="1752600" y="1524000"/>
            <a:ext cx="2971800" cy="369332"/>
          </a:xfrm>
          <a:prstGeom prst="rect">
            <a:avLst/>
          </a:prstGeom>
        </p:spPr>
        <p:txBody>
          <a:bodyPr wrap="square">
            <a:spAutoFit/>
          </a:bodyPr>
          <a:lstStyle/>
          <a:p>
            <a:pPr marL="457200" indent="-457200"/>
            <a:r>
              <a:rPr lang="en-US" dirty="0" err="1" smtClean="0"/>
              <a:t>RANdom</a:t>
            </a:r>
            <a:r>
              <a:rPr lang="en-US" dirty="0" smtClean="0"/>
              <a:t> </a:t>
            </a:r>
            <a:r>
              <a:rPr lang="en-US" dirty="0" err="1" smtClean="0"/>
              <a:t>SAmple</a:t>
            </a:r>
            <a:r>
              <a:rPr lang="en-US" dirty="0" smtClean="0"/>
              <a:t> Consensus</a:t>
            </a:r>
            <a:endParaRPr lang="en-US" dirty="0"/>
          </a:p>
        </p:txBody>
      </p:sp>
      <p:sp>
        <p:nvSpPr>
          <p:cNvPr id="5" name="TextBox 4"/>
          <p:cNvSpPr txBox="1"/>
          <p:nvPr/>
        </p:nvSpPr>
        <p:spPr>
          <a:xfrm>
            <a:off x="3276600" y="5786035"/>
            <a:ext cx="2743200" cy="307777"/>
          </a:xfrm>
          <a:prstGeom prst="rect">
            <a:avLst/>
          </a:prstGeom>
          <a:noFill/>
        </p:spPr>
        <p:txBody>
          <a:bodyPr wrap="square" rtlCol="0">
            <a:spAutoFit/>
          </a:bodyPr>
          <a:lstStyle/>
          <a:p>
            <a:r>
              <a:rPr lang="en-US" sz="1400" dirty="0" smtClean="0"/>
              <a:t>Courtesy of wiki</a:t>
            </a:r>
            <a:endParaRPr lang="en-US" sz="1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105400" y="2362200"/>
            <a:ext cx="2428875" cy="2428875"/>
          </a:xfrm>
          <a:prstGeom prst="rect">
            <a:avLst/>
          </a:prstGeom>
          <a:noFill/>
          <a:ln w="9525">
            <a:noFill/>
            <a:miter lim="800000"/>
            <a:headEnd/>
            <a:tailEnd/>
          </a:ln>
        </p:spPr>
      </p:pic>
      <p:pic>
        <p:nvPicPr>
          <p:cNvPr id="2" name="Picture 3"/>
          <p:cNvPicPr>
            <a:picLocks noChangeAspect="1" noChangeArrowheads="1"/>
          </p:cNvPicPr>
          <p:nvPr/>
        </p:nvPicPr>
        <p:blipFill>
          <a:blip r:embed="rId3" cstate="print"/>
          <a:srcRect/>
          <a:stretch>
            <a:fillRect/>
          </a:stretch>
        </p:blipFill>
        <p:spPr bwMode="auto">
          <a:xfrm>
            <a:off x="1981200" y="2362200"/>
            <a:ext cx="2428875" cy="2428875"/>
          </a:xfrm>
          <a:prstGeom prst="rect">
            <a:avLst/>
          </a:prstGeom>
          <a:noFill/>
          <a:ln w="9525">
            <a:noFill/>
            <a:miter lim="800000"/>
            <a:headEnd/>
            <a:tailEnd/>
          </a:ln>
        </p:spPr>
      </p:pic>
    </p:spTree>
    <p:extLst>
      <p:ext uri="{BB962C8B-B14F-4D97-AF65-F5344CB8AC3E}">
        <p14:creationId xmlns:p14="http://schemas.microsoft.com/office/powerpoint/2010/main" val="2735682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lstStyle/>
          <a:p>
            <a:r>
              <a:rPr lang="en-US" dirty="0" smtClean="0"/>
              <a:t>Registration</a:t>
            </a:r>
          </a:p>
          <a:p>
            <a:pPr lvl="1"/>
            <a:r>
              <a:rPr lang="en-US" dirty="0" smtClean="0"/>
              <a:t>Intra-intra feature registration</a:t>
            </a:r>
          </a:p>
          <a:p>
            <a:pPr lvl="1"/>
            <a:r>
              <a:rPr lang="en-US" dirty="0" err="1"/>
              <a:t>Preop</a:t>
            </a:r>
            <a:r>
              <a:rPr lang="en-US" dirty="0"/>
              <a:t>-intra </a:t>
            </a:r>
            <a:r>
              <a:rPr lang="en-US" dirty="0" smtClean="0"/>
              <a:t>registration</a:t>
            </a:r>
          </a:p>
          <a:p>
            <a:pPr lvl="2"/>
            <a:r>
              <a:rPr lang="en-US" dirty="0" err="1" smtClean="0"/>
              <a:t>OpenCV</a:t>
            </a:r>
            <a:r>
              <a:rPr lang="en-US" dirty="0" smtClean="0"/>
              <a:t>, SURF/SIFT</a:t>
            </a:r>
          </a:p>
          <a:p>
            <a:pPr lvl="1"/>
            <a:r>
              <a:rPr lang="en-US" dirty="0" smtClean="0">
                <a:solidFill>
                  <a:srgbClr val="0070C0"/>
                </a:solidFill>
              </a:rPr>
              <a:t>Image processing</a:t>
            </a:r>
          </a:p>
          <a:p>
            <a:pPr lvl="2"/>
            <a:r>
              <a:rPr lang="en-US" dirty="0" err="1" smtClean="0">
                <a:solidFill>
                  <a:srgbClr val="0070C0"/>
                </a:solidFill>
              </a:rPr>
              <a:t>OpenCV</a:t>
            </a:r>
            <a:endParaRPr lang="en-US" dirty="0" smtClean="0">
              <a:solidFill>
                <a:srgbClr val="0070C0"/>
              </a:solidFill>
            </a:endParaRPr>
          </a:p>
          <a:p>
            <a:r>
              <a:rPr lang="en-US" dirty="0" smtClean="0"/>
              <a:t>Modern Computing Power</a:t>
            </a:r>
          </a:p>
          <a:p>
            <a:pPr lvl="1"/>
            <a:r>
              <a:rPr lang="en-US" dirty="0" smtClean="0"/>
              <a:t>Multi-core </a:t>
            </a:r>
          </a:p>
          <a:p>
            <a:pPr lvl="1"/>
            <a:r>
              <a:rPr lang="en-US" dirty="0" smtClean="0"/>
              <a:t>GPU</a:t>
            </a:r>
            <a:endParaRPr lang="en-US" dirty="0"/>
          </a:p>
        </p:txBody>
      </p:sp>
      <p:sp>
        <p:nvSpPr>
          <p:cNvPr id="3" name="Title 2"/>
          <p:cNvSpPr>
            <a:spLocks noGrp="1"/>
          </p:cNvSpPr>
          <p:nvPr>
            <p:ph type="title"/>
          </p:nvPr>
        </p:nvSpPr>
        <p:spPr/>
        <p:txBody>
          <a:bodyPr/>
          <a:lstStyle/>
          <a:p>
            <a:r>
              <a:rPr lang="en-US" dirty="0" smtClean="0"/>
              <a:t>Technical Approach</a:t>
            </a:r>
            <a:endParaRPr lang="en-US" dirty="0"/>
          </a:p>
        </p:txBody>
      </p:sp>
      <p:sp>
        <p:nvSpPr>
          <p:cNvPr id="5" name="TextBox 4"/>
          <p:cNvSpPr txBox="1"/>
          <p:nvPr/>
        </p:nvSpPr>
        <p:spPr>
          <a:xfrm>
            <a:off x="5257800" y="1219200"/>
            <a:ext cx="3733800" cy="4247317"/>
          </a:xfrm>
          <a:prstGeom prst="rect">
            <a:avLst/>
          </a:prstGeom>
          <a:noFill/>
        </p:spPr>
        <p:txBody>
          <a:bodyPr wrap="square" rtlCol="0">
            <a:spAutoFit/>
          </a:bodyPr>
          <a:lstStyle/>
          <a:p>
            <a:pPr marL="285750" indent="-285750">
              <a:buFont typeface="Arial" pitchFamily="34" charset="0"/>
              <a:buChar char="•"/>
            </a:pPr>
            <a:r>
              <a:rPr lang="en-US" sz="2700" dirty="0" smtClean="0"/>
              <a:t>Image Processing</a:t>
            </a:r>
          </a:p>
          <a:p>
            <a:pPr marL="742950" lvl="1" indent="-285750">
              <a:buFont typeface="Arial" pitchFamily="34" charset="0"/>
              <a:buChar char="•"/>
            </a:pPr>
            <a:r>
              <a:rPr lang="en-US" sz="2700" dirty="0" smtClean="0"/>
              <a:t>Aperture</a:t>
            </a:r>
          </a:p>
          <a:p>
            <a:pPr marL="742950" lvl="1" indent="-285750">
              <a:buFont typeface="Arial" pitchFamily="34" charset="0"/>
              <a:buChar char="•"/>
            </a:pPr>
            <a:r>
              <a:rPr lang="en-US" sz="2700" dirty="0" smtClean="0"/>
              <a:t>Light cone</a:t>
            </a:r>
          </a:p>
          <a:p>
            <a:pPr marL="742950" lvl="1" indent="-285750">
              <a:buFont typeface="Arial" pitchFamily="34" charset="0"/>
              <a:buChar char="•"/>
            </a:pPr>
            <a:r>
              <a:rPr lang="en-US" sz="2700" dirty="0" smtClean="0"/>
              <a:t>Focus</a:t>
            </a:r>
          </a:p>
          <a:p>
            <a:pPr marL="742950" lvl="1" indent="-285750">
              <a:buFont typeface="Arial" pitchFamily="34" charset="0"/>
              <a:buChar char="•"/>
            </a:pPr>
            <a:r>
              <a:rPr lang="en-US" sz="2700" dirty="0" smtClean="0"/>
              <a:t>Exposure issues</a:t>
            </a:r>
          </a:p>
          <a:p>
            <a:pPr marL="742950" lvl="1" indent="-285750">
              <a:buFont typeface="Arial" pitchFamily="34" charset="0"/>
              <a:buChar char="•"/>
            </a:pPr>
            <a:r>
              <a:rPr lang="en-US" sz="2700" dirty="0" smtClean="0"/>
              <a:t>Interference </a:t>
            </a:r>
            <a:r>
              <a:rPr lang="en-US" sz="2700" smtClean="0"/>
              <a:t>with floaters</a:t>
            </a:r>
            <a:endParaRPr lang="en-US" sz="2700" dirty="0" smtClean="0"/>
          </a:p>
          <a:p>
            <a:pPr marL="742950" lvl="1" indent="-285750">
              <a:buFont typeface="Arial" pitchFamily="34" charset="0"/>
              <a:buChar char="•"/>
            </a:pPr>
            <a:r>
              <a:rPr lang="en-US" sz="2700" dirty="0" smtClean="0"/>
              <a:t>Tool interference</a:t>
            </a:r>
          </a:p>
          <a:p>
            <a:pPr marL="285750" indent="-285750">
              <a:buFont typeface="Arial" pitchFamily="34" charset="0"/>
              <a:buChar char="•"/>
            </a:pPr>
            <a:endParaRPr lang="en-US" sz="2700" dirty="0"/>
          </a:p>
        </p:txBody>
      </p:sp>
    </p:spTree>
    <p:extLst>
      <p:ext uri="{BB962C8B-B14F-4D97-AF65-F5344CB8AC3E}">
        <p14:creationId xmlns:p14="http://schemas.microsoft.com/office/powerpoint/2010/main" val="1669996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lstStyle/>
          <a:p>
            <a:r>
              <a:rPr lang="en-US" dirty="0" smtClean="0"/>
              <a:t>Registration</a:t>
            </a:r>
          </a:p>
          <a:p>
            <a:pPr lvl="1"/>
            <a:r>
              <a:rPr lang="en-US" dirty="0" smtClean="0"/>
              <a:t>Intra-intra feature registration</a:t>
            </a:r>
            <a:endParaRPr lang="en-US" dirty="0"/>
          </a:p>
          <a:p>
            <a:pPr lvl="1"/>
            <a:r>
              <a:rPr lang="en-US" dirty="0" err="1"/>
              <a:t>Preop</a:t>
            </a:r>
            <a:r>
              <a:rPr lang="en-US" dirty="0"/>
              <a:t>-intra </a:t>
            </a:r>
            <a:r>
              <a:rPr lang="en-US" dirty="0" smtClean="0"/>
              <a:t>registration</a:t>
            </a:r>
          </a:p>
          <a:p>
            <a:pPr lvl="2"/>
            <a:r>
              <a:rPr lang="en-US" dirty="0" err="1" smtClean="0"/>
              <a:t>OpenCV</a:t>
            </a:r>
            <a:r>
              <a:rPr lang="en-US" dirty="0" smtClean="0"/>
              <a:t>, SURF/SIFT</a:t>
            </a:r>
          </a:p>
          <a:p>
            <a:pPr lvl="1"/>
            <a:r>
              <a:rPr lang="en-US" dirty="0" smtClean="0"/>
              <a:t>Image processing</a:t>
            </a:r>
          </a:p>
          <a:p>
            <a:pPr lvl="2"/>
            <a:r>
              <a:rPr lang="en-US" dirty="0" err="1" smtClean="0"/>
              <a:t>OpenCV</a:t>
            </a:r>
            <a:endParaRPr lang="en-US" dirty="0" smtClean="0"/>
          </a:p>
          <a:p>
            <a:r>
              <a:rPr lang="en-US" dirty="0" smtClean="0">
                <a:solidFill>
                  <a:srgbClr val="0070C0"/>
                </a:solidFill>
              </a:rPr>
              <a:t>Modern Computing Power</a:t>
            </a:r>
          </a:p>
          <a:p>
            <a:pPr lvl="1"/>
            <a:r>
              <a:rPr lang="en-US" dirty="0" smtClean="0">
                <a:solidFill>
                  <a:srgbClr val="0070C0"/>
                </a:solidFill>
              </a:rPr>
              <a:t>Multi-core </a:t>
            </a:r>
          </a:p>
          <a:p>
            <a:pPr lvl="1"/>
            <a:r>
              <a:rPr lang="en-US" dirty="0" smtClean="0">
                <a:solidFill>
                  <a:srgbClr val="0070C0"/>
                </a:solidFill>
              </a:rPr>
              <a:t>GPU</a:t>
            </a:r>
            <a:endParaRPr lang="en-US" dirty="0">
              <a:solidFill>
                <a:srgbClr val="0070C0"/>
              </a:solidFill>
            </a:endParaRPr>
          </a:p>
        </p:txBody>
      </p:sp>
      <p:sp>
        <p:nvSpPr>
          <p:cNvPr id="3" name="Title 2"/>
          <p:cNvSpPr>
            <a:spLocks noGrp="1"/>
          </p:cNvSpPr>
          <p:nvPr>
            <p:ph type="title"/>
          </p:nvPr>
        </p:nvSpPr>
        <p:spPr/>
        <p:txBody>
          <a:bodyPr/>
          <a:lstStyle/>
          <a:p>
            <a:r>
              <a:rPr lang="en-US" dirty="0" smtClean="0"/>
              <a:t>Technical Approach</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116" y="0"/>
            <a:ext cx="2924175" cy="301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07103"/>
            <a:ext cx="3486150" cy="269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438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Minimum</a:t>
            </a:r>
          </a:p>
          <a:p>
            <a:pPr lvl="1"/>
            <a:r>
              <a:rPr lang="en-US" dirty="0" smtClean="0"/>
              <a:t>Utilize, understand and implement SURF</a:t>
            </a:r>
          </a:p>
          <a:p>
            <a:pPr lvl="1"/>
            <a:r>
              <a:rPr lang="en-US" dirty="0" smtClean="0"/>
              <a:t>Test/Validate program using manually picked annotations as ground truth</a:t>
            </a:r>
            <a:endParaRPr lang="en-US" dirty="0"/>
          </a:p>
          <a:p>
            <a:pPr lvl="1"/>
            <a:r>
              <a:rPr lang="en-US" dirty="0" smtClean="0"/>
              <a:t>Data: Surgical and non-surgical</a:t>
            </a:r>
            <a:r>
              <a:rPr lang="en-US" dirty="0"/>
              <a:t> </a:t>
            </a:r>
          </a:p>
          <a:p>
            <a:r>
              <a:rPr lang="en-US" dirty="0"/>
              <a:t>Expected</a:t>
            </a:r>
          </a:p>
          <a:p>
            <a:pPr lvl="1"/>
            <a:r>
              <a:rPr lang="en-US" dirty="0" smtClean="0"/>
              <a:t>Multicore processor speedup</a:t>
            </a:r>
          </a:p>
          <a:p>
            <a:pPr lvl="1"/>
            <a:r>
              <a:rPr lang="en-US" dirty="0" smtClean="0"/>
              <a:t>Simple GUI that marks annotation for surgeon</a:t>
            </a:r>
          </a:p>
          <a:p>
            <a:pPr lvl="1"/>
            <a:r>
              <a:rPr lang="en-US" dirty="0" smtClean="0"/>
              <a:t>Initial Image processing for real surgery data</a:t>
            </a:r>
            <a:endParaRPr lang="en-US" dirty="0"/>
          </a:p>
          <a:p>
            <a:r>
              <a:rPr lang="en-US" dirty="0"/>
              <a:t>Maximum</a:t>
            </a:r>
          </a:p>
          <a:p>
            <a:pPr lvl="1"/>
            <a:r>
              <a:rPr lang="en-US" dirty="0" smtClean="0"/>
              <a:t>Deploy </a:t>
            </a:r>
            <a:r>
              <a:rPr lang="en-US" dirty="0"/>
              <a:t>solution into OR</a:t>
            </a:r>
            <a:r>
              <a:rPr lang="en-US" dirty="0" smtClean="0"/>
              <a:t>.</a:t>
            </a:r>
          </a:p>
          <a:p>
            <a:pPr lvl="1"/>
            <a:r>
              <a:rPr lang="en-US" dirty="0" smtClean="0"/>
              <a:t>Integrate fundus/OCT data to surgeon’s screen</a:t>
            </a:r>
          </a:p>
          <a:p>
            <a:pPr lvl="1"/>
            <a:r>
              <a:rPr lang="en-US" dirty="0" smtClean="0"/>
              <a:t>Real-time </a:t>
            </a:r>
            <a:r>
              <a:rPr lang="en-US" dirty="0"/>
              <a:t>image </a:t>
            </a:r>
            <a:r>
              <a:rPr lang="en-US" dirty="0" smtClean="0"/>
              <a:t>processing with GPU acceleration</a:t>
            </a:r>
            <a:endParaRPr lang="en-US" dirty="0"/>
          </a:p>
        </p:txBody>
      </p:sp>
      <p:sp>
        <p:nvSpPr>
          <p:cNvPr id="3" name="Title 2"/>
          <p:cNvSpPr>
            <a:spLocks noGrp="1"/>
          </p:cNvSpPr>
          <p:nvPr>
            <p:ph type="title"/>
          </p:nvPr>
        </p:nvSpPr>
        <p:spPr/>
        <p:txBody>
          <a:bodyPr/>
          <a:lstStyle/>
          <a:p>
            <a:r>
              <a:rPr lang="en-US" dirty="0" smtClean="0"/>
              <a:t>Deliverables</a:t>
            </a:r>
            <a:endParaRPr lang="en-US" dirty="0"/>
          </a:p>
        </p:txBody>
      </p:sp>
    </p:spTree>
    <p:extLst>
      <p:ext uri="{BB962C8B-B14F-4D97-AF65-F5344CB8AC3E}">
        <p14:creationId xmlns:p14="http://schemas.microsoft.com/office/powerpoint/2010/main" val="1323142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Timeline</a:t>
            </a:r>
            <a:br>
              <a:rPr lang="en-US" dirty="0" smtClean="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04497816"/>
              </p:ext>
            </p:extLst>
          </p:nvPr>
        </p:nvGraphicFramePr>
        <p:xfrm>
          <a:off x="152400" y="1295400"/>
          <a:ext cx="8763008" cy="4617007"/>
        </p:xfrm>
        <a:graphic>
          <a:graphicData uri="http://schemas.openxmlformats.org/drawingml/2006/table">
            <a:tbl>
              <a:tblPr/>
              <a:tblGrid>
                <a:gridCol w="2079800"/>
                <a:gridCol w="556934"/>
                <a:gridCol w="556934"/>
                <a:gridCol w="556934"/>
                <a:gridCol w="556934"/>
                <a:gridCol w="556934"/>
                <a:gridCol w="556934"/>
                <a:gridCol w="556934"/>
                <a:gridCol w="556934"/>
                <a:gridCol w="556934"/>
                <a:gridCol w="556934"/>
                <a:gridCol w="556934"/>
                <a:gridCol w="556934"/>
              </a:tblGrid>
              <a:tr h="530275">
                <a:tc>
                  <a:txBody>
                    <a:bodyPr/>
                    <a:lstStyle/>
                    <a:p>
                      <a:pPr algn="l" fontAlgn="t"/>
                      <a:r>
                        <a:rPr lang="en-US" sz="1600" b="0" i="0" u="none" strike="noStrike" dirty="0">
                          <a:solidFill>
                            <a:srgbClr val="000000"/>
                          </a:solidFill>
                          <a:effectLst/>
                          <a:latin typeface="Calibri"/>
                        </a:rPr>
                        <a:t>Task</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14-Feb</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21-Feb</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28-Feb</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7-Mar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14-Mar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21-Mar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28-Mar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4-Apr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11-Apr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18-Apr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25-Apr</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US" sz="1600" b="0" i="0" u="none" strike="noStrike">
                          <a:solidFill>
                            <a:srgbClr val="000000"/>
                          </a:solidFill>
                          <a:effectLst/>
                          <a:latin typeface="Calibri"/>
                        </a:rPr>
                        <a:t>2-May</a:t>
                      </a:r>
                    </a:p>
                  </a:txBody>
                  <a:tcPr marL="8175" marR="8175" marT="81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781">
                <a:tc>
                  <a:txBody>
                    <a:bodyPr/>
                    <a:lstStyle/>
                    <a:p>
                      <a:pPr algn="l" fontAlgn="b"/>
                      <a:r>
                        <a:rPr lang="en-US" sz="1600" b="0" i="0" u="none" strike="noStrike">
                          <a:solidFill>
                            <a:srgbClr val="000000"/>
                          </a:solidFill>
                          <a:effectLst/>
                          <a:latin typeface="Calibri"/>
                        </a:rPr>
                        <a:t>Presentation and Proposal</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781">
                <a:tc>
                  <a:txBody>
                    <a:bodyPr/>
                    <a:lstStyle/>
                    <a:p>
                      <a:pPr algn="l" fontAlgn="b"/>
                      <a:r>
                        <a:rPr lang="en-US" sz="1600" b="0" i="0" u="none" strike="noStrike">
                          <a:solidFill>
                            <a:srgbClr val="000000"/>
                          </a:solidFill>
                          <a:effectLst/>
                          <a:latin typeface="Calibri"/>
                        </a:rPr>
                        <a:t>Feature detection and Matching</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1600" b="0" i="0" u="none" strike="noStrike" dirty="0">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781">
                <a:tc>
                  <a:txBody>
                    <a:bodyPr/>
                    <a:lstStyle/>
                    <a:p>
                      <a:pPr algn="l" fontAlgn="b"/>
                      <a:r>
                        <a:rPr lang="en-US" sz="1600" b="0" i="0" u="none" strike="noStrike">
                          <a:solidFill>
                            <a:srgbClr val="000000"/>
                          </a:solidFill>
                          <a:effectLst/>
                          <a:latin typeface="Calibri"/>
                        </a:rPr>
                        <a:t>Pre-op image processing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023">
                <a:tc>
                  <a:txBody>
                    <a:bodyPr/>
                    <a:lstStyle/>
                    <a:p>
                      <a:pPr algn="l" fontAlgn="b"/>
                      <a:r>
                        <a:rPr lang="en-US" sz="1600" b="0" i="0" u="none" strike="noStrike" dirty="0" smtClean="0">
                          <a:solidFill>
                            <a:srgbClr val="000000"/>
                          </a:solidFill>
                          <a:effectLst/>
                          <a:latin typeface="Calibri"/>
                        </a:rPr>
                        <a:t>Annotation </a:t>
                      </a:r>
                      <a:r>
                        <a:rPr lang="en-US" sz="1600" b="0" i="0" u="none" strike="noStrike" dirty="0">
                          <a:solidFill>
                            <a:srgbClr val="000000"/>
                          </a:solidFill>
                          <a:effectLst/>
                          <a:latin typeface="Calibri"/>
                        </a:rPr>
                        <a:t>registration</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023">
                <a:tc>
                  <a:txBody>
                    <a:bodyPr/>
                    <a:lstStyle/>
                    <a:p>
                      <a:pPr algn="l" fontAlgn="b"/>
                      <a:r>
                        <a:rPr lang="en-US" sz="1600" b="0" i="0" u="none" strike="noStrike" dirty="0">
                          <a:solidFill>
                            <a:srgbClr val="000000"/>
                          </a:solidFill>
                          <a:effectLst/>
                          <a:latin typeface="Calibri"/>
                        </a:rPr>
                        <a:t>GUI</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781">
                <a:tc>
                  <a:txBody>
                    <a:bodyPr/>
                    <a:lstStyle/>
                    <a:p>
                      <a:pPr algn="l" fontAlgn="b"/>
                      <a:r>
                        <a:rPr lang="en-US" sz="1600" b="0" i="0" u="none" strike="noStrike">
                          <a:solidFill>
                            <a:srgbClr val="000000"/>
                          </a:solidFill>
                          <a:effectLst/>
                          <a:latin typeface="Calibri"/>
                        </a:rPr>
                        <a:t>Speed-up with multicore</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69B"/>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69B"/>
                    </a:solidFill>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781">
                <a:tc>
                  <a:txBody>
                    <a:bodyPr/>
                    <a:lstStyle/>
                    <a:p>
                      <a:pPr algn="l" fontAlgn="b"/>
                      <a:r>
                        <a:rPr lang="en-US" sz="1600" b="0" i="0" u="none" strike="noStrike">
                          <a:solidFill>
                            <a:srgbClr val="000000"/>
                          </a:solidFill>
                          <a:effectLst/>
                          <a:latin typeface="Calibri"/>
                        </a:rPr>
                        <a:t>Advanced Image Processing</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A"/>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A"/>
                    </a:solidFill>
                  </a:tcPr>
                </a:tc>
                <a:tc>
                  <a:txBody>
                    <a:bodyPr/>
                    <a:lstStyle/>
                    <a:p>
                      <a:pPr algn="l" fontAlgn="b"/>
                      <a:r>
                        <a:rPr lang="en-US" sz="1600" b="0" i="0" u="none" strike="noStrike">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A"/>
                    </a:solidFill>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781">
                <a:tc>
                  <a:txBody>
                    <a:bodyPr/>
                    <a:lstStyle/>
                    <a:p>
                      <a:pPr algn="l" fontAlgn="b"/>
                      <a:r>
                        <a:rPr lang="en-US" sz="1600" b="0" i="0" u="none" strike="noStrike" dirty="0">
                          <a:solidFill>
                            <a:srgbClr val="000000"/>
                          </a:solidFill>
                          <a:effectLst/>
                          <a:latin typeface="Calibri"/>
                        </a:rPr>
                        <a:t>Refinement Final report and Poster</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a:endParaRP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8175" marR="8175" marT="81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r>
            </a:tbl>
          </a:graphicData>
        </a:graphic>
      </p:graphicFrame>
      <p:sp>
        <p:nvSpPr>
          <p:cNvPr id="4" name="Down Arrow 3"/>
          <p:cNvSpPr/>
          <p:nvPr/>
        </p:nvSpPr>
        <p:spPr>
          <a:xfrm>
            <a:off x="2487706" y="506506"/>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733800" y="5334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953000" y="5334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86200" y="308578"/>
            <a:ext cx="1181100" cy="369332"/>
          </a:xfrm>
          <a:prstGeom prst="rect">
            <a:avLst/>
          </a:prstGeom>
          <a:noFill/>
        </p:spPr>
        <p:txBody>
          <a:bodyPr wrap="square" rtlCol="0">
            <a:spAutoFit/>
          </a:bodyPr>
          <a:lstStyle/>
          <a:p>
            <a:r>
              <a:rPr lang="en-US" dirty="0" smtClean="0"/>
              <a:t>Cycle 2</a:t>
            </a:r>
            <a:endParaRPr lang="en-US" dirty="0"/>
          </a:p>
        </p:txBody>
      </p:sp>
      <p:sp>
        <p:nvSpPr>
          <p:cNvPr id="9" name="TextBox 8"/>
          <p:cNvSpPr txBox="1"/>
          <p:nvPr/>
        </p:nvSpPr>
        <p:spPr>
          <a:xfrm>
            <a:off x="2705100" y="304800"/>
            <a:ext cx="1181100" cy="369332"/>
          </a:xfrm>
          <a:prstGeom prst="rect">
            <a:avLst/>
          </a:prstGeom>
          <a:noFill/>
        </p:spPr>
        <p:txBody>
          <a:bodyPr wrap="square" rtlCol="0">
            <a:spAutoFit/>
          </a:bodyPr>
          <a:lstStyle/>
          <a:p>
            <a:r>
              <a:rPr lang="en-US" dirty="0" smtClean="0"/>
              <a:t>Cycle 1</a:t>
            </a:r>
            <a:endParaRPr lang="en-US" dirty="0"/>
          </a:p>
        </p:txBody>
      </p:sp>
      <p:sp>
        <p:nvSpPr>
          <p:cNvPr id="10" name="TextBox 9"/>
          <p:cNvSpPr txBox="1"/>
          <p:nvPr/>
        </p:nvSpPr>
        <p:spPr>
          <a:xfrm>
            <a:off x="5109882" y="290649"/>
            <a:ext cx="1181100" cy="369332"/>
          </a:xfrm>
          <a:prstGeom prst="rect">
            <a:avLst/>
          </a:prstGeom>
          <a:noFill/>
        </p:spPr>
        <p:txBody>
          <a:bodyPr wrap="square" rtlCol="0">
            <a:spAutoFit/>
          </a:bodyPr>
          <a:lstStyle/>
          <a:p>
            <a:r>
              <a:rPr lang="en-US" dirty="0" smtClean="0"/>
              <a:t>Cycle 3</a:t>
            </a:r>
            <a:endParaRPr lang="en-US" dirty="0"/>
          </a:p>
        </p:txBody>
      </p:sp>
    </p:spTree>
    <p:extLst>
      <p:ext uri="{BB962C8B-B14F-4D97-AF65-F5344CB8AC3E}">
        <p14:creationId xmlns:p14="http://schemas.microsoft.com/office/powerpoint/2010/main" val="850150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Cycle 1 </a:t>
            </a:r>
            <a:r>
              <a:rPr lang="en-US" sz="2400" i="1" dirty="0" smtClean="0">
                <a:solidFill>
                  <a:srgbClr val="FF0000"/>
                </a:solidFill>
              </a:rPr>
              <a:t>(Checkpoint: Feb. 17-28)</a:t>
            </a:r>
          </a:p>
          <a:p>
            <a:pPr lvl="1"/>
            <a:r>
              <a:rPr lang="en-US" dirty="0" smtClean="0"/>
              <a:t>Paired Programming</a:t>
            </a:r>
          </a:p>
          <a:p>
            <a:pPr lvl="2"/>
            <a:r>
              <a:rPr lang="en-US" dirty="0" smtClean="0"/>
              <a:t>Understanding CISST, </a:t>
            </a:r>
            <a:r>
              <a:rPr lang="en-US" dirty="0" err="1" smtClean="0"/>
              <a:t>OpenCV</a:t>
            </a:r>
            <a:endParaRPr lang="en-US" dirty="0" smtClean="0"/>
          </a:p>
          <a:p>
            <a:pPr lvl="1"/>
            <a:r>
              <a:rPr lang="en-US" dirty="0" smtClean="0"/>
              <a:t>Shared Reading List</a:t>
            </a:r>
          </a:p>
          <a:p>
            <a:r>
              <a:rPr lang="en-US" dirty="0" smtClean="0"/>
              <a:t>Cycle 2 </a:t>
            </a:r>
            <a:r>
              <a:rPr lang="en-US" sz="2800" i="1" dirty="0" smtClean="0">
                <a:solidFill>
                  <a:srgbClr val="FF0000"/>
                </a:solidFill>
              </a:rPr>
              <a:t>(Checkpoint: Feb 29-March 19)</a:t>
            </a:r>
            <a:endParaRPr lang="en-US" dirty="0" smtClean="0"/>
          </a:p>
          <a:p>
            <a:pPr lvl="1"/>
            <a:r>
              <a:rPr lang="en-US" dirty="0" err="1" smtClean="0"/>
              <a:t>Xin</a:t>
            </a:r>
            <a:r>
              <a:rPr lang="en-US" dirty="0" smtClean="0"/>
              <a:t>: Identify areas of image processing to tackle for real images</a:t>
            </a:r>
          </a:p>
          <a:p>
            <a:pPr lvl="1"/>
            <a:r>
              <a:rPr lang="en-US" dirty="0" smtClean="0"/>
              <a:t>Vincent: Plan GUI/GPU strategy</a:t>
            </a:r>
          </a:p>
          <a:p>
            <a:r>
              <a:rPr lang="en-US" dirty="0" smtClean="0"/>
              <a:t>Cycle 3</a:t>
            </a:r>
            <a:r>
              <a:rPr lang="en-US" sz="2400" i="1" dirty="0" smtClean="0">
                <a:solidFill>
                  <a:srgbClr val="FF0000"/>
                </a:solidFill>
              </a:rPr>
              <a:t> (Checkpoint: March 19)</a:t>
            </a:r>
            <a:endParaRPr lang="en-US" dirty="0" smtClean="0"/>
          </a:p>
          <a:p>
            <a:pPr lvl="1"/>
            <a:r>
              <a:rPr lang="en-US" dirty="0" err="1" smtClean="0"/>
              <a:t>Xin</a:t>
            </a:r>
            <a:r>
              <a:rPr lang="en-US" dirty="0" smtClean="0"/>
              <a:t>: More image processing, GUI</a:t>
            </a:r>
          </a:p>
          <a:p>
            <a:pPr lvl="1"/>
            <a:r>
              <a:rPr lang="en-US" dirty="0" smtClean="0"/>
              <a:t>Vincent: GPU/Parallelization </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Assigned Responsibilities</a:t>
            </a:r>
            <a:endParaRPr lang="en-US" dirty="0"/>
          </a:p>
        </p:txBody>
      </p:sp>
    </p:spTree>
    <p:extLst>
      <p:ext uri="{BB962C8B-B14F-4D97-AF65-F5344CB8AC3E}">
        <p14:creationId xmlns:p14="http://schemas.microsoft.com/office/powerpoint/2010/main" val="3723699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dirty="0"/>
              <a:t>Cycle 1: </a:t>
            </a:r>
            <a:r>
              <a:rPr lang="en-US" sz="2400" i="1" dirty="0">
                <a:solidFill>
                  <a:srgbClr val="FF0000"/>
                </a:solidFill>
              </a:rPr>
              <a:t>(</a:t>
            </a:r>
            <a:r>
              <a:rPr lang="en-US" sz="2400" i="1" dirty="0" err="1">
                <a:solidFill>
                  <a:srgbClr val="FF0000"/>
                </a:solidFill>
              </a:rPr>
              <a:t>Checkpoint:Feb</a:t>
            </a:r>
            <a:r>
              <a:rPr lang="en-US" sz="2400" i="1" dirty="0">
                <a:solidFill>
                  <a:srgbClr val="FF0000"/>
                </a:solidFill>
              </a:rPr>
              <a:t>. </a:t>
            </a:r>
            <a:r>
              <a:rPr lang="en-US" sz="2400" i="1" dirty="0" smtClean="0">
                <a:solidFill>
                  <a:srgbClr val="FF0000"/>
                </a:solidFill>
              </a:rPr>
              <a:t>17-28)</a:t>
            </a:r>
            <a:endParaRPr lang="en-US" sz="2400" dirty="0" smtClean="0"/>
          </a:p>
          <a:p>
            <a:pPr lvl="2"/>
            <a:r>
              <a:rPr lang="en-US" sz="2200" dirty="0" smtClean="0"/>
              <a:t>Fundus </a:t>
            </a:r>
            <a:r>
              <a:rPr lang="en-US" sz="2200" dirty="0"/>
              <a:t>image of the phantom model</a:t>
            </a:r>
            <a:endParaRPr lang="en-US" sz="1800" dirty="0"/>
          </a:p>
          <a:p>
            <a:pPr lvl="1"/>
            <a:r>
              <a:rPr lang="en-US" sz="2400" dirty="0"/>
              <a:t>Cycle 2: </a:t>
            </a:r>
            <a:r>
              <a:rPr lang="en-US" sz="2400" i="1" dirty="0">
                <a:solidFill>
                  <a:srgbClr val="FF0000"/>
                </a:solidFill>
              </a:rPr>
              <a:t>(</a:t>
            </a:r>
            <a:r>
              <a:rPr lang="en-US" sz="2400" i="1" dirty="0" err="1" smtClean="0">
                <a:solidFill>
                  <a:srgbClr val="FF0000"/>
                </a:solidFill>
              </a:rPr>
              <a:t>Checkpoint:Feb</a:t>
            </a:r>
            <a:r>
              <a:rPr lang="en-US" sz="2400" i="1" dirty="0" smtClean="0">
                <a:solidFill>
                  <a:srgbClr val="FF0000"/>
                </a:solidFill>
              </a:rPr>
              <a:t> 29-March 19)</a:t>
            </a:r>
            <a:endParaRPr lang="en-US" sz="2400" dirty="0" smtClean="0"/>
          </a:p>
          <a:p>
            <a:pPr lvl="2"/>
            <a:r>
              <a:rPr lang="en-US" sz="2200" dirty="0" smtClean="0"/>
              <a:t>Pre-op/intra-op </a:t>
            </a:r>
            <a:r>
              <a:rPr lang="en-US" sz="2200" dirty="0"/>
              <a:t>phantom </a:t>
            </a:r>
            <a:r>
              <a:rPr lang="en-US" sz="2200" dirty="0" smtClean="0"/>
              <a:t>data</a:t>
            </a:r>
          </a:p>
          <a:p>
            <a:pPr lvl="2"/>
            <a:r>
              <a:rPr lang="en-US" sz="2200" dirty="0" smtClean="0"/>
              <a:t>Pre-op/intra-op rabbit </a:t>
            </a:r>
            <a:r>
              <a:rPr lang="en-US" sz="2200" dirty="0"/>
              <a:t>retina </a:t>
            </a:r>
            <a:r>
              <a:rPr lang="en-US" sz="2200" dirty="0" smtClean="0"/>
              <a:t>data</a:t>
            </a:r>
          </a:p>
          <a:p>
            <a:pPr lvl="1"/>
            <a:r>
              <a:rPr lang="en-US" sz="2400" dirty="0" smtClean="0"/>
              <a:t>Cycle </a:t>
            </a:r>
            <a:r>
              <a:rPr lang="en-US" sz="2400" dirty="0"/>
              <a:t>3: </a:t>
            </a:r>
            <a:r>
              <a:rPr lang="en-US" sz="2400" i="1" dirty="0">
                <a:solidFill>
                  <a:srgbClr val="FF0000"/>
                </a:solidFill>
              </a:rPr>
              <a:t>(Checkpoint: </a:t>
            </a:r>
            <a:r>
              <a:rPr lang="en-US" sz="2400" i="1" dirty="0" smtClean="0">
                <a:solidFill>
                  <a:srgbClr val="FF0000"/>
                </a:solidFill>
              </a:rPr>
              <a:t>March 19)</a:t>
            </a:r>
            <a:endParaRPr lang="en-US" sz="2400" dirty="0" smtClean="0"/>
          </a:p>
          <a:p>
            <a:pPr lvl="2"/>
            <a:r>
              <a:rPr lang="en-US" sz="2200" dirty="0" smtClean="0"/>
              <a:t>Feedback </a:t>
            </a:r>
            <a:r>
              <a:rPr lang="en-US" sz="2200" dirty="0"/>
              <a:t>from surgeons about our test GUIs (HIPPA training, observe an actual procedure to see what the surgeon might want from our </a:t>
            </a:r>
            <a:r>
              <a:rPr lang="en-US" sz="2200" dirty="0" smtClean="0"/>
              <a:t>project)</a:t>
            </a:r>
          </a:p>
          <a:p>
            <a:pPr lvl="2"/>
            <a:r>
              <a:rPr lang="en-US" sz="2200" dirty="0" smtClean="0"/>
              <a:t>Access </a:t>
            </a:r>
            <a:r>
              <a:rPr lang="en-US" sz="2200" dirty="0"/>
              <a:t>to actual </a:t>
            </a:r>
            <a:r>
              <a:rPr lang="en-US" sz="2200" dirty="0" smtClean="0"/>
              <a:t>hardware (CPU/GPU).</a:t>
            </a:r>
            <a:endParaRPr lang="en-US" sz="1800" dirty="0"/>
          </a:p>
          <a:p>
            <a:endParaRPr lang="en-US" dirty="0"/>
          </a:p>
        </p:txBody>
      </p:sp>
      <p:sp>
        <p:nvSpPr>
          <p:cNvPr id="3" name="Title 2"/>
          <p:cNvSpPr>
            <a:spLocks noGrp="1"/>
          </p:cNvSpPr>
          <p:nvPr>
            <p:ph type="title"/>
          </p:nvPr>
        </p:nvSpPr>
        <p:spPr/>
        <p:txBody>
          <a:bodyPr/>
          <a:lstStyle/>
          <a:p>
            <a:r>
              <a:rPr lang="en-US" dirty="0" smtClean="0"/>
              <a:t>Dependencies</a:t>
            </a:r>
            <a:endParaRPr lang="en-US" dirty="0"/>
          </a:p>
        </p:txBody>
      </p:sp>
    </p:spTree>
    <p:extLst>
      <p:ext uri="{BB962C8B-B14F-4D97-AF65-F5344CB8AC3E}">
        <p14:creationId xmlns:p14="http://schemas.microsoft.com/office/powerpoint/2010/main" val="1675312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dirty="0"/>
              <a:t>Weekly Meetings with </a:t>
            </a:r>
            <a:r>
              <a:rPr lang="en-US" sz="2400" dirty="0" err="1"/>
              <a:t>Richa</a:t>
            </a:r>
            <a:r>
              <a:rPr lang="en-US" sz="2400" dirty="0"/>
              <a:t> and </a:t>
            </a:r>
            <a:r>
              <a:rPr lang="en-US" sz="2400" dirty="0" err="1" smtClean="0"/>
              <a:t>Dr.Taylor</a:t>
            </a:r>
            <a:r>
              <a:rPr lang="en-US" sz="2400" dirty="0" smtClean="0"/>
              <a:t> </a:t>
            </a:r>
            <a:r>
              <a:rPr lang="en-US" sz="2400" dirty="0"/>
              <a:t>on Friday</a:t>
            </a:r>
            <a:endParaRPr lang="en-US" sz="2000" dirty="0"/>
          </a:p>
          <a:p>
            <a:pPr lvl="1"/>
            <a:r>
              <a:rPr lang="en-US" sz="2400" dirty="0"/>
              <a:t>Weekly FAQ session with </a:t>
            </a:r>
            <a:r>
              <a:rPr lang="en-US" sz="2400" dirty="0" err="1"/>
              <a:t>Richa</a:t>
            </a:r>
            <a:r>
              <a:rPr lang="en-US" sz="2400" dirty="0"/>
              <a:t> on Monday or Wednesday</a:t>
            </a:r>
            <a:endParaRPr lang="en-US" sz="2000" dirty="0"/>
          </a:p>
          <a:p>
            <a:pPr lvl="1"/>
            <a:r>
              <a:rPr lang="en-US" sz="2400" dirty="0" smtClean="0"/>
              <a:t>Weekly </a:t>
            </a:r>
            <a:r>
              <a:rPr lang="en-US" sz="2400" dirty="0"/>
              <a:t>programming for </a:t>
            </a:r>
            <a:r>
              <a:rPr lang="en-US" sz="2400" dirty="0" smtClean="0"/>
              <a:t>20 hrs, </a:t>
            </a:r>
            <a:r>
              <a:rPr lang="en-US" sz="2400" dirty="0"/>
              <a:t>paper-reading and algorithm discussion for 5 </a:t>
            </a:r>
            <a:r>
              <a:rPr lang="en-US" sz="2400" dirty="0" smtClean="0"/>
              <a:t>hours</a:t>
            </a:r>
          </a:p>
          <a:p>
            <a:pPr lvl="1"/>
            <a:r>
              <a:rPr lang="en-US" sz="2400" dirty="0" smtClean="0"/>
              <a:t>Weekly Documentation Update</a:t>
            </a:r>
            <a:endParaRPr lang="en-US" sz="2000" dirty="0"/>
          </a:p>
          <a:p>
            <a:pPr lvl="1"/>
            <a:r>
              <a:rPr lang="en-US" sz="2400" dirty="0"/>
              <a:t>Assess the viability of cycle 2-3 when cycle 1 is </a:t>
            </a:r>
            <a:r>
              <a:rPr lang="en-US" sz="2400" dirty="0" smtClean="0"/>
              <a:t>completed</a:t>
            </a:r>
          </a:p>
          <a:p>
            <a:pPr lvl="1"/>
            <a:endParaRPr lang="en-US" sz="2000" dirty="0"/>
          </a:p>
        </p:txBody>
      </p:sp>
      <p:sp>
        <p:nvSpPr>
          <p:cNvPr id="3" name="Title 2"/>
          <p:cNvSpPr>
            <a:spLocks noGrp="1"/>
          </p:cNvSpPr>
          <p:nvPr>
            <p:ph type="title"/>
          </p:nvPr>
        </p:nvSpPr>
        <p:spPr/>
        <p:txBody>
          <a:bodyPr/>
          <a:lstStyle/>
          <a:p>
            <a:r>
              <a:rPr lang="en-US" dirty="0" smtClean="0"/>
              <a:t>Management Plan</a:t>
            </a:r>
            <a:endParaRPr lang="en-US" dirty="0"/>
          </a:p>
        </p:txBody>
      </p:sp>
    </p:spTree>
    <p:extLst>
      <p:ext uri="{BB962C8B-B14F-4D97-AF65-F5344CB8AC3E}">
        <p14:creationId xmlns:p14="http://schemas.microsoft.com/office/powerpoint/2010/main" val="97854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Background</a:t>
            </a:r>
          </a:p>
          <a:p>
            <a:r>
              <a:rPr lang="en-US" dirty="0" smtClean="0"/>
              <a:t>Relevance</a:t>
            </a:r>
          </a:p>
          <a:p>
            <a:r>
              <a:rPr lang="en-US" dirty="0" smtClean="0"/>
              <a:t>Project Goals</a:t>
            </a:r>
          </a:p>
          <a:p>
            <a:r>
              <a:rPr lang="en-US" dirty="0" smtClean="0"/>
              <a:t>Technical Approach</a:t>
            </a:r>
          </a:p>
          <a:p>
            <a:r>
              <a:rPr lang="en-US" dirty="0" smtClean="0"/>
              <a:t>Timeline</a:t>
            </a:r>
          </a:p>
          <a:p>
            <a:r>
              <a:rPr lang="en-US" dirty="0" smtClean="0"/>
              <a:t>Deliverables</a:t>
            </a:r>
          </a:p>
          <a:p>
            <a:r>
              <a:rPr lang="en-US" dirty="0" smtClean="0"/>
              <a:t>Assigned Responsibilities</a:t>
            </a:r>
          </a:p>
          <a:p>
            <a:r>
              <a:rPr lang="en-US" dirty="0" smtClean="0"/>
              <a:t>Dependencies</a:t>
            </a:r>
          </a:p>
          <a:p>
            <a:r>
              <a:rPr lang="en-US" dirty="0" smtClean="0"/>
              <a:t>Management Plan</a:t>
            </a:r>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1630806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fontScale="92500" lnSpcReduction="20000"/>
          </a:bodyPr>
          <a:lstStyle/>
          <a:p>
            <a:r>
              <a:rPr lang="en-US" sz="1400" dirty="0" smtClean="0"/>
              <a:t>[1]          I. Fleming S. </a:t>
            </a:r>
            <a:r>
              <a:rPr lang="en-US" sz="1400" dirty="0" err="1" smtClean="0"/>
              <a:t>Voros</a:t>
            </a:r>
            <a:r>
              <a:rPr lang="en-US" sz="1400" dirty="0" smtClean="0"/>
              <a:t>, B. </a:t>
            </a:r>
            <a:r>
              <a:rPr lang="en-US" sz="1400" dirty="0" err="1" smtClean="0"/>
              <a:t>Vágvölgyi</a:t>
            </a:r>
            <a:r>
              <a:rPr lang="en-US" sz="1400" dirty="0" smtClean="0"/>
              <a:t>, Z.A. </a:t>
            </a:r>
            <a:r>
              <a:rPr lang="en-US" sz="1400" dirty="0" err="1" smtClean="0"/>
              <a:t>Pezzementi</a:t>
            </a:r>
            <a:r>
              <a:rPr lang="en-US" sz="1400" dirty="0" smtClean="0"/>
              <a:t>, J. </a:t>
            </a:r>
            <a:r>
              <a:rPr lang="en-US" sz="1400" dirty="0" err="1" smtClean="0"/>
              <a:t>Handa</a:t>
            </a:r>
            <a:r>
              <a:rPr lang="en-US" sz="1400" dirty="0" smtClean="0"/>
              <a:t>, R.H. </a:t>
            </a:r>
            <a:r>
              <a:rPr lang="en-US" sz="1400" dirty="0" err="1" smtClean="0"/>
              <a:t>Taylor,G.D</a:t>
            </a:r>
            <a:r>
              <a:rPr lang="en-US" sz="1400" dirty="0" smtClean="0"/>
              <a:t>. Hager. "</a:t>
            </a:r>
            <a:r>
              <a:rPr lang="en-US" sz="1400" dirty="0" err="1" smtClean="0"/>
              <a:t>Intraoperative</a:t>
            </a:r>
            <a:r>
              <a:rPr lang="en-US" sz="1400" dirty="0" smtClean="0"/>
              <a:t> Visualization of Anatomical Targets in Retinal Surgery." 2008. WACV. &lt;http://www.cs.jhu.edu/~rht/RHT%20Papers/2008/wacv2008_Fleming.pdf&gt;.</a:t>
            </a:r>
            <a:endParaRPr lang="en-US" sz="1200" dirty="0" smtClean="0"/>
          </a:p>
          <a:p>
            <a:r>
              <a:rPr lang="en-US" sz="1400" dirty="0" smtClean="0"/>
              <a:t/>
            </a:r>
            <a:br>
              <a:rPr lang="en-US" sz="1400" dirty="0" smtClean="0"/>
            </a:br>
            <a:r>
              <a:rPr lang="en-US" sz="1400" dirty="0" smtClean="0"/>
              <a:t>[2]          Hong </a:t>
            </a:r>
            <a:r>
              <a:rPr lang="en-US" sz="1400" dirty="0" err="1" smtClean="0"/>
              <a:t>Shen</a:t>
            </a:r>
            <a:r>
              <a:rPr lang="en-US" sz="1400" dirty="0" smtClean="0"/>
              <a:t> Stewart, C.V.; </a:t>
            </a:r>
            <a:r>
              <a:rPr lang="en-US" sz="1400" dirty="0" err="1" smtClean="0"/>
              <a:t>Roysam</a:t>
            </a:r>
            <a:r>
              <a:rPr lang="en-US" sz="1400" dirty="0" smtClean="0"/>
              <a:t>, B.; Gang Lin; </a:t>
            </a:r>
            <a:r>
              <a:rPr lang="en-US" sz="1400" dirty="0" err="1" smtClean="0"/>
              <a:t>Tanenbaum</a:t>
            </a:r>
            <a:r>
              <a:rPr lang="en-US" sz="1400" dirty="0" smtClean="0"/>
              <a:t>, H.L. "Frame-rate Spatial Referencing Based on Invariant Indexing and Alignment with Application to Online Retinal Image Registration." Mar. 2003. Web. &lt;http://ieeexplore.ieee.org/xpl/freeabs_all.jsp?arnumber=1182101&gt;.</a:t>
            </a:r>
          </a:p>
          <a:p>
            <a:r>
              <a:rPr lang="en-US" sz="1400" dirty="0" smtClean="0"/>
              <a:t/>
            </a:r>
            <a:br>
              <a:rPr lang="en-US" sz="1400" dirty="0" smtClean="0"/>
            </a:br>
            <a:r>
              <a:rPr lang="en-US" sz="1400" dirty="0" smtClean="0"/>
              <a:t>[3]           V. </a:t>
            </a:r>
            <a:r>
              <a:rPr lang="en-US" sz="1400" dirty="0" err="1" smtClean="0"/>
              <a:t>Mester</a:t>
            </a:r>
            <a:r>
              <a:rPr lang="en-US" sz="1400" dirty="0" smtClean="0"/>
              <a:t>, F. Kuhn. "Internal Limiting Membrane Removal in the Management of Full-Thickness Macular Holes." </a:t>
            </a:r>
            <a:r>
              <a:rPr lang="en-US" sz="1400" i="1" dirty="0" smtClean="0"/>
              <a:t>Macular Surgery</a:t>
            </a:r>
            <a:r>
              <a:rPr lang="en-US" sz="1400" dirty="0" smtClean="0"/>
              <a:t>. June 1999. Web. 14 Feb. 2011. &lt;http://www.ncbi.nlm.nih.gov/pubmed/10926987&gt;.</a:t>
            </a:r>
          </a:p>
          <a:p>
            <a:r>
              <a:rPr lang="en-US" sz="1400" dirty="0" smtClean="0"/>
              <a:t/>
            </a:r>
            <a:br>
              <a:rPr lang="en-US" sz="1400" dirty="0" smtClean="0"/>
            </a:br>
            <a:r>
              <a:rPr lang="en-US" sz="1400" dirty="0" smtClean="0"/>
              <a:t>[4]          Johannes P.W. Grimm, Clemens Wagner and </a:t>
            </a:r>
            <a:r>
              <a:rPr lang="en-US" sz="1400" dirty="0" err="1" smtClean="0"/>
              <a:t>Reinhard</a:t>
            </a:r>
            <a:r>
              <a:rPr lang="en-US" sz="1400" dirty="0" smtClean="0"/>
              <a:t> </a:t>
            </a:r>
            <a:r>
              <a:rPr lang="en-US" sz="1400" dirty="0" err="1" smtClean="0"/>
              <a:t>Männer</a:t>
            </a:r>
            <a:r>
              <a:rPr lang="en-US" sz="1400" dirty="0" smtClean="0"/>
              <a:t>. "Interactive </a:t>
            </a:r>
            <a:r>
              <a:rPr lang="en-US" sz="1400" dirty="0" err="1" smtClean="0"/>
              <a:t>RealTime</a:t>
            </a:r>
            <a:r>
              <a:rPr lang="en-US" sz="1400" dirty="0" smtClean="0"/>
              <a:t> Simulation of ILM." 2004. Web. &lt;http://www.springerlink.com/content/64grw7h72r7l6t75/&gt;.</a:t>
            </a:r>
          </a:p>
          <a:p>
            <a:r>
              <a:rPr lang="en-US" sz="1400" dirty="0" smtClean="0"/>
              <a:t/>
            </a:r>
            <a:br>
              <a:rPr lang="en-US" sz="1400" dirty="0" smtClean="0"/>
            </a:br>
            <a:r>
              <a:rPr lang="en-US" sz="1400" dirty="0" smtClean="0"/>
              <a:t>[5]          Paul M. Novotny, Jeff A. Stoll, </a:t>
            </a:r>
            <a:r>
              <a:rPr lang="en-US" sz="1400" dirty="0" err="1" smtClean="0"/>
              <a:t>Nikolay</a:t>
            </a:r>
            <a:r>
              <a:rPr lang="en-US" sz="1400" dirty="0" smtClean="0"/>
              <a:t> V. </a:t>
            </a:r>
            <a:r>
              <a:rPr lang="en-US" sz="1400" dirty="0" err="1" smtClean="0"/>
              <a:t>Vasilyev</a:t>
            </a:r>
            <a:r>
              <a:rPr lang="en-US" sz="1400" dirty="0" smtClean="0"/>
              <a:t>, Pedro J. Del </a:t>
            </a:r>
            <a:r>
              <a:rPr lang="en-US" sz="1400" dirty="0" err="1" smtClean="0"/>
              <a:t>Nido</a:t>
            </a:r>
            <a:r>
              <a:rPr lang="en-US" sz="1400" dirty="0" smtClean="0"/>
              <a:t>, Pierre E. </a:t>
            </a:r>
            <a:r>
              <a:rPr lang="en-US" sz="1400" dirty="0" err="1" smtClean="0"/>
              <a:t>Dupont</a:t>
            </a:r>
            <a:r>
              <a:rPr lang="en-US" sz="1400" dirty="0" smtClean="0"/>
              <a:t>, Todd E. </a:t>
            </a:r>
            <a:r>
              <a:rPr lang="en-US" sz="1400" dirty="0" err="1" smtClean="0"/>
              <a:t>Zickler</a:t>
            </a:r>
            <a:r>
              <a:rPr lang="en-US" sz="1400" dirty="0" smtClean="0"/>
              <a:t>, Robert D. Howe. "GPU Based Real-time Instrument Tracking with Three-dimensional Ultrasound." July 2007. Web. &lt;http://www.cs.jhu.edu/~rht/RHT%20Papers/2010/SPIE%20Ophtalmology%202010%20-%20Liu.pdf&gt;.</a:t>
            </a:r>
          </a:p>
          <a:p>
            <a:r>
              <a:rPr lang="en-US" sz="1400" dirty="0" smtClean="0"/>
              <a:t/>
            </a:r>
            <a:br>
              <a:rPr lang="en-US" sz="1400" dirty="0" smtClean="0"/>
            </a:br>
            <a:r>
              <a:rPr lang="en-US" sz="1400" dirty="0" smtClean="0"/>
              <a:t>[6]    Herbert Bay , Andreas </a:t>
            </a:r>
            <a:r>
              <a:rPr lang="en-US" sz="1400" dirty="0" err="1" smtClean="0"/>
              <a:t>Ess</a:t>
            </a:r>
            <a:r>
              <a:rPr lang="en-US" sz="1400" dirty="0" smtClean="0"/>
              <a:t> , </a:t>
            </a:r>
            <a:r>
              <a:rPr lang="en-US" sz="1400" dirty="0" err="1" smtClean="0"/>
              <a:t>Tinne</a:t>
            </a:r>
            <a:r>
              <a:rPr lang="en-US" sz="1400" dirty="0" smtClean="0"/>
              <a:t> </a:t>
            </a:r>
            <a:r>
              <a:rPr lang="en-US" sz="1400" dirty="0" err="1" smtClean="0"/>
              <a:t>Tuytelaars</a:t>
            </a:r>
            <a:r>
              <a:rPr lang="en-US" sz="1400" dirty="0" smtClean="0"/>
              <a:t>, and Luc Van </a:t>
            </a:r>
            <a:r>
              <a:rPr lang="en-US" sz="1400" dirty="0" err="1" smtClean="0"/>
              <a:t>Gool</a:t>
            </a:r>
            <a:r>
              <a:rPr lang="en-US" sz="1400" dirty="0" smtClean="0"/>
              <a:t>. "Speeded-Up Robust Features(SURF)." 2008. Web. &lt;http://www.vision.ee.ethz.ch/~surf/papers.html&gt;. </a:t>
            </a:r>
            <a:br>
              <a:rPr lang="en-US" sz="1400" dirty="0" smtClean="0"/>
            </a:br>
            <a:endParaRPr lang="en-US" sz="1400" dirty="0"/>
          </a:p>
        </p:txBody>
      </p:sp>
      <p:sp>
        <p:nvSpPr>
          <p:cNvPr id="3" name="Title 2"/>
          <p:cNvSpPr>
            <a:spLocks noGrp="1"/>
          </p:cNvSpPr>
          <p:nvPr>
            <p:ph type="title"/>
          </p:nvPr>
        </p:nvSpPr>
        <p:spPr/>
        <p:txBody>
          <a:bodyPr/>
          <a:lstStyle/>
          <a:p>
            <a:r>
              <a:rPr lang="en-US" dirty="0" smtClean="0"/>
              <a:t>Reading List</a:t>
            </a:r>
            <a:endParaRPr lang="en-US" dirty="0"/>
          </a:p>
        </p:txBody>
      </p:sp>
    </p:spTree>
    <p:extLst>
      <p:ext uri="{BB962C8B-B14F-4D97-AF65-F5344CB8AC3E}">
        <p14:creationId xmlns:p14="http://schemas.microsoft.com/office/powerpoint/2010/main" val="1274117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a:t>
            </a:r>
            <a:endParaRPr lang="en-US" dirty="0"/>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9235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Student: </a:t>
            </a:r>
            <a:endParaRPr lang="en-US" dirty="0" smtClean="0"/>
          </a:p>
          <a:p>
            <a:pPr lvl="1"/>
            <a:r>
              <a:rPr lang="en-US" dirty="0" err="1" smtClean="0"/>
              <a:t>Xin</a:t>
            </a:r>
            <a:r>
              <a:rPr lang="en-US" dirty="0" smtClean="0"/>
              <a:t> </a:t>
            </a:r>
            <a:r>
              <a:rPr lang="en-US" dirty="0"/>
              <a:t>Yuan </a:t>
            </a:r>
            <a:r>
              <a:rPr lang="en-US" dirty="0" smtClean="0"/>
              <a:t>Wang</a:t>
            </a:r>
          </a:p>
          <a:p>
            <a:pPr lvl="1"/>
            <a:r>
              <a:rPr lang="en-US" dirty="0" smtClean="0"/>
              <a:t>Vincent </a:t>
            </a:r>
            <a:r>
              <a:rPr lang="en-US" dirty="0"/>
              <a:t>Ng</a:t>
            </a:r>
          </a:p>
          <a:p>
            <a:r>
              <a:rPr lang="en-US" dirty="0"/>
              <a:t>Mentors: </a:t>
            </a:r>
            <a:endParaRPr lang="en-US" dirty="0" smtClean="0"/>
          </a:p>
          <a:p>
            <a:pPr lvl="1"/>
            <a:r>
              <a:rPr lang="en-US" dirty="0" smtClean="0"/>
              <a:t>Prof. Russ Taylor</a:t>
            </a:r>
          </a:p>
          <a:p>
            <a:pPr lvl="1"/>
            <a:r>
              <a:rPr lang="en-US" dirty="0" err="1" smtClean="0"/>
              <a:t>Rogerio</a:t>
            </a:r>
            <a:r>
              <a:rPr lang="en-US" dirty="0" smtClean="0"/>
              <a:t> </a:t>
            </a:r>
            <a:r>
              <a:rPr lang="en-US" dirty="0" err="1" smtClean="0"/>
              <a:t>Richa</a:t>
            </a:r>
            <a:endParaRPr lang="en-US" dirty="0" smtClean="0"/>
          </a:p>
          <a:p>
            <a:pPr lvl="1"/>
            <a:r>
              <a:rPr lang="en-US" dirty="0" err="1" smtClean="0"/>
              <a:t>Marcin</a:t>
            </a:r>
            <a:r>
              <a:rPr lang="en-US" dirty="0" smtClean="0"/>
              <a:t> </a:t>
            </a:r>
            <a:r>
              <a:rPr lang="en-US" dirty="0" err="1" smtClean="0"/>
              <a:t>Balicki</a:t>
            </a:r>
            <a:endParaRPr lang="en-US" dirty="0" smtClean="0"/>
          </a:p>
          <a:p>
            <a:pPr lvl="1"/>
            <a:r>
              <a:rPr lang="en-US" dirty="0" smtClean="0"/>
              <a:t>Prof. Gregory Hager (Computer Vision)</a:t>
            </a:r>
            <a:endParaRPr lang="en-US" dirty="0"/>
          </a:p>
        </p:txBody>
      </p:sp>
      <p:sp>
        <p:nvSpPr>
          <p:cNvPr id="3" name="Title 2"/>
          <p:cNvSpPr>
            <a:spLocks noGrp="1"/>
          </p:cNvSpPr>
          <p:nvPr>
            <p:ph type="title"/>
          </p:nvPr>
        </p:nvSpPr>
        <p:spPr/>
        <p:txBody>
          <a:bodyPr/>
          <a:lstStyle/>
          <a:p>
            <a:r>
              <a:rPr lang="en-US" dirty="0" smtClean="0"/>
              <a:t>Team Members</a:t>
            </a:r>
            <a:endParaRPr lang="en-US" dirty="0"/>
          </a:p>
        </p:txBody>
      </p:sp>
    </p:spTree>
    <p:extLst>
      <p:ext uri="{BB962C8B-B14F-4D97-AF65-F5344CB8AC3E}">
        <p14:creationId xmlns:p14="http://schemas.microsoft.com/office/powerpoint/2010/main" val="374460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86200" cy="4525963"/>
          </a:xfrm>
        </p:spPr>
        <p:txBody>
          <a:bodyPr/>
          <a:lstStyle/>
          <a:p>
            <a:r>
              <a:rPr lang="en-US" dirty="0" smtClean="0"/>
              <a:t>Fundus</a:t>
            </a:r>
          </a:p>
          <a:p>
            <a:pPr lvl="1"/>
            <a:r>
              <a:rPr lang="en-US" dirty="0" smtClean="0"/>
              <a:t>Interior surface of the eye</a:t>
            </a:r>
          </a:p>
          <a:p>
            <a:r>
              <a:rPr lang="en-US" dirty="0" smtClean="0"/>
              <a:t>OCT</a:t>
            </a:r>
          </a:p>
          <a:p>
            <a:r>
              <a:rPr lang="en-US" dirty="0" smtClean="0"/>
              <a:t>Surgical Tools</a:t>
            </a:r>
          </a:p>
          <a:p>
            <a:r>
              <a:rPr lang="en-US" dirty="0"/>
              <a:t>Macular Hole Surgery</a:t>
            </a:r>
          </a:p>
          <a:p>
            <a:pPr lvl="1"/>
            <a:r>
              <a:rPr lang="en-US" dirty="0"/>
              <a:t>Internal Limiting Membrane (ILM)</a:t>
            </a:r>
          </a:p>
          <a:p>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smtClean="0"/>
              <a:t>Background</a:t>
            </a:r>
            <a:endParaRPr lang="en-US" dirty="0"/>
          </a:p>
        </p:txBody>
      </p:sp>
      <p:pic>
        <p:nvPicPr>
          <p:cNvPr id="5" name="Picture 2" descr="C:\Users\roger1\AppData\Local\Temp\Rar$DR05.690\preop\23564209003.png"/>
          <p:cNvPicPr>
            <a:picLocks noChangeAspect="1" noChangeArrowheads="1"/>
          </p:cNvPicPr>
          <p:nvPr/>
        </p:nvPicPr>
        <p:blipFill>
          <a:blip r:embed="rId3" cstate="print"/>
          <a:srcRect/>
          <a:stretch>
            <a:fillRect/>
          </a:stretch>
        </p:blipFill>
        <p:spPr bwMode="auto">
          <a:xfrm>
            <a:off x="3964230" y="0"/>
            <a:ext cx="5125342" cy="5105400"/>
          </a:xfrm>
          <a:prstGeom prst="rect">
            <a:avLst/>
          </a:prstGeom>
          <a:noFill/>
        </p:spPr>
      </p:pic>
      <p:sp>
        <p:nvSpPr>
          <p:cNvPr id="7" name="TextBox 6"/>
          <p:cNvSpPr txBox="1"/>
          <p:nvPr/>
        </p:nvSpPr>
        <p:spPr>
          <a:xfrm>
            <a:off x="914400" y="5651025"/>
            <a:ext cx="4898572" cy="276999"/>
          </a:xfrm>
          <a:prstGeom prst="rect">
            <a:avLst/>
          </a:prstGeom>
          <a:noFill/>
        </p:spPr>
        <p:txBody>
          <a:bodyPr wrap="square" rtlCol="0">
            <a:spAutoFit/>
          </a:bodyPr>
          <a:lstStyle/>
          <a:p>
            <a:r>
              <a:rPr lang="en-US" sz="1200" dirty="0" smtClean="0"/>
              <a:t>Images courtesy of </a:t>
            </a:r>
            <a:r>
              <a:rPr lang="en-US" sz="1200" dirty="0" err="1" smtClean="0"/>
              <a:t>Rogerio</a:t>
            </a:r>
            <a:r>
              <a:rPr lang="en-US" sz="1200" dirty="0" smtClean="0"/>
              <a:t> </a:t>
            </a:r>
            <a:r>
              <a:rPr lang="en-US" sz="1200" dirty="0" err="1" smtClean="0"/>
              <a:t>Richa</a:t>
            </a:r>
            <a:endParaRPr lang="en-US" sz="1200" dirty="0"/>
          </a:p>
        </p:txBody>
      </p:sp>
    </p:spTree>
    <p:extLst>
      <p:ext uri="{BB962C8B-B14F-4D97-AF65-F5344CB8AC3E}">
        <p14:creationId xmlns:p14="http://schemas.microsoft.com/office/powerpoint/2010/main" val="592903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86200" cy="4525963"/>
          </a:xfrm>
        </p:spPr>
        <p:txBody>
          <a:bodyPr/>
          <a:lstStyle/>
          <a:p>
            <a:r>
              <a:rPr lang="en-US" dirty="0" smtClean="0"/>
              <a:t>Fundus</a:t>
            </a:r>
          </a:p>
          <a:p>
            <a:pPr lvl="1"/>
            <a:r>
              <a:rPr lang="en-US" dirty="0" smtClean="0"/>
              <a:t>Interior surface of the eye</a:t>
            </a:r>
          </a:p>
          <a:p>
            <a:r>
              <a:rPr lang="en-US" dirty="0" smtClean="0"/>
              <a:t>OCT</a:t>
            </a:r>
          </a:p>
          <a:p>
            <a:r>
              <a:rPr lang="en-US" dirty="0" smtClean="0"/>
              <a:t>Surgical Tools</a:t>
            </a:r>
          </a:p>
          <a:p>
            <a:r>
              <a:rPr lang="en-US" dirty="0"/>
              <a:t>Macular Hole Surgery</a:t>
            </a:r>
          </a:p>
          <a:p>
            <a:pPr lvl="1"/>
            <a:r>
              <a:rPr lang="en-US" dirty="0"/>
              <a:t>Internal Limiting Membrane (ILM)</a:t>
            </a:r>
          </a:p>
          <a:p>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smtClean="0"/>
              <a:t>Background</a:t>
            </a:r>
            <a:endParaRPr lang="en-US" dirty="0"/>
          </a:p>
        </p:txBody>
      </p:sp>
      <p:pic>
        <p:nvPicPr>
          <p:cNvPr id="4" name="Picture 2" descr="C:\Users\roger1\AppData\Local\Temp\Rar$DR12.391\preop\23564209002.png"/>
          <p:cNvPicPr>
            <a:picLocks noChangeAspect="1" noChangeArrowheads="1"/>
          </p:cNvPicPr>
          <p:nvPr/>
        </p:nvPicPr>
        <p:blipFill>
          <a:blip r:embed="rId3" cstate="print"/>
          <a:srcRect/>
          <a:stretch>
            <a:fillRect/>
          </a:stretch>
        </p:blipFill>
        <p:spPr bwMode="auto">
          <a:xfrm>
            <a:off x="3744600" y="23949"/>
            <a:ext cx="5170801" cy="5386251"/>
          </a:xfrm>
          <a:prstGeom prst="rect">
            <a:avLst/>
          </a:prstGeom>
          <a:noFill/>
        </p:spPr>
      </p:pic>
      <p:sp>
        <p:nvSpPr>
          <p:cNvPr id="6" name="TextBox 5"/>
          <p:cNvSpPr txBox="1"/>
          <p:nvPr/>
        </p:nvSpPr>
        <p:spPr>
          <a:xfrm>
            <a:off x="914400" y="5651025"/>
            <a:ext cx="4898572" cy="276999"/>
          </a:xfrm>
          <a:prstGeom prst="rect">
            <a:avLst/>
          </a:prstGeom>
          <a:noFill/>
        </p:spPr>
        <p:txBody>
          <a:bodyPr wrap="square" rtlCol="0">
            <a:spAutoFit/>
          </a:bodyPr>
          <a:lstStyle/>
          <a:p>
            <a:r>
              <a:rPr lang="en-US" sz="1200" dirty="0" smtClean="0"/>
              <a:t>Images courtesy of </a:t>
            </a:r>
            <a:r>
              <a:rPr lang="en-US" sz="1200" dirty="0" err="1" smtClean="0"/>
              <a:t>Rogerio</a:t>
            </a:r>
            <a:r>
              <a:rPr lang="en-US" sz="1200" dirty="0" smtClean="0"/>
              <a:t> </a:t>
            </a:r>
            <a:r>
              <a:rPr lang="en-US" sz="1200" dirty="0" err="1" smtClean="0"/>
              <a:t>Richa</a:t>
            </a:r>
            <a:endParaRPr lang="en-US" sz="1200" dirty="0"/>
          </a:p>
        </p:txBody>
      </p:sp>
    </p:spTree>
    <p:extLst>
      <p:ext uri="{BB962C8B-B14F-4D97-AF65-F5344CB8AC3E}">
        <p14:creationId xmlns:p14="http://schemas.microsoft.com/office/powerpoint/2010/main" val="1157466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86200" cy="4525963"/>
          </a:xfrm>
        </p:spPr>
        <p:txBody>
          <a:bodyPr/>
          <a:lstStyle/>
          <a:p>
            <a:r>
              <a:rPr lang="en-US" dirty="0" smtClean="0"/>
              <a:t>Fundus</a:t>
            </a:r>
          </a:p>
          <a:p>
            <a:pPr lvl="1"/>
            <a:r>
              <a:rPr lang="en-US" dirty="0" smtClean="0"/>
              <a:t>Interior surface of the eye</a:t>
            </a:r>
          </a:p>
          <a:p>
            <a:r>
              <a:rPr lang="en-US" dirty="0" smtClean="0"/>
              <a:t>OCT</a:t>
            </a:r>
          </a:p>
          <a:p>
            <a:r>
              <a:rPr lang="en-US" dirty="0" smtClean="0"/>
              <a:t>Surgical Tools</a:t>
            </a:r>
          </a:p>
          <a:p>
            <a:r>
              <a:rPr lang="en-US" dirty="0"/>
              <a:t>Macular Hole Surgery</a:t>
            </a:r>
          </a:p>
          <a:p>
            <a:pPr lvl="1"/>
            <a:r>
              <a:rPr lang="en-US" dirty="0"/>
              <a:t>Internal Limiting Membrane (ILM)</a:t>
            </a:r>
          </a:p>
          <a:p>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smtClean="0"/>
              <a:t>Background</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3733800" y="0"/>
            <a:ext cx="5431971" cy="2703536"/>
          </a:xfrm>
          <a:prstGeom prst="rect">
            <a:avLst/>
          </a:prstGeom>
          <a:noFill/>
          <a:ln w="9525">
            <a:noFill/>
            <a:miter lim="800000"/>
            <a:headEnd/>
            <a:tailEnd/>
          </a:ln>
          <a:effectLst/>
        </p:spPr>
      </p:pic>
      <p:pic>
        <p:nvPicPr>
          <p:cNvPr id="6" name="Picture 3"/>
          <p:cNvPicPr>
            <a:picLocks noChangeAspect="1" noChangeArrowheads="1"/>
          </p:cNvPicPr>
          <p:nvPr/>
        </p:nvPicPr>
        <p:blipFill>
          <a:blip r:embed="rId4"/>
          <a:srcRect/>
          <a:stretch>
            <a:fillRect/>
          </a:stretch>
        </p:blipFill>
        <p:spPr bwMode="auto">
          <a:xfrm>
            <a:off x="4800600" y="2831508"/>
            <a:ext cx="3962400" cy="3797892"/>
          </a:xfrm>
          <a:prstGeom prst="rect">
            <a:avLst/>
          </a:prstGeom>
          <a:noFill/>
          <a:ln w="9525">
            <a:noFill/>
            <a:miter lim="800000"/>
            <a:headEnd/>
            <a:tailEnd/>
          </a:ln>
          <a:effectLst/>
        </p:spPr>
      </p:pic>
      <p:sp>
        <p:nvSpPr>
          <p:cNvPr id="7" name="TextBox 6"/>
          <p:cNvSpPr txBox="1"/>
          <p:nvPr/>
        </p:nvSpPr>
        <p:spPr>
          <a:xfrm>
            <a:off x="914400" y="5651025"/>
            <a:ext cx="4898572" cy="276999"/>
          </a:xfrm>
          <a:prstGeom prst="rect">
            <a:avLst/>
          </a:prstGeom>
          <a:noFill/>
        </p:spPr>
        <p:txBody>
          <a:bodyPr wrap="square" rtlCol="0">
            <a:spAutoFit/>
          </a:bodyPr>
          <a:lstStyle/>
          <a:p>
            <a:r>
              <a:rPr lang="en-US" sz="1200" dirty="0" smtClean="0"/>
              <a:t>Images courtesy of </a:t>
            </a:r>
            <a:r>
              <a:rPr lang="en-US" sz="1200" dirty="0" err="1" smtClean="0"/>
              <a:t>Rogerio</a:t>
            </a:r>
            <a:r>
              <a:rPr lang="en-US" sz="1200" dirty="0" smtClean="0"/>
              <a:t> </a:t>
            </a:r>
            <a:r>
              <a:rPr lang="en-US" sz="1200" dirty="0" err="1" smtClean="0"/>
              <a:t>Richa</a:t>
            </a:r>
            <a:endParaRPr lang="en-US" sz="1200" dirty="0"/>
          </a:p>
        </p:txBody>
      </p:sp>
    </p:spTree>
    <p:extLst>
      <p:ext uri="{BB962C8B-B14F-4D97-AF65-F5344CB8AC3E}">
        <p14:creationId xmlns:p14="http://schemas.microsoft.com/office/powerpoint/2010/main" val="2640263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152400" y="1098313"/>
            <a:ext cx="4191000" cy="2237596"/>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4800600" y="2831508"/>
            <a:ext cx="3962400" cy="3797892"/>
          </a:xfrm>
          <a:prstGeom prst="rect">
            <a:avLst/>
          </a:prstGeom>
          <a:noFill/>
          <a:ln w="9525">
            <a:noFill/>
            <a:miter lim="800000"/>
            <a:headEnd/>
            <a:tailEnd/>
          </a:ln>
          <a:effectLst/>
        </p:spPr>
      </p:pic>
      <p:sp>
        <p:nvSpPr>
          <p:cNvPr id="108" name="TextBox 107"/>
          <p:cNvSpPr txBox="1"/>
          <p:nvPr/>
        </p:nvSpPr>
        <p:spPr>
          <a:xfrm>
            <a:off x="7409180" y="1786904"/>
            <a:ext cx="716770" cy="153888"/>
          </a:xfrm>
          <a:prstGeom prst="rect">
            <a:avLst/>
          </a:prstGeom>
          <a:noFill/>
        </p:spPr>
        <p:txBody>
          <a:bodyPr wrap="square" rtlCol="0">
            <a:spAutoFit/>
          </a:bodyPr>
          <a:lstStyle/>
          <a:p>
            <a:pPr marL="228600" indent="-228600"/>
            <a:r>
              <a:rPr lang="en-US" sz="400" b="1" dirty="0" smtClean="0">
                <a:solidFill>
                  <a:srgbClr val="FFFF00"/>
                </a:solidFill>
              </a:rPr>
              <a:t>3</a:t>
            </a:r>
            <a:endParaRPr lang="en-US" sz="400" b="1" dirty="0">
              <a:solidFill>
                <a:srgbClr val="FFFF00"/>
              </a:solidFill>
            </a:endParaRPr>
          </a:p>
        </p:txBody>
      </p:sp>
      <p:grpSp>
        <p:nvGrpSpPr>
          <p:cNvPr id="113" name="Group 112"/>
          <p:cNvGrpSpPr/>
          <p:nvPr/>
        </p:nvGrpSpPr>
        <p:grpSpPr>
          <a:xfrm>
            <a:off x="6934200" y="3136308"/>
            <a:ext cx="1371600" cy="784313"/>
            <a:chOff x="3798933" y="2305265"/>
            <a:chExt cx="1509500" cy="688848"/>
          </a:xfrm>
        </p:grpSpPr>
        <p:cxnSp>
          <p:nvCxnSpPr>
            <p:cNvPr id="109" name="Straight Connector 108"/>
            <p:cNvCxnSpPr/>
            <p:nvPr/>
          </p:nvCxnSpPr>
          <p:spPr bwMode="auto">
            <a:xfrm>
              <a:off x="3798933" y="2911478"/>
              <a:ext cx="1509500" cy="2315"/>
            </a:xfrm>
            <a:prstGeom prst="line">
              <a:avLst/>
            </a:prstGeom>
            <a:solidFill>
              <a:schemeClr val="accent1"/>
            </a:solidFill>
            <a:ln w="25400" cap="flat" cmpd="sng" algn="ctr">
              <a:solidFill>
                <a:srgbClr val="FFC000"/>
              </a:solidFill>
              <a:prstDash val="solid"/>
              <a:round/>
              <a:headEnd type="none" w="med" len="med"/>
              <a:tailEnd type="none" w="med" len="med"/>
            </a:ln>
            <a:effectLst/>
          </p:spPr>
        </p:cxnSp>
        <p:sp>
          <p:nvSpPr>
            <p:cNvPr id="110" name="Oval 109"/>
            <p:cNvSpPr/>
            <p:nvPr/>
          </p:nvSpPr>
          <p:spPr bwMode="auto">
            <a:xfrm>
              <a:off x="4814072" y="2305265"/>
              <a:ext cx="228941" cy="216835"/>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ndParaRPr>
            </a:p>
          </p:txBody>
        </p:sp>
        <p:sp>
          <p:nvSpPr>
            <p:cNvPr id="111" name="Oval 110"/>
            <p:cNvSpPr/>
            <p:nvPr/>
          </p:nvSpPr>
          <p:spPr bwMode="auto">
            <a:xfrm>
              <a:off x="4457452" y="2499623"/>
              <a:ext cx="228941" cy="216835"/>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ndParaRPr>
            </a:p>
          </p:txBody>
        </p:sp>
        <p:sp>
          <p:nvSpPr>
            <p:cNvPr id="112" name="Oval 111"/>
            <p:cNvSpPr/>
            <p:nvPr/>
          </p:nvSpPr>
          <p:spPr bwMode="auto">
            <a:xfrm>
              <a:off x="4681990" y="2777278"/>
              <a:ext cx="228941" cy="216835"/>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1" charset="0"/>
              </a:endParaRPr>
            </a:p>
          </p:txBody>
        </p:sp>
      </p:grpSp>
      <p:sp>
        <p:nvSpPr>
          <p:cNvPr id="114" name="Rectangle 113"/>
          <p:cNvSpPr/>
          <p:nvPr/>
        </p:nvSpPr>
        <p:spPr>
          <a:xfrm>
            <a:off x="228600" y="4114800"/>
            <a:ext cx="4572000" cy="923330"/>
          </a:xfrm>
          <a:prstGeom prst="rect">
            <a:avLst/>
          </a:prstGeom>
        </p:spPr>
        <p:txBody>
          <a:bodyPr>
            <a:spAutoFit/>
          </a:bodyPr>
          <a:lstStyle/>
          <a:p>
            <a:r>
              <a:rPr lang="en-US" sz="1800" b="1" kern="0" dirty="0" smtClean="0">
                <a:latin typeface="Verdana" charset="0"/>
              </a:rPr>
              <a:t>Solution: </a:t>
            </a:r>
          </a:p>
          <a:p>
            <a:r>
              <a:rPr lang="en-US" sz="1800" i="1" kern="0" dirty="0" smtClean="0">
                <a:latin typeface="Verdana" charset="0"/>
                <a:cs typeface="ＭＳ Ｐゴシック" pitchFamily="-107" charset="-128"/>
              </a:rPr>
              <a:t>Annotations overlay on video</a:t>
            </a:r>
          </a:p>
          <a:p>
            <a:endParaRPr lang="en-US" sz="1800" b="1" kern="0" dirty="0">
              <a:latin typeface="Verdana" charset="0"/>
              <a:cs typeface="ＭＳ Ｐゴシック" pitchFamily="-107" charset="-128"/>
            </a:endParaRPr>
          </a:p>
        </p:txBody>
      </p:sp>
      <p:sp>
        <p:nvSpPr>
          <p:cNvPr id="115" name="Rectangle 114"/>
          <p:cNvSpPr/>
          <p:nvPr/>
        </p:nvSpPr>
        <p:spPr>
          <a:xfrm>
            <a:off x="4038600" y="1063629"/>
            <a:ext cx="5105400" cy="1754326"/>
          </a:xfrm>
          <a:prstGeom prst="rect">
            <a:avLst/>
          </a:prstGeom>
        </p:spPr>
        <p:txBody>
          <a:bodyPr wrap="square">
            <a:spAutoFit/>
          </a:bodyPr>
          <a:lstStyle/>
          <a:p>
            <a:r>
              <a:rPr lang="en-US" sz="1800" kern="0" dirty="0" smtClean="0">
                <a:latin typeface="Verdana" charset="0"/>
                <a:cs typeface="ＭＳ Ｐゴシック" pitchFamily="-107" charset="-128"/>
              </a:rPr>
              <a:t>Surgeon annotates preoperative image</a:t>
            </a:r>
          </a:p>
          <a:p>
            <a:endParaRPr lang="en-US" sz="1800" kern="0" dirty="0" smtClean="0">
              <a:latin typeface="Verdana" charset="0"/>
              <a:cs typeface="ＭＳ Ｐゴシック" pitchFamily="-107" charset="-128"/>
            </a:endParaRPr>
          </a:p>
          <a:p>
            <a:r>
              <a:rPr lang="en-US" sz="1800" b="1" kern="0" dirty="0" smtClean="0">
                <a:latin typeface="Verdana" charset="0"/>
                <a:cs typeface="ＭＳ Ｐゴシック" pitchFamily="-107" charset="-128"/>
              </a:rPr>
              <a:t>Problem: </a:t>
            </a:r>
            <a:endParaRPr lang="en-US" sz="1800" i="1" kern="0" dirty="0" smtClean="0">
              <a:latin typeface="Verdana" charset="0"/>
              <a:cs typeface="ＭＳ Ｐゴシック" pitchFamily="-107" charset="-128"/>
            </a:endParaRPr>
          </a:p>
          <a:p>
            <a:r>
              <a:rPr lang="en-US" sz="1800" i="1" kern="0" dirty="0" smtClean="0">
                <a:latin typeface="Verdana" charset="0"/>
                <a:cs typeface="ＭＳ Ｐゴシック" pitchFamily="-107" charset="-128"/>
              </a:rPr>
              <a:t>Mentally track notes &amp; locations during surgery, adding significant load to the already challenging surgical task. </a:t>
            </a:r>
            <a:endParaRPr lang="en-US" sz="1800" i="1" dirty="0"/>
          </a:p>
        </p:txBody>
      </p:sp>
      <p:sp>
        <p:nvSpPr>
          <p:cNvPr id="2" name="TextBox 1"/>
          <p:cNvSpPr txBox="1"/>
          <p:nvPr/>
        </p:nvSpPr>
        <p:spPr>
          <a:xfrm>
            <a:off x="2601686" y="6019800"/>
            <a:ext cx="2590800" cy="461665"/>
          </a:xfrm>
          <a:prstGeom prst="rect">
            <a:avLst/>
          </a:prstGeom>
          <a:noFill/>
        </p:spPr>
        <p:txBody>
          <a:bodyPr wrap="square" rtlCol="0">
            <a:spAutoFit/>
          </a:bodyPr>
          <a:lstStyle/>
          <a:p>
            <a:r>
              <a:rPr lang="en-US" sz="1200" dirty="0" smtClean="0"/>
              <a:t>Slide taken from </a:t>
            </a:r>
            <a:r>
              <a:rPr lang="en-US" sz="1200" dirty="0" err="1" smtClean="0"/>
              <a:t>Rogerio</a:t>
            </a:r>
            <a:r>
              <a:rPr lang="en-US" sz="1200" dirty="0" smtClean="0"/>
              <a:t> </a:t>
            </a:r>
            <a:r>
              <a:rPr lang="en-US" sz="1200" dirty="0" err="1" smtClean="0"/>
              <a:t>Richa’s</a:t>
            </a:r>
            <a:r>
              <a:rPr lang="en-US" sz="1200" dirty="0" smtClean="0"/>
              <a:t> presentation</a:t>
            </a:r>
            <a:endParaRPr lang="en-US" sz="1200" dirty="0"/>
          </a:p>
        </p:txBody>
      </p:sp>
      <p:sp>
        <p:nvSpPr>
          <p:cNvPr id="13" name="Title 2"/>
          <p:cNvSpPr>
            <a:spLocks noGrp="1"/>
          </p:cNvSpPr>
          <p:nvPr>
            <p:ph type="title"/>
          </p:nvPr>
        </p:nvSpPr>
        <p:spPr>
          <a:xfrm>
            <a:off x="457200" y="274638"/>
            <a:ext cx="8229600" cy="1143000"/>
          </a:xfrm>
        </p:spPr>
        <p:txBody>
          <a:bodyPr/>
          <a:lstStyle/>
          <a:p>
            <a:r>
              <a:rPr lang="en-US" dirty="0" smtClean="0"/>
              <a:t>Relevance</a:t>
            </a:r>
            <a:endParaRPr lang="en-US" dirty="0"/>
          </a:p>
        </p:txBody>
      </p:sp>
    </p:spTree>
    <p:extLst>
      <p:ext uri="{BB962C8B-B14F-4D97-AF65-F5344CB8AC3E}">
        <p14:creationId xmlns:p14="http://schemas.microsoft.com/office/powerpoint/2010/main" val="971128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Registration </a:t>
            </a:r>
          </a:p>
          <a:p>
            <a:pPr lvl="1"/>
            <a:r>
              <a:rPr lang="en-US" dirty="0" smtClean="0"/>
              <a:t>Preoperative images to intraoperative images</a:t>
            </a:r>
          </a:p>
          <a:p>
            <a:pPr lvl="1"/>
            <a:r>
              <a:rPr lang="en-US" dirty="0" smtClean="0"/>
              <a:t>Overlay of landmarks on live microscopic feed</a:t>
            </a:r>
          </a:p>
          <a:p>
            <a:r>
              <a:rPr lang="en-US" dirty="0" smtClean="0"/>
              <a:t>Integration</a:t>
            </a:r>
          </a:p>
          <a:p>
            <a:pPr lvl="1"/>
            <a:r>
              <a:rPr lang="en-US" dirty="0" smtClean="0"/>
              <a:t>GUI for surgeons</a:t>
            </a:r>
          </a:p>
          <a:p>
            <a:pPr lvl="1"/>
            <a:r>
              <a:rPr lang="en-US" dirty="0" smtClean="0"/>
              <a:t>Frameworks – CISST, </a:t>
            </a:r>
            <a:r>
              <a:rPr lang="en-US" dirty="0" err="1" smtClean="0"/>
              <a:t>OpenCV</a:t>
            </a:r>
            <a:endParaRPr lang="en-US" dirty="0"/>
          </a:p>
          <a:p>
            <a:r>
              <a:rPr lang="en-US" dirty="0" smtClean="0"/>
              <a:t>Modern Hardware</a:t>
            </a:r>
          </a:p>
          <a:p>
            <a:pPr lvl="1"/>
            <a:r>
              <a:rPr lang="en-US" dirty="0" smtClean="0"/>
              <a:t>Parallel</a:t>
            </a:r>
          </a:p>
          <a:p>
            <a:pPr lvl="2"/>
            <a:r>
              <a:rPr lang="en-US" dirty="0" smtClean="0"/>
              <a:t>GPU</a:t>
            </a:r>
          </a:p>
          <a:p>
            <a:pPr lvl="2"/>
            <a:r>
              <a:rPr lang="en-US" dirty="0" smtClean="0"/>
              <a:t>Multi-core</a:t>
            </a:r>
          </a:p>
          <a:p>
            <a:pPr lvl="1"/>
            <a:endParaRPr lang="en-US" dirty="0"/>
          </a:p>
        </p:txBody>
      </p:sp>
      <p:sp>
        <p:nvSpPr>
          <p:cNvPr id="3" name="Title 2"/>
          <p:cNvSpPr>
            <a:spLocks noGrp="1"/>
          </p:cNvSpPr>
          <p:nvPr>
            <p:ph type="title"/>
          </p:nvPr>
        </p:nvSpPr>
        <p:spPr/>
        <p:txBody>
          <a:bodyPr/>
          <a:lstStyle/>
          <a:p>
            <a:r>
              <a:rPr lang="en-US" dirty="0" smtClean="0"/>
              <a:t>Project Goals</a:t>
            </a:r>
            <a:endParaRPr lang="en-US" dirty="0"/>
          </a:p>
        </p:txBody>
      </p:sp>
      <p:pic>
        <p:nvPicPr>
          <p:cNvPr id="4" name="Picture 2" descr="C:\Users\roger1\AppData\Local\Temp\Rar$DR05.690\preop\23564209003.png"/>
          <p:cNvPicPr>
            <a:picLocks noChangeAspect="1" noChangeArrowheads="1"/>
          </p:cNvPicPr>
          <p:nvPr/>
        </p:nvPicPr>
        <p:blipFill>
          <a:blip r:embed="rId2" cstate="print"/>
          <a:srcRect/>
          <a:stretch>
            <a:fillRect/>
          </a:stretch>
        </p:blipFill>
        <p:spPr bwMode="auto">
          <a:xfrm>
            <a:off x="5791200" y="2819400"/>
            <a:ext cx="2917372" cy="2906021"/>
          </a:xfrm>
          <a:prstGeom prst="rect">
            <a:avLst/>
          </a:prstGeom>
          <a:noFill/>
        </p:spPr>
      </p:pic>
    </p:spTree>
    <p:extLst>
      <p:ext uri="{BB962C8B-B14F-4D97-AF65-F5344CB8AC3E}">
        <p14:creationId xmlns:p14="http://schemas.microsoft.com/office/powerpoint/2010/main" val="1953311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lstStyle/>
          <a:p>
            <a:r>
              <a:rPr lang="en-US" dirty="0" smtClean="0"/>
              <a:t>Registration</a:t>
            </a:r>
          </a:p>
          <a:p>
            <a:pPr lvl="1"/>
            <a:r>
              <a:rPr lang="en-US" dirty="0" smtClean="0"/>
              <a:t>Intra-intra feature registration</a:t>
            </a:r>
          </a:p>
          <a:p>
            <a:pPr lvl="1"/>
            <a:r>
              <a:rPr lang="en-US" dirty="0" err="1"/>
              <a:t>Preop</a:t>
            </a:r>
            <a:r>
              <a:rPr lang="en-US" dirty="0"/>
              <a:t>-intra </a:t>
            </a:r>
            <a:r>
              <a:rPr lang="en-US" dirty="0" smtClean="0"/>
              <a:t>registration</a:t>
            </a:r>
          </a:p>
          <a:p>
            <a:pPr lvl="2"/>
            <a:r>
              <a:rPr lang="en-US" dirty="0" err="1" smtClean="0"/>
              <a:t>OpenCV</a:t>
            </a:r>
            <a:r>
              <a:rPr lang="en-US" dirty="0" smtClean="0"/>
              <a:t>, SURF/SIFT</a:t>
            </a:r>
          </a:p>
          <a:p>
            <a:pPr lvl="1"/>
            <a:r>
              <a:rPr lang="en-US" dirty="0" smtClean="0"/>
              <a:t>Image processing</a:t>
            </a:r>
          </a:p>
          <a:p>
            <a:pPr lvl="2"/>
            <a:r>
              <a:rPr lang="en-US" dirty="0" err="1" smtClean="0"/>
              <a:t>OpenCV</a:t>
            </a:r>
            <a:endParaRPr lang="en-US" dirty="0" smtClean="0"/>
          </a:p>
          <a:p>
            <a:r>
              <a:rPr lang="en-US" dirty="0" smtClean="0"/>
              <a:t>Modern Computing Power</a:t>
            </a:r>
          </a:p>
          <a:p>
            <a:pPr lvl="1"/>
            <a:r>
              <a:rPr lang="en-US" dirty="0" smtClean="0"/>
              <a:t>Multi-core </a:t>
            </a:r>
          </a:p>
          <a:p>
            <a:pPr lvl="1"/>
            <a:r>
              <a:rPr lang="en-US" dirty="0" smtClean="0"/>
              <a:t>GPU</a:t>
            </a:r>
            <a:endParaRPr lang="en-US" dirty="0"/>
          </a:p>
        </p:txBody>
      </p:sp>
      <p:sp>
        <p:nvSpPr>
          <p:cNvPr id="3" name="Title 2"/>
          <p:cNvSpPr>
            <a:spLocks noGrp="1"/>
          </p:cNvSpPr>
          <p:nvPr>
            <p:ph type="title"/>
          </p:nvPr>
        </p:nvSpPr>
        <p:spPr/>
        <p:txBody>
          <a:bodyPr/>
          <a:lstStyle/>
          <a:p>
            <a:r>
              <a:rPr lang="en-US" dirty="0" smtClean="0"/>
              <a:t>Technical Approach</a:t>
            </a:r>
            <a:endParaRPr lang="en-US" dirty="0"/>
          </a:p>
        </p:txBody>
      </p:sp>
      <p:pic>
        <p:nvPicPr>
          <p:cNvPr id="4" name="Picture 2" descr="C:\Users\roger1\AppData\Local\Temp\Rar$DR05.690\preop\23564209003.png"/>
          <p:cNvPicPr>
            <a:picLocks noChangeAspect="1" noChangeArrowheads="1"/>
          </p:cNvPicPr>
          <p:nvPr/>
        </p:nvPicPr>
        <p:blipFill>
          <a:blip r:embed="rId3" cstate="print"/>
          <a:srcRect/>
          <a:stretch>
            <a:fillRect/>
          </a:stretch>
        </p:blipFill>
        <p:spPr bwMode="auto">
          <a:xfrm>
            <a:off x="6019800" y="304800"/>
            <a:ext cx="2917372" cy="2906021"/>
          </a:xfrm>
          <a:prstGeom prst="rect">
            <a:avLst/>
          </a:prstGeom>
          <a:noFill/>
        </p:spPr>
      </p:pic>
    </p:spTree>
    <p:extLst>
      <p:ext uri="{BB962C8B-B14F-4D97-AF65-F5344CB8AC3E}">
        <p14:creationId xmlns:p14="http://schemas.microsoft.com/office/powerpoint/2010/main" val="2537199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232</TotalTime>
  <Words>799</Words>
  <Application>Microsoft Office PowerPoint</Application>
  <PresentationFormat>On-screen Show (4:3)</PresentationFormat>
  <Paragraphs>239</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Visual Annotation of Clinically Important Anatomical Landmarks for VitreoRetinal Surgery </vt:lpstr>
      <vt:lpstr>Outline</vt:lpstr>
      <vt:lpstr>Team Members</vt:lpstr>
      <vt:lpstr>Background</vt:lpstr>
      <vt:lpstr>Background</vt:lpstr>
      <vt:lpstr>Background</vt:lpstr>
      <vt:lpstr>Relevance</vt:lpstr>
      <vt:lpstr>Project Goals</vt:lpstr>
      <vt:lpstr>Technical Approach</vt:lpstr>
      <vt:lpstr> Technical Approach(SIFT)</vt:lpstr>
      <vt:lpstr>Technical Approch(SIFT)</vt:lpstr>
      <vt:lpstr>Technical Approch(RANSAC)</vt:lpstr>
      <vt:lpstr>Technical Approach</vt:lpstr>
      <vt:lpstr>Technical Approach</vt:lpstr>
      <vt:lpstr>Deliverables</vt:lpstr>
      <vt:lpstr>Timeline </vt:lpstr>
      <vt:lpstr>Assigned Responsibilities</vt:lpstr>
      <vt:lpstr>Dependencies</vt:lpstr>
      <vt:lpstr>Management Plan</vt:lpstr>
      <vt:lpstr>Reading List</vt:lpstr>
      <vt:lpstr>Questions?</vt:lpstr>
    </vt:vector>
  </TitlesOfParts>
  <Company>JHU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Annotation of Clinically Important Anatomical Landmarks for VitreoRetinal Surgery</dc:title>
  <dc:creator>mgupta7</dc:creator>
  <cp:lastModifiedBy>vtakng</cp:lastModifiedBy>
  <cp:revision>131</cp:revision>
  <dcterms:created xsi:type="dcterms:W3CDTF">2011-02-13T22:10:17Z</dcterms:created>
  <dcterms:modified xsi:type="dcterms:W3CDTF">2011-02-17T13:04:38Z</dcterms:modified>
</cp:coreProperties>
</file>