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
  </p:notesMasterIdLst>
  <p:handoutMasterIdLst>
    <p:handoutMasterId r:id="rId5"/>
  </p:handoutMasterIdLst>
  <p:sldIdLst>
    <p:sldId id="256" r:id="rId2"/>
    <p:sldId id="257" r:id="rId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 charset="0"/>
        <a:ea typeface="+mn-ea"/>
        <a:cs typeface="+mn-cs"/>
      </a:defRPr>
    </a:lvl5pPr>
    <a:lvl6pPr marL="2286000" algn="l" defTabSz="457200" rtl="0" eaLnBrk="1" latinLnBrk="0" hangingPunct="1">
      <a:defRPr sz="2400" kern="1200">
        <a:solidFill>
          <a:schemeClr val="tx1"/>
        </a:solidFill>
        <a:latin typeface="Arial" pitchFamily="1" charset="0"/>
        <a:ea typeface="+mn-ea"/>
        <a:cs typeface="+mn-cs"/>
      </a:defRPr>
    </a:lvl6pPr>
    <a:lvl7pPr marL="2743200" algn="l" defTabSz="457200" rtl="0" eaLnBrk="1" latinLnBrk="0" hangingPunct="1">
      <a:defRPr sz="2400" kern="1200">
        <a:solidFill>
          <a:schemeClr val="tx1"/>
        </a:solidFill>
        <a:latin typeface="Arial" pitchFamily="1" charset="0"/>
        <a:ea typeface="+mn-ea"/>
        <a:cs typeface="+mn-cs"/>
      </a:defRPr>
    </a:lvl7pPr>
    <a:lvl8pPr marL="3200400" algn="l" defTabSz="457200" rtl="0" eaLnBrk="1" latinLnBrk="0" hangingPunct="1">
      <a:defRPr sz="2400" kern="1200">
        <a:solidFill>
          <a:schemeClr val="tx1"/>
        </a:solidFill>
        <a:latin typeface="Arial" pitchFamily="1" charset="0"/>
        <a:ea typeface="+mn-ea"/>
        <a:cs typeface="+mn-cs"/>
      </a:defRPr>
    </a:lvl8pPr>
    <a:lvl9pPr marL="3657600" algn="l" defTabSz="457200" rtl="0" eaLnBrk="1" latinLnBrk="0" hangingPunct="1">
      <a:defRPr sz="2400" kern="1200">
        <a:solidFill>
          <a:schemeClr val="tx1"/>
        </a:solidFill>
        <a:latin typeface="Arial"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B4FD"/>
    <a:srgbClr val="CCCCFF"/>
    <a:srgbClr val="9999FF"/>
    <a:srgbClr val="FFCCCC"/>
    <a:srgbClr val="99CC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9"/>
  </p:normalViewPr>
  <p:slideViewPr>
    <p:cSldViewPr showGuides="1">
      <p:cViewPr varScale="1">
        <p:scale>
          <a:sx n="109" d="100"/>
          <a:sy n="109" d="100"/>
        </p:scale>
        <p:origin x="16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handoutMaster" Target="handoutMasters/handoutMaster1.xml"/><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512CACE-AF88-ED49-8F85-D65AFFF2FC0A}" type="slidenum">
              <a:rPr lang="en-US"/>
              <a:pPr>
                <a:defRPr/>
              </a:pPr>
              <a:t>‹#›</a:t>
            </a:fld>
            <a:endParaRPr lang="en-US"/>
          </a:p>
        </p:txBody>
      </p:sp>
    </p:spTree>
    <p:extLst>
      <p:ext uri="{BB962C8B-B14F-4D97-AF65-F5344CB8AC3E}">
        <p14:creationId xmlns:p14="http://schemas.microsoft.com/office/powerpoint/2010/main" val="400724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F6788FD-083D-3B4A-BCEA-C6203DCA5662}" type="slidenum">
              <a:rPr lang="en-US"/>
              <a:pPr>
                <a:defRPr/>
              </a:pPr>
              <a:t>‹#›</a:t>
            </a:fld>
            <a:endParaRPr lang="en-US"/>
          </a:p>
        </p:txBody>
      </p:sp>
    </p:spTree>
    <p:extLst>
      <p:ext uri="{BB962C8B-B14F-4D97-AF65-F5344CB8AC3E}">
        <p14:creationId xmlns:p14="http://schemas.microsoft.com/office/powerpoint/2010/main" val="4010623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2"/>
          <p:cNvGrpSpPr>
            <a:grpSpLocks/>
          </p:cNvGrpSpPr>
          <p:nvPr/>
        </p:nvGrpSpPr>
        <p:grpSpPr bwMode="auto">
          <a:xfrm>
            <a:off x="3302000" y="6477000"/>
            <a:ext cx="5842000" cy="381000"/>
            <a:chOff x="2080" y="4080"/>
            <a:chExt cx="3680" cy="240"/>
          </a:xfrm>
        </p:grpSpPr>
        <p:pic>
          <p:nvPicPr>
            <p:cNvPr id="1030" name="Picture 13" descr="ERCLogoSmallColor"/>
            <p:cNvPicPr>
              <a:picLocks noChangeAspect="1" noChangeArrowheads="1"/>
            </p:cNvPicPr>
            <p:nvPr/>
          </p:nvPicPr>
          <p:blipFill>
            <a:blip r:embed="rId13"/>
            <a:srcRect/>
            <a:stretch>
              <a:fillRect/>
            </a:stretch>
          </p:blipFill>
          <p:spPr bwMode="auto">
            <a:xfrm>
              <a:off x="5589" y="4080"/>
              <a:ext cx="171" cy="240"/>
            </a:xfrm>
            <a:prstGeom prst="rect">
              <a:avLst/>
            </a:prstGeom>
            <a:noFill/>
            <a:ln w="9525">
              <a:noFill/>
              <a:miter lim="800000"/>
              <a:headEnd/>
              <a:tailEnd/>
            </a:ln>
          </p:spPr>
        </p:pic>
        <p:sp>
          <p:nvSpPr>
            <p:cNvPr id="1038" name="Text Box 14"/>
            <p:cNvSpPr txBox="1">
              <a:spLocks noChangeArrowheads="1"/>
            </p:cNvSpPr>
            <p:nvPr/>
          </p:nvSpPr>
          <p:spPr bwMode="auto">
            <a:xfrm>
              <a:off x="2080" y="4118"/>
              <a:ext cx="3488" cy="154"/>
            </a:xfrm>
            <a:prstGeom prst="rect">
              <a:avLst/>
            </a:prstGeom>
            <a:noFill/>
            <a:ln w="9525">
              <a:noFill/>
              <a:miter lim="800000"/>
              <a:headEnd/>
              <a:tailEnd/>
            </a:ln>
            <a:effectLst/>
          </p:spPr>
          <p:txBody>
            <a:bodyPr wrap="none">
              <a:prstTxWarp prst="textNoShape">
                <a:avLst/>
              </a:prstTxWarp>
              <a:spAutoFit/>
            </a:bodyPr>
            <a:lstStyle/>
            <a:p>
              <a:pPr>
                <a:defRPr/>
              </a:pPr>
              <a:r>
                <a:rPr lang="en-US" sz="1000" b="1">
                  <a:solidFill>
                    <a:schemeClr val="bg2"/>
                  </a:solidFill>
                  <a:latin typeface="Arial" pitchFamily="-107" charset="0"/>
                </a:rPr>
                <a:t>Engineering Research Center for Computer Integrated Surgical Systems and Technology</a:t>
              </a:r>
            </a:p>
          </p:txBody>
        </p:sp>
      </p:grpSp>
      <p:sp>
        <p:nvSpPr>
          <p:cNvPr id="1040" name="Text Box 16"/>
          <p:cNvSpPr txBox="1">
            <a:spLocks noChangeArrowheads="1"/>
          </p:cNvSpPr>
          <p:nvPr/>
        </p:nvSpPr>
        <p:spPr bwMode="auto">
          <a:xfrm>
            <a:off x="0" y="6430963"/>
            <a:ext cx="3733800" cy="427037"/>
          </a:xfrm>
          <a:prstGeom prst="rect">
            <a:avLst/>
          </a:prstGeom>
          <a:noFill/>
          <a:ln w="9525">
            <a:noFill/>
            <a:miter lim="800000"/>
            <a:headEnd/>
            <a:tailEnd/>
          </a:ln>
          <a:effectLst/>
        </p:spPr>
        <p:txBody>
          <a:bodyPr>
            <a:prstTxWarp prst="textNoShape">
              <a:avLst/>
            </a:prstTxWarp>
            <a:spAutoFit/>
          </a:bodyPr>
          <a:lstStyle/>
          <a:p>
            <a:pPr marL="341313" indent="-341313">
              <a:defRPr/>
            </a:pPr>
            <a:fld id="{AC6DEC11-5E03-2848-BAEE-A26AD718E783}" type="slidenum">
              <a:rPr lang="en-US" sz="1200" b="1">
                <a:latin typeface="Arial" pitchFamily="-107" charset="0"/>
              </a:rPr>
              <a:pPr marL="341313" indent="-341313">
                <a:defRPr/>
              </a:pPr>
              <a:t>‹#›</a:t>
            </a:fld>
            <a:r>
              <a:rPr lang="en-US" sz="1200" b="1" dirty="0" smtClean="0">
                <a:latin typeface="Arial" pitchFamily="-107" charset="0"/>
              </a:rPr>
              <a:t>	</a:t>
            </a:r>
            <a:r>
              <a:rPr lang="en-US" sz="1000" dirty="0" smtClean="0">
                <a:latin typeface="Times New Roman" pitchFamily="-107" charset="0"/>
              </a:rPr>
              <a:t>600.456/656 CIS2 Spring 2018</a:t>
            </a:r>
          </a:p>
          <a:p>
            <a:pPr marL="341313" indent="-341313">
              <a:defRPr/>
            </a:pPr>
            <a:r>
              <a:rPr lang="en-US" sz="1000" dirty="0">
                <a:latin typeface="Times New Roman" pitchFamily="-107" charset="0"/>
              </a:rPr>
              <a:t>	Copyright © R. H. Taylor</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Robotic Bone Drilling Assessment</a:t>
            </a:r>
          </a:p>
        </p:txBody>
      </p:sp>
      <p:sp>
        <p:nvSpPr>
          <p:cNvPr id="15363" name="Rectangle 3"/>
          <p:cNvSpPr>
            <a:spLocks noGrp="1" noChangeArrowheads="1"/>
          </p:cNvSpPr>
          <p:nvPr>
            <p:ph type="body" idx="1"/>
          </p:nvPr>
        </p:nvSpPr>
        <p:spPr>
          <a:xfrm>
            <a:off x="685800" y="780473"/>
            <a:ext cx="8153400" cy="5486400"/>
          </a:xfrm>
        </p:spPr>
        <p:txBody>
          <a:bodyPr/>
          <a:lstStyle/>
          <a:p>
            <a:pPr>
              <a:lnSpc>
                <a:spcPct val="90000"/>
              </a:lnSpc>
            </a:pPr>
            <a:r>
              <a:rPr lang="en-US" sz="1400" b="1" dirty="0">
                <a:latin typeface="Verdana" pitchFamily="1" charset="0"/>
                <a:ea typeface="ＭＳ Ｐゴシック" pitchFamily="1" charset="-128"/>
                <a:cs typeface="ＭＳ Ｐゴシック" pitchFamily="1" charset="-128"/>
              </a:rPr>
              <a:t>Goal:</a:t>
            </a:r>
            <a:r>
              <a:rPr lang="en-US" sz="1400" dirty="0">
                <a:latin typeface="Verdana" pitchFamily="1" charset="0"/>
                <a:ea typeface="ＭＳ Ｐゴシック" pitchFamily="1" charset="-128"/>
                <a:cs typeface="ＭＳ Ｐゴシック" pitchFamily="1" charset="-128"/>
              </a:rPr>
              <a:t> We can mount commercial surgical drills onto the Galen’s end effector, which  is expected to increase the precision of the drill cuts. The goal of this study is to quantifiably verify this assertion by designing and conducting studies. An example study could include measuring the depth of each drill pass, maintaining a minimum distance from critical structures, and comparing the evenness of drill passes. An optional component involves developing a virtual fixture for drilling, and comparing it to the results of manual and robot-assisted tests.</a:t>
            </a:r>
            <a:endParaRPr lang="en-US" sz="1200" dirty="0">
              <a:latin typeface="Verdana" pitchFamily="1" charset="0"/>
              <a:ea typeface="ＭＳ Ｐゴシック" pitchFamily="1" charset="-128"/>
              <a:cs typeface="ＭＳ Ｐゴシック" pitchFamily="1" charset="-128"/>
            </a:endParaRPr>
          </a:p>
          <a:p>
            <a:pPr>
              <a:lnSpc>
                <a:spcPct val="90000"/>
              </a:lnSpc>
            </a:pPr>
            <a:r>
              <a:rPr lang="en-US" sz="1400" b="1" dirty="0">
                <a:latin typeface="Verdana" pitchFamily="1" charset="0"/>
                <a:ea typeface="ＭＳ Ｐゴシック" pitchFamily="1" charset="-128"/>
                <a:cs typeface="ＭＳ Ｐゴシック" pitchFamily="1" charset="-128"/>
              </a:rPr>
              <a:t>What Students Will Do:</a:t>
            </a:r>
            <a:r>
              <a:rPr lang="en-US" sz="1200" b="1" dirty="0">
                <a:latin typeface="Verdana" pitchFamily="1" charset="0"/>
                <a:ea typeface="ＭＳ Ｐゴシック" pitchFamily="1" charset="-128"/>
                <a:cs typeface="ＭＳ Ｐゴシック" pitchFamily="1" charset="-128"/>
              </a:rPr>
              <a:t> </a:t>
            </a:r>
          </a:p>
          <a:p>
            <a:pPr lvl="1">
              <a:lnSpc>
                <a:spcPct val="90000"/>
              </a:lnSpc>
            </a:pPr>
            <a:r>
              <a:rPr lang="en-US" sz="1200" dirty="0">
                <a:latin typeface="Verdana" pitchFamily="1" charset="0"/>
                <a:ea typeface="ＭＳ Ｐゴシック" pitchFamily="1" charset="-128"/>
                <a:cs typeface="ＭＳ Ｐゴシック" pitchFamily="1" charset="-128"/>
              </a:rPr>
              <a:t>Observe surgical cases</a:t>
            </a:r>
          </a:p>
          <a:p>
            <a:pPr lvl="1">
              <a:lnSpc>
                <a:spcPct val="90000"/>
              </a:lnSpc>
            </a:pPr>
            <a:r>
              <a:rPr lang="en-US" sz="1200" dirty="0">
                <a:latin typeface="Verdana" pitchFamily="1" charset="0"/>
                <a:ea typeface="ＭＳ Ｐゴシック" pitchFamily="1" charset="-128"/>
                <a:cs typeface="ＭＳ Ｐゴシック" pitchFamily="1" charset="-128"/>
              </a:rPr>
              <a:t>Design </a:t>
            </a:r>
            <a:r>
              <a:rPr lang="en-US" sz="1200" dirty="0" smtClean="0">
                <a:latin typeface="Verdana" pitchFamily="1" charset="0"/>
                <a:ea typeface="ＭＳ Ｐゴシック" pitchFamily="1" charset="-128"/>
                <a:cs typeface="ＭＳ Ｐゴシック" pitchFamily="1" charset="-128"/>
              </a:rPr>
              <a:t>studies (or modify </a:t>
            </a:r>
            <a:r>
              <a:rPr lang="en-US" sz="1200" dirty="0" err="1" smtClean="0">
                <a:latin typeface="Verdana" pitchFamily="1" charset="0"/>
                <a:ea typeface="ＭＳ Ｐゴシック" pitchFamily="1" charset="-128"/>
                <a:cs typeface="ＭＳ Ｐゴシック" pitchFamily="1" charset="-128"/>
              </a:rPr>
              <a:t>exisiting</a:t>
            </a:r>
            <a:r>
              <a:rPr lang="en-US" sz="1200" dirty="0" smtClean="0">
                <a:latin typeface="Verdana" pitchFamily="1" charset="0"/>
                <a:ea typeface="ＭＳ Ｐゴシック" pitchFamily="1" charset="-128"/>
                <a:cs typeface="ＭＳ Ｐゴシック" pitchFamily="1" charset="-128"/>
              </a:rPr>
              <a:t> protocol)</a:t>
            </a:r>
            <a:endParaRPr lang="en-US" sz="1200" dirty="0">
              <a:latin typeface="Verdana" pitchFamily="1" charset="0"/>
              <a:ea typeface="ＭＳ Ｐゴシック" pitchFamily="1" charset="-128"/>
              <a:cs typeface="ＭＳ Ｐゴシック" pitchFamily="1" charset="-128"/>
            </a:endParaRPr>
          </a:p>
          <a:p>
            <a:pPr lvl="1">
              <a:lnSpc>
                <a:spcPct val="90000"/>
              </a:lnSpc>
            </a:pPr>
            <a:r>
              <a:rPr lang="en-US" sz="1200" dirty="0">
                <a:latin typeface="Verdana" pitchFamily="1" charset="0"/>
                <a:ea typeface="ＭＳ Ｐゴシック" pitchFamily="1" charset="-128"/>
                <a:cs typeface="ＭＳ Ｐゴシック" pitchFamily="1" charset="-128"/>
              </a:rPr>
              <a:t>Design and fabricate </a:t>
            </a:r>
            <a:r>
              <a:rPr lang="en-US" sz="1200" dirty="0" smtClean="0">
                <a:latin typeface="Verdana" pitchFamily="1" charset="0"/>
                <a:ea typeface="ＭＳ Ｐゴシック" pitchFamily="1" charset="-128"/>
                <a:cs typeface="ＭＳ Ｐゴシック" pitchFamily="1" charset="-128"/>
              </a:rPr>
              <a:t>phantoms (or use existing)</a:t>
            </a:r>
            <a:endParaRPr lang="en-US" sz="1200" dirty="0">
              <a:latin typeface="Verdana" pitchFamily="1" charset="0"/>
              <a:ea typeface="ＭＳ Ｐゴシック" pitchFamily="1" charset="-128"/>
              <a:cs typeface="ＭＳ Ｐゴシック" pitchFamily="1" charset="-128"/>
            </a:endParaRPr>
          </a:p>
          <a:p>
            <a:pPr lvl="1">
              <a:lnSpc>
                <a:spcPct val="90000"/>
              </a:lnSpc>
            </a:pPr>
            <a:r>
              <a:rPr lang="en-US" sz="1200" dirty="0">
                <a:latin typeface="Verdana" pitchFamily="1" charset="0"/>
                <a:ea typeface="ＭＳ Ｐゴシック" pitchFamily="1" charset="-128"/>
                <a:cs typeface="ＭＳ Ｐゴシック" pitchFamily="1" charset="-128"/>
              </a:rPr>
              <a:t>Conduct studies</a:t>
            </a:r>
          </a:p>
          <a:p>
            <a:pPr lvl="1">
              <a:lnSpc>
                <a:spcPct val="90000"/>
              </a:lnSpc>
            </a:pPr>
            <a:r>
              <a:rPr lang="en-US" sz="1200" dirty="0">
                <a:latin typeface="Verdana" pitchFamily="1" charset="0"/>
                <a:ea typeface="ＭＳ Ｐゴシック" pitchFamily="1" charset="-128"/>
                <a:cs typeface="ＭＳ Ｐゴシック" pitchFamily="1" charset="-128"/>
              </a:rPr>
              <a:t>Analyze results</a:t>
            </a:r>
          </a:p>
          <a:p>
            <a:pPr lvl="1">
              <a:lnSpc>
                <a:spcPct val="90000"/>
              </a:lnSpc>
            </a:pPr>
            <a:r>
              <a:rPr lang="en-US" sz="1200" dirty="0">
                <a:latin typeface="Verdana" pitchFamily="1" charset="0"/>
                <a:ea typeface="ＭＳ Ｐゴシック" pitchFamily="1" charset="-128"/>
                <a:cs typeface="ＭＳ Ｐゴシック" pitchFamily="1" charset="-128"/>
              </a:rPr>
              <a:t>Design and program a drilling virtual fixture (robot software component)</a:t>
            </a:r>
          </a:p>
          <a:p>
            <a:pPr>
              <a:lnSpc>
                <a:spcPct val="90000"/>
              </a:lnSpc>
            </a:pPr>
            <a:r>
              <a:rPr lang="en-US" sz="1400" b="1" dirty="0">
                <a:latin typeface="Verdana" pitchFamily="1" charset="0"/>
                <a:ea typeface="ＭＳ Ｐゴシック" pitchFamily="1" charset="-128"/>
                <a:cs typeface="ＭＳ Ｐゴシック" pitchFamily="1" charset="-128"/>
              </a:rPr>
              <a:t>Deliverables:</a:t>
            </a:r>
            <a:r>
              <a:rPr lang="en-US" sz="1400" dirty="0">
                <a:latin typeface="Verdana" pitchFamily="1" charset="0"/>
                <a:ea typeface="ＭＳ Ｐゴシック" pitchFamily="1" charset="-128"/>
                <a:cs typeface="ＭＳ Ｐゴシック" pitchFamily="1" charset="-128"/>
              </a:rPr>
              <a:t> </a:t>
            </a:r>
          </a:p>
          <a:p>
            <a:pPr lvl="1">
              <a:lnSpc>
                <a:spcPct val="90000"/>
              </a:lnSpc>
            </a:pPr>
            <a:r>
              <a:rPr lang="en-US" sz="1200" dirty="0">
                <a:latin typeface="Verdana" pitchFamily="1" charset="0"/>
                <a:ea typeface="ＭＳ Ｐゴシック" pitchFamily="1" charset="-128"/>
              </a:rPr>
              <a:t>Study protocol</a:t>
            </a:r>
          </a:p>
          <a:p>
            <a:pPr lvl="1">
              <a:lnSpc>
                <a:spcPct val="90000"/>
              </a:lnSpc>
            </a:pPr>
            <a:r>
              <a:rPr lang="en-US" sz="1200" dirty="0">
                <a:latin typeface="Verdana" pitchFamily="1" charset="0"/>
                <a:ea typeface="ＭＳ Ｐゴシック" pitchFamily="1" charset="-128"/>
              </a:rPr>
              <a:t>Phantoms</a:t>
            </a:r>
          </a:p>
          <a:p>
            <a:pPr lvl="1">
              <a:lnSpc>
                <a:spcPct val="90000"/>
              </a:lnSpc>
            </a:pPr>
            <a:r>
              <a:rPr lang="en-US" sz="1200" dirty="0">
                <a:latin typeface="Verdana" pitchFamily="1" charset="0"/>
                <a:ea typeface="ＭＳ Ｐゴシック" pitchFamily="1" charset="-128"/>
              </a:rPr>
              <a:t>Study results and analysis</a:t>
            </a:r>
          </a:p>
          <a:p>
            <a:pPr>
              <a:lnSpc>
                <a:spcPct val="90000"/>
              </a:lnSpc>
            </a:pPr>
            <a:r>
              <a:rPr lang="en-US" sz="1400" b="1" dirty="0">
                <a:latin typeface="Verdana" pitchFamily="1" charset="0"/>
                <a:ea typeface="ＭＳ Ｐゴシック" pitchFamily="1" charset="-128"/>
                <a:cs typeface="ＭＳ Ｐゴシック" pitchFamily="1" charset="-128"/>
              </a:rPr>
              <a:t>Size group: </a:t>
            </a:r>
            <a:r>
              <a:rPr lang="en-US" sz="1400" dirty="0" smtClean="0">
                <a:latin typeface="Verdana" pitchFamily="1" charset="0"/>
                <a:ea typeface="ＭＳ Ｐゴシック" pitchFamily="1" charset="-128"/>
                <a:cs typeface="ＭＳ Ｐゴシック" pitchFamily="1" charset="-128"/>
              </a:rPr>
              <a:t>1 (conduct study); 2-3 (if </a:t>
            </a:r>
            <a:r>
              <a:rPr lang="en-US" sz="1400" smtClean="0">
                <a:latin typeface="Verdana" pitchFamily="1" charset="0"/>
                <a:ea typeface="ＭＳ Ｐゴシック" pitchFamily="1" charset="-128"/>
                <a:cs typeface="ＭＳ Ｐゴシック" pitchFamily="1" charset="-128"/>
              </a:rPr>
              <a:t>develop better phantom or virtual fixtures)</a:t>
            </a:r>
            <a:endParaRPr lang="en-US" sz="1200" b="1" dirty="0">
              <a:latin typeface="Verdana" pitchFamily="1" charset="0"/>
              <a:ea typeface="ＭＳ Ｐゴシック" pitchFamily="1" charset="-128"/>
              <a:cs typeface="ＭＳ Ｐゴシック" pitchFamily="1" charset="-128"/>
            </a:endParaRPr>
          </a:p>
          <a:p>
            <a:pPr>
              <a:lnSpc>
                <a:spcPct val="90000"/>
              </a:lnSpc>
            </a:pPr>
            <a:r>
              <a:rPr lang="en-US" sz="1400" b="1" dirty="0">
                <a:latin typeface="Verdana" pitchFamily="1" charset="0"/>
                <a:ea typeface="ＭＳ Ｐゴシック" pitchFamily="1" charset="-128"/>
                <a:cs typeface="ＭＳ Ｐゴシック" pitchFamily="1" charset="-128"/>
              </a:rPr>
              <a:t>Skills: </a:t>
            </a:r>
          </a:p>
          <a:p>
            <a:pPr lvl="1">
              <a:lnSpc>
                <a:spcPct val="90000"/>
              </a:lnSpc>
            </a:pPr>
            <a:r>
              <a:rPr lang="en-US" sz="1200" dirty="0">
                <a:latin typeface="Verdana" pitchFamily="1" charset="0"/>
                <a:ea typeface="ＭＳ Ｐゴシック" pitchFamily="1" charset="-128"/>
                <a:cs typeface="ＭＳ Ｐゴシック" pitchFamily="1" charset="-128"/>
              </a:rPr>
              <a:t>Imaging Analysis</a:t>
            </a:r>
          </a:p>
          <a:p>
            <a:pPr lvl="1">
              <a:lnSpc>
                <a:spcPct val="90000"/>
              </a:lnSpc>
            </a:pPr>
            <a:r>
              <a:rPr lang="en-US" sz="1200" dirty="0" smtClean="0">
                <a:latin typeface="Verdana" pitchFamily="1" charset="0"/>
                <a:ea typeface="ＭＳ Ｐゴシック" pitchFamily="1" charset="-128"/>
                <a:cs typeface="ＭＳ Ｐゴシック" pitchFamily="1" charset="-128"/>
              </a:rPr>
              <a:t>CAD/CAM </a:t>
            </a:r>
            <a:endParaRPr lang="en-US" sz="1200" dirty="0">
              <a:latin typeface="Verdana" pitchFamily="1" charset="0"/>
              <a:ea typeface="ＭＳ Ｐゴシック" pitchFamily="1" charset="-128"/>
              <a:cs typeface="ＭＳ Ｐゴシック" pitchFamily="1" charset="-128"/>
            </a:endParaRPr>
          </a:p>
          <a:p>
            <a:pPr lvl="1">
              <a:lnSpc>
                <a:spcPct val="90000"/>
              </a:lnSpc>
            </a:pPr>
            <a:r>
              <a:rPr lang="en-US" sz="1200" dirty="0">
                <a:latin typeface="Verdana" pitchFamily="1" charset="0"/>
                <a:ea typeface="ＭＳ Ｐゴシック" pitchFamily="1" charset="-128"/>
                <a:cs typeface="ＭＳ Ｐゴシック" pitchFamily="1" charset="-128"/>
              </a:rPr>
              <a:t>MATLAB or Python</a:t>
            </a:r>
          </a:p>
          <a:p>
            <a:pPr lvl="1">
              <a:lnSpc>
                <a:spcPct val="90000"/>
              </a:lnSpc>
            </a:pPr>
            <a:r>
              <a:rPr lang="en-US" sz="1200" dirty="0">
                <a:latin typeface="Verdana" pitchFamily="1" charset="0"/>
                <a:ea typeface="ＭＳ Ｐゴシック" pitchFamily="1" charset="-128"/>
                <a:cs typeface="ＭＳ Ｐゴシック" pitchFamily="1" charset="-128"/>
              </a:rPr>
              <a:t>C++ (robot software component)</a:t>
            </a:r>
          </a:p>
          <a:p>
            <a:pPr>
              <a:lnSpc>
                <a:spcPct val="90000"/>
              </a:lnSpc>
            </a:pPr>
            <a:r>
              <a:rPr lang="en-US" sz="1400" b="1" dirty="0">
                <a:latin typeface="Verdana" pitchFamily="1" charset="0"/>
                <a:ea typeface="ＭＳ Ｐゴシック" pitchFamily="1" charset="-128"/>
                <a:cs typeface="ＭＳ Ｐゴシック" pitchFamily="1" charset="-128"/>
              </a:rPr>
              <a:t>Mentors: </a:t>
            </a:r>
            <a:r>
              <a:rPr lang="en-US" sz="1400" dirty="0">
                <a:latin typeface="Verdana" pitchFamily="1" charset="0"/>
                <a:ea typeface="ＭＳ Ｐゴシック" pitchFamily="1" charset="-128"/>
                <a:cs typeface="ＭＳ Ｐゴシック" pitchFamily="1" charset="-128"/>
              </a:rPr>
              <a:t>Paul </a:t>
            </a:r>
            <a:r>
              <a:rPr lang="en-US" sz="1400" dirty="0" err="1">
                <a:latin typeface="Verdana" pitchFamily="1" charset="0"/>
                <a:ea typeface="ＭＳ Ｐゴシック" pitchFamily="1" charset="-128"/>
                <a:cs typeface="ＭＳ Ｐゴシック" pitchFamily="1" charset="-128"/>
              </a:rPr>
              <a:t>Wilkening</a:t>
            </a:r>
            <a:r>
              <a:rPr lang="en-US" sz="1400" dirty="0">
                <a:latin typeface="Verdana" pitchFamily="1" charset="0"/>
                <a:ea typeface="ＭＳ Ｐゴシック" pitchFamily="1" charset="-128"/>
                <a:cs typeface="ＭＳ Ｐゴシック" pitchFamily="1" charset="-128"/>
              </a:rPr>
              <a:t>, Yunus Sevimli, Dr. Russ </a:t>
            </a:r>
            <a:r>
              <a:rPr lang="en-US" sz="1400" dirty="0" smtClean="0">
                <a:latin typeface="Verdana" pitchFamily="1" charset="0"/>
                <a:ea typeface="ＭＳ Ｐゴシック" pitchFamily="1" charset="-128"/>
                <a:cs typeface="ＭＳ Ｐゴシック" pitchFamily="1" charset="-128"/>
              </a:rPr>
              <a:t>Taylor</a:t>
            </a:r>
          </a:p>
        </p:txBody>
      </p:sp>
    </p:spTree>
    <p:extLst>
      <p:ext uri="{BB962C8B-B14F-4D97-AF65-F5344CB8AC3E}">
        <p14:creationId xmlns:p14="http://schemas.microsoft.com/office/powerpoint/2010/main" val="959526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stoidectomy ENT Surge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09600"/>
            <a:ext cx="9144000" cy="5143500"/>
          </a:xfrm>
          <a:prstGeom prst="rect">
            <a:avLst/>
          </a:prstGeom>
        </p:spPr>
      </p:pic>
    </p:spTree>
    <p:extLst>
      <p:ext uri="{BB962C8B-B14F-4D97-AF65-F5344CB8AC3E}">
        <p14:creationId xmlns:p14="http://schemas.microsoft.com/office/powerpoint/2010/main" val="1311701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CIS-Lecture">
  <a:themeElements>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S-Lec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S-L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S-Lect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S-Lect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S-Lect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S-Lect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S-Lect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CIS-Lecture</Template>
  <TotalTime>5956</TotalTime>
  <Words>194</Words>
  <Application>Microsoft Macintosh PowerPoint</Application>
  <PresentationFormat>On-screen Show (4:3)</PresentationFormat>
  <Paragraphs>20</Paragraphs>
  <Slides>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ＭＳ Ｐゴシック</vt:lpstr>
      <vt:lpstr>Times New Roman</vt:lpstr>
      <vt:lpstr>Verdana</vt:lpstr>
      <vt:lpstr>Arial</vt:lpstr>
      <vt:lpstr>CIS-Lecture</vt:lpstr>
      <vt:lpstr>Robotic Bone Drilling Assessment</vt:lpstr>
      <vt:lpstr>PowerPoint Presentation</vt:lpstr>
    </vt:vector>
  </TitlesOfParts>
  <Company>Johns Hopkins University</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Possible projects (examples)</dc:title>
  <dc:creator>R. H. Taylor</dc:creator>
  <cp:lastModifiedBy>Russell Taylor</cp:lastModifiedBy>
  <cp:revision>72</cp:revision>
  <cp:lastPrinted>1998-01-12T19:42:20Z</cp:lastPrinted>
  <dcterms:created xsi:type="dcterms:W3CDTF">2014-01-14T11:21:36Z</dcterms:created>
  <dcterms:modified xsi:type="dcterms:W3CDTF">2018-01-28T23:33:58Z</dcterms:modified>
</cp:coreProperties>
</file>