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5"/>
  </p:notesMasterIdLst>
  <p:sldIdLst>
    <p:sldId id="256" r:id="rId2"/>
    <p:sldId id="260" r:id="rId3"/>
    <p:sldId id="261" r:id="rId4"/>
    <p:sldId id="262" r:id="rId5"/>
    <p:sldId id="263" r:id="rId6"/>
    <p:sldId id="272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9"/>
    <p:restoredTop sz="91572"/>
  </p:normalViewPr>
  <p:slideViewPr>
    <p:cSldViewPr snapToGrid="0" snapToObjects="1">
      <p:cViewPr>
        <p:scale>
          <a:sx n="136" d="100"/>
          <a:sy n="136" d="100"/>
        </p:scale>
        <p:origin x="17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elifbilgin/Desktop/CIS%20Project/Timeline%20with%20mileston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43993085769939"/>
          <c:y val="0.039426523297491"/>
          <c:w val="0.877744358810272"/>
          <c:h val="0.92114695340501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'Project Timeline'!$D$4</c:f>
              <c:strCache>
                <c:ptCount val="1"/>
                <c:pt idx="0">
                  <c:v>POSITION</c:v>
                </c:pt>
              </c:strCache>
            </c:strRef>
          </c:tx>
          <c:spPr>
            <a:noFill/>
          </c:spPr>
          <c:invertIfNegative val="0"/>
          <c:dLbls>
            <c:dLbl>
              <c:idx val="0"/>
              <c:layout>
                <c:manualLayout>
                  <c:x val="1.00528983579524E-7"/>
                  <c:y val="-8.21218812090756E-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1000" b="1" cap="all" spc="10" baseline="0">
                      <a:solidFill>
                        <a:srgbClr val="0070C0"/>
                      </a:solidFill>
                      <a:latin typeface="+mj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DE9-4AB6-AE0B-C29C043761D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1"/>
              <c:layout>
                <c:manualLayout>
                  <c:x val="0.0"/>
                  <c:y val="-0.003583541667842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1000" b="1" cap="all" spc="10" baseline="0">
                      <a:solidFill>
                        <a:srgbClr val="0070C0"/>
                      </a:solidFill>
                      <a:latin typeface="+mj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DE9-4AB6-AE0B-C29C043761D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dLbl>
              <c:idx val="2"/>
              <c:layout>
                <c:manualLayout>
                  <c:x val="0.000694444444444444"/>
                  <c:y val="0.0304602452609778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DE9-4AB6-AE0B-C29C043761D6}"/>
                </c:ext>
                <c:ext xmlns:c15="http://schemas.microsoft.com/office/drawing/2012/chart" uri="{CE6537A1-D6FC-4f65-9D91-7224C49458BB}">
                  <c15:layout>
                    <c:manualLayout>
                      <c:w val="0.148375"/>
                      <c:h val="0.115408100497181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0.000554140754080534"/>
                  <c:y val="-0.0429979853159442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566929133858"/>
                      <c:h val="0.0227196541741206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0.00142235345581802"/>
                  <c:y val="0.0340436458445025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2DE9-4AB6-AE0B-C29C043761D6}"/>
                </c:ext>
                <c:ext xmlns:c15="http://schemas.microsoft.com/office/drawing/2012/chart" uri="{CE6537A1-D6FC-4f65-9D91-7224C49458BB}">
                  <c15:layout>
                    <c:manualLayout>
                      <c:w val="0.142888888888889"/>
                      <c:h val="0.14765997550776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0.00135547272111139"/>
                  <c:y val="-0.0125418315001776"/>
                </c:manualLayout>
              </c:layout>
              <c:tx>
                <c:rich>
                  <a:bodyPr/>
                  <a:lstStyle/>
                  <a:p>
                    <a:fld id="{F26F3EEF-5A94-0D4B-8AB8-48720A4099E4}" type="CATEGORYNAME">
                      <a:rPr lang="en-US" smtClean="0"/>
                      <a:pPr/>
                      <a:t>[CATEGORY NAME]</a:t>
                    </a:fld>
                    <a:endParaRPr lang="en-US" dirty="0" smtClean="0"/>
                  </a:p>
                  <a:p>
                    <a:endParaRPr lang="en-US" dirty="0" smtClean="0"/>
                  </a:p>
                  <a:p>
                    <a:r>
                      <a:rPr lang="en-US" dirty="0" smtClean="0">
                        <a:solidFill>
                          <a:srgbClr val="0070C0"/>
                        </a:solidFill>
                      </a:rPr>
                      <a:t>CHECKPOINT PRESENTATION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6"/>
              <c:layout>
                <c:manualLayout>
                  <c:x val="4.71639158202946E-8"/>
                  <c:y val="1.3139500993452E-1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0.000677736360555843"/>
                  <c:y val="0.0197100435104036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.00203326244673489"/>
                  <c:y val="-0.00179148866528599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871515594607"/>
                      <c:h val="0.0764727791917561"/>
                    </c:manualLayout>
                  </c15:layout>
                </c:ext>
              </c:extLst>
            </c:dLbl>
            <c:dLbl>
              <c:idx val="9"/>
              <c:layout>
                <c:manualLayout>
                  <c:x val="4.71639158202946E-8"/>
                  <c:y val="-1.6424376241815E-17"/>
                </c:manualLayout>
              </c:layout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DE9-4AB6-AE0B-C29C043761D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4.71639159081443E-8"/>
                  <c:y val="1.3139500993452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vertOverflow="overflow" horzOverflow="overflow" wrap="square" lIns="38100" tIns="19050" rIns="38100" bIns="19050" anchor="ctr">
                  <a:noAutofit/>
                </a:bodyPr>
                <a:lstStyle/>
                <a:p>
                  <a:pPr>
                    <a:defRPr sz="1000" b="1" cap="all" spc="10" baseline="0">
                      <a:solidFill>
                        <a:srgbClr val="0070C0"/>
                      </a:solidFill>
                      <a:latin typeface="+mj-lt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2DE9-4AB6-AE0B-C29C043761D6}"/>
                </c:ex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vertOverflow="overflow" horzOverflow="overflow" wrap="square" lIns="38100" tIns="19050" rIns="38100" bIns="19050" anchor="ctr">
                <a:noAutofit/>
              </a:bodyPr>
              <a:lstStyle/>
              <a:p>
                <a:pPr>
                  <a:defRPr sz="1000" b="1" cap="all" spc="1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errBars>
            <c:errBarType val="minus"/>
            <c:errValType val="percentage"/>
            <c:noEndCap val="0"/>
            <c:val val="100.0"/>
            <c:spPr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c:spPr>
          </c:errBars>
          <c:cat>
            <c:strRef>
              <c:f>'Project Timeline'!$C$5:$C$17</c:f>
              <c:strCache>
                <c:ptCount val="11"/>
                <c:pt idx="0">
                  <c:v>Project Start</c:v>
                </c:pt>
                <c:pt idx="1">
                  <c:v>Project plan presentation</c:v>
                </c:pt>
                <c:pt idx="2">
                  <c:v>Update documentation</c:v>
                </c:pt>
                <c:pt idx="3">
                  <c:v>Complete minimum deliverable</c:v>
                </c:pt>
                <c:pt idx="4">
                  <c:v>Begin expected deliverable</c:v>
                </c:pt>
                <c:pt idx="5">
                  <c:v>Update documentation</c:v>
                </c:pt>
                <c:pt idx="6">
                  <c:v>Complete expected deliverable</c:v>
                </c:pt>
                <c:pt idx="7">
                  <c:v>Begin maximum deliverable</c:v>
                </c:pt>
                <c:pt idx="8">
                  <c:v>Update documentation</c:v>
                </c:pt>
                <c:pt idx="9">
                  <c:v>Complete maximum deliverable</c:v>
                </c:pt>
                <c:pt idx="10">
                  <c:v>Poster Presentation</c:v>
                </c:pt>
              </c:strCache>
            </c:strRef>
          </c:cat>
          <c:val>
            <c:numRef>
              <c:f>'Project Timeline'!$F$5:$F$17</c:f>
              <c:numCache>
                <c:formatCode>General</c:formatCode>
                <c:ptCount val="13"/>
                <c:pt idx="0">
                  <c:v>25.0</c:v>
                </c:pt>
                <c:pt idx="1">
                  <c:v>15.0</c:v>
                </c:pt>
                <c:pt idx="2">
                  <c:v>-10.0</c:v>
                </c:pt>
                <c:pt idx="3">
                  <c:v>10.0</c:v>
                </c:pt>
                <c:pt idx="4">
                  <c:v>18.0</c:v>
                </c:pt>
                <c:pt idx="5">
                  <c:v>-15.0</c:v>
                </c:pt>
                <c:pt idx="6">
                  <c:v>16.0</c:v>
                </c:pt>
                <c:pt idx="7">
                  <c:v>10.0</c:v>
                </c:pt>
                <c:pt idx="8">
                  <c:v>-10.0</c:v>
                </c:pt>
                <c:pt idx="9">
                  <c:v>-15.0</c:v>
                </c:pt>
                <c:pt idx="10">
                  <c:v>25.0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2DE9-4AB6-AE0B-C29C04376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7862416"/>
        <c:axId val="1052849328"/>
      </c:barChart>
      <c:lineChart>
        <c:grouping val="standard"/>
        <c:varyColors val="0"/>
        <c:ser>
          <c:idx val="0"/>
          <c:order val="0"/>
          <c:tx>
            <c:strRef>
              <c:f>'Project Timeline'!$B$4</c:f>
              <c:strCache>
                <c:ptCount val="1"/>
                <c:pt idx="0">
                  <c:v>DATE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7"/>
            <c:spPr>
              <a:solidFill>
                <a:schemeClr val="accent3">
                  <a:lumMod val="50000"/>
                </a:schemeClr>
              </a:solidFill>
              <a:ln w="63500" cmpd="thinThick">
                <a:solidFill>
                  <a:schemeClr val="accent3">
                    <a:lumMod val="75000"/>
                  </a:schemeClr>
                </a:solidFill>
              </a:ln>
            </c:spPr>
          </c:marker>
          <c:errBars>
            <c:errDir val="y"/>
            <c:errBarType val="both"/>
            <c:errValType val="percentage"/>
            <c:noEndCap val="0"/>
            <c:val val="5.0"/>
          </c:errBars>
          <c:cat>
            <c:numRef>
              <c:f>'Project Timeline'!$B$5:$B$17</c:f>
              <c:numCache>
                <c:formatCode>[$-409]d\-mmm;@</c:formatCode>
                <c:ptCount val="13"/>
                <c:pt idx="0">
                  <c:v>43496.0</c:v>
                </c:pt>
                <c:pt idx="1">
                  <c:v>43515.0</c:v>
                </c:pt>
                <c:pt idx="2">
                  <c:v>43536.0</c:v>
                </c:pt>
                <c:pt idx="3">
                  <c:v>43531.0</c:v>
                </c:pt>
                <c:pt idx="4">
                  <c:v>43538.0</c:v>
                </c:pt>
                <c:pt idx="5">
                  <c:v>43559.0</c:v>
                </c:pt>
                <c:pt idx="6">
                  <c:v>43571.0</c:v>
                </c:pt>
                <c:pt idx="7">
                  <c:v>43580.0</c:v>
                </c:pt>
                <c:pt idx="8">
                  <c:v>43573.0</c:v>
                </c:pt>
                <c:pt idx="9">
                  <c:v>43587.0</c:v>
                </c:pt>
                <c:pt idx="10">
                  <c:v>43595.0</c:v>
                </c:pt>
              </c:numCache>
            </c:numRef>
          </c:cat>
          <c:val>
            <c:numRef>
              <c:f>'Project Timeline'!$E$5:$E$17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D-2DE9-4AB6-AE0B-C29C043761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1685248"/>
        <c:axId val="1053375280"/>
      </c:lineChart>
      <c:dateAx>
        <c:axId val="1441685248"/>
        <c:scaling>
          <c:orientation val="minMax"/>
        </c:scaling>
        <c:delete val="0"/>
        <c:axPos val="b"/>
        <c:numFmt formatCode="[$-409]d\ mmm;@" sourceLinked="0"/>
        <c:majorTickMark val="cross"/>
        <c:minorTickMark val="in"/>
        <c:tickLblPos val="nextTo"/>
        <c:spPr>
          <a:solidFill>
            <a:schemeClr val="bg1"/>
          </a:solidFill>
          <a:ln w="9525">
            <a:solidFill>
              <a:schemeClr val="bg1">
                <a:lumMod val="85000"/>
              </a:schemeClr>
            </a:solidFill>
            <a:prstDash val="solid"/>
          </a:ln>
        </c:spPr>
        <c:txPr>
          <a:bodyPr/>
          <a:lstStyle/>
          <a:p>
            <a:pPr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pPr>
            <a:endParaRPr lang="en-US"/>
          </a:p>
        </c:txPr>
        <c:crossAx val="1053375280"/>
        <c:crosses val="autoZero"/>
        <c:auto val="1"/>
        <c:lblOffset val="100"/>
        <c:baseTimeUnit val="days"/>
        <c:majorUnit val="7.0"/>
        <c:majorTimeUnit val="days"/>
        <c:minorUnit val="1.0"/>
        <c:minorTimeUnit val="days"/>
      </c:dateAx>
      <c:valAx>
        <c:axId val="10533752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441685248"/>
        <c:crosses val="autoZero"/>
        <c:crossBetween val="midCat"/>
      </c:valAx>
      <c:valAx>
        <c:axId val="1052849328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1217862416"/>
        <c:crosses val="max"/>
        <c:crossBetween val="between"/>
      </c:valAx>
      <c:catAx>
        <c:axId val="1217862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52849328"/>
        <c:crosses val="autoZero"/>
        <c:auto val="1"/>
        <c:lblAlgn val="ctr"/>
        <c:lblOffset val="100"/>
        <c:noMultiLvlLbl val="0"/>
      </c:catAx>
      <c:spPr>
        <a:noFill/>
      </c:spPr>
    </c:plotArea>
    <c:plotVisOnly val="0"/>
    <c:dispBlanksAs val="gap"/>
    <c:showDLblsOverMax val="0"/>
  </c:chart>
  <c:spPr>
    <a:solidFill>
      <a:schemeClr val="bg1"/>
    </a:solidFill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29607A-110F-974B-B90D-CC5AFFE5F8B7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AE8B7-5B1C-7A4A-99C2-C7D3CD44C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57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30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Trainee category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claiming that all trainees are bad but they may have gotten better after studying and vice versa can be true –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attending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not necessarily have to be really good. Making that assumption is what we have not but we’re looking at getting scores from surgeons to avoid this bias.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 smtClean="0">
              <a:effectLst/>
            </a:endParaRPr>
          </a:p>
          <a:p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80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56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 criteria for success of this project that we are able to predict expert vs novice with an accuracy of 80%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634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37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AE8B7-5B1C-7A4A-99C2-C7D3CD44C8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12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E5835-DEF8-8643-8371-83FF24B8A521}" type="datetimeFigureOut">
              <a:rPr lang="en-US" smtClean="0"/>
              <a:t>2/18/19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DDB54-1C86-0B43-B534-9AC692BB16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10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.tiff"/><Relationship Id="rId5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6;p13"/>
          <p:cNvSpPr txBox="1">
            <a:spLocks/>
          </p:cNvSpPr>
          <p:nvPr/>
        </p:nvSpPr>
        <p:spPr>
          <a:xfrm>
            <a:off x="311700" y="1955013"/>
            <a:ext cx="8520600" cy="9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en-US" sz="2800" b="1" dirty="0"/>
              <a:t>Objective Surgical Skill Assessment of Computer-Aided Hysterectomy Procedures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23" name="Google Shape;57;p13"/>
          <p:cNvSpPr txBox="1">
            <a:spLocks/>
          </p:cNvSpPr>
          <p:nvPr/>
        </p:nvSpPr>
        <p:spPr>
          <a:xfrm>
            <a:off x="1361600" y="3909075"/>
            <a:ext cx="2307900" cy="17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Group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lang="en-US" altLang="zh-CN" sz="1800" b="1" kern="0" dirty="0" smtClean="0">
              <a:solidFill>
                <a:srgbClr val="595959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Student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Elif 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Bilgin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r>
              <a:rPr lang="en-US" altLang="zh-CN" sz="1200" kern="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ebilgin</a:t>
            </a:r>
            <a:r>
              <a:rPr kumimoji="0" lang="en-US" altLang="zh-CN" sz="1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1@jhu.edu</a:t>
            </a: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60;p13"/>
          <p:cNvSpPr txBox="1"/>
          <p:nvPr/>
        </p:nvSpPr>
        <p:spPr>
          <a:xfrm>
            <a:off x="4080425" y="3909075"/>
            <a:ext cx="3940800" cy="15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SzPts val="1100"/>
              <a:buFont typeface="Arial"/>
              <a:buNone/>
            </a:pPr>
            <a:r>
              <a:rPr lang="en-US" altLang="zh-CN" b="1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Mentors</a:t>
            </a:r>
            <a:endParaRPr b="1" kern="0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Anand Malpani, PhD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11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amalpan1@jhu.edu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sz="1100"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Molly O’Brien, BS</a:t>
            </a:r>
            <a:endParaRPr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62;p13"/>
          <p:cNvSpPr/>
          <p:nvPr/>
        </p:nvSpPr>
        <p:spPr>
          <a:xfrm>
            <a:off x="307050" y="3386400"/>
            <a:ext cx="8529900" cy="85200"/>
          </a:xfrm>
          <a:prstGeom prst="rect">
            <a:avLst/>
          </a:prstGeom>
          <a:solidFill>
            <a:srgbClr val="0B5394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61;p13"/>
          <p:cNvSpPr txBox="1"/>
          <p:nvPr/>
        </p:nvSpPr>
        <p:spPr>
          <a:xfrm>
            <a:off x="4080425" y="5010330"/>
            <a:ext cx="4914488" cy="6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Clr>
                <a:srgbClr val="000000"/>
              </a:buClr>
            </a:pPr>
            <a:r>
              <a:rPr lang="en-US" sz="1100" kern="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mobrie38@jhu.edu</a:t>
            </a:r>
            <a:endParaRPr lang="en-US" sz="1100" kern="0" dirty="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altLang="zh-CN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CN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Clinical </a:t>
            </a:r>
            <a:r>
              <a:rPr lang="zh-CN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Collaborator</a:t>
            </a:r>
            <a:endParaRPr sz="18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altLang="zh-CN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Chi Chiung Grace Chen, MD </a:t>
            </a:r>
            <a:r>
              <a:rPr lang="en-US" altLang="zh-CN" kern="0" dirty="0" smtClean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MHS (Gynecology </a:t>
            </a:r>
            <a:r>
              <a:rPr lang="en-US" altLang="zh-CN" kern="0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&amp; Obstetrics)</a:t>
            </a:r>
            <a:endParaRPr lang="en-US" altLang="zh-CN" kern="0" dirty="0" smtClean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82" y="233913"/>
            <a:ext cx="2715902" cy="67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8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157;p22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Schedule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240949"/>
              </p:ext>
            </p:extLst>
          </p:nvPr>
        </p:nvGraphicFramePr>
        <p:xfrm>
          <a:off x="311698" y="1210614"/>
          <a:ext cx="8506449" cy="5206113"/>
        </p:xfrm>
        <a:graphic>
          <a:graphicData uri="http://schemas.openxmlformats.org/drawingml/2006/table">
            <a:tbl>
              <a:tblPr/>
              <a:tblGrid>
                <a:gridCol w="1688085"/>
                <a:gridCol w="499825"/>
                <a:gridCol w="414949"/>
                <a:gridCol w="518686"/>
                <a:gridCol w="518686"/>
                <a:gridCol w="518686"/>
                <a:gridCol w="414949"/>
                <a:gridCol w="518686"/>
                <a:gridCol w="518686"/>
                <a:gridCol w="518686"/>
                <a:gridCol w="414949"/>
                <a:gridCol w="499825"/>
                <a:gridCol w="499825"/>
                <a:gridCol w="499825"/>
                <a:gridCol w="462101"/>
              </a:tblGrid>
              <a:tr h="282252"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31-Jan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28-Feb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7-Mar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14-Mar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21-Mar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28-Mar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4-Apr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11-Apr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18-Apr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25-Apr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2-May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Become familiarized with the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data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550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Segment colpotomy step from procedure videos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Plot motion data in 3D from endoscope angle,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74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Create video of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3D</a:t>
                      </a:r>
                      <a:r>
                        <a:rPr lang="en-US" sz="1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plot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Go through user change data to collect statistics on duration of surgery per user (Attending, Trainee)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Verification of user change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71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Simple statistics collection (path length, duration of cautery…), identifying trends in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Implement and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apply previous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ML algorithms on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Acquire code for neural networks, fine-tune for colpotomy data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Collect skill ratings from surgeons using GEARS and RHAS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3356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Report wrap-up and poster preparation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k-SK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36000" marR="5593" marT="559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18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64;p23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Dates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Milestones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0" name="Project Timeline" descr="Timeline charting project details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000-00000B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340750"/>
              </p:ext>
            </p:extLst>
          </p:nvPr>
        </p:nvGraphicFramePr>
        <p:xfrm>
          <a:off x="0" y="1657009"/>
          <a:ext cx="9144000" cy="3869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40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178;p25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Management Plan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79;p25"/>
          <p:cNvSpPr txBox="1">
            <a:spLocks/>
          </p:cNvSpPr>
          <p:nvPr/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Weekly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meetings with mentors on Thursday mornings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kumimoji="0" lang="en-US" altLang="zh-CN" sz="1800" b="0" i="0" u="none" strike="noStrike" kern="0" cap="none" spc="0" normalizeH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en-US" kern="0" baseline="0" dirty="0" smtClean="0">
                <a:solidFill>
                  <a:srgbClr val="595959"/>
                </a:solidFill>
              </a:rPr>
              <a:t>Set</a:t>
            </a:r>
            <a:r>
              <a:rPr lang="en-US" kern="0" dirty="0" smtClean="0">
                <a:solidFill>
                  <a:srgbClr val="595959"/>
                </a:solidFill>
              </a:rPr>
              <a:t> up a Git repository for version control</a:t>
            </a:r>
          </a:p>
        </p:txBody>
      </p:sp>
    </p:spTree>
    <p:extLst>
      <p:ext uri="{BB962C8B-B14F-4D97-AF65-F5344CB8AC3E}">
        <p14:creationId xmlns:p14="http://schemas.microsoft.com/office/powerpoint/2010/main" val="3768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184;p26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Reading list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85;p26"/>
          <p:cNvSpPr txBox="1">
            <a:spLocks/>
          </p:cNvSpPr>
          <p:nvPr/>
        </p:nvSpPr>
        <p:spPr>
          <a:xfrm>
            <a:off x="311700" y="110277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lnSpc>
                <a:spcPts val="1000"/>
              </a:lnSpc>
              <a:buClr>
                <a:srgbClr val="595959"/>
              </a:buClr>
              <a:buSzPct val="100000"/>
              <a:buNone/>
              <a:defRPr/>
            </a:pPr>
            <a:r>
              <a:rPr lang="en-US" sz="1000" b="1" u="sng" kern="0" dirty="0">
                <a:solidFill>
                  <a:srgbClr val="0070C0"/>
                </a:solidFill>
              </a:rPr>
              <a:t>Robotic Surgery Papers Regarding Hysterectomy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Swaroop Vedula, S &amp; O Malpani, Anand &amp; Tao, Lingling &amp; Chen, George &amp; Gao, Yixin &amp; Poddar, Piyush &amp; Ahmidi, Narges &amp; Paxton, Christopher &amp; </a:t>
            </a:r>
            <a:r>
              <a:rPr lang="en-US" sz="1000" kern="0" dirty="0" smtClean="0">
                <a:solidFill>
                  <a:srgbClr val="595959"/>
                </a:solidFill>
              </a:rPr>
              <a:t>Vidal</a:t>
            </a:r>
            <a:r>
              <a:rPr lang="en-US" sz="1000" kern="0" dirty="0">
                <a:solidFill>
                  <a:srgbClr val="595959"/>
                </a:solidFill>
              </a:rPr>
              <a:t>, René &amp; </a:t>
            </a:r>
            <a:r>
              <a:rPr lang="en-US" sz="1000" kern="0" dirty="0" smtClean="0">
                <a:solidFill>
                  <a:srgbClr val="595959"/>
                </a:solidFill>
              </a:rPr>
              <a:t>Khudanpur</a:t>
            </a:r>
            <a:r>
              <a:rPr lang="en-US" sz="1000" kern="0" dirty="0">
                <a:solidFill>
                  <a:srgbClr val="595959"/>
                </a:solidFill>
              </a:rPr>
              <a:t>, Sanjeev &amp; Hager, Gregory &amp; Chiung Grace Chen, Chi. (2016). </a:t>
            </a:r>
            <a:r>
              <a:rPr lang="en-US" sz="1000" b="1" kern="0" dirty="0" smtClean="0">
                <a:solidFill>
                  <a:srgbClr val="595959"/>
                </a:solidFill>
              </a:rPr>
              <a:t>Analysis of the Structure of Surgical Activity for a Suturing and Knot-Tying Task</a:t>
            </a:r>
            <a:r>
              <a:rPr lang="en-US" sz="1000" kern="0" dirty="0" smtClean="0">
                <a:solidFill>
                  <a:srgbClr val="595959"/>
                </a:solidFill>
              </a:rPr>
              <a:t>. </a:t>
            </a:r>
            <a:endParaRPr lang="en-US" sz="1000" kern="0" dirty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noProof="0" dirty="0" smtClean="0">
              <a:solidFill>
                <a:srgbClr val="595959"/>
              </a:solidFill>
            </a:endParaRPr>
          </a:p>
          <a:p>
            <a:pPr marL="0" lvl="0" indent="0">
              <a:lnSpc>
                <a:spcPts val="1000"/>
              </a:lnSpc>
              <a:buClr>
                <a:srgbClr val="595959"/>
              </a:buClr>
              <a:buSzPct val="100000"/>
              <a:buNone/>
              <a:defRPr/>
            </a:pPr>
            <a:r>
              <a:rPr lang="en-US" sz="1000" b="1" u="sng" kern="0" noProof="0" dirty="0" smtClean="0">
                <a:solidFill>
                  <a:srgbClr val="0070C0"/>
                </a:solidFill>
              </a:rPr>
              <a:t>Machine Learning Papers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Vedula, Satyanarayana S et al. </a:t>
            </a:r>
            <a:r>
              <a:rPr lang="en-US" sz="1000" kern="0" dirty="0" smtClean="0">
                <a:solidFill>
                  <a:srgbClr val="595959"/>
                </a:solidFill>
              </a:rPr>
              <a:t>“</a:t>
            </a:r>
            <a:r>
              <a:rPr lang="en-US" sz="1000" b="1" kern="0" dirty="0" smtClean="0">
                <a:solidFill>
                  <a:srgbClr val="595959"/>
                </a:solidFill>
              </a:rPr>
              <a:t>Objective Assessment of Surgical Technical Skill and Competency in the Operating Room</a:t>
            </a:r>
            <a:r>
              <a:rPr lang="en-US" sz="1000" kern="0" dirty="0" smtClean="0">
                <a:solidFill>
                  <a:srgbClr val="595959"/>
                </a:solidFill>
              </a:rPr>
              <a:t>.” </a:t>
            </a:r>
            <a:r>
              <a:rPr lang="en-US" sz="1000" kern="0" dirty="0">
                <a:solidFill>
                  <a:srgbClr val="595959"/>
                </a:solidFill>
              </a:rPr>
              <a:t>Annual review of </a:t>
            </a:r>
            <a:r>
              <a:rPr lang="en-US" sz="1000" kern="0" dirty="0" smtClean="0">
                <a:solidFill>
                  <a:srgbClr val="595959"/>
                </a:solidFill>
              </a:rPr>
              <a:t>biomedical </a:t>
            </a:r>
            <a:r>
              <a:rPr lang="en-US" sz="1000" kern="0" dirty="0">
                <a:solidFill>
                  <a:srgbClr val="595959"/>
                </a:solidFill>
              </a:rPr>
              <a:t>engineering 19 (2017): 301-325 .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Zia, Aneeq &amp; Essa, Irfan. (2017). </a:t>
            </a:r>
            <a:r>
              <a:rPr lang="en-US" sz="1000" b="1" kern="0" dirty="0">
                <a:solidFill>
                  <a:srgbClr val="595959"/>
                </a:solidFill>
              </a:rPr>
              <a:t>Automated Surgical Skill Assessment in RMIS Training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Assisted Radiology </a:t>
            </a:r>
            <a:r>
              <a:rPr lang="en-US" sz="1000" kern="0" dirty="0" smtClean="0">
                <a:solidFill>
                  <a:srgbClr val="595959"/>
                </a:solidFill>
              </a:rPr>
              <a:t>and </a:t>
            </a:r>
            <a:r>
              <a:rPr lang="en-US" sz="1000" kern="0" dirty="0">
                <a:solidFill>
                  <a:srgbClr val="595959"/>
                </a:solidFill>
              </a:rPr>
              <a:t>Surgery. 13</a:t>
            </a:r>
            <a:r>
              <a:rPr lang="en-US" sz="1000" kern="0" dirty="0" smtClean="0">
                <a:solidFill>
                  <a:srgbClr val="595959"/>
                </a:solidFill>
              </a:rPr>
              <a:t>.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 smtClean="0">
                <a:solidFill>
                  <a:srgbClr val="595959"/>
                </a:solidFill>
              </a:rPr>
              <a:t>Malpani</a:t>
            </a:r>
            <a:r>
              <a:rPr lang="en-US" sz="1000" kern="0" dirty="0">
                <a:solidFill>
                  <a:srgbClr val="595959"/>
                </a:solidFill>
              </a:rPr>
              <a:t>, Anand &amp; Swaroop Vedula, S &amp; Chiung Grace Chen, Chi &amp; Hager, Gregory. (2015). </a:t>
            </a:r>
            <a:r>
              <a:rPr lang="en-US" sz="1000" b="1" kern="0" dirty="0">
                <a:solidFill>
                  <a:srgbClr val="595959"/>
                </a:solidFill>
              </a:rPr>
              <a:t>A study of crowdsourced segment-level </a:t>
            </a:r>
            <a:r>
              <a:rPr lang="en-US" sz="1000" b="1" kern="0" dirty="0" smtClean="0">
                <a:solidFill>
                  <a:srgbClr val="595959"/>
                </a:solidFill>
              </a:rPr>
              <a:t>surgical </a:t>
            </a:r>
            <a:r>
              <a:rPr lang="en-US" sz="1000" b="1" kern="0" dirty="0" smtClean="0">
                <a:solidFill>
                  <a:srgbClr val="595959"/>
                </a:solidFill>
              </a:rPr>
              <a:t>skill </a:t>
            </a:r>
            <a:r>
              <a:rPr lang="en-US" sz="1000" b="1" kern="0" dirty="0" smtClean="0">
                <a:solidFill>
                  <a:srgbClr val="595959"/>
                </a:solidFill>
              </a:rPr>
              <a:t>assessment </a:t>
            </a:r>
            <a:r>
              <a:rPr lang="en-US" sz="1000" b="1" kern="0" dirty="0">
                <a:solidFill>
                  <a:srgbClr val="595959"/>
                </a:solidFill>
              </a:rPr>
              <a:t>using pairwise rankings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assisted radiology and surgery.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Malpani, A &amp; Martinez, N &amp; Vedula, S &amp; Hager, G &amp; Chen, C. (2018). 17: </a:t>
            </a:r>
            <a:r>
              <a:rPr lang="en-US" sz="1000" b="1" kern="0" dirty="0">
                <a:solidFill>
                  <a:srgbClr val="595959"/>
                </a:solidFill>
              </a:rPr>
              <a:t>Automated skill classification using time and motion efficiency </a:t>
            </a:r>
            <a:r>
              <a:rPr lang="en-US" sz="1000" b="1" kern="0" dirty="0" smtClean="0">
                <a:solidFill>
                  <a:srgbClr val="595959"/>
                </a:solidFill>
              </a:rPr>
              <a:t>metrics </a:t>
            </a:r>
            <a:r>
              <a:rPr lang="en-US" sz="1000" b="1" kern="0" dirty="0">
                <a:solidFill>
                  <a:srgbClr val="595959"/>
                </a:solidFill>
              </a:rPr>
              <a:t>in vaginal cuff closure</a:t>
            </a:r>
            <a:r>
              <a:rPr lang="en-US" sz="1000" kern="0" dirty="0">
                <a:solidFill>
                  <a:srgbClr val="595959"/>
                </a:solidFill>
              </a:rPr>
              <a:t>. American Journal of Obstetrics and Gynecology. 218. S891-S892.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Poddar, Piyush &amp; Ahmidi, Narges &amp; Swaroop Vedula, S &amp; Ishii, Lisa &amp; Hager, Gregory &amp; Ishii, Masaru. (2014). </a:t>
            </a:r>
            <a:r>
              <a:rPr lang="en-US" sz="1000" b="1" kern="0" dirty="0">
                <a:solidFill>
                  <a:srgbClr val="595959"/>
                </a:solidFill>
              </a:rPr>
              <a:t>Automated Objective Surgical Skill </a:t>
            </a:r>
            <a:r>
              <a:rPr lang="en-US" sz="1000" b="1" kern="0" dirty="0" smtClean="0">
                <a:solidFill>
                  <a:srgbClr val="595959"/>
                </a:solidFill>
              </a:rPr>
              <a:t>Assessment </a:t>
            </a:r>
            <a:r>
              <a:rPr lang="en-US" sz="1000" b="1" kern="0" dirty="0">
                <a:solidFill>
                  <a:srgbClr val="595959"/>
                </a:solidFill>
              </a:rPr>
              <a:t>in the Operating Room Using Unstructured Tool Motion</a:t>
            </a:r>
            <a:r>
              <a:rPr lang="en-US" sz="1000" kern="0" dirty="0">
                <a:solidFill>
                  <a:srgbClr val="595959"/>
                </a:solidFill>
              </a:rPr>
              <a:t>. International journal of computer assisted radiology and </a:t>
            </a:r>
            <a:r>
              <a:rPr lang="en-US" sz="1000" kern="0" dirty="0" smtClean="0">
                <a:solidFill>
                  <a:srgbClr val="595959"/>
                </a:solidFill>
              </a:rPr>
              <a:t>surgery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endParaRPr lang="en-US" sz="1000" kern="0" dirty="0" smtClean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Krishnan, Sanjay &amp; Garg, Animesh &amp; Patil, Sachin &amp; Lea, Colin &amp; Hager, Gregory &amp; Abbeel, Pieter &amp; Goldberg, Kenneth. (2017). </a:t>
            </a:r>
            <a:r>
              <a:rPr lang="en-US" sz="1000" b="1" kern="0" dirty="0">
                <a:solidFill>
                  <a:srgbClr val="595959"/>
                </a:solidFill>
              </a:rPr>
              <a:t>Transition state </a:t>
            </a:r>
            <a:r>
              <a:rPr lang="en-US" sz="1000" b="1" kern="0" dirty="0" smtClean="0">
                <a:solidFill>
                  <a:srgbClr val="595959"/>
                </a:solidFill>
              </a:rPr>
              <a:t>clustering</a:t>
            </a:r>
            <a:r>
              <a:rPr lang="en-US" sz="1000" b="1" kern="0" dirty="0">
                <a:solidFill>
                  <a:srgbClr val="595959"/>
                </a:solidFill>
              </a:rPr>
              <a:t>: Unsupervised surgical trajectory segmentation for robot learning</a:t>
            </a:r>
            <a:r>
              <a:rPr lang="en-US" sz="1000" kern="0" dirty="0">
                <a:solidFill>
                  <a:srgbClr val="595959"/>
                </a:solidFill>
              </a:rPr>
              <a:t>. The International Journal of Robotics Research</a:t>
            </a:r>
            <a:r>
              <a:rPr lang="en-US" sz="1000" kern="0" dirty="0" smtClean="0">
                <a:solidFill>
                  <a:srgbClr val="595959"/>
                </a:solidFill>
              </a:rPr>
              <a:t>.</a:t>
            </a: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0" indent="0">
              <a:lnSpc>
                <a:spcPts val="1000"/>
              </a:lnSpc>
              <a:buClr>
                <a:srgbClr val="595959"/>
              </a:buClr>
              <a:buSzPct val="100000"/>
              <a:buNone/>
              <a:defRPr/>
            </a:pPr>
            <a:r>
              <a:rPr lang="en-US" sz="1000" b="1" u="sng" kern="0" dirty="0" err="1" smtClean="0">
                <a:solidFill>
                  <a:srgbClr val="0070C0"/>
                </a:solidFill>
              </a:rPr>
              <a:t>Misc</a:t>
            </a:r>
            <a:r>
              <a:rPr lang="en-US" sz="1000" b="1" u="sng" kern="0" dirty="0" smtClean="0">
                <a:solidFill>
                  <a:srgbClr val="0070C0"/>
                </a:solidFill>
              </a:rPr>
              <a:t> Papers</a:t>
            </a:r>
            <a:endParaRPr lang="en-US" sz="1000" b="1" u="sng" kern="0" dirty="0">
              <a:solidFill>
                <a:srgbClr val="0070C0"/>
              </a:solidFill>
            </a:endParaRPr>
          </a:p>
          <a:p>
            <a:pPr marL="22860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 smtClean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Azari, David P. et al. “</a:t>
            </a:r>
            <a:r>
              <a:rPr lang="en-US" sz="1000" b="1" kern="0" dirty="0">
                <a:solidFill>
                  <a:srgbClr val="595959"/>
                </a:solidFill>
              </a:rPr>
              <a:t>Modeling Surgical Technical Skill Using Expert Assessment for Automated Computer Rating</a:t>
            </a:r>
            <a:r>
              <a:rPr lang="en-US" sz="1000" kern="0" dirty="0">
                <a:solidFill>
                  <a:srgbClr val="595959"/>
                </a:solidFill>
              </a:rPr>
              <a:t>.” Annals of surgery (2017)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Ershad, Marzieh &amp; Rege, R &amp; Majewicz Fey, A. (2018). </a:t>
            </a:r>
            <a:r>
              <a:rPr lang="en-US" sz="1000" b="1" kern="0" dirty="0">
                <a:solidFill>
                  <a:srgbClr val="595959"/>
                </a:solidFill>
              </a:rPr>
              <a:t>Meaningful Assessment of Robotic Surgical Style using the Wisdom of Crowds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  <a:r>
              <a:rPr lang="en-US" sz="1000" kern="0" dirty="0" smtClean="0">
                <a:solidFill>
                  <a:srgbClr val="595959"/>
                </a:solidFill>
              </a:rPr>
              <a:t>International </a:t>
            </a:r>
            <a:r>
              <a:rPr lang="en-US" sz="1000" kern="0" dirty="0">
                <a:solidFill>
                  <a:srgbClr val="595959"/>
                </a:solidFill>
              </a:rPr>
              <a:t>Journal of Computer Assisted Radiology and Surgery. 13. 10.1007/s11548-018-1738-2. 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Soto, Enrique &amp; Lo, Yungtai &amp; Friedman, Kathryn &amp; Soto, Carlos &amp; Nezhat, Farr &amp; Chuang, Linus &amp; Gretz, Herbert. (2011). </a:t>
            </a:r>
            <a:r>
              <a:rPr lang="en-US" sz="1000" b="1" kern="0" dirty="0">
                <a:solidFill>
                  <a:srgbClr val="595959"/>
                </a:solidFill>
              </a:rPr>
              <a:t>Total laparoscopic </a:t>
            </a:r>
            <a:r>
              <a:rPr lang="en-US" sz="1000" b="1" kern="0" dirty="0" smtClean="0">
                <a:solidFill>
                  <a:srgbClr val="595959"/>
                </a:solidFill>
              </a:rPr>
              <a:t>hysterectomy </a:t>
            </a:r>
            <a:r>
              <a:rPr lang="en-US" sz="1000" b="1" kern="0" dirty="0">
                <a:solidFill>
                  <a:srgbClr val="595959"/>
                </a:solidFill>
              </a:rPr>
              <a:t>versus da Vinci robotic hysterectomy: Is using the robot beneficial?</a:t>
            </a:r>
            <a:r>
              <a:rPr lang="en-US" sz="1000" kern="0" dirty="0">
                <a:solidFill>
                  <a:srgbClr val="595959"/>
                </a:solidFill>
              </a:rPr>
              <a:t>. Journal of gynecologic oncology. 22. 253-	</a:t>
            </a:r>
            <a:r>
              <a:rPr lang="en-US" sz="1000" kern="0" dirty="0" smtClean="0">
                <a:solidFill>
                  <a:srgbClr val="595959"/>
                </a:solidFill>
              </a:rPr>
              <a:t>9. 10.3802/jgo.2011.22.4.253</a:t>
            </a:r>
            <a:r>
              <a:rPr lang="en-US" sz="1000" kern="0" dirty="0">
                <a:solidFill>
                  <a:srgbClr val="595959"/>
                </a:solidFill>
              </a:rPr>
              <a:t>. </a:t>
            </a: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endParaRPr lang="en-US" sz="1000" kern="0" dirty="0">
              <a:solidFill>
                <a:srgbClr val="595959"/>
              </a:solidFill>
            </a:endParaRPr>
          </a:p>
          <a:p>
            <a:pPr marL="228600" lvl="0" indent="-228600">
              <a:lnSpc>
                <a:spcPts val="1000"/>
              </a:lnSpc>
              <a:buClr>
                <a:srgbClr val="595959"/>
              </a:buClr>
              <a:buSzPct val="100000"/>
              <a:buFont typeface="+mj-lt"/>
              <a:buAutoNum type="arabicPeriod"/>
              <a:defRPr/>
            </a:pPr>
            <a:r>
              <a:rPr lang="en-US" sz="1000" kern="0" dirty="0">
                <a:solidFill>
                  <a:srgbClr val="595959"/>
                </a:solidFill>
              </a:rPr>
              <a:t>Zhang, Yetong &amp; Law, Hei &amp; Kim, Tae-Kyung &amp; Miller, David &amp; Montie, James &amp; Deng, Jia &amp; Ghani, Khurshid &amp; the Michigan Urological Surgery </a:t>
            </a:r>
            <a:r>
              <a:rPr lang="en-US" sz="1000" kern="0" dirty="0" smtClean="0">
                <a:solidFill>
                  <a:srgbClr val="595959"/>
                </a:solidFill>
              </a:rPr>
              <a:t>Improvement </a:t>
            </a:r>
            <a:r>
              <a:rPr lang="en-US" sz="1000" kern="0" dirty="0">
                <a:solidFill>
                  <a:srgbClr val="595959"/>
                </a:solidFill>
              </a:rPr>
              <a:t>Collaborative, for. (2018). </a:t>
            </a:r>
            <a:r>
              <a:rPr lang="en-US" sz="1000" b="1" kern="0" dirty="0">
                <a:solidFill>
                  <a:srgbClr val="595959"/>
                </a:solidFill>
              </a:rPr>
              <a:t>Surgeon Technical Skill Assessment Using Computer Vision-Based Analysis</a:t>
            </a:r>
            <a:r>
              <a:rPr lang="en-US" sz="1000" kern="0" dirty="0">
                <a:solidFill>
                  <a:srgbClr val="595959"/>
                </a:solidFill>
              </a:rPr>
              <a:t>. The </a:t>
            </a:r>
            <a:r>
              <a:rPr lang="en-US" sz="1000" kern="0" dirty="0" smtClean="0">
                <a:solidFill>
                  <a:srgbClr val="595959"/>
                </a:solidFill>
              </a:rPr>
              <a:t>Journal </a:t>
            </a:r>
            <a:r>
              <a:rPr lang="en-US" sz="1000" kern="0" dirty="0">
                <a:solidFill>
                  <a:srgbClr val="595959"/>
                </a:solidFill>
              </a:rPr>
              <a:t>of Urology</a:t>
            </a:r>
            <a:r>
              <a:rPr lang="en-US" sz="1000" kern="0" dirty="0" smtClean="0">
                <a:solidFill>
                  <a:srgbClr val="595959"/>
                </a:solidFill>
              </a:rPr>
              <a:t>. </a:t>
            </a:r>
            <a:endParaRPr lang="en-US" sz="1000" kern="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67;p14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Relevance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8;p14"/>
          <p:cNvSpPr txBox="1">
            <a:spLocks/>
          </p:cNvSpPr>
          <p:nvPr/>
        </p:nvSpPr>
        <p:spPr>
          <a:xfrm>
            <a:off x="645900" y="1378383"/>
            <a:ext cx="8098800" cy="2125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altLang="zh-CN" kern="0" dirty="0">
                <a:solidFill>
                  <a:srgbClr val="595959"/>
                </a:solidFill>
              </a:rPr>
              <a:t>Technological developments are enabling capture and analysis of </a:t>
            </a:r>
            <a:r>
              <a:rPr lang="en-US" altLang="zh-CN" kern="0" dirty="0" smtClean="0">
                <a:solidFill>
                  <a:srgbClr val="595959"/>
                </a:solidFill>
              </a:rPr>
              <a:t>large </a:t>
            </a:r>
            <a:r>
              <a:rPr lang="en-US" altLang="zh-CN" kern="0" dirty="0">
                <a:solidFill>
                  <a:srgbClr val="595959"/>
                </a:solidFill>
              </a:rPr>
              <a:t>amounts of complex surgical </a:t>
            </a:r>
            <a:r>
              <a:rPr lang="en-US" altLang="zh-CN" kern="0" dirty="0" smtClean="0">
                <a:solidFill>
                  <a:srgbClr val="595959"/>
                </a:solidFill>
              </a:rPr>
              <a:t>data</a:t>
            </a:r>
            <a:r>
              <a:rPr lang="mr-IN" altLang="zh-CN" kern="0" dirty="0" smtClean="0">
                <a:solidFill>
                  <a:srgbClr val="595959"/>
                </a:solidFill>
              </a:rPr>
              <a:t>…</a:t>
            </a:r>
            <a:r>
              <a:rPr lang="en-US" altLang="zh-CN" kern="0" dirty="0" smtClean="0">
                <a:solidFill>
                  <a:srgbClr val="595959"/>
                </a:solidFill>
              </a:rPr>
              <a:t>[This] </a:t>
            </a:r>
            <a:r>
              <a:rPr lang="en-US" altLang="zh-CN" kern="0" dirty="0">
                <a:solidFill>
                  <a:srgbClr val="595959"/>
                </a:solidFill>
              </a:rPr>
              <a:t>allows for the objective computer-aided technical skill evaluation for scalable, accurate assessment; individualized feedback, and automated coaching</a:t>
            </a:r>
            <a:r>
              <a:rPr lang="en-US" altLang="zh-CN" kern="0" dirty="0" smtClean="0">
                <a:solidFill>
                  <a:srgbClr val="595959"/>
                </a:solidFill>
              </a:rPr>
              <a:t>.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” *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</a:pPr>
            <a:endParaRPr lang="en-US" altLang="zh-CN" kern="0" dirty="0">
              <a:solidFill>
                <a:srgbClr val="595959"/>
              </a:solidFill>
            </a:endParaRPr>
          </a:p>
          <a:p>
            <a:pPr>
              <a:buClr>
                <a:srgbClr val="595959"/>
              </a:buClr>
            </a:pPr>
            <a:r>
              <a:rPr lang="en-US" altLang="zh-CN" kern="0" dirty="0">
                <a:solidFill>
                  <a:srgbClr val="595959"/>
                </a:solidFill>
              </a:rPr>
              <a:t>T</a:t>
            </a: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he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ability to objectively assess the skill </a:t>
            </a:r>
            <a:r>
              <a:rPr lang="en-US" altLang="zh-CN" kern="0" dirty="0" smtClean="0">
                <a:solidFill>
                  <a:srgbClr val="595959"/>
                </a:solidFill>
              </a:rPr>
              <a:t>level 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of surgeons is critical for training future surgeons. 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7305" y="6000749"/>
            <a:ext cx="81849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kern="0" dirty="0" smtClean="0">
                <a:solidFill>
                  <a:srgbClr val="595959"/>
                </a:solidFill>
              </a:rPr>
              <a:t>*Swaroop </a:t>
            </a:r>
            <a:r>
              <a:rPr lang="en-US" sz="800" kern="0" dirty="0">
                <a:solidFill>
                  <a:srgbClr val="595959"/>
                </a:solidFill>
              </a:rPr>
              <a:t>Vedula, S &amp; O Malpani, Anand &amp; Tao, Lingling &amp; Chen, George &amp; Gao, Yixin &amp; Poddar, Piyush &amp; Ahmidi, Narges &amp; Paxton, </a:t>
            </a:r>
            <a:r>
              <a:rPr lang="en-US" sz="800" kern="0" dirty="0" smtClean="0">
                <a:solidFill>
                  <a:srgbClr val="595959"/>
                </a:solidFill>
              </a:rPr>
              <a:t> Christopher </a:t>
            </a:r>
            <a:r>
              <a:rPr lang="en-US" sz="800" kern="0" dirty="0">
                <a:solidFill>
                  <a:srgbClr val="595959"/>
                </a:solidFill>
              </a:rPr>
              <a:t>&amp; Vidal, René &amp; Khudanpur, Sanjeev &amp; </a:t>
            </a:r>
            <a:r>
              <a:rPr lang="en-US" sz="800" kern="0" dirty="0" smtClean="0">
                <a:solidFill>
                  <a:srgbClr val="595959"/>
                </a:solidFill>
              </a:rPr>
              <a:t>Hager, Gregory </a:t>
            </a:r>
            <a:r>
              <a:rPr lang="en-US" sz="800" kern="0" dirty="0">
                <a:solidFill>
                  <a:srgbClr val="595959"/>
                </a:solidFill>
              </a:rPr>
              <a:t>&amp; Chiung Grace Chen, Chi. (2016). Analysis of the </a:t>
            </a:r>
            <a:r>
              <a:rPr lang="en-US" sz="800" kern="0" dirty="0" smtClean="0">
                <a:solidFill>
                  <a:srgbClr val="595959"/>
                </a:solidFill>
              </a:rPr>
              <a:t>Structure </a:t>
            </a:r>
            <a:r>
              <a:rPr lang="en-US" sz="800" kern="0" dirty="0">
                <a:solidFill>
                  <a:srgbClr val="595959"/>
                </a:solidFill>
              </a:rPr>
              <a:t>of Surgical Activity for a Suturing and Knot-Tying Task.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35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8" name="Google Shape;83;p15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Hysterectomy Procedure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8159" y="6220435"/>
            <a:ext cx="20265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20x Speed - Video provided by mentor</a:t>
            </a:r>
            <a:endParaRPr lang="en-US" sz="900" b="1" dirty="0"/>
          </a:p>
        </p:txBody>
      </p:sp>
      <p:pic>
        <p:nvPicPr>
          <p:cNvPr id="13" name="Colpotomy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2770" y="3231340"/>
            <a:ext cx="5317297" cy="2990979"/>
          </a:xfrm>
          <a:prstGeom prst="rect">
            <a:avLst/>
          </a:prstGeom>
        </p:spPr>
      </p:pic>
      <p:sp>
        <p:nvSpPr>
          <p:cNvPr id="14" name="Google Shape;68;p14"/>
          <p:cNvSpPr txBox="1">
            <a:spLocks/>
          </p:cNvSpPr>
          <p:nvPr/>
        </p:nvSpPr>
        <p:spPr>
          <a:xfrm>
            <a:off x="645900" y="1378383"/>
            <a:ext cx="7871038" cy="2031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595959"/>
              </a:buClr>
            </a:pPr>
            <a:r>
              <a:rPr lang="en-US" altLang="zh-CN" b="1" kern="0" dirty="0" smtClean="0">
                <a:solidFill>
                  <a:srgbClr val="595959"/>
                </a:solidFill>
              </a:rPr>
              <a:t>Hysterectomy</a:t>
            </a:r>
            <a:r>
              <a:rPr lang="en-US" altLang="zh-CN" kern="0" dirty="0" smtClean="0">
                <a:solidFill>
                  <a:srgbClr val="595959"/>
                </a:solidFill>
              </a:rPr>
              <a:t> is the process of the removal of the uterus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595959"/>
              </a:buClr>
            </a:pPr>
            <a:endParaRPr lang="en-US" altLang="zh-CN" kern="0" dirty="0">
              <a:solidFill>
                <a:srgbClr val="595959"/>
              </a:solidFill>
            </a:endParaRPr>
          </a:p>
          <a:p>
            <a:pPr>
              <a:buClr>
                <a:srgbClr val="595959"/>
              </a:buClr>
            </a:pPr>
            <a:r>
              <a:rPr lang="en-US" altLang="zh-CN" b="1" kern="0" dirty="0" smtClean="0">
                <a:solidFill>
                  <a:srgbClr val="595959"/>
                </a:solidFill>
              </a:rPr>
              <a:t>Colpotomy</a:t>
            </a:r>
            <a:r>
              <a:rPr lang="en-US" altLang="zh-CN" kern="0" dirty="0" smtClean="0">
                <a:solidFill>
                  <a:srgbClr val="595959"/>
                </a:solidFill>
              </a:rPr>
              <a:t> is a particular step in the hysterectomy procedure where the connective tissue attaching the uterus to the vaginal opening is removed to release the uterus before removal</a:t>
            </a:r>
            <a:endParaRPr kumimoji="0" lang="en-US" altLang="zh-CN" sz="1800" b="0" i="0" u="none" strike="noStrike" kern="0" cap="none" spc="0" normalizeH="0" baseline="0" noProof="0" dirty="0" smtClean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6041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90;p16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Previous Works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68;p14"/>
          <p:cNvSpPr txBox="1">
            <a:spLocks/>
          </p:cNvSpPr>
          <p:nvPr/>
        </p:nvSpPr>
        <p:spPr>
          <a:xfrm>
            <a:off x="645900" y="1456912"/>
            <a:ext cx="8098800" cy="503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lang="en-US" altLang="zh-CN" kern="0" dirty="0" smtClean="0">
                <a:solidFill>
                  <a:srgbClr val="595959"/>
                </a:solidFill>
              </a:rPr>
              <a:t>Majority of previous research utilized virtual reality simulation, and captured data directly from the robot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altLang="zh-CN" kern="0" dirty="0" smtClean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Studied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surgical tasks including suturing, knot-tying, needle passing, cutting and dissection, using</a:t>
            </a:r>
            <a:r>
              <a:rPr lang="en-US" kern="0" dirty="0" smtClean="0">
                <a:solidFill>
                  <a:srgbClr val="595959"/>
                </a:solidFill>
              </a:rPr>
              <a:t> features including but not limited to: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Task </a:t>
            </a:r>
            <a:r>
              <a:rPr lang="en-US" kern="0" dirty="0" smtClean="0">
                <a:solidFill>
                  <a:srgbClr val="595959"/>
                </a:solidFill>
              </a:rPr>
              <a:t>completion 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Path </a:t>
            </a:r>
            <a:r>
              <a:rPr lang="en-US" kern="0" dirty="0" smtClean="0">
                <a:solidFill>
                  <a:srgbClr val="595959"/>
                </a:solidFill>
              </a:rPr>
              <a:t>length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>
                <a:solidFill>
                  <a:srgbClr val="595959"/>
                </a:solidFill>
              </a:rPr>
              <a:t>Moving </a:t>
            </a:r>
            <a:r>
              <a:rPr lang="en-US" kern="0" dirty="0" smtClean="0">
                <a:solidFill>
                  <a:srgbClr val="595959"/>
                </a:solidFill>
              </a:rPr>
              <a:t>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Velocity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Idle time</a:t>
            </a:r>
          </a:p>
          <a:p>
            <a:pPr lvl="2" indent="-342900">
              <a:spcBef>
                <a:spcPts val="0"/>
              </a:spcBef>
              <a:buClr>
                <a:srgbClr val="595959"/>
              </a:buClr>
              <a:buSzPts val="1800"/>
              <a:buFont typeface="Arial"/>
              <a:buChar char="●"/>
              <a:defRPr/>
            </a:pPr>
            <a:r>
              <a:rPr lang="en-US" kern="0" dirty="0" smtClean="0">
                <a:solidFill>
                  <a:srgbClr val="595959"/>
                </a:solidFill>
              </a:rPr>
              <a:t>Energy activation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kern="0" baseline="0" dirty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Previous work from our lab focused on the final step of hysterectomy, </a:t>
            </a:r>
            <a:r>
              <a:rPr kumimoji="0" lang="en-US" sz="1800" b="1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vaginal cuff closure 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65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96;p17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Objectives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97;p17"/>
          <p:cNvSpPr txBox="1">
            <a:spLocks/>
          </p:cNvSpPr>
          <p:nvPr/>
        </p:nvSpPr>
        <p:spPr>
          <a:xfrm>
            <a:off x="311700" y="1536625"/>
            <a:ext cx="4523771" cy="4213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Automatically assess skill in robot assisted hysterectomy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procedures, particularly the </a:t>
            </a:r>
            <a:r>
              <a:rPr kumimoji="0" lang="en-US" altLang="zh-CN" sz="1800" b="1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colpotomy</a:t>
            </a: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step. </a:t>
            </a:r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endParaRPr lang="en-US" altLang="zh-CN" kern="0" dirty="0">
              <a:solidFill>
                <a:srgbClr val="595959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  <a:tabLst/>
              <a:defRPr/>
            </a:pPr>
            <a:r>
              <a:rPr kumimoji="0" lang="en-US" altLang="zh-CN" sz="1800" b="0" i="0" u="none" strike="noStrike" kern="0" cap="none" spc="0" normalizeH="0" noProof="0" dirty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Using video footage from procedures at Johns Hopkins Hospital, as well as motion data from the da Vinci Surgical System. </a:t>
            </a:r>
            <a:endParaRPr lang="en-US" kern="0" baseline="0" dirty="0">
              <a:solidFill>
                <a:srgbClr val="595959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471" y="1536625"/>
            <a:ext cx="3798943" cy="4213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4753" y="5683408"/>
            <a:ext cx="30203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taken from official webpage of Intuitive Surgical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77347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Google Shape;96;p17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Technical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Approach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829967" y="1356867"/>
            <a:ext cx="7484066" cy="4070329"/>
            <a:chOff x="1009005" y="1456773"/>
            <a:chExt cx="6926293" cy="3709063"/>
          </a:xfrm>
        </p:grpSpPr>
        <p:sp>
          <p:nvSpPr>
            <p:cNvPr id="12" name="Rectangle 11"/>
            <p:cNvSpPr/>
            <p:nvPr/>
          </p:nvSpPr>
          <p:spPr>
            <a:xfrm>
              <a:off x="3573517" y="1818290"/>
              <a:ext cx="1797269" cy="6096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Feature-based ML Algorithms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73517" y="4556236"/>
              <a:ext cx="1797269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Deep </a:t>
              </a:r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Learning Methods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09005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Data from the da Vinci Surgical System + Video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138029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MIN/EXP: Classification</a:t>
              </a:r>
            </a:p>
            <a:p>
              <a:pPr algn="ctr"/>
              <a:r>
                <a:rPr lang="en-US" sz="1050" i="1" dirty="0" smtClean="0">
                  <a:latin typeface="Arial" charset="0"/>
                  <a:ea typeface="Arial" charset="0"/>
                  <a:cs typeface="Arial" charset="0"/>
                </a:rPr>
                <a:t>“This is an Expert/Trainee”</a:t>
              </a:r>
              <a:endParaRPr lang="en-US" sz="1050" i="1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2806274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806274" y="3796863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370786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V="1">
              <a:off x="5370786" y="3803769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/>
            <p:cNvSpPr/>
            <p:nvPr/>
          </p:nvSpPr>
          <p:spPr>
            <a:xfrm>
              <a:off x="6138029" y="4101719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latin typeface="Arial" charset="0"/>
                  <a:ea typeface="Arial" charset="0"/>
                  <a:cs typeface="Arial" charset="0"/>
                </a:rPr>
                <a:t>MAX: Score</a:t>
              </a:r>
              <a:endParaRPr lang="en-US" sz="14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805670" y="3764625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OR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20806" y="1456773"/>
              <a:ext cx="17026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PHASE 1</a:t>
              </a:r>
              <a:endParaRPr lang="en-US" sz="12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73516" y="4202863"/>
              <a:ext cx="17026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>
                      <a:lumMod val="6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PHASE 2</a:t>
              </a:r>
              <a:endParaRPr lang="en-US" sz="1200" b="1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3600997" y="2430149"/>
            <a:ext cx="1942003" cy="668976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Ex: 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Logistic </a:t>
            </a:r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regression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Random forest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SVM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00997" y="5437551"/>
            <a:ext cx="1942003" cy="66897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CNNs and RNNs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372030" y="4928409"/>
            <a:ext cx="1942003" cy="6689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Ex:</a:t>
            </a:r>
          </a:p>
          <a:p>
            <a:r>
              <a:rPr lang="en-US" sz="10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Random forest regression</a:t>
            </a:r>
            <a:endParaRPr lang="en-US" sz="1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" name="Google Shape;129;p19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Workflow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0418" y="12635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Acquire data access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50418" y="20270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Statistics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0418" y="2790543"/>
            <a:ext cx="1797269" cy="6096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Trends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0418" y="35540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Implement previous approaches from lab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0418" y="43175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Using time 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series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data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0418" y="5081043"/>
            <a:ext cx="1797269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Fine-tuning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0418" y="5844543"/>
            <a:ext cx="1797269" cy="609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Scoring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ight Triangle 18"/>
          <p:cNvSpPr/>
          <p:nvPr/>
        </p:nvSpPr>
        <p:spPr>
          <a:xfrm rot="18900000">
            <a:off x="1670993" y="1828538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/>
          <p:cNvSpPr/>
          <p:nvPr/>
        </p:nvSpPr>
        <p:spPr>
          <a:xfrm rot="18900000">
            <a:off x="1670991" y="2590518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/>
          <p:cNvSpPr/>
          <p:nvPr/>
        </p:nvSpPr>
        <p:spPr>
          <a:xfrm rot="18900000">
            <a:off x="1670989" y="3362877"/>
            <a:ext cx="156117" cy="156117"/>
          </a:xfrm>
          <a:prstGeom prst="rtTriangl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/>
          <p:cNvSpPr/>
          <p:nvPr/>
        </p:nvSpPr>
        <p:spPr>
          <a:xfrm rot="18900000">
            <a:off x="1667278" y="4121961"/>
            <a:ext cx="156117" cy="156117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Triangle 24"/>
          <p:cNvSpPr/>
          <p:nvPr/>
        </p:nvSpPr>
        <p:spPr>
          <a:xfrm rot="18900000">
            <a:off x="1667276" y="4883941"/>
            <a:ext cx="156117" cy="156117"/>
          </a:xfrm>
          <a:prstGeom prst="rt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ight Triangle 25"/>
          <p:cNvSpPr/>
          <p:nvPr/>
        </p:nvSpPr>
        <p:spPr>
          <a:xfrm rot="18900000">
            <a:off x="1667274" y="5645149"/>
            <a:ext cx="156117" cy="156117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2647685" y="1263543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Become acquainted with the data, set up environment for working on data, and segment 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hysterectomy procedure video footage to extract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 colpotomy step.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647685" y="2027043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Establish statistical data to be collected such as path length, duration of cautery, energy usage,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acceleration...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Collect data.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47677" y="2789140"/>
            <a:ext cx="5648822" cy="6096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Look for trends in statistical data as a measure of expertise, use feature-based ML algorithms to classify data according to these trends.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47685" y="3544295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Implement 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previously existing </a:t>
            </a:r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NN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and RNN methods and apply to our data.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647685" y="4318946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Pass time series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data through various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convolutional neural 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networks and recurrent neural networks.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647677" y="5081043"/>
            <a:ext cx="5648822" cy="609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Fine-tune parameters in the neural networks to achieve 80% accuracy (or higher).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647677" y="5844750"/>
            <a:ext cx="5648822" cy="609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Max deliverable</a:t>
            </a:r>
            <a:r>
              <a:rPr lang="en-US" sz="12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, get scores for each surgery by surgeons to measure level of expertise. </a:t>
            </a:r>
            <a:endParaRPr lang="en-US" sz="12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279832" y="220103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PHASE 1</a:t>
            </a:r>
            <a:endParaRPr lang="en-US" sz="1100" b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-176348" y="601853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latin typeface="Arial" charset="0"/>
                <a:ea typeface="Arial" charset="0"/>
                <a:cs typeface="Arial" charset="0"/>
              </a:rPr>
              <a:t>MAX</a:t>
            </a:r>
            <a:endParaRPr lang="en-US" sz="11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-279831" y="4497248"/>
            <a:ext cx="17026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rPr>
              <a:t>PHASE 2</a:t>
            </a:r>
            <a:endParaRPr lang="en-US" sz="1100" b="1" dirty="0">
              <a:solidFill>
                <a:schemeClr val="bg1">
                  <a:lumMod val="6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60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44;p20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Deliverables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45;p20"/>
          <p:cNvSpPr txBox="1">
            <a:spLocks/>
          </p:cNvSpPr>
          <p:nvPr/>
        </p:nvSpPr>
        <p:spPr>
          <a:xfrm>
            <a:off x="311700" y="1356874"/>
            <a:ext cx="4304905" cy="4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r>
              <a:rPr kumimoji="0" lang="en-US" altLang="zh-CN" sz="1800" i="0" u="sng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Minimum deliverables: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  <a:t> </a:t>
            </a:r>
            <a:b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sym typeface="Arial"/>
              </a:rPr>
            </a:b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Gather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 statistics on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video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and motion data and apply feature-based ML methods to get an Expert/Trainee classification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lang="en-US" altLang="zh-CN" sz="1600" u="sng" kern="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spcBef>
                <a:spcPts val="1000"/>
              </a:spcBef>
              <a:buClr>
                <a:srgbClr val="595959"/>
              </a:buClr>
              <a:buNone/>
              <a:defRPr/>
            </a:pPr>
            <a:r>
              <a:rPr kumimoji="0" lang="en-US" altLang="zh-CN" sz="1800" i="0" u="sng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  <a:t>Expected deliverables: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  <a:t> </a:t>
            </a:r>
            <a:b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sym typeface="Arial"/>
              </a:rPr>
            </a:b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Explore 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deep neural networks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such as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CNNs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and </a:t>
            </a:r>
            <a:r>
              <a:rPr lang="en-US" altLang="zh-CN" sz="1600" kern="0" dirty="0">
                <a:solidFill>
                  <a:schemeClr val="tx1"/>
                </a:solidFill>
              </a:rPr>
              <a:t>RNNs to get an Expert/Trainee </a:t>
            </a:r>
            <a:r>
              <a:rPr lang="en-US" altLang="zh-CN" sz="1600" kern="0" dirty="0" smtClean="0">
                <a:solidFill>
                  <a:schemeClr val="tx1"/>
                </a:solidFill>
              </a:rPr>
              <a:t>classification</a:t>
            </a:r>
            <a:endParaRPr kumimoji="0" lang="en-US" altLang="zh-CN" sz="1600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tabLst/>
              <a:defRPr/>
            </a:pPr>
            <a:endParaRPr kumimoji="0" lang="en-US" altLang="zh-CN" sz="1600" i="0" u="sng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altLang="zh-CN" sz="180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Maximum deliverables:</a:t>
            </a:r>
            <a: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/>
            </a:r>
            <a:br>
              <a:rPr kumimoji="0" lang="en-US" altLang="zh-CN" sz="18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</a:b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Use the Phase 1 &amp; 2 approaches and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 </a:t>
            </a:r>
            <a:r>
              <a:rPr kumimoji="0" lang="en-US" altLang="zh-CN" sz="160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use 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regression to get </a:t>
            </a:r>
            <a:r>
              <a:rPr kumimoji="0" lang="en-US" altLang="zh-CN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sym typeface="Arial"/>
              </a:rPr>
              <a:t>a skill score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sym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460484" y="1940312"/>
            <a:ext cx="4475518" cy="2850967"/>
            <a:chOff x="1009005" y="1456773"/>
            <a:chExt cx="6926293" cy="4142872"/>
          </a:xfrm>
        </p:grpSpPr>
        <p:sp>
          <p:nvSpPr>
            <p:cNvPr id="26" name="Rectangle 25"/>
            <p:cNvSpPr/>
            <p:nvPr/>
          </p:nvSpPr>
          <p:spPr>
            <a:xfrm>
              <a:off x="3573517" y="1818290"/>
              <a:ext cx="1797269" cy="609600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Feature-based ML Algorithms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573517" y="4556236"/>
              <a:ext cx="1797269" cy="6096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Deep Neural Networks and RNNs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09005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latin typeface="Arial" charset="0"/>
                  <a:ea typeface="Arial" charset="0"/>
                  <a:cs typeface="Arial" charset="0"/>
                </a:rPr>
                <a:t>Data from the da Vinci Surgical System + Video</a:t>
              </a:r>
              <a:endParaRPr lang="en-US" sz="7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138029" y="3187263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MIN/EXP: Classification</a:t>
              </a:r>
            </a:p>
            <a:p>
              <a:pPr algn="ctr"/>
              <a:r>
                <a:rPr lang="en-US" sz="500" i="1" dirty="0" smtClean="0">
                  <a:latin typeface="Arial" charset="0"/>
                  <a:ea typeface="Arial" charset="0"/>
                  <a:cs typeface="Arial" charset="0"/>
                </a:rPr>
                <a:t>“This is an Expert/Trainee”</a:t>
              </a:r>
              <a:endParaRPr lang="en-US" sz="500" i="1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2806274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806274" y="3796863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70786" y="2427890"/>
              <a:ext cx="767243" cy="759373"/>
            </a:xfrm>
            <a:prstGeom prst="straightConnector1">
              <a:avLst/>
            </a:prstGeom>
            <a:ln w="762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5370786" y="3803769"/>
              <a:ext cx="767243" cy="759373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138029" y="4101719"/>
              <a:ext cx="1797269" cy="6096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MAX: Score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805670" y="3764625"/>
              <a:ext cx="646610" cy="4038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/>
                <a:t>OR</a:t>
              </a:r>
              <a:endParaRPr lang="en-US" sz="105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620807" y="1456773"/>
              <a:ext cx="1702690" cy="30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rgbClr val="0070C0"/>
                  </a:solidFill>
                  <a:latin typeface="Arial" charset="0"/>
                  <a:ea typeface="Arial" charset="0"/>
                  <a:cs typeface="Arial" charset="0"/>
                </a:rPr>
                <a:t>PHASE 1</a:t>
              </a:r>
              <a:endParaRPr lang="en-US" sz="7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31314" y="5290817"/>
              <a:ext cx="1702690" cy="308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 smtClean="0">
                  <a:solidFill>
                    <a:schemeClr val="bg1">
                      <a:lumMod val="6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PHASE 2</a:t>
              </a:r>
              <a:endParaRPr lang="en-US" sz="700" b="1" dirty="0">
                <a:solidFill>
                  <a:schemeClr val="bg1">
                    <a:lumMod val="6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07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6360819"/>
            <a:ext cx="9144000" cy="497181"/>
            <a:chOff x="0" y="6360819"/>
            <a:chExt cx="9144000" cy="4971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0378" t="18013" r="72304" b="34251"/>
            <a:stretch/>
          </p:blipFill>
          <p:spPr>
            <a:xfrm>
              <a:off x="8746435" y="6360819"/>
              <a:ext cx="397565" cy="49718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6619461"/>
              <a:ext cx="224624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800" dirty="0" smtClean="0">
                  <a:latin typeface="Arial" charset="0"/>
                  <a:ea typeface="Arial" charset="0"/>
                  <a:cs typeface="Arial" charset="0"/>
                </a:rPr>
                <a:t>601.456/601.656/601.356</a:t>
              </a:r>
              <a:r>
                <a:rPr lang="en-US" sz="800" dirty="0" smtClean="0">
                  <a:latin typeface="Arial" charset="0"/>
                  <a:ea typeface="Arial" charset="0"/>
                  <a:cs typeface="Arial" charset="0"/>
                </a:rPr>
                <a:t> CIS II Spring 2019</a:t>
              </a:r>
              <a:endParaRPr lang="en-US" sz="80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67658" y="6541715"/>
              <a:ext cx="445048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Johns Hopkins Malone Center for Engineering in Healthcare</a:t>
              </a:r>
              <a:endPara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9" name="Google Shape;152;p21"/>
          <p:cNvSpPr txBox="1">
            <a:spLocks/>
          </p:cNvSpPr>
          <p:nvPr/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Dependencies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873051"/>
              </p:ext>
            </p:extLst>
          </p:nvPr>
        </p:nvGraphicFramePr>
        <p:xfrm>
          <a:off x="414271" y="1356866"/>
          <a:ext cx="8332165" cy="5016956"/>
        </p:xfrm>
        <a:graphic>
          <a:graphicData uri="http://schemas.openxmlformats.org/drawingml/2006/table">
            <a:tbl>
              <a:tblPr/>
              <a:tblGrid>
                <a:gridCol w="3694090"/>
                <a:gridCol w="1416676"/>
                <a:gridCol w="3221399"/>
              </a:tblGrid>
              <a:tr h="37515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Dependency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Status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Explanation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1125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IRB data access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Have completed the proper training modules, have been added to the IRB study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Access to the motion data which is under Intuitive NDA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Signed the NDA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Access to the Johns Hopkins University compute server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Resolved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Given proper credentials by mentors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4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Obtain existing code for neural network methods from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graduate student researchers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 progress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Molly has agreed to sharing her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implementation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Getting surgeon time to get a scoring of each procedure*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ctr"/>
                      <a:endParaRPr lang="en-US" sz="1100" b="1" i="0" u="none" strike="noStrike" dirty="0" smtClean="0"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  <a:p>
                      <a:pPr algn="l" rtl="0" fontAlgn="ctr"/>
                      <a:r>
                        <a:rPr lang="en-US" sz="11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*Max Deliverable Dependency</a:t>
                      </a:r>
                      <a:endParaRPr lang="en-US" sz="1100" b="1" i="0" u="none" strike="noStrike" dirty="0"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In progress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Anand Malpani will be contacting physicians</a:t>
                      </a:r>
                    </a:p>
                  </a:txBody>
                  <a:tcPr marL="7200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64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3523</TotalTime>
  <Words>1520</Words>
  <Application>Microsoft Macintosh PowerPoint</Application>
  <PresentationFormat>On-screen Show (4:3)</PresentationFormat>
  <Paragraphs>376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Calibri</vt:lpstr>
      <vt:lpstr>Calibri Light</vt:lpstr>
      <vt:lpstr>Mangal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Elif Bilgin</dc:creator>
  <cp:lastModifiedBy>Elif Bilgin</cp:lastModifiedBy>
  <cp:revision>124</cp:revision>
  <cp:lastPrinted>2019-02-19T17:30:16Z</cp:lastPrinted>
  <dcterms:created xsi:type="dcterms:W3CDTF">2019-02-08T03:32:14Z</dcterms:created>
  <dcterms:modified xsi:type="dcterms:W3CDTF">2019-02-19T18:47:04Z</dcterms:modified>
</cp:coreProperties>
</file>