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hundt@jhu.edu" TargetMode="External"/><Relationship Id="rId4" Type="http://schemas.openxmlformats.org/officeDocument/2006/relationships/hyperlink" Target="mailto:hager@cs.jhu.edu" TargetMode="External"/><Relationship Id="rId10" Type="http://schemas.openxmlformats.org/officeDocument/2006/relationships/hyperlink" Target="https://arxiv.org/pdf/1603.02199v4.pdf" TargetMode="External"/><Relationship Id="rId9" Type="http://schemas.openxmlformats.org/officeDocument/2006/relationships/image" Target="../media/image00.jpg"/><Relationship Id="rId5" Type="http://schemas.openxmlformats.org/officeDocument/2006/relationships/image" Target="../media/image03.jpg"/><Relationship Id="rId6" Type="http://schemas.openxmlformats.org/officeDocument/2006/relationships/image" Target="../media/image01.png"/><Relationship Id="rId7" Type="http://schemas.openxmlformats.org/officeDocument/2006/relationships/image" Target="../media/image02.png"/><Relationship Id="rId8" Type="http://schemas.openxmlformats.org/officeDocument/2006/relationships/hyperlink" Target="http://youtube.com/v/iaF43Ze1oeI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118250" y="99725"/>
            <a:ext cx="8520600" cy="5193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b="1" lang="en" sz="2400">
                <a:solidFill>
                  <a:schemeClr val="accent2"/>
                </a:solidFill>
              </a:rPr>
              <a:t>Deep Learning Robotic Tasks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200475" y="1154200"/>
            <a:ext cx="6070499" cy="39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200"/>
              <a:t>Students Will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1200"/>
              <a:t>Use the latest machine learning techniques to develop </a:t>
            </a:r>
            <a:br>
              <a:rPr lang="en" sz="1200"/>
            </a:br>
            <a:r>
              <a:rPr lang="en" sz="1200"/>
              <a:t>control software which predicts successful object grasps,</a:t>
            </a:r>
          </a:p>
          <a:p>
            <a:pPr indent="-69850" lvl="0" marL="45720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and demonstrate the accuracy of your motion predictor on a </a:t>
            </a:r>
            <a:br>
              <a:rPr lang="en" sz="1200">
                <a:solidFill>
                  <a:schemeClr val="dk1"/>
                </a:solidFill>
              </a:rPr>
            </a:br>
            <a:r>
              <a:rPr lang="en" sz="1200">
                <a:solidFill>
                  <a:schemeClr val="dk1"/>
                </a:solidFill>
              </a:rPr>
              <a:t>large robotic grasping dataset.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b="1" lang="en" sz="1200"/>
              <a:t>Deliverables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1200"/>
              <a:t>C</a:t>
            </a:r>
            <a:r>
              <a:rPr lang="en" sz="1200"/>
              <a:t>ode and a report of test results.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>
              <a:spcBef>
                <a:spcPts val="0"/>
              </a:spcBef>
              <a:buNone/>
            </a:pPr>
            <a:r>
              <a:rPr b="1" lang="en" sz="1200"/>
              <a:t>Skills Required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1200"/>
              <a:t>Basics of </a:t>
            </a:r>
            <a:r>
              <a:rPr lang="en" sz="1200"/>
              <a:t>Development</a:t>
            </a:r>
            <a:r>
              <a:rPr lang="en" sz="1200"/>
              <a:t>, Robot Kinematics, </a:t>
            </a:r>
            <a:br>
              <a:rPr lang="en" sz="1200"/>
            </a:br>
            <a:r>
              <a:rPr lang="en" sz="1200"/>
              <a:t>Systems Programming, </a:t>
            </a:r>
            <a:r>
              <a:rPr lang="en" sz="1200"/>
              <a:t>and Machine Learning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b="1" lang="en" sz="1200"/>
              <a:t>Opportunity to L</a:t>
            </a:r>
            <a:r>
              <a:rPr b="1" lang="en" sz="1200"/>
              <a:t>earn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lang="en" sz="1200"/>
              <a:t>TensorFlow, Keras, and </a:t>
            </a:r>
            <a:br>
              <a:rPr lang="en" sz="1200"/>
            </a:br>
            <a:r>
              <a:rPr lang="en" sz="1200"/>
              <a:t>Deep Reinforcement Learning</a:t>
            </a:r>
            <a:br>
              <a:rPr lang="en" sz="1200"/>
            </a:b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Group Size: </a:t>
            </a:r>
            <a:r>
              <a:rPr lang="en" sz="1200">
                <a:solidFill>
                  <a:schemeClr val="dk1"/>
                </a:solidFill>
              </a:rPr>
              <a:t>1-3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200">
                <a:solidFill>
                  <a:schemeClr val="dk1"/>
                </a:solidFill>
              </a:rPr>
              <a:t>Student Mentor: </a:t>
            </a:r>
            <a:r>
              <a:rPr lang="en" sz="1200">
                <a:solidFill>
                  <a:schemeClr val="dk1"/>
                </a:solidFill>
              </a:rPr>
              <a:t>Andrew Hundt </a:t>
            </a:r>
            <a:r>
              <a:rPr lang="en" sz="1200" u="sng">
                <a:solidFill>
                  <a:schemeClr val="hlink"/>
                </a:solidFill>
                <a:hlinkClick r:id="rId3"/>
              </a:rPr>
              <a:t>ahundt@jhu.edu</a:t>
            </a:r>
            <a:r>
              <a:rPr lang="en" sz="1200">
                <a:solidFill>
                  <a:schemeClr val="dk1"/>
                </a:solidFill>
              </a:rPr>
              <a:t>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200">
                <a:solidFill>
                  <a:schemeClr val="dk1"/>
                </a:solidFill>
              </a:rPr>
              <a:t>Faculty Mentor: </a:t>
            </a:r>
            <a:r>
              <a:rPr lang="en" sz="1200">
                <a:solidFill>
                  <a:schemeClr val="dk1"/>
                </a:solidFill>
              </a:rPr>
              <a:t>Greg Hager </a:t>
            </a:r>
            <a:r>
              <a:rPr lang="en" sz="1200" u="sng">
                <a:solidFill>
                  <a:schemeClr val="hlink"/>
                </a:solidFill>
                <a:hlinkClick r:id="rId4"/>
              </a:rPr>
              <a:t>hager@cs.jhu.edu</a:t>
            </a:r>
            <a:r>
              <a:rPr lang="en" sz="1200">
                <a:solidFill>
                  <a:schemeClr val="dk1"/>
                </a:solidFill>
              </a:rPr>
              <a:t>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158100" y="545800"/>
            <a:ext cx="8827800" cy="6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Use the latest Deep Learning techniques to guide a robot towards grasping objects a large grasping dataset,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technology which could eventually be used for a robotic surgical or recovery room assistant.</a:t>
            </a:r>
          </a:p>
        </p:txBody>
      </p:sp>
      <p:pic>
        <p:nvPicPr>
          <p:cNvPr id="57" name="Shape 57"/>
          <p:cNvPicPr preferRelativeResize="0"/>
          <p:nvPr/>
        </p:nvPicPr>
        <p:blipFill rotWithShape="1">
          <a:blip r:embed="rId5">
            <a:alphaModFix/>
          </a:blip>
          <a:srcRect b="0" l="0" r="38822" t="0"/>
          <a:stretch/>
        </p:blipFill>
        <p:spPr>
          <a:xfrm>
            <a:off x="7367500" y="3307975"/>
            <a:ext cx="1618401" cy="14880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" name="Shape 58"/>
          <p:cNvGrpSpPr/>
          <p:nvPr/>
        </p:nvGrpSpPr>
        <p:grpSpPr>
          <a:xfrm>
            <a:off x="4693094" y="1209575"/>
            <a:ext cx="2498731" cy="3638462"/>
            <a:chOff x="283019" y="1335300"/>
            <a:chExt cx="2498731" cy="3638462"/>
          </a:xfrm>
        </p:grpSpPr>
        <p:pic>
          <p:nvPicPr>
            <p:cNvPr id="59" name="Shape 5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283019" y="1518087"/>
              <a:ext cx="2498731" cy="34556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Shape 60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38785" y="1335300"/>
              <a:ext cx="1714073" cy="8623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descr="More info at http://googleresearch.blogspot.com/2016/03/deep-learning-for-robots-learning-from.html" id="61" name="Shape 61" title="Large-scale data collection with an array of robots">
            <a:hlinkClick r:id="rId8"/>
          </p:cNvPr>
          <p:cNvSpPr/>
          <p:nvPr/>
        </p:nvSpPr>
        <p:spPr>
          <a:xfrm>
            <a:off x="6975441" y="1209575"/>
            <a:ext cx="2010459" cy="1507850"/>
          </a:xfrm>
          <a:prstGeom prst="rect">
            <a:avLst/>
          </a:prstGeom>
          <a:blipFill>
            <a:blip r:embed="rId9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62" name="Shape 62"/>
          <p:cNvSpPr txBox="1"/>
          <p:nvPr/>
        </p:nvSpPr>
        <p:spPr>
          <a:xfrm>
            <a:off x="4750175" y="4796025"/>
            <a:ext cx="4050900" cy="38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200"/>
              <a:t>Reference Paper: </a:t>
            </a:r>
            <a:r>
              <a:rPr lang="en" sz="1200" u="sng">
                <a:solidFill>
                  <a:schemeClr val="hlink"/>
                </a:solidFill>
                <a:hlinkClick r:id="rId10"/>
              </a:rPr>
              <a:t>https://arxiv.org/pdf/1603.02199v4.pdf</a:t>
            </a:r>
            <a:r>
              <a:rPr lang="en" sz="120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