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67" r:id="rId3"/>
    <p:sldId id="270" r:id="rId4"/>
    <p:sldId id="258" r:id="rId5"/>
    <p:sldId id="266" r:id="rId6"/>
    <p:sldId id="277" r:id="rId7"/>
    <p:sldId id="276" r:id="rId8"/>
    <p:sldId id="279" r:id="rId9"/>
    <p:sldId id="261" r:id="rId10"/>
    <p:sldId id="281" r:id="rId11"/>
    <p:sldId id="280" r:id="rId12"/>
    <p:sldId id="263" r:id="rId13"/>
    <p:sldId id="282" r:id="rId14"/>
    <p:sldId id="271" r:id="rId15"/>
    <p:sldId id="273" r:id="rId16"/>
    <p:sldId id="272" r:id="rId17"/>
    <p:sldId id="275" r:id="rId18"/>
    <p:sldId id="283" r:id="rId19"/>
  </p:sldIdLst>
  <p:sldSz cx="9144000" cy="6858000" type="screen4x3"/>
  <p:notesSz cx="6797675" cy="99282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E2EB94-9689-4F17-9885-26F221B0E0C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19E706FC-D7A0-4BA4-AB68-29CAFF0159CE}">
      <dgm:prSet phldrT="[Text]"/>
      <dgm:spPr/>
      <dgm:t>
        <a:bodyPr/>
        <a:lstStyle/>
        <a:p>
          <a:r>
            <a:rPr lang="en-US" altLang="ja-JP" b="0" dirty="0" smtClean="0"/>
            <a:t>Invent a decent ultrasound calibration method</a:t>
          </a:r>
          <a:endParaRPr kumimoji="1" lang="ja-JP" altLang="en-US" b="0" dirty="0"/>
        </a:p>
      </dgm:t>
    </dgm:pt>
    <dgm:pt modelId="{8EFFD0F8-BB9D-4BC1-98EC-F2312F83A89A}" type="parTrans" cxnId="{694ABF73-2E99-4795-BDE3-DE92A1DC00A9}">
      <dgm:prSet/>
      <dgm:spPr/>
      <dgm:t>
        <a:bodyPr/>
        <a:lstStyle/>
        <a:p>
          <a:endParaRPr kumimoji="1" lang="ja-JP" altLang="en-US"/>
        </a:p>
      </dgm:t>
    </dgm:pt>
    <dgm:pt modelId="{A8EF67BE-5083-4FDC-88E3-83DA22280A62}" type="sibTrans" cxnId="{694ABF73-2E99-4795-BDE3-DE92A1DC00A9}">
      <dgm:prSet/>
      <dgm:spPr/>
      <dgm:t>
        <a:bodyPr/>
        <a:lstStyle/>
        <a:p>
          <a:endParaRPr kumimoji="1" lang="ja-JP" altLang="en-US"/>
        </a:p>
      </dgm:t>
    </dgm:pt>
    <dgm:pt modelId="{5CB1510A-2C6D-4D32-A53F-4E251CB15C65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  <a:ln w="38100">
          <a:solidFill>
            <a:srgbClr val="FFC000"/>
          </a:solidFill>
        </a:ln>
      </dgm:spPr>
      <dgm:t>
        <a:bodyPr/>
        <a:lstStyle/>
        <a:p>
          <a:r>
            <a:rPr kumimoji="1" lang="en-US" altLang="ja-JP" dirty="0" smtClean="0"/>
            <a:t> </a:t>
          </a:r>
          <a:endParaRPr kumimoji="1" lang="ja-JP" altLang="en-US" dirty="0"/>
        </a:p>
      </dgm:t>
    </dgm:pt>
    <dgm:pt modelId="{F3C15952-8215-449E-A10D-D658D2E127E9}" type="parTrans" cxnId="{760AAF5E-DFA7-43F3-939F-3571C9B9C22E}">
      <dgm:prSet/>
      <dgm:spPr/>
      <dgm:t>
        <a:bodyPr/>
        <a:lstStyle/>
        <a:p>
          <a:endParaRPr kumimoji="1" lang="ja-JP" altLang="en-US"/>
        </a:p>
      </dgm:t>
    </dgm:pt>
    <dgm:pt modelId="{0065CBE2-07C1-458A-A064-A2B871597735}" type="sibTrans" cxnId="{760AAF5E-DFA7-43F3-939F-3571C9B9C22E}">
      <dgm:prSet/>
      <dgm:spPr/>
      <dgm:t>
        <a:bodyPr/>
        <a:lstStyle/>
        <a:p>
          <a:endParaRPr kumimoji="1" lang="ja-JP" altLang="en-US"/>
        </a:p>
      </dgm:t>
    </dgm:pt>
    <dgm:pt modelId="{C90A4A9E-78ED-48EE-B9B7-C59F6E479EB3}">
      <dgm:prSet phldrT="[Text]"/>
      <dgm:spPr/>
      <dgm:t>
        <a:bodyPr/>
        <a:lstStyle/>
        <a:p>
          <a:r>
            <a:rPr kumimoji="1" lang="en-US" altLang="ja-JP" b="0" dirty="0" smtClean="0"/>
            <a:t>Primitive Investigation</a:t>
          </a:r>
          <a:endParaRPr kumimoji="1" lang="ja-JP" altLang="en-US" b="0" dirty="0"/>
        </a:p>
      </dgm:t>
    </dgm:pt>
    <dgm:pt modelId="{A808A724-5FAB-45F0-AE17-D59CFC19B6F3}" type="parTrans" cxnId="{7101B742-3315-4EB1-B097-5C465CBA1CD8}">
      <dgm:prSet/>
      <dgm:spPr/>
      <dgm:t>
        <a:bodyPr/>
        <a:lstStyle/>
        <a:p>
          <a:endParaRPr kumimoji="1" lang="ja-JP" altLang="en-US"/>
        </a:p>
      </dgm:t>
    </dgm:pt>
    <dgm:pt modelId="{BE04F3F2-B649-4712-9091-E32133EDFE19}" type="sibTrans" cxnId="{7101B742-3315-4EB1-B097-5C465CBA1CD8}">
      <dgm:prSet/>
      <dgm:spPr/>
      <dgm:t>
        <a:bodyPr/>
        <a:lstStyle/>
        <a:p>
          <a:endParaRPr kumimoji="1" lang="ja-JP" altLang="en-US"/>
        </a:p>
      </dgm:t>
    </dgm:pt>
    <dgm:pt modelId="{663100CD-33D5-4F5D-A6A0-36385E3831A3}">
      <dgm:prSet phldrT="[Text]"/>
      <dgm:spPr>
        <a:blipFill rotWithShape="0">
          <a:blip xmlns:r="http://schemas.openxmlformats.org/officeDocument/2006/relationships" r:embed="rId2"/>
          <a:stretch>
            <a:fillRect/>
          </a:stretch>
        </a:blipFill>
        <a:ln w="38100">
          <a:solidFill>
            <a:srgbClr val="92D050"/>
          </a:solidFill>
        </a:ln>
      </dgm:spPr>
      <dgm:t>
        <a:bodyPr/>
        <a:lstStyle/>
        <a:p>
          <a:r>
            <a:rPr kumimoji="1" lang="en-US" altLang="ja-JP" dirty="0" smtClean="0"/>
            <a:t> </a:t>
          </a:r>
          <a:endParaRPr kumimoji="1" lang="ja-JP" altLang="en-US" dirty="0"/>
        </a:p>
      </dgm:t>
    </dgm:pt>
    <dgm:pt modelId="{C0753E7C-7473-45FB-AF4A-505E26157396}" type="parTrans" cxnId="{44A73267-6CCD-4B89-B653-378EE4CFA003}">
      <dgm:prSet/>
      <dgm:spPr/>
      <dgm:t>
        <a:bodyPr/>
        <a:lstStyle/>
        <a:p>
          <a:endParaRPr kumimoji="1" lang="ja-JP" altLang="en-US"/>
        </a:p>
      </dgm:t>
    </dgm:pt>
    <dgm:pt modelId="{0DEBCF33-571D-4330-A404-5CDD1F1EEA47}" type="sibTrans" cxnId="{44A73267-6CCD-4B89-B653-378EE4CFA003}">
      <dgm:prSet/>
      <dgm:spPr/>
      <dgm:t>
        <a:bodyPr/>
        <a:lstStyle/>
        <a:p>
          <a:endParaRPr kumimoji="1" lang="ja-JP" altLang="en-US"/>
        </a:p>
      </dgm:t>
    </dgm:pt>
    <dgm:pt modelId="{F4E0CF89-F402-416E-A907-A14DD3417CB0}">
      <dgm:prSet phldrT="[Text]"/>
      <dgm:spPr/>
      <dgm:t>
        <a:bodyPr/>
        <a:lstStyle/>
        <a:p>
          <a:r>
            <a:rPr kumimoji="1" lang="en-US" altLang="ja-JP" b="0" dirty="0" smtClean="0"/>
            <a:t>Final Implementation</a:t>
          </a:r>
          <a:endParaRPr kumimoji="1" lang="ja-JP" altLang="en-US" b="0" dirty="0"/>
        </a:p>
      </dgm:t>
    </dgm:pt>
    <dgm:pt modelId="{644FFAA6-B426-4B47-A7F0-524AAA9CDDCA}" type="parTrans" cxnId="{AE94900F-D245-4ED8-B7D0-6AFEC2E2DD2B}">
      <dgm:prSet/>
      <dgm:spPr/>
      <dgm:t>
        <a:bodyPr/>
        <a:lstStyle/>
        <a:p>
          <a:endParaRPr kumimoji="1" lang="ja-JP" altLang="en-US"/>
        </a:p>
      </dgm:t>
    </dgm:pt>
    <dgm:pt modelId="{A05A1779-C030-4CB6-94D7-2AD58D616115}" type="sibTrans" cxnId="{AE94900F-D245-4ED8-B7D0-6AFEC2E2DD2B}">
      <dgm:prSet/>
      <dgm:spPr/>
      <dgm:t>
        <a:bodyPr/>
        <a:lstStyle/>
        <a:p>
          <a:endParaRPr kumimoji="1" lang="ja-JP" altLang="en-US"/>
        </a:p>
      </dgm:t>
    </dgm:pt>
    <dgm:pt modelId="{0E4050E5-E2F3-4F17-A169-9EA75746F6FB}">
      <dgm:prSet phldrT="[Text]"/>
      <dgm:spPr>
        <a:blipFill rotWithShape="0">
          <a:blip xmlns:r="http://schemas.openxmlformats.org/officeDocument/2006/relationships" r:embed="rId3"/>
          <a:stretch>
            <a:fillRect/>
          </a:stretch>
        </a:blipFill>
        <a:ln w="38100">
          <a:solidFill>
            <a:schemeClr val="accent1"/>
          </a:solidFill>
        </a:ln>
      </dgm:spPr>
      <dgm:t>
        <a:bodyPr/>
        <a:lstStyle/>
        <a:p>
          <a:r>
            <a:rPr kumimoji="1" lang="en-US" altLang="ja-JP" dirty="0" smtClean="0"/>
            <a:t> </a:t>
          </a:r>
          <a:endParaRPr kumimoji="1" lang="ja-JP" altLang="en-US" dirty="0"/>
        </a:p>
      </dgm:t>
    </dgm:pt>
    <dgm:pt modelId="{48B15CF3-9B14-4AAD-8307-C687920C8681}" type="sibTrans" cxnId="{62C98FD6-B098-4172-85F2-B5F2242A55C2}">
      <dgm:prSet/>
      <dgm:spPr/>
      <dgm:t>
        <a:bodyPr/>
        <a:lstStyle/>
        <a:p>
          <a:endParaRPr kumimoji="1" lang="ja-JP" altLang="en-US"/>
        </a:p>
      </dgm:t>
    </dgm:pt>
    <dgm:pt modelId="{B0B97D48-3F38-42EB-A43F-B11853603C01}" type="parTrans" cxnId="{62C98FD6-B098-4172-85F2-B5F2242A55C2}">
      <dgm:prSet/>
      <dgm:spPr/>
      <dgm:t>
        <a:bodyPr/>
        <a:lstStyle/>
        <a:p>
          <a:endParaRPr kumimoji="1" lang="ja-JP" altLang="en-US"/>
        </a:p>
      </dgm:t>
    </dgm:pt>
    <dgm:pt modelId="{EECB4907-E8BE-411E-A099-0B802325D454}" type="pres">
      <dgm:prSet presAssocID="{C9E2EB94-9689-4F17-9885-26F221B0E0C7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kumimoji="1" lang="ja-JP" altLang="en-US"/>
        </a:p>
      </dgm:t>
    </dgm:pt>
    <dgm:pt modelId="{2988FC7B-8DF3-4ED2-9EB3-699B243C780E}" type="pres">
      <dgm:prSet presAssocID="{19E706FC-D7A0-4BA4-AB68-29CAFF0159CE}" presName="parentText1" presStyleLbl="node1" presStyleIdx="0" presStyleCnt="3" custLinFactNeighborX="149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47723C4-BE2F-401F-BE48-FF65030F46B8}" type="pres">
      <dgm:prSet presAssocID="{19E706FC-D7A0-4BA4-AB68-29CAFF0159CE}" presName="childText1" presStyleLbl="solidAlignAcc1" presStyleIdx="0" presStyleCnt="3" custLinFactNeighborY="5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E454353-BEFF-4F3A-84B7-3A54C9D35B53}" type="pres">
      <dgm:prSet presAssocID="{C90A4A9E-78ED-48EE-B9B7-C59F6E479EB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CFE999-0D33-4763-ADF2-9D6E2F1788E4}" type="pres">
      <dgm:prSet presAssocID="{C90A4A9E-78ED-48EE-B9B7-C59F6E479EB3}" presName="childText2" presStyleLbl="solidAlignAcc1" presStyleIdx="1" presStyleCnt="3" custScaleY="70023" custLinFactNeighborY="-148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78B37CB-682C-49AB-AE47-B6E62C96598C}" type="pres">
      <dgm:prSet presAssocID="{F4E0CF89-F402-416E-A907-A14DD3417CB0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5941D97-47C5-4837-83AB-8973F9472167}" type="pres">
      <dgm:prSet presAssocID="{F4E0CF89-F402-416E-A907-A14DD3417CB0}" presName="childText3" presStyleLbl="solidAlignAcc1" presStyleIdx="2" presStyleCnt="3" custScaleY="126372" custLinFactNeighborY="132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60AAF5E-DFA7-43F3-939F-3571C9B9C22E}" srcId="{19E706FC-D7A0-4BA4-AB68-29CAFF0159CE}" destId="{5CB1510A-2C6D-4D32-A53F-4E251CB15C65}" srcOrd="0" destOrd="0" parTransId="{F3C15952-8215-449E-A10D-D658D2E127E9}" sibTransId="{0065CBE2-07C1-458A-A064-A2B871597735}"/>
    <dgm:cxn modelId="{AE94900F-D245-4ED8-B7D0-6AFEC2E2DD2B}" srcId="{C9E2EB94-9689-4F17-9885-26F221B0E0C7}" destId="{F4E0CF89-F402-416E-A907-A14DD3417CB0}" srcOrd="2" destOrd="0" parTransId="{644FFAA6-B426-4B47-A7F0-524AAA9CDDCA}" sibTransId="{A05A1779-C030-4CB6-94D7-2AD58D616115}"/>
    <dgm:cxn modelId="{7101B742-3315-4EB1-B097-5C465CBA1CD8}" srcId="{C9E2EB94-9689-4F17-9885-26F221B0E0C7}" destId="{C90A4A9E-78ED-48EE-B9B7-C59F6E479EB3}" srcOrd="1" destOrd="0" parTransId="{A808A724-5FAB-45F0-AE17-D59CFC19B6F3}" sibTransId="{BE04F3F2-B649-4712-9091-E32133EDFE19}"/>
    <dgm:cxn modelId="{694ABF73-2E99-4795-BDE3-DE92A1DC00A9}" srcId="{C9E2EB94-9689-4F17-9885-26F221B0E0C7}" destId="{19E706FC-D7A0-4BA4-AB68-29CAFF0159CE}" srcOrd="0" destOrd="0" parTransId="{8EFFD0F8-BB9D-4BC1-98EC-F2312F83A89A}" sibTransId="{A8EF67BE-5083-4FDC-88E3-83DA22280A62}"/>
    <dgm:cxn modelId="{2CF0F5C2-75BF-4F4A-9900-95BB086B0A12}" type="presOf" srcId="{0E4050E5-E2F3-4F17-A169-9EA75746F6FB}" destId="{F5941D97-47C5-4837-83AB-8973F9472167}" srcOrd="0" destOrd="0" presId="urn:microsoft.com/office/officeart/2009/3/layout/IncreasingArrowsProcess"/>
    <dgm:cxn modelId="{EEE36761-D5DD-45FC-A3AE-104D6D8BC9B4}" type="presOf" srcId="{19E706FC-D7A0-4BA4-AB68-29CAFF0159CE}" destId="{2988FC7B-8DF3-4ED2-9EB3-699B243C780E}" srcOrd="0" destOrd="0" presId="urn:microsoft.com/office/officeart/2009/3/layout/IncreasingArrowsProcess"/>
    <dgm:cxn modelId="{F63174D4-7E6A-4CFD-9E39-A1FD41FF90CD}" type="presOf" srcId="{F4E0CF89-F402-416E-A907-A14DD3417CB0}" destId="{578B37CB-682C-49AB-AE47-B6E62C96598C}" srcOrd="0" destOrd="0" presId="urn:microsoft.com/office/officeart/2009/3/layout/IncreasingArrowsProcess"/>
    <dgm:cxn modelId="{94ABB20B-EFAA-4FB3-B1DD-139D741D3345}" type="presOf" srcId="{C90A4A9E-78ED-48EE-B9B7-C59F6E479EB3}" destId="{4E454353-BEFF-4F3A-84B7-3A54C9D35B53}" srcOrd="0" destOrd="0" presId="urn:microsoft.com/office/officeart/2009/3/layout/IncreasingArrowsProcess"/>
    <dgm:cxn modelId="{8BF46A49-A6F4-4EF3-B113-5A02E0DDFDF8}" type="presOf" srcId="{5CB1510A-2C6D-4D32-A53F-4E251CB15C65}" destId="{E47723C4-BE2F-401F-BE48-FF65030F46B8}" srcOrd="0" destOrd="0" presId="urn:microsoft.com/office/officeart/2009/3/layout/IncreasingArrowsProcess"/>
    <dgm:cxn modelId="{5B8DF552-D673-4141-A577-D778C9A2E752}" type="presOf" srcId="{C9E2EB94-9689-4F17-9885-26F221B0E0C7}" destId="{EECB4907-E8BE-411E-A099-0B802325D454}" srcOrd="0" destOrd="0" presId="urn:microsoft.com/office/officeart/2009/3/layout/IncreasingArrowsProcess"/>
    <dgm:cxn modelId="{62C98FD6-B098-4172-85F2-B5F2242A55C2}" srcId="{F4E0CF89-F402-416E-A907-A14DD3417CB0}" destId="{0E4050E5-E2F3-4F17-A169-9EA75746F6FB}" srcOrd="0" destOrd="0" parTransId="{B0B97D48-3F38-42EB-A43F-B11853603C01}" sibTransId="{48B15CF3-9B14-4AAD-8307-C687920C8681}"/>
    <dgm:cxn modelId="{33EFBA4B-2735-4B69-ACA9-AB254D104729}" type="presOf" srcId="{663100CD-33D5-4F5D-A6A0-36385E3831A3}" destId="{59CFE999-0D33-4763-ADF2-9D6E2F1788E4}" srcOrd="0" destOrd="0" presId="urn:microsoft.com/office/officeart/2009/3/layout/IncreasingArrowsProcess"/>
    <dgm:cxn modelId="{44A73267-6CCD-4B89-B653-378EE4CFA003}" srcId="{C90A4A9E-78ED-48EE-B9B7-C59F6E479EB3}" destId="{663100CD-33D5-4F5D-A6A0-36385E3831A3}" srcOrd="0" destOrd="0" parTransId="{C0753E7C-7473-45FB-AF4A-505E26157396}" sibTransId="{0DEBCF33-571D-4330-A404-5CDD1F1EEA47}"/>
    <dgm:cxn modelId="{E5A2900D-27C3-41F0-BF1C-25A51AE99244}" type="presParOf" srcId="{EECB4907-E8BE-411E-A099-0B802325D454}" destId="{2988FC7B-8DF3-4ED2-9EB3-699B243C780E}" srcOrd="0" destOrd="0" presId="urn:microsoft.com/office/officeart/2009/3/layout/IncreasingArrowsProcess"/>
    <dgm:cxn modelId="{207DC5A4-F2BD-48D9-BE04-31522FC4C9CB}" type="presParOf" srcId="{EECB4907-E8BE-411E-A099-0B802325D454}" destId="{E47723C4-BE2F-401F-BE48-FF65030F46B8}" srcOrd="1" destOrd="0" presId="urn:microsoft.com/office/officeart/2009/3/layout/IncreasingArrowsProcess"/>
    <dgm:cxn modelId="{01A01125-B4EF-49E3-AD9F-EE02BFF512BE}" type="presParOf" srcId="{EECB4907-E8BE-411E-A099-0B802325D454}" destId="{4E454353-BEFF-4F3A-84B7-3A54C9D35B53}" srcOrd="2" destOrd="0" presId="urn:microsoft.com/office/officeart/2009/3/layout/IncreasingArrowsProcess"/>
    <dgm:cxn modelId="{135BC92D-6531-4712-AD61-3C9D29325F91}" type="presParOf" srcId="{EECB4907-E8BE-411E-A099-0B802325D454}" destId="{59CFE999-0D33-4763-ADF2-9D6E2F1788E4}" srcOrd="3" destOrd="0" presId="urn:microsoft.com/office/officeart/2009/3/layout/IncreasingArrowsProcess"/>
    <dgm:cxn modelId="{22E9F14E-2A2F-41BF-A068-12F21B0A6390}" type="presParOf" srcId="{EECB4907-E8BE-411E-A099-0B802325D454}" destId="{578B37CB-682C-49AB-AE47-B6E62C96598C}" srcOrd="4" destOrd="0" presId="urn:microsoft.com/office/officeart/2009/3/layout/IncreasingArrowsProcess"/>
    <dgm:cxn modelId="{1E718CF9-AACB-44B1-A593-7754621C8E30}" type="presParOf" srcId="{EECB4907-E8BE-411E-A099-0B802325D454}" destId="{F5941D97-47C5-4837-83AB-8973F947216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E2EB94-9689-4F17-9885-26F221B0E0C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kumimoji="1" lang="ja-JP" altLang="en-US"/>
        </a:p>
      </dgm:t>
    </dgm:pt>
    <dgm:pt modelId="{19E706FC-D7A0-4BA4-AB68-29CAFF0159CE}">
      <dgm:prSet phldrT="[Text]"/>
      <dgm:spPr/>
      <dgm:t>
        <a:bodyPr/>
        <a:lstStyle/>
        <a:p>
          <a:r>
            <a:rPr lang="en-US" altLang="ja-JP" b="0" dirty="0" smtClean="0"/>
            <a:t>Invent a decent ultrasound calibration method</a:t>
          </a:r>
          <a:endParaRPr kumimoji="1" lang="ja-JP" altLang="en-US" b="0" dirty="0"/>
        </a:p>
      </dgm:t>
    </dgm:pt>
    <dgm:pt modelId="{8EFFD0F8-BB9D-4BC1-98EC-F2312F83A89A}" type="parTrans" cxnId="{694ABF73-2E99-4795-BDE3-DE92A1DC00A9}">
      <dgm:prSet/>
      <dgm:spPr/>
      <dgm:t>
        <a:bodyPr/>
        <a:lstStyle/>
        <a:p>
          <a:endParaRPr kumimoji="1" lang="ja-JP" altLang="en-US"/>
        </a:p>
      </dgm:t>
    </dgm:pt>
    <dgm:pt modelId="{A8EF67BE-5083-4FDC-88E3-83DA22280A62}" type="sibTrans" cxnId="{694ABF73-2E99-4795-BDE3-DE92A1DC00A9}">
      <dgm:prSet/>
      <dgm:spPr/>
      <dgm:t>
        <a:bodyPr/>
        <a:lstStyle/>
        <a:p>
          <a:endParaRPr kumimoji="1" lang="ja-JP" altLang="en-US"/>
        </a:p>
      </dgm:t>
    </dgm:pt>
    <dgm:pt modelId="{5CB1510A-2C6D-4D32-A53F-4E251CB15C65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  <a:ln w="38100">
          <a:solidFill>
            <a:srgbClr val="FFC000"/>
          </a:solidFill>
        </a:ln>
      </dgm:spPr>
      <dgm:t>
        <a:bodyPr/>
        <a:lstStyle/>
        <a:p>
          <a:r>
            <a:rPr kumimoji="1" lang="en-US" altLang="ja-JP" dirty="0" smtClean="0"/>
            <a:t> </a:t>
          </a:r>
          <a:endParaRPr kumimoji="1" lang="ja-JP" altLang="en-US" dirty="0"/>
        </a:p>
      </dgm:t>
    </dgm:pt>
    <dgm:pt modelId="{F3C15952-8215-449E-A10D-D658D2E127E9}" type="parTrans" cxnId="{760AAF5E-DFA7-43F3-939F-3571C9B9C22E}">
      <dgm:prSet/>
      <dgm:spPr/>
      <dgm:t>
        <a:bodyPr/>
        <a:lstStyle/>
        <a:p>
          <a:endParaRPr kumimoji="1" lang="ja-JP" altLang="en-US"/>
        </a:p>
      </dgm:t>
    </dgm:pt>
    <dgm:pt modelId="{0065CBE2-07C1-458A-A064-A2B871597735}" type="sibTrans" cxnId="{760AAF5E-DFA7-43F3-939F-3571C9B9C22E}">
      <dgm:prSet/>
      <dgm:spPr/>
      <dgm:t>
        <a:bodyPr/>
        <a:lstStyle/>
        <a:p>
          <a:endParaRPr kumimoji="1" lang="ja-JP" altLang="en-US"/>
        </a:p>
      </dgm:t>
    </dgm:pt>
    <dgm:pt modelId="{C90A4A9E-78ED-48EE-B9B7-C59F6E479EB3}">
      <dgm:prSet phldrT="[Text]"/>
      <dgm:spPr/>
      <dgm:t>
        <a:bodyPr/>
        <a:lstStyle/>
        <a:p>
          <a:r>
            <a:rPr kumimoji="1" lang="en-US" altLang="ja-JP" b="0" dirty="0" smtClean="0"/>
            <a:t>Primitive Investigation</a:t>
          </a:r>
          <a:endParaRPr kumimoji="1" lang="ja-JP" altLang="en-US" b="0" dirty="0"/>
        </a:p>
      </dgm:t>
    </dgm:pt>
    <dgm:pt modelId="{A808A724-5FAB-45F0-AE17-D59CFC19B6F3}" type="parTrans" cxnId="{7101B742-3315-4EB1-B097-5C465CBA1CD8}">
      <dgm:prSet/>
      <dgm:spPr/>
      <dgm:t>
        <a:bodyPr/>
        <a:lstStyle/>
        <a:p>
          <a:endParaRPr kumimoji="1" lang="ja-JP" altLang="en-US"/>
        </a:p>
      </dgm:t>
    </dgm:pt>
    <dgm:pt modelId="{BE04F3F2-B649-4712-9091-E32133EDFE19}" type="sibTrans" cxnId="{7101B742-3315-4EB1-B097-5C465CBA1CD8}">
      <dgm:prSet/>
      <dgm:spPr/>
      <dgm:t>
        <a:bodyPr/>
        <a:lstStyle/>
        <a:p>
          <a:endParaRPr kumimoji="1" lang="ja-JP" altLang="en-US"/>
        </a:p>
      </dgm:t>
    </dgm:pt>
    <dgm:pt modelId="{663100CD-33D5-4F5D-A6A0-36385E3831A3}">
      <dgm:prSet phldrT="[Text]"/>
      <dgm:spPr>
        <a:blipFill rotWithShape="0">
          <a:blip xmlns:r="http://schemas.openxmlformats.org/officeDocument/2006/relationships" r:embed="rId2"/>
          <a:stretch>
            <a:fillRect/>
          </a:stretch>
        </a:blipFill>
        <a:ln w="38100">
          <a:solidFill>
            <a:srgbClr val="92D050"/>
          </a:solidFill>
        </a:ln>
      </dgm:spPr>
      <dgm:t>
        <a:bodyPr/>
        <a:lstStyle/>
        <a:p>
          <a:r>
            <a:rPr kumimoji="1" lang="en-US" altLang="ja-JP" dirty="0" smtClean="0"/>
            <a:t> </a:t>
          </a:r>
          <a:endParaRPr kumimoji="1" lang="ja-JP" altLang="en-US" dirty="0"/>
        </a:p>
      </dgm:t>
    </dgm:pt>
    <dgm:pt modelId="{C0753E7C-7473-45FB-AF4A-505E26157396}" type="parTrans" cxnId="{44A73267-6CCD-4B89-B653-378EE4CFA003}">
      <dgm:prSet/>
      <dgm:spPr/>
      <dgm:t>
        <a:bodyPr/>
        <a:lstStyle/>
        <a:p>
          <a:endParaRPr kumimoji="1" lang="ja-JP" altLang="en-US"/>
        </a:p>
      </dgm:t>
    </dgm:pt>
    <dgm:pt modelId="{0DEBCF33-571D-4330-A404-5CDD1F1EEA47}" type="sibTrans" cxnId="{44A73267-6CCD-4B89-B653-378EE4CFA003}">
      <dgm:prSet/>
      <dgm:spPr/>
      <dgm:t>
        <a:bodyPr/>
        <a:lstStyle/>
        <a:p>
          <a:endParaRPr kumimoji="1" lang="ja-JP" altLang="en-US"/>
        </a:p>
      </dgm:t>
    </dgm:pt>
    <dgm:pt modelId="{F4E0CF89-F402-416E-A907-A14DD3417CB0}">
      <dgm:prSet phldrT="[Text]"/>
      <dgm:spPr/>
      <dgm:t>
        <a:bodyPr/>
        <a:lstStyle/>
        <a:p>
          <a:r>
            <a:rPr kumimoji="1" lang="en-US" altLang="ja-JP" b="0" dirty="0" smtClean="0"/>
            <a:t>Final Implementation</a:t>
          </a:r>
          <a:endParaRPr kumimoji="1" lang="ja-JP" altLang="en-US" b="0" dirty="0"/>
        </a:p>
      </dgm:t>
    </dgm:pt>
    <dgm:pt modelId="{644FFAA6-B426-4B47-A7F0-524AAA9CDDCA}" type="parTrans" cxnId="{AE94900F-D245-4ED8-B7D0-6AFEC2E2DD2B}">
      <dgm:prSet/>
      <dgm:spPr/>
      <dgm:t>
        <a:bodyPr/>
        <a:lstStyle/>
        <a:p>
          <a:endParaRPr kumimoji="1" lang="ja-JP" altLang="en-US"/>
        </a:p>
      </dgm:t>
    </dgm:pt>
    <dgm:pt modelId="{A05A1779-C030-4CB6-94D7-2AD58D616115}" type="sibTrans" cxnId="{AE94900F-D245-4ED8-B7D0-6AFEC2E2DD2B}">
      <dgm:prSet/>
      <dgm:spPr/>
      <dgm:t>
        <a:bodyPr/>
        <a:lstStyle/>
        <a:p>
          <a:endParaRPr kumimoji="1" lang="ja-JP" altLang="en-US"/>
        </a:p>
      </dgm:t>
    </dgm:pt>
    <dgm:pt modelId="{0E4050E5-E2F3-4F17-A169-9EA75746F6FB}">
      <dgm:prSet phldrT="[Text]"/>
      <dgm:spPr>
        <a:blipFill rotWithShape="0">
          <a:blip xmlns:r="http://schemas.openxmlformats.org/officeDocument/2006/relationships" r:embed="rId3"/>
          <a:stretch>
            <a:fillRect/>
          </a:stretch>
        </a:blipFill>
        <a:ln w="38100">
          <a:solidFill>
            <a:schemeClr val="accent1"/>
          </a:solidFill>
        </a:ln>
      </dgm:spPr>
      <dgm:t>
        <a:bodyPr/>
        <a:lstStyle/>
        <a:p>
          <a:r>
            <a:rPr kumimoji="1" lang="en-US" altLang="ja-JP" dirty="0" smtClean="0"/>
            <a:t> </a:t>
          </a:r>
          <a:endParaRPr kumimoji="1" lang="ja-JP" altLang="en-US" dirty="0"/>
        </a:p>
      </dgm:t>
    </dgm:pt>
    <dgm:pt modelId="{48B15CF3-9B14-4AAD-8307-C687920C8681}" type="sibTrans" cxnId="{62C98FD6-B098-4172-85F2-B5F2242A55C2}">
      <dgm:prSet/>
      <dgm:spPr/>
      <dgm:t>
        <a:bodyPr/>
        <a:lstStyle/>
        <a:p>
          <a:endParaRPr kumimoji="1" lang="ja-JP" altLang="en-US"/>
        </a:p>
      </dgm:t>
    </dgm:pt>
    <dgm:pt modelId="{B0B97D48-3F38-42EB-A43F-B11853603C01}" type="parTrans" cxnId="{62C98FD6-B098-4172-85F2-B5F2242A55C2}">
      <dgm:prSet/>
      <dgm:spPr/>
      <dgm:t>
        <a:bodyPr/>
        <a:lstStyle/>
        <a:p>
          <a:endParaRPr kumimoji="1" lang="ja-JP" altLang="en-US"/>
        </a:p>
      </dgm:t>
    </dgm:pt>
    <dgm:pt modelId="{EECB4907-E8BE-411E-A099-0B802325D454}" type="pres">
      <dgm:prSet presAssocID="{C9E2EB94-9689-4F17-9885-26F221B0E0C7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kumimoji="1" lang="ja-JP" altLang="en-US"/>
        </a:p>
      </dgm:t>
    </dgm:pt>
    <dgm:pt modelId="{2988FC7B-8DF3-4ED2-9EB3-699B243C780E}" type="pres">
      <dgm:prSet presAssocID="{19E706FC-D7A0-4BA4-AB68-29CAFF0159CE}" presName="parentText1" presStyleLbl="node1" presStyleIdx="0" presStyleCnt="3" custLinFactNeighborX="149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47723C4-BE2F-401F-BE48-FF65030F46B8}" type="pres">
      <dgm:prSet presAssocID="{19E706FC-D7A0-4BA4-AB68-29CAFF0159CE}" presName="childText1" presStyleLbl="solidAlignAcc1" presStyleIdx="0" presStyleCnt="3" custLinFactNeighborY="5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E454353-BEFF-4F3A-84B7-3A54C9D35B53}" type="pres">
      <dgm:prSet presAssocID="{C90A4A9E-78ED-48EE-B9B7-C59F6E479EB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CFE999-0D33-4763-ADF2-9D6E2F1788E4}" type="pres">
      <dgm:prSet presAssocID="{C90A4A9E-78ED-48EE-B9B7-C59F6E479EB3}" presName="childText2" presStyleLbl="solidAlignAcc1" presStyleIdx="1" presStyleCnt="3" custScaleY="70023" custLinFactNeighborY="-148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78B37CB-682C-49AB-AE47-B6E62C96598C}" type="pres">
      <dgm:prSet presAssocID="{F4E0CF89-F402-416E-A907-A14DD3417CB0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5941D97-47C5-4837-83AB-8973F9472167}" type="pres">
      <dgm:prSet presAssocID="{F4E0CF89-F402-416E-A907-A14DD3417CB0}" presName="childText3" presStyleLbl="solidAlignAcc1" presStyleIdx="2" presStyleCnt="3" custScaleY="126372" custLinFactNeighborY="132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60AAF5E-DFA7-43F3-939F-3571C9B9C22E}" srcId="{19E706FC-D7A0-4BA4-AB68-29CAFF0159CE}" destId="{5CB1510A-2C6D-4D32-A53F-4E251CB15C65}" srcOrd="0" destOrd="0" parTransId="{F3C15952-8215-449E-A10D-D658D2E127E9}" sibTransId="{0065CBE2-07C1-458A-A064-A2B871597735}"/>
    <dgm:cxn modelId="{AE94900F-D245-4ED8-B7D0-6AFEC2E2DD2B}" srcId="{C9E2EB94-9689-4F17-9885-26F221B0E0C7}" destId="{F4E0CF89-F402-416E-A907-A14DD3417CB0}" srcOrd="2" destOrd="0" parTransId="{644FFAA6-B426-4B47-A7F0-524AAA9CDDCA}" sibTransId="{A05A1779-C030-4CB6-94D7-2AD58D616115}"/>
    <dgm:cxn modelId="{7101B742-3315-4EB1-B097-5C465CBA1CD8}" srcId="{C9E2EB94-9689-4F17-9885-26F221B0E0C7}" destId="{C90A4A9E-78ED-48EE-B9B7-C59F6E479EB3}" srcOrd="1" destOrd="0" parTransId="{A808A724-5FAB-45F0-AE17-D59CFC19B6F3}" sibTransId="{BE04F3F2-B649-4712-9091-E32133EDFE19}"/>
    <dgm:cxn modelId="{694ABF73-2E99-4795-BDE3-DE92A1DC00A9}" srcId="{C9E2EB94-9689-4F17-9885-26F221B0E0C7}" destId="{19E706FC-D7A0-4BA4-AB68-29CAFF0159CE}" srcOrd="0" destOrd="0" parTransId="{8EFFD0F8-BB9D-4BC1-98EC-F2312F83A89A}" sibTransId="{A8EF67BE-5083-4FDC-88E3-83DA22280A62}"/>
    <dgm:cxn modelId="{0A92EF99-1123-4DE2-B8AE-EF211EAAE22B}" type="presOf" srcId="{663100CD-33D5-4F5D-A6A0-36385E3831A3}" destId="{59CFE999-0D33-4763-ADF2-9D6E2F1788E4}" srcOrd="0" destOrd="0" presId="urn:microsoft.com/office/officeart/2009/3/layout/IncreasingArrowsProcess"/>
    <dgm:cxn modelId="{22CD0F63-1E9A-480F-A9ED-F84333733CF1}" type="presOf" srcId="{C9E2EB94-9689-4F17-9885-26F221B0E0C7}" destId="{EECB4907-E8BE-411E-A099-0B802325D454}" srcOrd="0" destOrd="0" presId="urn:microsoft.com/office/officeart/2009/3/layout/IncreasingArrowsProcess"/>
    <dgm:cxn modelId="{A5045CD7-188F-4538-89E4-08DBB4CAE531}" type="presOf" srcId="{C90A4A9E-78ED-48EE-B9B7-C59F6E479EB3}" destId="{4E454353-BEFF-4F3A-84B7-3A54C9D35B53}" srcOrd="0" destOrd="0" presId="urn:microsoft.com/office/officeart/2009/3/layout/IncreasingArrowsProcess"/>
    <dgm:cxn modelId="{ECA6E874-2BCE-4252-A43C-38375AD7FF75}" type="presOf" srcId="{0E4050E5-E2F3-4F17-A169-9EA75746F6FB}" destId="{F5941D97-47C5-4837-83AB-8973F9472167}" srcOrd="0" destOrd="0" presId="urn:microsoft.com/office/officeart/2009/3/layout/IncreasingArrowsProcess"/>
    <dgm:cxn modelId="{62C98FD6-B098-4172-85F2-B5F2242A55C2}" srcId="{F4E0CF89-F402-416E-A907-A14DD3417CB0}" destId="{0E4050E5-E2F3-4F17-A169-9EA75746F6FB}" srcOrd="0" destOrd="0" parTransId="{B0B97D48-3F38-42EB-A43F-B11853603C01}" sibTransId="{48B15CF3-9B14-4AAD-8307-C687920C8681}"/>
    <dgm:cxn modelId="{264EF0A4-021E-4354-B055-DA219C4BD66F}" type="presOf" srcId="{5CB1510A-2C6D-4D32-A53F-4E251CB15C65}" destId="{E47723C4-BE2F-401F-BE48-FF65030F46B8}" srcOrd="0" destOrd="0" presId="urn:microsoft.com/office/officeart/2009/3/layout/IncreasingArrowsProcess"/>
    <dgm:cxn modelId="{81B0B09D-5915-498F-8442-85DABCA2D8A8}" type="presOf" srcId="{F4E0CF89-F402-416E-A907-A14DD3417CB0}" destId="{578B37CB-682C-49AB-AE47-B6E62C96598C}" srcOrd="0" destOrd="0" presId="urn:microsoft.com/office/officeart/2009/3/layout/IncreasingArrowsProcess"/>
    <dgm:cxn modelId="{8C798755-5219-4987-9C6A-C404CE3A031D}" type="presOf" srcId="{19E706FC-D7A0-4BA4-AB68-29CAFF0159CE}" destId="{2988FC7B-8DF3-4ED2-9EB3-699B243C780E}" srcOrd="0" destOrd="0" presId="urn:microsoft.com/office/officeart/2009/3/layout/IncreasingArrowsProcess"/>
    <dgm:cxn modelId="{44A73267-6CCD-4B89-B653-378EE4CFA003}" srcId="{C90A4A9E-78ED-48EE-B9B7-C59F6E479EB3}" destId="{663100CD-33D5-4F5D-A6A0-36385E3831A3}" srcOrd="0" destOrd="0" parTransId="{C0753E7C-7473-45FB-AF4A-505E26157396}" sibTransId="{0DEBCF33-571D-4330-A404-5CDD1F1EEA47}"/>
    <dgm:cxn modelId="{BB5346B4-021B-4D0A-8ADF-9784D249CE21}" type="presParOf" srcId="{EECB4907-E8BE-411E-A099-0B802325D454}" destId="{2988FC7B-8DF3-4ED2-9EB3-699B243C780E}" srcOrd="0" destOrd="0" presId="urn:microsoft.com/office/officeart/2009/3/layout/IncreasingArrowsProcess"/>
    <dgm:cxn modelId="{D99875B8-1FF8-4600-AB02-8157F5D9B007}" type="presParOf" srcId="{EECB4907-E8BE-411E-A099-0B802325D454}" destId="{E47723C4-BE2F-401F-BE48-FF65030F46B8}" srcOrd="1" destOrd="0" presId="urn:microsoft.com/office/officeart/2009/3/layout/IncreasingArrowsProcess"/>
    <dgm:cxn modelId="{3041E8B7-5231-4147-99EB-D63694721265}" type="presParOf" srcId="{EECB4907-E8BE-411E-A099-0B802325D454}" destId="{4E454353-BEFF-4F3A-84B7-3A54C9D35B53}" srcOrd="2" destOrd="0" presId="urn:microsoft.com/office/officeart/2009/3/layout/IncreasingArrowsProcess"/>
    <dgm:cxn modelId="{3ED6C35B-DB58-4F68-B0FC-797D426E8253}" type="presParOf" srcId="{EECB4907-E8BE-411E-A099-0B802325D454}" destId="{59CFE999-0D33-4763-ADF2-9D6E2F1788E4}" srcOrd="3" destOrd="0" presId="urn:microsoft.com/office/officeart/2009/3/layout/IncreasingArrowsProcess"/>
    <dgm:cxn modelId="{B298B164-001F-4E2B-8A9E-29D4C19A17EE}" type="presParOf" srcId="{EECB4907-E8BE-411E-A099-0B802325D454}" destId="{578B37CB-682C-49AB-AE47-B6E62C96598C}" srcOrd="4" destOrd="0" presId="urn:microsoft.com/office/officeart/2009/3/layout/IncreasingArrowsProcess"/>
    <dgm:cxn modelId="{6BA9588A-1B82-469E-B743-418262F57689}" type="presParOf" srcId="{EECB4907-E8BE-411E-A099-0B802325D454}" destId="{F5941D97-47C5-4837-83AB-8973F947216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8FC7B-8DF3-4ED2-9EB3-699B243C780E}">
      <dsp:nvSpPr>
        <dsp:cNvPr id="0" name=""/>
        <dsp:cNvSpPr/>
      </dsp:nvSpPr>
      <dsp:spPr>
        <a:xfrm>
          <a:off x="0" y="585776"/>
          <a:ext cx="8644139" cy="12589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19985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2400" b="0" kern="1200" dirty="0" smtClean="0"/>
            <a:t>Invent a decent ultrasound calibration method</a:t>
          </a:r>
          <a:endParaRPr kumimoji="1" lang="ja-JP" altLang="en-US" sz="2400" b="0" kern="1200" dirty="0"/>
        </a:p>
      </dsp:txBody>
      <dsp:txXfrm>
        <a:off x="0" y="900505"/>
        <a:ext cx="8329410" cy="629458"/>
      </dsp:txXfrm>
    </dsp:sp>
    <dsp:sp modelId="{E47723C4-BE2F-401F-BE48-FF65030F46B8}">
      <dsp:nvSpPr>
        <dsp:cNvPr id="0" name=""/>
        <dsp:cNvSpPr/>
      </dsp:nvSpPr>
      <dsp:spPr>
        <a:xfrm>
          <a:off x="0" y="1569460"/>
          <a:ext cx="2662394" cy="2425135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 </a:t>
          </a:r>
          <a:endParaRPr kumimoji="1" lang="ja-JP" altLang="en-US" sz="2400" kern="1200" dirty="0"/>
        </a:p>
      </dsp:txBody>
      <dsp:txXfrm>
        <a:off x="0" y="1569460"/>
        <a:ext cx="2662394" cy="2425135"/>
      </dsp:txXfrm>
    </dsp:sp>
    <dsp:sp modelId="{4E454353-BEFF-4F3A-84B7-3A54C9D35B53}">
      <dsp:nvSpPr>
        <dsp:cNvPr id="0" name=""/>
        <dsp:cNvSpPr/>
      </dsp:nvSpPr>
      <dsp:spPr>
        <a:xfrm>
          <a:off x="2662394" y="1005415"/>
          <a:ext cx="5981744" cy="12589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19985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b="0" kern="1200" dirty="0" smtClean="0"/>
            <a:t>Primitive Investigation</a:t>
          </a:r>
          <a:endParaRPr kumimoji="1" lang="ja-JP" altLang="en-US" sz="2400" b="0" kern="1200" dirty="0"/>
        </a:p>
      </dsp:txBody>
      <dsp:txXfrm>
        <a:off x="2662394" y="1320144"/>
        <a:ext cx="5667015" cy="629458"/>
      </dsp:txXfrm>
    </dsp:sp>
    <dsp:sp modelId="{59CFE999-0D33-4763-ADF2-9D6E2F1788E4}">
      <dsp:nvSpPr>
        <dsp:cNvPr id="0" name=""/>
        <dsp:cNvSpPr/>
      </dsp:nvSpPr>
      <dsp:spPr>
        <a:xfrm>
          <a:off x="2662394" y="1979143"/>
          <a:ext cx="2662394" cy="1698152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3810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 </a:t>
          </a:r>
          <a:endParaRPr kumimoji="1" lang="ja-JP" altLang="en-US" sz="2400" kern="1200" dirty="0"/>
        </a:p>
      </dsp:txBody>
      <dsp:txXfrm>
        <a:off x="2662394" y="1979143"/>
        <a:ext cx="2662394" cy="1698152"/>
      </dsp:txXfrm>
    </dsp:sp>
    <dsp:sp modelId="{578B37CB-682C-49AB-AE47-B6E62C96598C}">
      <dsp:nvSpPr>
        <dsp:cNvPr id="0" name=""/>
        <dsp:cNvSpPr/>
      </dsp:nvSpPr>
      <dsp:spPr>
        <a:xfrm>
          <a:off x="5324789" y="1425054"/>
          <a:ext cx="3319349" cy="12589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19985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b="0" kern="1200" dirty="0" smtClean="0"/>
            <a:t>Final Implementation</a:t>
          </a:r>
          <a:endParaRPr kumimoji="1" lang="ja-JP" altLang="en-US" sz="2400" b="0" kern="1200" dirty="0"/>
        </a:p>
      </dsp:txBody>
      <dsp:txXfrm>
        <a:off x="5324789" y="1739783"/>
        <a:ext cx="3004620" cy="629458"/>
      </dsp:txXfrm>
    </dsp:sp>
    <dsp:sp modelId="{F5941D97-47C5-4837-83AB-8973F9472167}">
      <dsp:nvSpPr>
        <dsp:cNvPr id="0" name=""/>
        <dsp:cNvSpPr/>
      </dsp:nvSpPr>
      <dsp:spPr>
        <a:xfrm>
          <a:off x="5324789" y="2397891"/>
          <a:ext cx="2662394" cy="3019840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 </a:t>
          </a:r>
          <a:endParaRPr kumimoji="1" lang="ja-JP" altLang="en-US" sz="2400" kern="1200" dirty="0"/>
        </a:p>
      </dsp:txBody>
      <dsp:txXfrm>
        <a:off x="5324789" y="2397891"/>
        <a:ext cx="2662394" cy="3019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8FC7B-8DF3-4ED2-9EB3-699B243C780E}">
      <dsp:nvSpPr>
        <dsp:cNvPr id="0" name=""/>
        <dsp:cNvSpPr/>
      </dsp:nvSpPr>
      <dsp:spPr>
        <a:xfrm>
          <a:off x="0" y="585776"/>
          <a:ext cx="8644139" cy="12589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19985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2400" b="0" kern="1200" dirty="0" smtClean="0"/>
            <a:t>Invent a decent ultrasound calibration method</a:t>
          </a:r>
          <a:endParaRPr kumimoji="1" lang="ja-JP" altLang="en-US" sz="2400" b="0" kern="1200" dirty="0"/>
        </a:p>
      </dsp:txBody>
      <dsp:txXfrm>
        <a:off x="0" y="900505"/>
        <a:ext cx="8329410" cy="629458"/>
      </dsp:txXfrm>
    </dsp:sp>
    <dsp:sp modelId="{E47723C4-BE2F-401F-BE48-FF65030F46B8}">
      <dsp:nvSpPr>
        <dsp:cNvPr id="0" name=""/>
        <dsp:cNvSpPr/>
      </dsp:nvSpPr>
      <dsp:spPr>
        <a:xfrm>
          <a:off x="0" y="1569460"/>
          <a:ext cx="2662394" cy="2425135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 </a:t>
          </a:r>
          <a:endParaRPr kumimoji="1" lang="ja-JP" altLang="en-US" sz="2400" kern="1200" dirty="0"/>
        </a:p>
      </dsp:txBody>
      <dsp:txXfrm>
        <a:off x="0" y="1569460"/>
        <a:ext cx="2662394" cy="2425135"/>
      </dsp:txXfrm>
    </dsp:sp>
    <dsp:sp modelId="{4E454353-BEFF-4F3A-84B7-3A54C9D35B53}">
      <dsp:nvSpPr>
        <dsp:cNvPr id="0" name=""/>
        <dsp:cNvSpPr/>
      </dsp:nvSpPr>
      <dsp:spPr>
        <a:xfrm>
          <a:off x="2662394" y="1005415"/>
          <a:ext cx="5981744" cy="12589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19985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b="0" kern="1200" dirty="0" smtClean="0"/>
            <a:t>Primitive Investigation</a:t>
          </a:r>
          <a:endParaRPr kumimoji="1" lang="ja-JP" altLang="en-US" sz="2400" b="0" kern="1200" dirty="0"/>
        </a:p>
      </dsp:txBody>
      <dsp:txXfrm>
        <a:off x="2662394" y="1320144"/>
        <a:ext cx="5667015" cy="629458"/>
      </dsp:txXfrm>
    </dsp:sp>
    <dsp:sp modelId="{59CFE999-0D33-4763-ADF2-9D6E2F1788E4}">
      <dsp:nvSpPr>
        <dsp:cNvPr id="0" name=""/>
        <dsp:cNvSpPr/>
      </dsp:nvSpPr>
      <dsp:spPr>
        <a:xfrm>
          <a:off x="2662394" y="1979143"/>
          <a:ext cx="2662394" cy="1698152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3810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 </a:t>
          </a:r>
          <a:endParaRPr kumimoji="1" lang="ja-JP" altLang="en-US" sz="2400" kern="1200" dirty="0"/>
        </a:p>
      </dsp:txBody>
      <dsp:txXfrm>
        <a:off x="2662394" y="1979143"/>
        <a:ext cx="2662394" cy="1698152"/>
      </dsp:txXfrm>
    </dsp:sp>
    <dsp:sp modelId="{578B37CB-682C-49AB-AE47-B6E62C96598C}">
      <dsp:nvSpPr>
        <dsp:cNvPr id="0" name=""/>
        <dsp:cNvSpPr/>
      </dsp:nvSpPr>
      <dsp:spPr>
        <a:xfrm>
          <a:off x="5324789" y="1425054"/>
          <a:ext cx="3319349" cy="12589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199853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b="0" kern="1200" dirty="0" smtClean="0"/>
            <a:t>Final Implementation</a:t>
          </a:r>
          <a:endParaRPr kumimoji="1" lang="ja-JP" altLang="en-US" sz="2400" b="0" kern="1200" dirty="0"/>
        </a:p>
      </dsp:txBody>
      <dsp:txXfrm>
        <a:off x="5324789" y="1739783"/>
        <a:ext cx="3004620" cy="629458"/>
      </dsp:txXfrm>
    </dsp:sp>
    <dsp:sp modelId="{F5941D97-47C5-4837-83AB-8973F9472167}">
      <dsp:nvSpPr>
        <dsp:cNvPr id="0" name=""/>
        <dsp:cNvSpPr/>
      </dsp:nvSpPr>
      <dsp:spPr>
        <a:xfrm>
          <a:off x="5324789" y="2397891"/>
          <a:ext cx="2662394" cy="3019840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/>
            <a:t> </a:t>
          </a:r>
          <a:endParaRPr kumimoji="1" lang="ja-JP" altLang="en-US" sz="2400" kern="1200" dirty="0"/>
        </a:p>
      </dsp:txBody>
      <dsp:txXfrm>
        <a:off x="5324789" y="2397891"/>
        <a:ext cx="2662394" cy="301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43E1B-49FC-47E8-BBF5-21653ADD636F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E0E2D-D8FE-4AF6-8972-C1F2CC2EA8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638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066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0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96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37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165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36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187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1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3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31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47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1B69F-7C54-41F9-98BB-32EAF717E125}" type="datetimeFigureOut">
              <a:rPr kumimoji="1" lang="ja-JP" altLang="en-US" smtClean="0"/>
              <a:t>2014/2/11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2608F-9D4B-48D7-8E23-8D471FC4CC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b="1" dirty="0" smtClean="0"/>
              <a:t>CIS II: Project No. 2</a:t>
            </a:r>
            <a:br>
              <a:rPr kumimoji="1" lang="en-US" altLang="ja-JP" sz="3600" b="1" dirty="0" smtClean="0"/>
            </a:br>
            <a:r>
              <a:rPr kumimoji="1" lang="en-US" altLang="ja-JP" sz="3600" b="1" dirty="0" smtClean="0"/>
              <a:t>Synthetic Aperture Ultrasound Imaging with Robotic</a:t>
            </a:r>
            <a:r>
              <a:rPr lang="ja-JP" altLang="en-US" sz="3600" b="1" dirty="0"/>
              <a:t> </a:t>
            </a:r>
            <a:r>
              <a:rPr kumimoji="1" lang="en-US" altLang="ja-JP" sz="3600" b="1" dirty="0" smtClean="0"/>
              <a:t>Tracking Technique</a:t>
            </a:r>
            <a:endParaRPr kumimoji="1" lang="ja-JP" alt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altLang="ja-JP" dirty="0" smtClean="0">
                <a:latin typeface="+mj-lt"/>
              </a:rPr>
              <a:t>Team: </a:t>
            </a:r>
            <a:r>
              <a:rPr lang="en-US" altLang="ja-JP" dirty="0" err="1" smtClean="0">
                <a:latin typeface="+mj-lt"/>
              </a:rPr>
              <a:t>Haichong</a:t>
            </a:r>
            <a:r>
              <a:rPr lang="en-US" altLang="ja-JP" dirty="0" smtClean="0">
                <a:latin typeface="+mj-lt"/>
              </a:rPr>
              <a:t> </a:t>
            </a:r>
            <a:r>
              <a:rPr lang="en-US" altLang="ja-JP" dirty="0">
                <a:latin typeface="+mj-lt"/>
              </a:rPr>
              <a:t>“Kai” </a:t>
            </a:r>
            <a:r>
              <a:rPr lang="en-US" altLang="ja-JP" dirty="0" smtClean="0">
                <a:latin typeface="+mj-lt"/>
              </a:rPr>
              <a:t>Zhang, </a:t>
            </a:r>
            <a:r>
              <a:rPr lang="en-US" altLang="ja-JP" dirty="0" err="1" smtClean="0">
                <a:latin typeface="+mj-lt"/>
              </a:rPr>
              <a:t>Ezgi</a:t>
            </a:r>
            <a:r>
              <a:rPr lang="en-US" altLang="ja-JP" dirty="0" smtClean="0">
                <a:latin typeface="+mj-lt"/>
              </a:rPr>
              <a:t> Ergun </a:t>
            </a:r>
            <a:endParaRPr kumimoji="1" lang="en-US" altLang="ja-JP" dirty="0" smtClean="0">
              <a:latin typeface="+mj-lt"/>
            </a:endParaRPr>
          </a:p>
          <a:p>
            <a:r>
              <a:rPr lang="en-US" altLang="ja-JP" sz="2000" dirty="0" smtClean="0">
                <a:latin typeface="+mj-lt"/>
              </a:rPr>
              <a:t>Mentors: Dr. </a:t>
            </a:r>
            <a:r>
              <a:rPr lang="en-US" altLang="ja-JP" sz="2000" dirty="0" err="1" smtClean="0">
                <a:latin typeface="+mj-lt"/>
              </a:rPr>
              <a:t>Emad</a:t>
            </a:r>
            <a:r>
              <a:rPr lang="en-US" altLang="ja-JP" sz="2000" dirty="0" smtClean="0">
                <a:latin typeface="+mj-lt"/>
              </a:rPr>
              <a:t> M. </a:t>
            </a:r>
            <a:r>
              <a:rPr lang="en-US" altLang="ja-JP" sz="2000" dirty="0" err="1" smtClean="0">
                <a:latin typeface="+mj-lt"/>
              </a:rPr>
              <a:t>Boctor</a:t>
            </a:r>
            <a:r>
              <a:rPr lang="en-US" altLang="ja-JP" sz="2000" dirty="0" smtClean="0">
                <a:latin typeface="+mj-lt"/>
              </a:rPr>
              <a:t>, </a:t>
            </a:r>
            <a:r>
              <a:rPr lang="en-US" altLang="ja-JP" sz="2000" dirty="0" err="1" smtClean="0">
                <a:latin typeface="+mj-lt"/>
              </a:rPr>
              <a:t>Xiaoyu</a:t>
            </a:r>
            <a:r>
              <a:rPr lang="en-US" altLang="ja-JP" sz="2000" dirty="0" smtClean="0">
                <a:latin typeface="+mj-lt"/>
              </a:rPr>
              <a:t> </a:t>
            </a:r>
            <a:r>
              <a:rPr lang="en-US" altLang="ja-JP" sz="2000" dirty="0" err="1" smtClean="0">
                <a:latin typeface="+mj-lt"/>
              </a:rPr>
              <a:t>Guo</a:t>
            </a:r>
            <a:r>
              <a:rPr lang="en-US" altLang="ja-JP" sz="2000" dirty="0" smtClean="0">
                <a:latin typeface="+mj-lt"/>
              </a:rPr>
              <a:t>, Alexis Cheng</a:t>
            </a:r>
            <a:endParaRPr kumimoji="1" lang="en-US" altLang="ja-JP" sz="2000" dirty="0" smtClean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349" y="5735637"/>
            <a:ext cx="1799651" cy="11223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735637"/>
            <a:ext cx="2723783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31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solidFill>
                  <a:prstClr val="black"/>
                </a:solidFill>
              </a:rPr>
              <a:t>Technical Summary of Approach:</a:t>
            </a:r>
            <a:br>
              <a:rPr lang="en-US" altLang="ja-JP" b="1" dirty="0">
                <a:solidFill>
                  <a:prstClr val="black"/>
                </a:solidFill>
              </a:rPr>
            </a:br>
            <a:r>
              <a:rPr lang="en-US" altLang="ja-JP" sz="3200" dirty="0">
                <a:solidFill>
                  <a:prstClr val="black"/>
                </a:solidFill>
              </a:rPr>
              <a:t>Invent a decent ultrasound calibration method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51383"/>
            <a:ext cx="5625715" cy="465244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altLang="ja-JP" sz="2400" dirty="0"/>
              <a:t>Goal: </a:t>
            </a:r>
            <a:r>
              <a:rPr lang="en-US" altLang="ja-JP" sz="2400" dirty="0" smtClean="0"/>
              <a:t>accuracy of </a:t>
            </a:r>
            <a:r>
              <a:rPr lang="en-US" altLang="ja-JP" sz="2400" dirty="0"/>
              <a:t>5</a:t>
            </a:r>
            <a:r>
              <a:rPr lang="en-US" altLang="ja-JP" sz="2400" dirty="0" smtClean="0"/>
              <a:t>00 </a:t>
            </a:r>
            <a:r>
              <a:rPr lang="en-US" altLang="ja-JP" sz="2400" dirty="0" smtClean="0"/>
              <a:t>µm (wavelength of 2.5MHz transducer)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 smtClean="0"/>
              <a:t>Idea to improve the accuracy:</a:t>
            </a:r>
          </a:p>
          <a:p>
            <a:pPr marL="0" indent="0">
              <a:buNone/>
            </a:pPr>
            <a:r>
              <a:rPr lang="en-US" altLang="ja-JP" sz="2400" b="1" dirty="0"/>
              <a:t>US Calibration Using Moving Phantom</a:t>
            </a:r>
          </a:p>
          <a:p>
            <a:r>
              <a:rPr lang="en-US" altLang="ja-JP" sz="2400" dirty="0"/>
              <a:t>Moving the phantom toward x and y axis, from the coordinate of phantom.</a:t>
            </a:r>
          </a:p>
          <a:p>
            <a:r>
              <a:rPr lang="en-US" altLang="ja-JP" sz="2400" dirty="0"/>
              <a:t>Normalized cross correlation (NCC) is used to identify the displacement of phantom in image.</a:t>
            </a:r>
          </a:p>
          <a:p>
            <a:r>
              <a:rPr lang="en-US" altLang="ja-JP" sz="2400" dirty="0"/>
              <a:t>The goal of this project is to reconstruct X only using moving information</a:t>
            </a:r>
            <a:r>
              <a:rPr lang="en-US" altLang="ja-JP" sz="2400" dirty="0" smtClean="0"/>
              <a:t>.</a:t>
            </a:r>
          </a:p>
          <a:p>
            <a:r>
              <a:rPr kumimoji="1" lang="en-US" altLang="ja-JP" sz="2400" dirty="0" smtClean="0"/>
              <a:t>0.3 µm accuracy is confirmed in simulation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483192" y="2426526"/>
            <a:ext cx="2118093" cy="2037549"/>
            <a:chOff x="6397257" y="4139414"/>
            <a:chExt cx="2118093" cy="2037549"/>
          </a:xfrm>
        </p:grpSpPr>
        <p:sp>
          <p:nvSpPr>
            <p:cNvPr id="6" name="Can 5"/>
            <p:cNvSpPr/>
            <p:nvPr/>
          </p:nvSpPr>
          <p:spPr>
            <a:xfrm rot="13784920">
              <a:off x="7486525" y="4384939"/>
              <a:ext cx="137186" cy="1839891"/>
            </a:xfrm>
            <a:prstGeom prst="can">
              <a:avLst>
                <a:gd name="adj" fmla="val 10463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片側の 2 つの角を丸めた四角形 16"/>
            <p:cNvSpPr/>
            <p:nvPr/>
          </p:nvSpPr>
          <p:spPr>
            <a:xfrm>
              <a:off x="6905301" y="4139414"/>
              <a:ext cx="1243335" cy="959282"/>
            </a:xfrm>
            <a:custGeom>
              <a:avLst/>
              <a:gdLst/>
              <a:ahLst/>
              <a:cxnLst/>
              <a:rect l="l" t="t" r="r" b="b"/>
              <a:pathLst>
                <a:path w="1836821" h="1621587">
                  <a:moveTo>
                    <a:pt x="766903" y="0"/>
                  </a:moveTo>
                  <a:lnTo>
                    <a:pt x="1069918" y="0"/>
                  </a:lnTo>
                  <a:cubicBezTo>
                    <a:pt x="1288953" y="0"/>
                    <a:pt x="1466516" y="177563"/>
                    <a:pt x="1466516" y="396598"/>
                  </a:cubicBezTo>
                  <a:lnTo>
                    <a:pt x="1466516" y="1025355"/>
                  </a:lnTo>
                  <a:lnTo>
                    <a:pt x="1836821" y="1025355"/>
                  </a:lnTo>
                  <a:lnTo>
                    <a:pt x="1836821" y="1522213"/>
                  </a:lnTo>
                  <a:cubicBezTo>
                    <a:pt x="1836821" y="1577096"/>
                    <a:pt x="1792330" y="1621587"/>
                    <a:pt x="1737447" y="1621587"/>
                  </a:cubicBezTo>
                  <a:lnTo>
                    <a:pt x="99374" y="1621587"/>
                  </a:lnTo>
                  <a:cubicBezTo>
                    <a:pt x="44491" y="1621587"/>
                    <a:pt x="0" y="1577096"/>
                    <a:pt x="0" y="1522213"/>
                  </a:cubicBezTo>
                  <a:lnTo>
                    <a:pt x="0" y="1025355"/>
                  </a:lnTo>
                  <a:lnTo>
                    <a:pt x="370305" y="1025355"/>
                  </a:lnTo>
                  <a:lnTo>
                    <a:pt x="370305" y="396598"/>
                  </a:lnTo>
                  <a:cubicBezTo>
                    <a:pt x="370305" y="177563"/>
                    <a:pt x="547868" y="0"/>
                    <a:pt x="766903" y="0"/>
                  </a:cubicBez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 dirty="0"/>
            </a:p>
          </p:txBody>
        </p:sp>
        <p:sp>
          <p:nvSpPr>
            <p:cNvPr id="8" name="Quad Arrow 7"/>
            <p:cNvSpPr/>
            <p:nvPr/>
          </p:nvSpPr>
          <p:spPr>
            <a:xfrm>
              <a:off x="7665344" y="5352716"/>
              <a:ext cx="850006" cy="824247"/>
            </a:xfrm>
            <a:prstGeom prst="quadArrow">
              <a:avLst>
                <a:gd name="adj1" fmla="val 9375"/>
                <a:gd name="adj2" fmla="val 13125"/>
                <a:gd name="adj3" fmla="val 22500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6397257" y="5621364"/>
              <a:ext cx="0" cy="5038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6397257" y="6125246"/>
              <a:ext cx="415233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V="1">
              <a:off x="6407287" y="5778057"/>
              <a:ext cx="401391" cy="3471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5380" y="4773772"/>
            <a:ext cx="1713718" cy="112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solidFill>
                  <a:prstClr val="black"/>
                </a:solidFill>
              </a:rPr>
              <a:t>Technical Summary of Approach:</a:t>
            </a:r>
            <a:br>
              <a:rPr lang="en-US" altLang="ja-JP" b="1" dirty="0">
                <a:solidFill>
                  <a:prstClr val="black"/>
                </a:solidFill>
              </a:rPr>
            </a:br>
            <a:r>
              <a:rPr lang="en-US" altLang="ja-JP" sz="3600" dirty="0"/>
              <a:t>Primitive investigation</a:t>
            </a:r>
            <a:endParaRPr kumimoji="1" lang="ja-JP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4"/>
            <a:ext cx="4960216" cy="4720950"/>
          </a:xfrm>
        </p:spPr>
        <p:txBody>
          <a:bodyPr anchor="ctr">
            <a:normAutofit/>
          </a:bodyPr>
          <a:lstStyle/>
          <a:p>
            <a:r>
              <a:rPr lang="en-US" altLang="ja-JP" sz="2400" dirty="0" smtClean="0"/>
              <a:t>Without US calibration, primitive confirmation of the potential of the technique is available using precise tracking system and accurate location indicator.</a:t>
            </a:r>
            <a:endParaRPr kumimoji="1" lang="en-US" altLang="ja-JP" sz="2400" dirty="0" smtClean="0"/>
          </a:p>
          <a:p>
            <a:r>
              <a:rPr kumimoji="1" lang="en-US" altLang="ja-JP" sz="2400" dirty="0" smtClean="0"/>
              <a:t>Active echo element is a strong candidate for the test due to its accurate sensitivity for ultrasound transducer center detection (50 um).</a:t>
            </a:r>
          </a:p>
          <a:p>
            <a:r>
              <a:rPr lang="en-US" altLang="ja-JP" sz="2400" dirty="0" smtClean="0"/>
              <a:t>Learn SAUI algorithm and optimize it for this approach.</a:t>
            </a:r>
            <a:endParaRPr kumimoji="1" lang="ja-JP" alt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355" y="2883946"/>
            <a:ext cx="3345044" cy="19391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95247" y="4823104"/>
            <a:ext cx="23732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High quality closed-loop ultrasound imaging system</a:t>
            </a:r>
          </a:p>
          <a:p>
            <a:r>
              <a:rPr lang="en-US" altLang="ja-JP" sz="1600" dirty="0"/>
              <a:t>US 20140024928 A1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74296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 rot="20832027">
            <a:off x="6593488" y="2610185"/>
            <a:ext cx="827770" cy="2906112"/>
          </a:xfrm>
          <a:prstGeom prst="rect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Rectangle 5"/>
          <p:cNvSpPr/>
          <p:nvPr/>
        </p:nvSpPr>
        <p:spPr>
          <a:xfrm>
            <a:off x="6016925" y="2936905"/>
            <a:ext cx="2182969" cy="3023315"/>
          </a:xfrm>
          <a:prstGeom prst="rect">
            <a:avLst/>
          </a:prstGeom>
          <a:noFill/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4" name="Rectangle 3"/>
          <p:cNvSpPr/>
          <p:nvPr/>
        </p:nvSpPr>
        <p:spPr>
          <a:xfrm>
            <a:off x="1215494" y="2937949"/>
            <a:ext cx="1407381" cy="3023315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" name="Rectangle 4"/>
          <p:cNvSpPr/>
          <p:nvPr/>
        </p:nvSpPr>
        <p:spPr>
          <a:xfrm>
            <a:off x="3357437" y="2936905"/>
            <a:ext cx="2182969" cy="3023315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9" name="Oval 18"/>
          <p:cNvSpPr/>
          <p:nvPr/>
        </p:nvSpPr>
        <p:spPr>
          <a:xfrm>
            <a:off x="4459094" y="4706782"/>
            <a:ext cx="69808" cy="6841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36" name="Rounded Rectangle 35"/>
          <p:cNvSpPr/>
          <p:nvPr/>
        </p:nvSpPr>
        <p:spPr>
          <a:xfrm>
            <a:off x="3639604" y="2482068"/>
            <a:ext cx="1089876" cy="405685"/>
          </a:xfrm>
          <a:prstGeom prst="roundRect">
            <a:avLst>
              <a:gd name="adj" fmla="val 2381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37" name="Rounded Rectangle 36"/>
          <p:cNvSpPr/>
          <p:nvPr/>
        </p:nvSpPr>
        <p:spPr>
          <a:xfrm>
            <a:off x="3938234" y="1955645"/>
            <a:ext cx="492617" cy="724436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grpSp>
        <p:nvGrpSpPr>
          <p:cNvPr id="40" name="Group 39"/>
          <p:cNvGrpSpPr/>
          <p:nvPr/>
        </p:nvGrpSpPr>
        <p:grpSpPr>
          <a:xfrm>
            <a:off x="3904062" y="1955645"/>
            <a:ext cx="1089876" cy="932108"/>
            <a:chOff x="5356641" y="198480"/>
            <a:chExt cx="1453168" cy="1242810"/>
          </a:xfrm>
        </p:grpSpPr>
        <p:sp>
          <p:nvSpPr>
            <p:cNvPr id="38" name="Rounded Rectangle 37"/>
            <p:cNvSpPr/>
            <p:nvPr/>
          </p:nvSpPr>
          <p:spPr>
            <a:xfrm>
              <a:off x="5356641" y="900377"/>
              <a:ext cx="1453168" cy="540913"/>
            </a:xfrm>
            <a:prstGeom prst="roundRect">
              <a:avLst>
                <a:gd name="adj" fmla="val 23810"/>
              </a:avLst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5754814" y="198480"/>
              <a:ext cx="656822" cy="96591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150370" y="1955645"/>
            <a:ext cx="1089876" cy="932108"/>
            <a:chOff x="5356641" y="198480"/>
            <a:chExt cx="1453168" cy="1242810"/>
          </a:xfrm>
          <a:solidFill>
            <a:schemeClr val="accent1">
              <a:lumMod val="50000"/>
            </a:schemeClr>
          </a:solidFill>
        </p:grpSpPr>
        <p:sp>
          <p:nvSpPr>
            <p:cNvPr id="42" name="Rounded Rectangle 41"/>
            <p:cNvSpPr/>
            <p:nvPr/>
          </p:nvSpPr>
          <p:spPr>
            <a:xfrm>
              <a:off x="5356641" y="900377"/>
              <a:ext cx="1453168" cy="540913"/>
            </a:xfrm>
            <a:prstGeom prst="roundRect">
              <a:avLst>
                <a:gd name="adj" fmla="val 23810"/>
              </a:avLst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754814" y="198480"/>
              <a:ext cx="656822" cy="965915"/>
            </a:xfrm>
            <a:prstGeom prst="round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6643942" y="2631939"/>
            <a:ext cx="827770" cy="2906112"/>
          </a:xfrm>
          <a:prstGeom prst="rect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45" name="Straight Connector 44"/>
          <p:cNvCxnSpPr/>
          <p:nvPr/>
        </p:nvCxnSpPr>
        <p:spPr>
          <a:xfrm>
            <a:off x="4501717" y="4805917"/>
            <a:ext cx="0" cy="87339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 rot="895428">
            <a:off x="6766367" y="2661033"/>
            <a:ext cx="827770" cy="2906112"/>
          </a:xfrm>
          <a:prstGeom prst="rect">
            <a:avLst/>
          </a:prstGeo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grpSp>
        <p:nvGrpSpPr>
          <p:cNvPr id="54" name="Group 53"/>
          <p:cNvGrpSpPr/>
          <p:nvPr/>
        </p:nvGrpSpPr>
        <p:grpSpPr>
          <a:xfrm rot="20893290">
            <a:off x="6027454" y="1789915"/>
            <a:ext cx="1089876" cy="932108"/>
            <a:chOff x="8484531" y="145962"/>
            <a:chExt cx="1453168" cy="1242810"/>
          </a:xfrm>
        </p:grpSpPr>
        <p:sp>
          <p:nvSpPr>
            <p:cNvPr id="46" name="Rounded Rectangle 45"/>
            <p:cNvSpPr/>
            <p:nvPr/>
          </p:nvSpPr>
          <p:spPr>
            <a:xfrm>
              <a:off x="8484531" y="847859"/>
              <a:ext cx="1453168" cy="540913"/>
            </a:xfrm>
            <a:prstGeom prst="roundRect">
              <a:avLst>
                <a:gd name="adj" fmla="val 2381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8882704" y="145962"/>
              <a:ext cx="656822" cy="965915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514437" y="1723071"/>
            <a:ext cx="1089876" cy="932108"/>
            <a:chOff x="5356641" y="198480"/>
            <a:chExt cx="1453168" cy="1242810"/>
          </a:xfrm>
        </p:grpSpPr>
        <p:sp>
          <p:nvSpPr>
            <p:cNvPr id="49" name="Rounded Rectangle 48"/>
            <p:cNvSpPr/>
            <p:nvPr/>
          </p:nvSpPr>
          <p:spPr>
            <a:xfrm>
              <a:off x="5356641" y="900377"/>
              <a:ext cx="1453168" cy="540913"/>
            </a:xfrm>
            <a:prstGeom prst="roundRect">
              <a:avLst>
                <a:gd name="adj" fmla="val 23810"/>
              </a:avLst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5754814" y="198480"/>
              <a:ext cx="656822" cy="96591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grpSp>
        <p:nvGrpSpPr>
          <p:cNvPr id="51" name="Group 50"/>
          <p:cNvGrpSpPr/>
          <p:nvPr/>
        </p:nvGrpSpPr>
        <p:grpSpPr>
          <a:xfrm rot="957002">
            <a:off x="7127275" y="1835468"/>
            <a:ext cx="1089876" cy="932108"/>
            <a:chOff x="5356641" y="198480"/>
            <a:chExt cx="1453168" cy="1242810"/>
          </a:xfrm>
          <a:solidFill>
            <a:schemeClr val="accent1">
              <a:lumMod val="50000"/>
            </a:schemeClr>
          </a:solidFill>
        </p:grpSpPr>
        <p:sp>
          <p:nvSpPr>
            <p:cNvPr id="52" name="Rounded Rectangle 51"/>
            <p:cNvSpPr/>
            <p:nvPr/>
          </p:nvSpPr>
          <p:spPr>
            <a:xfrm>
              <a:off x="5356641" y="900377"/>
              <a:ext cx="1453168" cy="540913"/>
            </a:xfrm>
            <a:prstGeom prst="roundRect">
              <a:avLst>
                <a:gd name="adj" fmla="val 23810"/>
              </a:avLst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5754814" y="198480"/>
              <a:ext cx="656822" cy="965915"/>
            </a:xfrm>
            <a:prstGeom prst="round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sp>
        <p:nvSpPr>
          <p:cNvPr id="56" name="Curved Down Arrow 55"/>
          <p:cNvSpPr/>
          <p:nvPr/>
        </p:nvSpPr>
        <p:spPr>
          <a:xfrm>
            <a:off x="6578880" y="2743725"/>
            <a:ext cx="1001533" cy="33807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7019542" y="4396079"/>
            <a:ext cx="69808" cy="6841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61" name="Straight Connector 60"/>
          <p:cNvCxnSpPr/>
          <p:nvPr/>
        </p:nvCxnSpPr>
        <p:spPr>
          <a:xfrm>
            <a:off x="7062164" y="4495214"/>
            <a:ext cx="0" cy="87339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2" idx="2"/>
            <a:endCxn id="60" idx="7"/>
          </p:cNvCxnSpPr>
          <p:nvPr/>
        </p:nvCxnSpPr>
        <p:spPr>
          <a:xfrm flipH="1">
            <a:off x="7079126" y="2749634"/>
            <a:ext cx="465016" cy="165646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0" idx="0"/>
          </p:cNvCxnSpPr>
          <p:nvPr/>
        </p:nvCxnSpPr>
        <p:spPr>
          <a:xfrm>
            <a:off x="7052669" y="2669475"/>
            <a:ext cx="1777" cy="17266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6" idx="2"/>
            <a:endCxn id="60" idx="1"/>
          </p:cNvCxnSpPr>
          <p:nvPr/>
        </p:nvCxnSpPr>
        <p:spPr>
          <a:xfrm>
            <a:off x="6667528" y="2712209"/>
            <a:ext cx="362237" cy="169388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126694" y="5957828"/>
            <a:ext cx="21516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/>
              <a:t>Rotate probe while keeping </a:t>
            </a:r>
          </a:p>
          <a:p>
            <a:r>
              <a:rPr lang="en-US" altLang="ja-JP" sz="1350" dirty="0"/>
              <a:t>the length of red line same</a:t>
            </a:r>
            <a:endParaRPr lang="ja-JP" altLang="en-US" sz="1350" dirty="0"/>
          </a:p>
        </p:txBody>
      </p:sp>
      <p:cxnSp>
        <p:nvCxnSpPr>
          <p:cNvPr id="72" name="Straight Connector 71"/>
          <p:cNvCxnSpPr/>
          <p:nvPr/>
        </p:nvCxnSpPr>
        <p:spPr>
          <a:xfrm>
            <a:off x="4694420" y="2965027"/>
            <a:ext cx="1777" cy="17266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388418" y="2965026"/>
            <a:ext cx="1777" cy="17266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088900" y="2965026"/>
            <a:ext cx="1777" cy="17266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867035" y="4740991"/>
            <a:ext cx="114855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941616" y="3033499"/>
            <a:ext cx="0" cy="1526142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478599" y="5960220"/>
            <a:ext cx="207287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/>
              <a:t>Scan a probe by keeping </a:t>
            </a:r>
          </a:p>
          <a:p>
            <a:r>
              <a:rPr lang="en-US" altLang="ja-JP" sz="1350" dirty="0"/>
              <a:t>the length of red line same</a:t>
            </a:r>
            <a:endParaRPr lang="ja-JP" altLang="en-US" sz="1350" dirty="0"/>
          </a:p>
        </p:txBody>
      </p:sp>
      <p:sp>
        <p:nvSpPr>
          <p:cNvPr id="81" name="TextBox 80"/>
          <p:cNvSpPr txBox="1"/>
          <p:nvPr/>
        </p:nvSpPr>
        <p:spPr>
          <a:xfrm>
            <a:off x="865627" y="5966887"/>
            <a:ext cx="215167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/>
              <a:t>Rotate probe while keeping </a:t>
            </a:r>
          </a:p>
          <a:p>
            <a:r>
              <a:rPr lang="en-US" altLang="ja-JP" sz="1350" dirty="0"/>
              <a:t>the length of red line same</a:t>
            </a:r>
            <a:endParaRPr lang="ja-JP" altLang="en-US" sz="1350" dirty="0"/>
          </a:p>
        </p:txBody>
      </p:sp>
      <p:grpSp>
        <p:nvGrpSpPr>
          <p:cNvPr id="97" name="Group 96"/>
          <p:cNvGrpSpPr/>
          <p:nvPr/>
        </p:nvGrpSpPr>
        <p:grpSpPr>
          <a:xfrm rot="20893290">
            <a:off x="1208821" y="1876098"/>
            <a:ext cx="389831" cy="932107"/>
            <a:chOff x="8731685" y="145962"/>
            <a:chExt cx="989909" cy="1242809"/>
          </a:xfrm>
        </p:grpSpPr>
        <p:sp>
          <p:nvSpPr>
            <p:cNvPr id="98" name="Rounded Rectangle 97"/>
            <p:cNvSpPr/>
            <p:nvPr/>
          </p:nvSpPr>
          <p:spPr>
            <a:xfrm>
              <a:off x="8731685" y="847858"/>
              <a:ext cx="989909" cy="540913"/>
            </a:xfrm>
            <a:prstGeom prst="roundRect">
              <a:avLst>
                <a:gd name="adj" fmla="val 23810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8882704" y="145962"/>
              <a:ext cx="656822" cy="965915"/>
            </a:xfrm>
            <a:prstGeom prst="round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720899" y="1817526"/>
            <a:ext cx="399536" cy="932108"/>
            <a:chOff x="5583245" y="198480"/>
            <a:chExt cx="1014554" cy="1242810"/>
          </a:xfrm>
        </p:grpSpPr>
        <p:sp>
          <p:nvSpPr>
            <p:cNvPr id="101" name="Rounded Rectangle 100"/>
            <p:cNvSpPr/>
            <p:nvPr/>
          </p:nvSpPr>
          <p:spPr>
            <a:xfrm>
              <a:off x="5583245" y="900377"/>
              <a:ext cx="1014554" cy="540913"/>
            </a:xfrm>
            <a:prstGeom prst="roundRect">
              <a:avLst>
                <a:gd name="adj" fmla="val 23810"/>
              </a:avLst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5754814" y="198480"/>
              <a:ext cx="656822" cy="96591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grpSp>
        <p:nvGrpSpPr>
          <p:cNvPr id="103" name="Group 102"/>
          <p:cNvGrpSpPr/>
          <p:nvPr/>
        </p:nvGrpSpPr>
        <p:grpSpPr>
          <a:xfrm rot="1003028">
            <a:off x="2299859" y="1910549"/>
            <a:ext cx="441109" cy="932108"/>
            <a:chOff x="5495934" y="198480"/>
            <a:chExt cx="1120119" cy="1242810"/>
          </a:xfrm>
          <a:solidFill>
            <a:schemeClr val="accent1">
              <a:lumMod val="50000"/>
            </a:schemeClr>
          </a:solidFill>
        </p:grpSpPr>
        <p:sp>
          <p:nvSpPr>
            <p:cNvPr id="104" name="Rounded Rectangle 103"/>
            <p:cNvSpPr/>
            <p:nvPr/>
          </p:nvSpPr>
          <p:spPr>
            <a:xfrm>
              <a:off x="5495934" y="900377"/>
              <a:ext cx="1120119" cy="540913"/>
            </a:xfrm>
            <a:prstGeom prst="roundRect">
              <a:avLst>
                <a:gd name="adj" fmla="val 23810"/>
              </a:avLst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5754814" y="198480"/>
              <a:ext cx="656822" cy="965915"/>
            </a:xfrm>
            <a:prstGeom prst="roundRect">
              <a:avLst/>
            </a:prstGeom>
            <a:grpFill/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sp>
        <p:nvSpPr>
          <p:cNvPr id="107" name="Curved Down Arrow 106"/>
          <p:cNvSpPr/>
          <p:nvPr/>
        </p:nvSpPr>
        <p:spPr>
          <a:xfrm>
            <a:off x="1419971" y="3015025"/>
            <a:ext cx="1001533" cy="33807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1869689" y="4490534"/>
            <a:ext cx="69808" cy="6841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109" name="Straight Connector 108"/>
          <p:cNvCxnSpPr>
            <a:endCxn id="108" idx="7"/>
          </p:cNvCxnSpPr>
          <p:nvPr/>
        </p:nvCxnSpPr>
        <p:spPr>
          <a:xfrm flipH="1">
            <a:off x="1929273" y="2844089"/>
            <a:ext cx="465016" cy="165646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endCxn id="108" idx="0"/>
          </p:cNvCxnSpPr>
          <p:nvPr/>
        </p:nvCxnSpPr>
        <p:spPr>
          <a:xfrm>
            <a:off x="1902816" y="2763930"/>
            <a:ext cx="1777" cy="17266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108" idx="1"/>
          </p:cNvCxnSpPr>
          <p:nvPr/>
        </p:nvCxnSpPr>
        <p:spPr>
          <a:xfrm>
            <a:off x="1517675" y="2806664"/>
            <a:ext cx="362237" cy="169388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908924" y="4587929"/>
            <a:ext cx="0" cy="873399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569801" y="6406578"/>
            <a:ext cx="396692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/>
              <a:t>Figure: Three scenarios for the synthetic aperture test</a:t>
            </a:r>
            <a:endParaRPr lang="ja-JP" altLang="en-US" sz="1350" dirty="0"/>
          </a:p>
        </p:txBody>
      </p:sp>
      <p:sp>
        <p:nvSpPr>
          <p:cNvPr id="6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ja-JP" b="1" dirty="0">
                <a:solidFill>
                  <a:prstClr val="black"/>
                </a:solidFill>
              </a:rPr>
              <a:t>Technical Summary of Approach:</a:t>
            </a:r>
            <a:br>
              <a:rPr lang="en-US" altLang="ja-JP" b="1" dirty="0">
                <a:solidFill>
                  <a:prstClr val="black"/>
                </a:solidFill>
              </a:rPr>
            </a:br>
            <a:r>
              <a:rPr kumimoji="1" lang="en-US" altLang="ja-JP" dirty="0" smtClean="0"/>
              <a:t>Primitive investigation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895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Technical Summary of Approach</a:t>
            </a:r>
            <a:endParaRPr kumimoji="1" lang="ja-JP" altLang="en-US" b="1" dirty="0"/>
          </a:p>
        </p:txBody>
      </p:sp>
      <p:graphicFrame>
        <p:nvGraphicFramePr>
          <p:cNvPr id="74" name="Diagram 73"/>
          <p:cNvGraphicFramePr/>
          <p:nvPr/>
        </p:nvGraphicFramePr>
        <p:xfrm>
          <a:off x="268042" y="1010634"/>
          <a:ext cx="8644139" cy="568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544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Deliverables</a:t>
            </a:r>
            <a:endParaRPr kumimoji="1" lang="ja-JP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i="1" dirty="0" smtClean="0"/>
              <a:t>Minimum</a:t>
            </a:r>
          </a:p>
          <a:p>
            <a:r>
              <a:rPr lang="en-US" altLang="ja-JP" dirty="0" smtClean="0"/>
              <a:t>Experimentally confirm the new calibration method is superior to segmentation based calibration.</a:t>
            </a:r>
          </a:p>
          <a:p>
            <a:r>
              <a:rPr lang="en-US" altLang="ja-JP" dirty="0" smtClean="0"/>
              <a:t>Construct the design for </a:t>
            </a:r>
            <a:r>
              <a:rPr lang="en-US" altLang="ja-JP" dirty="0" smtClean="0"/>
              <a:t>SAUI w/ robotic tracking using active-echo system.</a:t>
            </a:r>
          </a:p>
          <a:p>
            <a:pPr marL="0" indent="0">
              <a:buNone/>
            </a:pPr>
            <a:r>
              <a:rPr lang="en-US" altLang="ja-JP" i="1" dirty="0" smtClean="0"/>
              <a:t>Expected</a:t>
            </a:r>
          </a:p>
          <a:p>
            <a:r>
              <a:rPr lang="en-US" altLang="ja-JP" dirty="0"/>
              <a:t>Confirm SAUI w/ robotic tracking using active-echo system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i="1" dirty="0" smtClean="0"/>
              <a:t>Maximum</a:t>
            </a:r>
            <a:endParaRPr kumimoji="1" lang="en-US" altLang="ja-JP" i="1" dirty="0" smtClean="0"/>
          </a:p>
          <a:p>
            <a:r>
              <a:rPr lang="en-US" altLang="ja-JP" dirty="0"/>
              <a:t>Implement SAUI w/ robotic tracking using calibrated transducer</a:t>
            </a:r>
          </a:p>
          <a:p>
            <a:r>
              <a:rPr lang="en-US" altLang="ja-JP" dirty="0"/>
              <a:t>Confirm the resolution improvement through phantom experiment</a:t>
            </a:r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8655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List of Dependencies and Plan for Resolving</a:t>
            </a:r>
            <a:endParaRPr kumimoji="1" lang="ja-JP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77500" lnSpcReduction="20000"/>
          </a:bodyPr>
          <a:lstStyle/>
          <a:p>
            <a:r>
              <a:rPr lang="en-US" altLang="ja-JP" dirty="0" smtClean="0"/>
              <a:t>Ultrasound imaging system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ja-JP" dirty="0" err="1" smtClean="0"/>
              <a:t>MUSiiC</a:t>
            </a:r>
            <a:r>
              <a:rPr lang="en-US" altLang="ja-JP" dirty="0" smtClean="0"/>
              <a:t> Lab</a:t>
            </a:r>
          </a:p>
          <a:p>
            <a:r>
              <a:rPr kumimoji="1" lang="en-US" altLang="ja-JP" dirty="0" smtClean="0"/>
              <a:t>Low frequency </a:t>
            </a:r>
            <a:r>
              <a:rPr lang="en-US" altLang="ja-JP" dirty="0" smtClean="0"/>
              <a:t>ultrasound probe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ja-JP" dirty="0" smtClean="0"/>
              <a:t>Got a 2.5MHz phased array transducer</a:t>
            </a:r>
          </a:p>
          <a:p>
            <a:pPr lvl="1">
              <a:buFont typeface="Wingdings" panose="05000000000000000000" pitchFamily="2" charset="2"/>
              <a:buChar char="n"/>
            </a:pPr>
            <a:r>
              <a:rPr lang="en-US" altLang="ja-JP" dirty="0" smtClean="0"/>
              <a:t>Need to make a connector to available US machine</a:t>
            </a:r>
            <a:br>
              <a:rPr lang="en-US" altLang="ja-JP" dirty="0" smtClean="0"/>
            </a:br>
            <a:r>
              <a:rPr lang="en-US" altLang="ja-JP" dirty="0" smtClean="0"/>
              <a:t>Discuss with </a:t>
            </a:r>
            <a:r>
              <a:rPr lang="en-US" altLang="ja-JP" dirty="0" err="1" smtClean="0"/>
              <a:t>Xiaoyu</a:t>
            </a:r>
            <a:endParaRPr lang="en-US" altLang="ja-JP" dirty="0" smtClean="0"/>
          </a:p>
          <a:p>
            <a:pPr lvl="1">
              <a:buFont typeface="Wingdings" panose="05000000000000000000" pitchFamily="2" charset="2"/>
              <a:buChar char="n"/>
            </a:pPr>
            <a:r>
              <a:rPr lang="en-US" altLang="ja-JP" dirty="0" smtClean="0"/>
              <a:t>Need to make a attachment to robot</a:t>
            </a:r>
            <a:br>
              <a:rPr lang="en-US" altLang="ja-JP" dirty="0" smtClean="0"/>
            </a:br>
            <a:r>
              <a:rPr lang="en-US" altLang="ja-JP" dirty="0" smtClean="0"/>
              <a:t>Print in 3D or using silicon </a:t>
            </a:r>
            <a:r>
              <a:rPr lang="en-US" altLang="ja-JP" dirty="0" err="1" smtClean="0"/>
              <a:t>labber</a:t>
            </a:r>
            <a:endParaRPr lang="en-US" altLang="ja-JP" dirty="0" smtClean="0"/>
          </a:p>
          <a:p>
            <a:r>
              <a:rPr kumimoji="1" lang="en-US" altLang="ja-JP" dirty="0" smtClean="0"/>
              <a:t>Tracking system: Robot</a:t>
            </a:r>
            <a:endParaRPr lang="en-US" altLang="ja-JP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kumimoji="1" lang="en-US" altLang="ja-JP" dirty="0" smtClean="0"/>
              <a:t>Universal Robot is available</a:t>
            </a:r>
          </a:p>
          <a:p>
            <a:pPr lvl="1">
              <a:buFont typeface="Wingdings" panose="05000000000000000000" pitchFamily="2" charset="2"/>
              <a:buChar char="n"/>
            </a:pPr>
            <a:r>
              <a:rPr lang="en-US" altLang="ja-JP" dirty="0" smtClean="0"/>
              <a:t>Need to figure out control system</a:t>
            </a:r>
            <a:br>
              <a:rPr lang="en-US" altLang="ja-JP" dirty="0" smtClean="0"/>
            </a:br>
            <a:r>
              <a:rPr lang="en-US" altLang="ja-JP" dirty="0" smtClean="0"/>
              <a:t>Learn from </a:t>
            </a:r>
            <a:r>
              <a:rPr lang="en-US" altLang="ja-JP" dirty="0" err="1" smtClean="0"/>
              <a:t>Rishabh</a:t>
            </a:r>
            <a:r>
              <a:rPr lang="en-US" altLang="ja-JP" dirty="0" smtClean="0"/>
              <a:t> and </a:t>
            </a:r>
            <a:r>
              <a:rPr lang="en-US" altLang="ja-JP" dirty="0" err="1" smtClean="0"/>
              <a:t>Fereshteh</a:t>
            </a:r>
            <a:endParaRPr lang="en-US" altLang="ja-JP" dirty="0"/>
          </a:p>
          <a:p>
            <a:pPr lvl="0"/>
            <a:r>
              <a:rPr lang="en-US" altLang="ja-JP" dirty="0" smtClean="0">
                <a:solidFill>
                  <a:prstClr val="black"/>
                </a:solidFill>
              </a:rPr>
              <a:t>Access to mentors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ja-JP" dirty="0" smtClean="0">
                <a:solidFill>
                  <a:prstClr val="black"/>
                </a:solidFill>
              </a:rPr>
              <a:t>Meeting with Dr. </a:t>
            </a:r>
            <a:r>
              <a:rPr lang="en-US" altLang="ja-JP" dirty="0" err="1" smtClean="0">
                <a:solidFill>
                  <a:prstClr val="black"/>
                </a:solidFill>
              </a:rPr>
              <a:t>Boctor</a:t>
            </a:r>
            <a:endParaRPr lang="en-US" altLang="ja-JP" dirty="0"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n"/>
            </a:pPr>
            <a:r>
              <a:rPr lang="en-US" altLang="ja-JP" dirty="0" smtClean="0"/>
              <a:t>Take appointments to other mentors when needed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468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Key Dates and Assigned Responsibilities</a:t>
            </a:r>
            <a:endParaRPr kumimoji="1" lang="ja-JP" alt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834636"/>
              </p:ext>
            </p:extLst>
          </p:nvPr>
        </p:nvGraphicFramePr>
        <p:xfrm>
          <a:off x="533263" y="1690689"/>
          <a:ext cx="8077473" cy="3697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8333"/>
                <a:gridCol w="486595"/>
                <a:gridCol w="486595"/>
                <a:gridCol w="486595"/>
                <a:gridCol w="486595"/>
                <a:gridCol w="486595"/>
                <a:gridCol w="486595"/>
                <a:gridCol w="486595"/>
                <a:gridCol w="486595"/>
                <a:gridCol w="486595"/>
                <a:gridCol w="486595"/>
                <a:gridCol w="486595"/>
                <a:gridCol w="486595"/>
              </a:tblGrid>
              <a:tr h="496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Feb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March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April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1869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US</a:t>
                      </a:r>
                      <a:r>
                        <a:rPr kumimoji="1" lang="en-US" altLang="ja-JP" baseline="0" dirty="0" smtClean="0"/>
                        <a:t> calibration using</a:t>
                      </a:r>
                      <a:br>
                        <a:rPr kumimoji="1" lang="en-US" altLang="ja-JP" baseline="0" dirty="0" smtClean="0"/>
                      </a:br>
                      <a:r>
                        <a:rPr kumimoji="1" lang="en-US" altLang="ja-JP" baseline="0" dirty="0" smtClean="0"/>
                        <a:t>moving phantom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1869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Synthetic aperture</a:t>
                      </a:r>
                      <a:r>
                        <a:rPr kumimoji="1" lang="en-US" altLang="ja-JP" baseline="0" dirty="0" smtClean="0"/>
                        <a:t> ultrasound imaging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1869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Primitive</a:t>
                      </a:r>
                      <a:r>
                        <a:rPr kumimoji="1" lang="en-US" altLang="ja-JP" baseline="0" dirty="0" smtClean="0"/>
                        <a:t> Investigation:</a:t>
                      </a:r>
                    </a:p>
                    <a:p>
                      <a:r>
                        <a:rPr kumimoji="1" lang="en-US" altLang="ja-JP" baseline="0" dirty="0" smtClean="0"/>
                        <a:t>Preparation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1869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Primitive</a:t>
                      </a:r>
                      <a:r>
                        <a:rPr kumimoji="1" lang="en-US" altLang="ja-JP" baseline="0" dirty="0" smtClean="0"/>
                        <a:t> Investigation:</a:t>
                      </a:r>
                    </a:p>
                    <a:p>
                      <a:r>
                        <a:rPr kumimoji="1" lang="en-US" altLang="ja-JP" baseline="0" dirty="0" smtClean="0"/>
                        <a:t>Test using active-echo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18695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SAUI implementation</a:t>
                      </a:r>
                      <a:br>
                        <a:rPr kumimoji="1" lang="en-US" altLang="ja-JP" dirty="0" smtClean="0"/>
                      </a:br>
                      <a:r>
                        <a:rPr kumimoji="1" lang="en-US" altLang="ja-JP" dirty="0" smtClean="0"/>
                        <a:t>with tracking</a:t>
                      </a:r>
                      <a:r>
                        <a:rPr kumimoji="1" lang="en-US" altLang="ja-JP" baseline="0" dirty="0" smtClean="0"/>
                        <a:t> 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0169" y="5370491"/>
            <a:ext cx="5777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Management plan</a:t>
            </a:r>
          </a:p>
          <a:p>
            <a:r>
              <a:rPr lang="en-US" altLang="ja-JP" sz="2400" dirty="0" smtClean="0"/>
              <a:t>Kai: US calibration and robotic control system</a:t>
            </a:r>
          </a:p>
          <a:p>
            <a:r>
              <a:rPr kumimoji="1" lang="en-US" altLang="ja-JP" sz="2400" dirty="0" err="1" smtClean="0"/>
              <a:t>Ezgi</a:t>
            </a:r>
            <a:r>
              <a:rPr kumimoji="1" lang="en-US" altLang="ja-JP" sz="2400" dirty="0" smtClean="0"/>
              <a:t>: Synthetic aperture imaging algorithm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8431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Reading List</a:t>
            </a:r>
            <a:endParaRPr kumimoji="1" lang="ja-JP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Nock, L.P. 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Trahey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G.E.</a:t>
            </a:r>
            <a:endParaRPr lang="en-US" altLang="ja-JP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“Synthetic 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aperture imaging with phase correction for motion and for tissue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inhomogeneities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I. Basic 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principles”, IEEE TUFFC, 1992</a:t>
            </a:r>
          </a:p>
          <a:p>
            <a:r>
              <a:rPr lang="en-US" altLang="ja-JP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Trahey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G.E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Nock, L.P.</a:t>
            </a:r>
            <a:endParaRPr lang="en-US" altLang="ja-JP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“Synthetic 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aperture imaging with phase correction for motion and for tissue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inhomogeneities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II. Effects of and correction for 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motion”, IEEE TUFFC, 1992</a:t>
            </a:r>
            <a:endParaRPr lang="en-US" altLang="ja-JP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Jørgen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Arendt 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Jensen,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Svetoslav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Ivanov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Nikolov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Løkke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Gammelmark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Morten </a:t>
            </a:r>
            <a:r>
              <a:rPr lang="en-US" altLang="ja-JP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Høgholm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Pedersen</a:t>
            </a:r>
            <a:endParaRPr lang="en-US" altLang="ja-JP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“Synthetic aperture ultrasound imaging”, </a:t>
            </a:r>
            <a:r>
              <a:rPr lang="en-US" altLang="ja-JP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Ultrasonics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2006</a:t>
            </a:r>
          </a:p>
          <a:p>
            <a:r>
              <a:rPr lang="en-US" altLang="ja-JP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Karaman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Mustafa,Pai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-Chi Li, O'Donnell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</a:t>
            </a:r>
          </a:p>
          <a:p>
            <a:pPr marL="0" indent="0">
              <a:buNone/>
            </a:pP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“Synthetic </a:t>
            </a:r>
            <a:r>
              <a:rPr lang="en-US" altLang="ja-JP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aperture imaging for small scale </a:t>
            </a:r>
            <a:r>
              <a:rPr lang="en-US" altLang="ja-JP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systems”, IEEE TUFFC, 1995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0094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Thank you for your attention.</a:t>
            </a:r>
            <a:endParaRPr kumimoji="1" lang="ja-JP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Question?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53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Started Topic and Goal: Synthetic Aperture Ultrasound Imaging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Statement of Relevance/Importance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Technical Summary of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List of “Deliverables”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Key Dates &amp; Assigned Responsibilities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List of Dependencies &amp; Plan for Resolving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Management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Reading List</a:t>
            </a:r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45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Stated Topic and Goal:</a:t>
            </a:r>
            <a:br>
              <a:rPr kumimoji="1" lang="en-US" altLang="ja-JP" b="1" dirty="0" smtClean="0"/>
            </a:br>
            <a:r>
              <a:rPr lang="en-US" altLang="ja-JP" dirty="0" smtClean="0"/>
              <a:t>Ultrasound Imaging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594" y="1763389"/>
            <a:ext cx="4116223" cy="4351338"/>
          </a:xfrm>
        </p:spPr>
        <p:txBody>
          <a:bodyPr anchor="ctr">
            <a:normAutofit/>
          </a:bodyPr>
          <a:lstStyle/>
          <a:p>
            <a:r>
              <a:rPr kumimoji="1" lang="en-US" altLang="ja-JP" sz="2400" dirty="0" smtClean="0"/>
              <a:t>Ultrasound imaging is used in general medical diagnosis and diagnosi</a:t>
            </a:r>
            <a:r>
              <a:rPr lang="en-US" altLang="ja-JP" sz="2400" dirty="0" smtClean="0"/>
              <a:t>s of pregnancy.</a:t>
            </a:r>
          </a:p>
          <a:p>
            <a:r>
              <a:rPr lang="en-US" altLang="ja-JP" sz="2400" dirty="0" smtClean="0"/>
              <a:t>Axial resolution is determined by frequency of ultrasound system.</a:t>
            </a:r>
          </a:p>
          <a:p>
            <a:r>
              <a:rPr lang="en-US" altLang="ja-JP" sz="2400" dirty="0" smtClean="0"/>
              <a:t>L</a:t>
            </a:r>
            <a:r>
              <a:rPr kumimoji="1" lang="en-US" altLang="ja-JP" sz="2400" dirty="0" smtClean="0"/>
              <a:t>ateral resolution is restricted by  aperture size of ultrasound transducer.</a:t>
            </a:r>
            <a:endParaRPr kumimoji="1" lang="ja-JP" alt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50191" y="2158647"/>
            <a:ext cx="4521679" cy="4022487"/>
            <a:chOff x="304737" y="2429105"/>
            <a:chExt cx="4521679" cy="402248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737" y="2429105"/>
              <a:ext cx="4521679" cy="3560822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85981" y="5989927"/>
              <a:ext cx="3359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dirty="0" smtClean="0"/>
                <a:t>12 week fetus</a:t>
              </a:r>
            </a:p>
            <a:p>
              <a:r>
                <a:rPr lang="en-US" altLang="ja-JP" sz="1200" dirty="0" smtClean="0"/>
                <a:t>http</a:t>
              </a:r>
              <a:r>
                <a:rPr lang="en-US" altLang="ja-JP" sz="1200" dirty="0"/>
                <a:t>://www.qlife.jp/dictionary/item/i_030840000/</a:t>
              </a:r>
              <a:endParaRPr kumimoji="1" lang="ja-JP" altLang="en-US" sz="1200" dirty="0"/>
            </a:p>
          </p:txBody>
        </p:sp>
      </p:grpSp>
      <p:cxnSp>
        <p:nvCxnSpPr>
          <p:cNvPr id="8" name="Straight Arrow Connector 7"/>
          <p:cNvCxnSpPr/>
          <p:nvPr/>
        </p:nvCxnSpPr>
        <p:spPr>
          <a:xfrm>
            <a:off x="3606085" y="5215943"/>
            <a:ext cx="734096" cy="0"/>
          </a:xfrm>
          <a:prstGeom prst="straightConnector1">
            <a:avLst/>
          </a:prstGeom>
          <a:ln w="3810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03023" y="5262110"/>
            <a:ext cx="1868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bg1"/>
                </a:solidFill>
              </a:rPr>
              <a:t>Lateral Resolution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33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5736093" y="4248437"/>
            <a:ext cx="726143" cy="10202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Rectangle 2"/>
          <p:cNvSpPr/>
          <p:nvPr/>
        </p:nvSpPr>
        <p:spPr>
          <a:xfrm>
            <a:off x="1979288" y="4248438"/>
            <a:ext cx="212795" cy="10202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片側の 2 つの角を丸めた四角形 16"/>
          <p:cNvSpPr/>
          <p:nvPr/>
        </p:nvSpPr>
        <p:spPr>
          <a:xfrm>
            <a:off x="1954105" y="2292448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7" name="Down Arrow 6"/>
          <p:cNvSpPr/>
          <p:nvPr/>
        </p:nvSpPr>
        <p:spPr>
          <a:xfrm>
            <a:off x="2034855" y="3166521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Down Arrow 20"/>
          <p:cNvSpPr/>
          <p:nvPr/>
        </p:nvSpPr>
        <p:spPr>
          <a:xfrm rot="10800000">
            <a:off x="2034855" y="4302552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2476658" y="1658937"/>
            <a:ext cx="1968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Normal Ultrasound system</a:t>
            </a:r>
            <a:endParaRPr kumimoji="1" lang="ja-JP" altLang="en-US" dirty="0"/>
          </a:p>
        </p:txBody>
      </p:sp>
      <p:sp>
        <p:nvSpPr>
          <p:cNvPr id="23" name="片側の 2 つの角を丸めた四角形 16"/>
          <p:cNvSpPr/>
          <p:nvPr/>
        </p:nvSpPr>
        <p:spPr>
          <a:xfrm>
            <a:off x="2884867" y="2292448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6" name="Down Arrow 25"/>
          <p:cNvSpPr/>
          <p:nvPr/>
        </p:nvSpPr>
        <p:spPr>
          <a:xfrm>
            <a:off x="3047505" y="3166521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Down Arrow 26"/>
          <p:cNvSpPr/>
          <p:nvPr/>
        </p:nvSpPr>
        <p:spPr>
          <a:xfrm rot="10800000">
            <a:off x="3047505" y="4302552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片側の 2 つの角を丸めた四角形 16"/>
          <p:cNvSpPr/>
          <p:nvPr/>
        </p:nvSpPr>
        <p:spPr>
          <a:xfrm>
            <a:off x="4055579" y="2292448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31" name="Down Arrow 30"/>
          <p:cNvSpPr/>
          <p:nvPr/>
        </p:nvSpPr>
        <p:spPr>
          <a:xfrm>
            <a:off x="4643671" y="3166521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Down Arrow 31"/>
          <p:cNvSpPr/>
          <p:nvPr/>
        </p:nvSpPr>
        <p:spPr>
          <a:xfrm rot="10800000">
            <a:off x="4643671" y="4302552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Rectangle 4"/>
          <p:cNvSpPr/>
          <p:nvPr/>
        </p:nvSpPr>
        <p:spPr>
          <a:xfrm>
            <a:off x="2676524" y="5382730"/>
            <a:ext cx="1571219" cy="10174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Smiley Face 7"/>
          <p:cNvSpPr/>
          <p:nvPr/>
        </p:nvSpPr>
        <p:spPr>
          <a:xfrm>
            <a:off x="3209226" y="5635119"/>
            <a:ext cx="505813" cy="512652"/>
          </a:xfrm>
          <a:prstGeom prst="smileyFac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片側の 2 つの角を丸めた四角形 16"/>
          <p:cNvSpPr/>
          <p:nvPr/>
        </p:nvSpPr>
        <p:spPr>
          <a:xfrm>
            <a:off x="5674554" y="2292448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38" name="Down Arrow 37"/>
          <p:cNvSpPr/>
          <p:nvPr/>
        </p:nvSpPr>
        <p:spPr>
          <a:xfrm>
            <a:off x="5755304" y="3166521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Down Arrow 38"/>
          <p:cNvSpPr/>
          <p:nvPr/>
        </p:nvSpPr>
        <p:spPr>
          <a:xfrm rot="10800000">
            <a:off x="5782319" y="4302552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片側の 2 つの角を丸めた四角形 16"/>
          <p:cNvSpPr/>
          <p:nvPr/>
        </p:nvSpPr>
        <p:spPr>
          <a:xfrm>
            <a:off x="6605316" y="2292448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0" name="Down Arrow 49"/>
          <p:cNvSpPr/>
          <p:nvPr/>
        </p:nvSpPr>
        <p:spPr>
          <a:xfrm>
            <a:off x="6767954" y="3166521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片側の 2 つの角を丸めた四角形 16"/>
          <p:cNvSpPr/>
          <p:nvPr/>
        </p:nvSpPr>
        <p:spPr>
          <a:xfrm>
            <a:off x="7776028" y="2292448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3" name="Down Arrow 52"/>
          <p:cNvSpPr/>
          <p:nvPr/>
        </p:nvSpPr>
        <p:spPr>
          <a:xfrm>
            <a:off x="8364120" y="3166521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Rectangle 54"/>
          <p:cNvSpPr/>
          <p:nvPr/>
        </p:nvSpPr>
        <p:spPr>
          <a:xfrm>
            <a:off x="6396973" y="5382730"/>
            <a:ext cx="1571219" cy="10174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Smiley Face 55"/>
          <p:cNvSpPr/>
          <p:nvPr/>
        </p:nvSpPr>
        <p:spPr>
          <a:xfrm>
            <a:off x="6929675" y="5635119"/>
            <a:ext cx="505813" cy="5126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Down Arrow 56"/>
          <p:cNvSpPr/>
          <p:nvPr/>
        </p:nvSpPr>
        <p:spPr>
          <a:xfrm rot="10800000">
            <a:off x="5959095" y="43016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Down Arrow 57"/>
          <p:cNvSpPr/>
          <p:nvPr/>
        </p:nvSpPr>
        <p:spPr>
          <a:xfrm rot="10800000">
            <a:off x="6135870" y="43016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Down Arrow 58"/>
          <p:cNvSpPr/>
          <p:nvPr/>
        </p:nvSpPr>
        <p:spPr>
          <a:xfrm rot="10800000">
            <a:off x="6312644" y="43016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Down Arrow 59"/>
          <p:cNvSpPr/>
          <p:nvPr/>
        </p:nvSpPr>
        <p:spPr>
          <a:xfrm rot="10800000">
            <a:off x="6695146" y="43016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Down Arrow 60"/>
          <p:cNvSpPr/>
          <p:nvPr/>
        </p:nvSpPr>
        <p:spPr>
          <a:xfrm rot="10800000">
            <a:off x="6871922" y="4300820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Down Arrow 61"/>
          <p:cNvSpPr/>
          <p:nvPr/>
        </p:nvSpPr>
        <p:spPr>
          <a:xfrm rot="10800000">
            <a:off x="7048697" y="4300820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Down Arrow 62"/>
          <p:cNvSpPr/>
          <p:nvPr/>
        </p:nvSpPr>
        <p:spPr>
          <a:xfrm rot="10800000">
            <a:off x="7225471" y="4300820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Down Arrow 63"/>
          <p:cNvSpPr/>
          <p:nvPr/>
        </p:nvSpPr>
        <p:spPr>
          <a:xfrm rot="10800000">
            <a:off x="7834468" y="4300820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Down Arrow 64"/>
          <p:cNvSpPr/>
          <p:nvPr/>
        </p:nvSpPr>
        <p:spPr>
          <a:xfrm rot="10800000">
            <a:off x="8011244" y="4299954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Down Arrow 65"/>
          <p:cNvSpPr/>
          <p:nvPr/>
        </p:nvSpPr>
        <p:spPr>
          <a:xfrm rot="10800000">
            <a:off x="8188019" y="4299954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Down Arrow 66"/>
          <p:cNvSpPr/>
          <p:nvPr/>
        </p:nvSpPr>
        <p:spPr>
          <a:xfrm rot="10800000">
            <a:off x="8364793" y="4299954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680208" y="245647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680208" y="335933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678175" y="451207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399496" y="245647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7399496" y="335933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7397463" y="451207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8645" y="3359335"/>
            <a:ext cx="1393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Transmission</a:t>
            </a:r>
            <a:endParaRPr kumimoji="1" lang="ja-JP" alt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839003" y="4512078"/>
            <a:ext cx="904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Receive</a:t>
            </a:r>
            <a:endParaRPr kumimoji="1" lang="ja-JP" alt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64706" y="5568279"/>
            <a:ext cx="185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Reconstructed</a:t>
            </a:r>
          </a:p>
          <a:p>
            <a:pPr algn="ctr"/>
            <a:r>
              <a:rPr lang="en-US" altLang="ja-JP" dirty="0" smtClean="0"/>
              <a:t>Ultrasound</a:t>
            </a:r>
            <a:r>
              <a:rPr lang="ja-JP" altLang="en-US" dirty="0"/>
              <a:t> </a:t>
            </a:r>
            <a:r>
              <a:rPr lang="en-US" altLang="ja-JP" dirty="0" smtClean="0"/>
              <a:t>Imag</a:t>
            </a:r>
            <a:r>
              <a:rPr lang="en-US" altLang="ja-JP" dirty="0"/>
              <a:t>e</a:t>
            </a:r>
            <a:endParaRPr kumimoji="1" lang="ja-JP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73979" y="6380925"/>
            <a:ext cx="1573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Low resolution</a:t>
            </a:r>
            <a:endParaRPr kumimoji="1" lang="ja-JP" alt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372339" y="6380925"/>
            <a:ext cx="161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High</a:t>
            </a:r>
            <a:r>
              <a:rPr kumimoji="1" lang="en-US" altLang="ja-JP" dirty="0" smtClean="0"/>
              <a:t> resolution</a:t>
            </a:r>
            <a:endParaRPr kumimoji="1" lang="ja-JP" alt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111935" y="1658936"/>
            <a:ext cx="1968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Synthetic Aperture Imaging system</a:t>
            </a:r>
            <a:endParaRPr kumimoji="1" lang="ja-JP" altLang="en-US" dirty="0"/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598645" y="276352"/>
            <a:ext cx="7886700" cy="1325563"/>
          </a:xfrm>
        </p:spPr>
        <p:txBody>
          <a:bodyPr>
            <a:normAutofit fontScale="90000"/>
          </a:bodyPr>
          <a:lstStyle/>
          <a:p>
            <a:r>
              <a:rPr kumimoji="1" lang="en-US" altLang="ja-JP" sz="4900" b="1" dirty="0" smtClean="0"/>
              <a:t>Stated Topic and Goal:</a:t>
            </a:r>
            <a:br>
              <a:rPr kumimoji="1" lang="en-US" altLang="ja-JP" sz="4900" b="1" dirty="0" smtClean="0"/>
            </a:br>
            <a:r>
              <a:rPr lang="en-US" altLang="ja-JP" sz="4000" dirty="0" smtClean="0"/>
              <a:t>Synthetic Aperture Ultrasound Imaging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40884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2060145" y="1516322"/>
            <a:ext cx="2643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Synthetic Aperture Ultrasound Imaging (SAUI)</a:t>
            </a:r>
            <a:endParaRPr kumimoji="1" lang="ja-JP" altLang="en-US" dirty="0"/>
          </a:p>
        </p:txBody>
      </p:sp>
      <p:sp>
        <p:nvSpPr>
          <p:cNvPr id="37" name="片側の 2 つの角を丸めた四角形 16"/>
          <p:cNvSpPr/>
          <p:nvPr/>
        </p:nvSpPr>
        <p:spPr>
          <a:xfrm>
            <a:off x="2949870" y="216847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38" name="Down Arrow 37"/>
          <p:cNvSpPr/>
          <p:nvPr/>
        </p:nvSpPr>
        <p:spPr>
          <a:xfrm>
            <a:off x="2995851" y="2998644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Down Arrow 38"/>
          <p:cNvSpPr/>
          <p:nvPr/>
        </p:nvSpPr>
        <p:spPr>
          <a:xfrm rot="10800000">
            <a:off x="3005799" y="4127452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Down Arrow 52"/>
          <p:cNvSpPr/>
          <p:nvPr/>
        </p:nvSpPr>
        <p:spPr>
          <a:xfrm>
            <a:off x="3553191" y="2996047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Rectangle 54"/>
          <p:cNvSpPr/>
          <p:nvPr/>
        </p:nvSpPr>
        <p:spPr>
          <a:xfrm>
            <a:off x="2545927" y="5472880"/>
            <a:ext cx="1571219" cy="10174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Smiley Face 55"/>
          <p:cNvSpPr/>
          <p:nvPr/>
        </p:nvSpPr>
        <p:spPr>
          <a:xfrm>
            <a:off x="3078629" y="5725269"/>
            <a:ext cx="505813" cy="5126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Down Arrow 56"/>
          <p:cNvSpPr/>
          <p:nvPr/>
        </p:nvSpPr>
        <p:spPr>
          <a:xfrm rot="10800000">
            <a:off x="3182575" y="41265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Down Arrow 57"/>
          <p:cNvSpPr/>
          <p:nvPr/>
        </p:nvSpPr>
        <p:spPr>
          <a:xfrm rot="10800000">
            <a:off x="3359350" y="41265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Down Arrow 58"/>
          <p:cNvSpPr/>
          <p:nvPr/>
        </p:nvSpPr>
        <p:spPr>
          <a:xfrm rot="10800000">
            <a:off x="3536124" y="41265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37282" y="3153270"/>
            <a:ext cx="1393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Transmission</a:t>
            </a:r>
            <a:endParaRPr kumimoji="1" lang="ja-JP" alt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877640" y="4306013"/>
            <a:ext cx="904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Receive</a:t>
            </a:r>
            <a:endParaRPr kumimoji="1" lang="ja-JP" alt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03343" y="5658431"/>
            <a:ext cx="1853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Reconstructed</a:t>
            </a:r>
          </a:p>
          <a:p>
            <a:pPr algn="ctr"/>
            <a:r>
              <a:rPr lang="en-US" altLang="ja-JP" dirty="0" smtClean="0"/>
              <a:t>Ultrasound</a:t>
            </a:r>
            <a:r>
              <a:rPr lang="ja-JP" altLang="en-US" dirty="0"/>
              <a:t> </a:t>
            </a:r>
            <a:r>
              <a:rPr lang="en-US" altLang="ja-JP" dirty="0" smtClean="0"/>
              <a:t>Imag</a:t>
            </a:r>
            <a:r>
              <a:rPr lang="en-US" altLang="ja-JP" dirty="0"/>
              <a:t>e</a:t>
            </a:r>
            <a:endParaRPr kumimoji="1" lang="ja-JP" alt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442227" y="1517266"/>
            <a:ext cx="1968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SAI with </a:t>
            </a:r>
            <a:r>
              <a:rPr lang="en-US" altLang="ja-JP" dirty="0"/>
              <a:t>T</a:t>
            </a:r>
            <a:r>
              <a:rPr lang="en-US" altLang="ja-JP" dirty="0" smtClean="0"/>
              <a:t>racking Technique</a:t>
            </a:r>
            <a:endParaRPr kumimoji="1" lang="ja-JP" alt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150404" y="3451091"/>
            <a:ext cx="33377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43891" y="4306013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Repeated</a:t>
            </a:r>
            <a:endParaRPr kumimoji="1" lang="ja-JP" altLang="en-US" dirty="0"/>
          </a:p>
        </p:txBody>
      </p:sp>
      <p:sp>
        <p:nvSpPr>
          <p:cNvPr id="54" name="片側の 2 つの角を丸めた四角形 16"/>
          <p:cNvSpPr/>
          <p:nvPr/>
        </p:nvSpPr>
        <p:spPr>
          <a:xfrm>
            <a:off x="5163829" y="216847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77" name="Down Arrow 76"/>
          <p:cNvSpPr/>
          <p:nvPr/>
        </p:nvSpPr>
        <p:spPr>
          <a:xfrm>
            <a:off x="5209810" y="2998644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Down Arrow 77"/>
          <p:cNvSpPr/>
          <p:nvPr/>
        </p:nvSpPr>
        <p:spPr>
          <a:xfrm rot="10800000">
            <a:off x="5219758" y="4127452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Down Arrow 78"/>
          <p:cNvSpPr/>
          <p:nvPr/>
        </p:nvSpPr>
        <p:spPr>
          <a:xfrm>
            <a:off x="5767150" y="2996047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Rectangle 79"/>
          <p:cNvSpPr/>
          <p:nvPr/>
        </p:nvSpPr>
        <p:spPr>
          <a:xfrm>
            <a:off x="5531315" y="5466793"/>
            <a:ext cx="1571219" cy="10174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Smiley Face 80"/>
          <p:cNvSpPr/>
          <p:nvPr/>
        </p:nvSpPr>
        <p:spPr>
          <a:xfrm>
            <a:off x="6064017" y="5719182"/>
            <a:ext cx="505813" cy="512652"/>
          </a:xfrm>
          <a:prstGeom prst="smileyFac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Down Arrow 81"/>
          <p:cNvSpPr/>
          <p:nvPr/>
        </p:nvSpPr>
        <p:spPr>
          <a:xfrm rot="10800000">
            <a:off x="5396534" y="4126586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Down Arrow 82"/>
          <p:cNvSpPr/>
          <p:nvPr/>
        </p:nvSpPr>
        <p:spPr>
          <a:xfrm rot="10800000">
            <a:off x="5573309" y="4126586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Down Arrow 83"/>
          <p:cNvSpPr/>
          <p:nvPr/>
        </p:nvSpPr>
        <p:spPr>
          <a:xfrm rot="10800000">
            <a:off x="5750083" y="4126586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5364363" y="3451091"/>
            <a:ext cx="33377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7" name="片側の 2 つの角を丸めた四角形 16"/>
          <p:cNvSpPr/>
          <p:nvPr/>
        </p:nvSpPr>
        <p:spPr>
          <a:xfrm>
            <a:off x="5933204" y="216847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88" name="Down Arrow 87"/>
          <p:cNvSpPr/>
          <p:nvPr/>
        </p:nvSpPr>
        <p:spPr>
          <a:xfrm>
            <a:off x="5979185" y="2998644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Down Arrow 88"/>
          <p:cNvSpPr/>
          <p:nvPr/>
        </p:nvSpPr>
        <p:spPr>
          <a:xfrm rot="10800000">
            <a:off x="5989133" y="4127452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Down Arrow 89"/>
          <p:cNvSpPr/>
          <p:nvPr/>
        </p:nvSpPr>
        <p:spPr>
          <a:xfrm>
            <a:off x="6536525" y="2996047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Down Arrow 90"/>
          <p:cNvSpPr/>
          <p:nvPr/>
        </p:nvSpPr>
        <p:spPr>
          <a:xfrm rot="10800000">
            <a:off x="6165909" y="4126586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Down Arrow 91"/>
          <p:cNvSpPr/>
          <p:nvPr/>
        </p:nvSpPr>
        <p:spPr>
          <a:xfrm rot="10800000">
            <a:off x="6342684" y="4126586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Down Arrow 92"/>
          <p:cNvSpPr/>
          <p:nvPr/>
        </p:nvSpPr>
        <p:spPr>
          <a:xfrm rot="10800000">
            <a:off x="6519458" y="4126586"/>
            <a:ext cx="94883" cy="917352"/>
          </a:xfrm>
          <a:prstGeom prst="downArrow">
            <a:avLst/>
          </a:pr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6133738" y="3451091"/>
            <a:ext cx="33377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105" name="片側の 2 つの角を丸めた四角形 16"/>
          <p:cNvSpPr/>
          <p:nvPr/>
        </p:nvSpPr>
        <p:spPr>
          <a:xfrm>
            <a:off x="6693668" y="216847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06" name="Down Arrow 105"/>
          <p:cNvSpPr/>
          <p:nvPr/>
        </p:nvSpPr>
        <p:spPr>
          <a:xfrm>
            <a:off x="6739649" y="2998644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Down Arrow 106"/>
          <p:cNvSpPr/>
          <p:nvPr/>
        </p:nvSpPr>
        <p:spPr>
          <a:xfrm rot="10800000">
            <a:off x="6749597" y="4127452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Down Arrow 107"/>
          <p:cNvSpPr/>
          <p:nvPr/>
        </p:nvSpPr>
        <p:spPr>
          <a:xfrm>
            <a:off x="7296989" y="2996047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Down Arrow 108"/>
          <p:cNvSpPr/>
          <p:nvPr/>
        </p:nvSpPr>
        <p:spPr>
          <a:xfrm rot="10800000">
            <a:off x="6926373" y="41265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Down Arrow 109"/>
          <p:cNvSpPr/>
          <p:nvPr/>
        </p:nvSpPr>
        <p:spPr>
          <a:xfrm rot="10800000">
            <a:off x="7103148" y="41265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Down Arrow 110"/>
          <p:cNvSpPr/>
          <p:nvPr/>
        </p:nvSpPr>
        <p:spPr>
          <a:xfrm rot="10800000">
            <a:off x="7279922" y="4126586"/>
            <a:ext cx="94883" cy="91735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2" name="Straight Arrow Connector 111"/>
          <p:cNvCxnSpPr/>
          <p:nvPr/>
        </p:nvCxnSpPr>
        <p:spPr>
          <a:xfrm>
            <a:off x="6894202" y="3451091"/>
            <a:ext cx="33377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3005798" y="5179119"/>
            <a:ext cx="638093" cy="2595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5219757" y="5177171"/>
            <a:ext cx="2155048" cy="1948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663250" y="4992505"/>
            <a:ext cx="143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Aperture Size</a:t>
            </a:r>
            <a:endParaRPr kumimoji="1" lang="ja-JP" alt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2566693" y="5205010"/>
            <a:ext cx="429158" cy="22909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643891" y="5193362"/>
            <a:ext cx="473255" cy="27343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5219757" y="5205010"/>
            <a:ext cx="285800" cy="2617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H="1">
            <a:off x="7128292" y="5205010"/>
            <a:ext cx="246514" cy="2617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7377157" y="4306013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Repeated</a:t>
            </a:r>
            <a:endParaRPr kumimoji="1" lang="ja-JP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415687" y="6478357"/>
            <a:ext cx="631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Higher resolution can be achieved by expanding the aperture size.</a:t>
            </a:r>
            <a:endParaRPr kumimoji="1" lang="ja-JP" altLang="en-US" dirty="0"/>
          </a:p>
        </p:txBody>
      </p:sp>
      <p:sp>
        <p:nvSpPr>
          <p:cNvPr id="42" name="Right Arrow 41"/>
          <p:cNvSpPr/>
          <p:nvPr/>
        </p:nvSpPr>
        <p:spPr>
          <a:xfrm>
            <a:off x="5420561" y="2220336"/>
            <a:ext cx="1785750" cy="39924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7508518" y="1774476"/>
            <a:ext cx="1615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Transformation of Probe is tracked while moving </a:t>
            </a:r>
            <a:endParaRPr kumimoji="1" lang="ja-JP" altLang="en-US" dirty="0"/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900" b="1" dirty="0" smtClean="0"/>
              <a:t>Stated Topic and Goal:</a:t>
            </a:r>
            <a:br>
              <a:rPr lang="en-US" altLang="ja-JP" sz="4900" b="1" dirty="0" smtClean="0"/>
            </a:br>
            <a:r>
              <a:rPr lang="en-US" altLang="ja-JP" sz="3700" dirty="0" smtClean="0"/>
              <a:t>SAUI with Tracking Technique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4308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Statement </a:t>
            </a:r>
            <a:r>
              <a:rPr lang="en-US" altLang="ja-JP" b="1" dirty="0"/>
              <a:t>of </a:t>
            </a:r>
            <a:r>
              <a:rPr lang="en-US" altLang="ja-JP" b="1" dirty="0" smtClean="0"/>
              <a:t>Relevance/Importance</a:t>
            </a:r>
            <a:endParaRPr kumimoji="1" lang="ja-JP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7910" y="1825625"/>
            <a:ext cx="3827440" cy="4794116"/>
          </a:xfrm>
        </p:spPr>
        <p:txBody>
          <a:bodyPr anchor="ctr">
            <a:normAutofit/>
          </a:bodyPr>
          <a:lstStyle/>
          <a:p>
            <a:r>
              <a:rPr kumimoji="1" lang="en-US" altLang="ja-JP" sz="2400" dirty="0" smtClean="0"/>
              <a:t>To see deep site of tissue, only low frequency around 2MHz is available, so that the image resolution is limited.</a:t>
            </a:r>
          </a:p>
          <a:p>
            <a:r>
              <a:rPr lang="en-US" altLang="ja-JP" sz="2400" dirty="0" smtClean="0"/>
              <a:t>Goal of </a:t>
            </a:r>
            <a:r>
              <a:rPr kumimoji="1" lang="en-US" altLang="ja-JP" sz="2400" dirty="0" smtClean="0"/>
              <a:t>SAUI </a:t>
            </a:r>
            <a:r>
              <a:rPr lang="en-US" altLang="ja-JP" sz="2400" dirty="0" smtClean="0"/>
              <a:t>with tracking system is the i</a:t>
            </a:r>
            <a:r>
              <a:rPr kumimoji="1" lang="en-US" altLang="ja-JP" sz="2400" dirty="0" smtClean="0"/>
              <a:t>mprovement of ultrasound image </a:t>
            </a:r>
            <a:r>
              <a:rPr lang="en-US" altLang="ja-JP" sz="2400" dirty="0" smtClean="0"/>
              <a:t>resolution</a:t>
            </a:r>
            <a:r>
              <a:rPr kumimoji="1" lang="en-US" altLang="ja-JP" sz="2400" dirty="0" smtClean="0"/>
              <a:t>.</a:t>
            </a:r>
          </a:p>
          <a:p>
            <a:r>
              <a:rPr lang="en-US" altLang="ja-JP" sz="2400" dirty="0" smtClean="0"/>
              <a:t>Visualizing precise structure of fetus in early stage helps early disease detection as well as correct diagnosis.</a:t>
            </a:r>
            <a:endParaRPr kumimoji="1" lang="ja-JP" alt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28650" y="3425139"/>
            <a:ext cx="3803357" cy="23703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片側の 2 つの角を丸めた四角形 16"/>
          <p:cNvSpPr/>
          <p:nvPr/>
        </p:nvSpPr>
        <p:spPr>
          <a:xfrm>
            <a:off x="1340011" y="265136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8" name="Smiley Face 7"/>
          <p:cNvSpPr/>
          <p:nvPr/>
        </p:nvSpPr>
        <p:spPr>
          <a:xfrm>
            <a:off x="3142720" y="4903263"/>
            <a:ext cx="505813" cy="5126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片側の 2 つの角を丸めた四角形 16"/>
          <p:cNvSpPr/>
          <p:nvPr/>
        </p:nvSpPr>
        <p:spPr>
          <a:xfrm>
            <a:off x="3013960" y="265136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9" name="Smiley Face 8"/>
          <p:cNvSpPr/>
          <p:nvPr/>
        </p:nvSpPr>
        <p:spPr>
          <a:xfrm>
            <a:off x="1468771" y="3744968"/>
            <a:ext cx="505813" cy="512652"/>
          </a:xfrm>
          <a:prstGeom prst="smileyFac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Freeform 9"/>
          <p:cNvSpPr/>
          <p:nvPr/>
        </p:nvSpPr>
        <p:spPr>
          <a:xfrm>
            <a:off x="2987893" y="3451538"/>
            <a:ext cx="855758" cy="1451725"/>
          </a:xfrm>
          <a:custGeom>
            <a:avLst/>
            <a:gdLst>
              <a:gd name="connsiteX0" fmla="*/ 347735 w 855758"/>
              <a:gd name="connsiteY0" fmla="*/ 0 h 1508781"/>
              <a:gd name="connsiteX1" fmla="*/ 721222 w 855758"/>
              <a:gd name="connsiteY1" fmla="*/ 257577 h 1508781"/>
              <a:gd name="connsiteX2" fmla="*/ 5 w 855758"/>
              <a:gd name="connsiteY2" fmla="*/ 476518 h 1508781"/>
              <a:gd name="connsiteX3" fmla="*/ 734101 w 855758"/>
              <a:gd name="connsiteY3" fmla="*/ 695459 h 1508781"/>
              <a:gd name="connsiteX4" fmla="*/ 38642 w 855758"/>
              <a:gd name="connsiteY4" fmla="*/ 901521 h 1508781"/>
              <a:gd name="connsiteX5" fmla="*/ 759858 w 855758"/>
              <a:gd name="connsiteY5" fmla="*/ 1107583 h 1508781"/>
              <a:gd name="connsiteX6" fmla="*/ 12884 w 855758"/>
              <a:gd name="connsiteY6" fmla="*/ 1300766 h 1508781"/>
              <a:gd name="connsiteX7" fmla="*/ 798495 w 855758"/>
              <a:gd name="connsiteY7" fmla="*/ 1493949 h 1508781"/>
              <a:gd name="connsiteX8" fmla="*/ 734101 w 855758"/>
              <a:gd name="connsiteY8" fmla="*/ 1481070 h 150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5758" h="1508781">
                <a:moveTo>
                  <a:pt x="347735" y="0"/>
                </a:moveTo>
                <a:cubicBezTo>
                  <a:pt x="563456" y="89078"/>
                  <a:pt x="779177" y="178157"/>
                  <a:pt x="721222" y="257577"/>
                </a:cubicBezTo>
                <a:cubicBezTo>
                  <a:pt x="663267" y="336997"/>
                  <a:pt x="-2141" y="403538"/>
                  <a:pt x="5" y="476518"/>
                </a:cubicBezTo>
                <a:cubicBezTo>
                  <a:pt x="2151" y="549498"/>
                  <a:pt x="727662" y="624625"/>
                  <a:pt x="734101" y="695459"/>
                </a:cubicBezTo>
                <a:cubicBezTo>
                  <a:pt x="740540" y="766293"/>
                  <a:pt x="34349" y="832834"/>
                  <a:pt x="38642" y="901521"/>
                </a:cubicBezTo>
                <a:cubicBezTo>
                  <a:pt x="42935" y="970208"/>
                  <a:pt x="764151" y="1041042"/>
                  <a:pt x="759858" y="1107583"/>
                </a:cubicBezTo>
                <a:cubicBezTo>
                  <a:pt x="755565" y="1174124"/>
                  <a:pt x="6444" y="1236372"/>
                  <a:pt x="12884" y="1300766"/>
                </a:cubicBezTo>
                <a:cubicBezTo>
                  <a:pt x="19324" y="1365160"/>
                  <a:pt x="678292" y="1463898"/>
                  <a:pt x="798495" y="1493949"/>
                </a:cubicBezTo>
                <a:cubicBezTo>
                  <a:pt x="918698" y="1524000"/>
                  <a:pt x="826399" y="1502535"/>
                  <a:pt x="734101" y="148107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Freeform 10"/>
          <p:cNvSpPr/>
          <p:nvPr/>
        </p:nvSpPr>
        <p:spPr>
          <a:xfrm>
            <a:off x="1348661" y="3451539"/>
            <a:ext cx="855758" cy="293430"/>
          </a:xfrm>
          <a:custGeom>
            <a:avLst/>
            <a:gdLst>
              <a:gd name="connsiteX0" fmla="*/ 347735 w 855758"/>
              <a:gd name="connsiteY0" fmla="*/ 0 h 1508781"/>
              <a:gd name="connsiteX1" fmla="*/ 721222 w 855758"/>
              <a:gd name="connsiteY1" fmla="*/ 257577 h 1508781"/>
              <a:gd name="connsiteX2" fmla="*/ 5 w 855758"/>
              <a:gd name="connsiteY2" fmla="*/ 476518 h 1508781"/>
              <a:gd name="connsiteX3" fmla="*/ 734101 w 855758"/>
              <a:gd name="connsiteY3" fmla="*/ 695459 h 1508781"/>
              <a:gd name="connsiteX4" fmla="*/ 38642 w 855758"/>
              <a:gd name="connsiteY4" fmla="*/ 901521 h 1508781"/>
              <a:gd name="connsiteX5" fmla="*/ 759858 w 855758"/>
              <a:gd name="connsiteY5" fmla="*/ 1107583 h 1508781"/>
              <a:gd name="connsiteX6" fmla="*/ 12884 w 855758"/>
              <a:gd name="connsiteY6" fmla="*/ 1300766 h 1508781"/>
              <a:gd name="connsiteX7" fmla="*/ 798495 w 855758"/>
              <a:gd name="connsiteY7" fmla="*/ 1493949 h 1508781"/>
              <a:gd name="connsiteX8" fmla="*/ 734101 w 855758"/>
              <a:gd name="connsiteY8" fmla="*/ 1481070 h 150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5758" h="1508781">
                <a:moveTo>
                  <a:pt x="347735" y="0"/>
                </a:moveTo>
                <a:cubicBezTo>
                  <a:pt x="563456" y="89078"/>
                  <a:pt x="779177" y="178157"/>
                  <a:pt x="721222" y="257577"/>
                </a:cubicBezTo>
                <a:cubicBezTo>
                  <a:pt x="663267" y="336997"/>
                  <a:pt x="-2141" y="403538"/>
                  <a:pt x="5" y="476518"/>
                </a:cubicBezTo>
                <a:cubicBezTo>
                  <a:pt x="2151" y="549498"/>
                  <a:pt x="727662" y="624625"/>
                  <a:pt x="734101" y="695459"/>
                </a:cubicBezTo>
                <a:cubicBezTo>
                  <a:pt x="740540" y="766293"/>
                  <a:pt x="34349" y="832834"/>
                  <a:pt x="38642" y="901521"/>
                </a:cubicBezTo>
                <a:cubicBezTo>
                  <a:pt x="42935" y="970208"/>
                  <a:pt x="764151" y="1041042"/>
                  <a:pt x="759858" y="1107583"/>
                </a:cubicBezTo>
                <a:cubicBezTo>
                  <a:pt x="755565" y="1174124"/>
                  <a:pt x="6444" y="1236372"/>
                  <a:pt x="12884" y="1300766"/>
                </a:cubicBezTo>
                <a:cubicBezTo>
                  <a:pt x="19324" y="1365160"/>
                  <a:pt x="678292" y="1463898"/>
                  <a:pt x="798495" y="1493949"/>
                </a:cubicBezTo>
                <a:cubicBezTo>
                  <a:pt x="918698" y="1524000"/>
                  <a:pt x="826399" y="1502535"/>
                  <a:pt x="734101" y="148107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73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smtClean="0"/>
              <a:t>Technical Summary of Approach</a:t>
            </a:r>
            <a:endParaRPr kumimoji="1" lang="ja-JP" altLang="en-US" b="1" dirty="0"/>
          </a:p>
        </p:txBody>
      </p:sp>
      <p:graphicFrame>
        <p:nvGraphicFramePr>
          <p:cNvPr id="74" name="Diagram 73"/>
          <p:cNvGraphicFramePr/>
          <p:nvPr>
            <p:extLst>
              <p:ext uri="{D42A27DB-BD31-4B8C-83A1-F6EECF244321}">
                <p14:modId xmlns:p14="http://schemas.microsoft.com/office/powerpoint/2010/main" val="380260146"/>
              </p:ext>
            </p:extLst>
          </p:nvPr>
        </p:nvGraphicFramePr>
        <p:xfrm>
          <a:off x="268042" y="1010634"/>
          <a:ext cx="8644139" cy="568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654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ja-JP" sz="4900" b="1" dirty="0"/>
              <a:t>Technical Summary of </a:t>
            </a:r>
            <a:r>
              <a:rPr lang="en-US" altLang="ja-JP" sz="4900" b="1" dirty="0" smtClean="0"/>
              <a:t>Approach:</a:t>
            </a:r>
            <a:br>
              <a:rPr lang="en-US" altLang="ja-JP" sz="4900" b="1" dirty="0" smtClean="0"/>
            </a:br>
            <a:r>
              <a:rPr lang="en-US" altLang="ja-JP" sz="3600" dirty="0"/>
              <a:t>Invent a decent ultrasound calibration </a:t>
            </a:r>
            <a:r>
              <a:rPr lang="en-US" altLang="ja-JP" sz="3600" dirty="0" smtClean="0"/>
              <a:t>method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3959134" cy="4658599"/>
          </a:xfrm>
        </p:spPr>
        <p:txBody>
          <a:bodyPr anchor="ctr">
            <a:noAutofit/>
          </a:bodyPr>
          <a:lstStyle/>
          <a:p>
            <a:r>
              <a:rPr lang="en-US" altLang="ja-JP" sz="2400" dirty="0"/>
              <a:t>In order to move the probe for a designated position, or to know the location of the origin of ultrasound image, unknown rigid-body transformation on the transducer from sensor to image is needed to be calibrated.</a:t>
            </a:r>
          </a:p>
          <a:p>
            <a:r>
              <a:rPr lang="en-US" altLang="ja-JP" sz="2400" dirty="0" smtClean="0"/>
              <a:t>Process </a:t>
            </a:r>
            <a:r>
              <a:rPr lang="en-US" altLang="ja-JP" sz="2400" dirty="0"/>
              <a:t>to identify </a:t>
            </a:r>
            <a:r>
              <a:rPr lang="en-US" altLang="ja-JP" sz="2400" dirty="0" smtClean="0"/>
              <a:t>this unknown transformation </a:t>
            </a:r>
            <a:r>
              <a:rPr lang="en-US" altLang="ja-JP" sz="2400" dirty="0"/>
              <a:t>is called ultrasound </a:t>
            </a:r>
            <a:r>
              <a:rPr lang="en-US" altLang="ja-JP" sz="2400" dirty="0" smtClean="0"/>
              <a:t>(US) </a:t>
            </a:r>
            <a:r>
              <a:rPr lang="en-US" altLang="ja-JP" sz="2400" dirty="0"/>
              <a:t>calibration</a:t>
            </a:r>
            <a:r>
              <a:rPr lang="en-US" altLang="ja-JP" sz="2400" dirty="0" smtClean="0"/>
              <a:t>.</a:t>
            </a:r>
            <a:endParaRPr lang="ja-JP" altLang="en-US" sz="2400" dirty="0"/>
          </a:p>
        </p:txBody>
      </p:sp>
      <p:sp>
        <p:nvSpPr>
          <p:cNvPr id="5" name="片側の 2 つの角を丸めた四角形 16"/>
          <p:cNvSpPr/>
          <p:nvPr/>
        </p:nvSpPr>
        <p:spPr>
          <a:xfrm>
            <a:off x="5588836" y="413472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9" name="Rectangle 8"/>
          <p:cNvSpPr/>
          <p:nvPr/>
        </p:nvSpPr>
        <p:spPr>
          <a:xfrm>
            <a:off x="5956322" y="5402398"/>
            <a:ext cx="1571219" cy="10174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Smiley Face 9"/>
          <p:cNvSpPr/>
          <p:nvPr/>
        </p:nvSpPr>
        <p:spPr>
          <a:xfrm>
            <a:off x="6489024" y="5654787"/>
            <a:ext cx="505813" cy="512652"/>
          </a:xfrm>
          <a:prstGeom prst="smileyFac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片側の 2 つの角を丸めた四角形 16"/>
          <p:cNvSpPr/>
          <p:nvPr/>
        </p:nvSpPr>
        <p:spPr>
          <a:xfrm>
            <a:off x="6358211" y="413472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3" name="片側の 2 つの角を丸めた四角形 16"/>
          <p:cNvSpPr/>
          <p:nvPr/>
        </p:nvSpPr>
        <p:spPr>
          <a:xfrm>
            <a:off x="7118675" y="4134727"/>
            <a:ext cx="763334" cy="773772"/>
          </a:xfrm>
          <a:custGeom>
            <a:avLst/>
            <a:gdLst/>
            <a:ahLst/>
            <a:cxnLst/>
            <a:rect l="l" t="t" r="r" b="b"/>
            <a:pathLst>
              <a:path w="1836821" h="1621587">
                <a:moveTo>
                  <a:pt x="766903" y="0"/>
                </a:moveTo>
                <a:lnTo>
                  <a:pt x="1069918" y="0"/>
                </a:lnTo>
                <a:cubicBezTo>
                  <a:pt x="1288953" y="0"/>
                  <a:pt x="1466516" y="177563"/>
                  <a:pt x="1466516" y="396598"/>
                </a:cubicBezTo>
                <a:lnTo>
                  <a:pt x="1466516" y="1025355"/>
                </a:lnTo>
                <a:lnTo>
                  <a:pt x="1836821" y="1025355"/>
                </a:lnTo>
                <a:lnTo>
                  <a:pt x="1836821" y="1522213"/>
                </a:lnTo>
                <a:cubicBezTo>
                  <a:pt x="1836821" y="1577096"/>
                  <a:pt x="1792330" y="1621587"/>
                  <a:pt x="1737447" y="1621587"/>
                </a:cubicBezTo>
                <a:lnTo>
                  <a:pt x="99374" y="1621587"/>
                </a:lnTo>
                <a:cubicBezTo>
                  <a:pt x="44491" y="1621587"/>
                  <a:pt x="0" y="1577096"/>
                  <a:pt x="0" y="1522213"/>
                </a:cubicBezTo>
                <a:lnTo>
                  <a:pt x="0" y="1025355"/>
                </a:lnTo>
                <a:lnTo>
                  <a:pt x="370305" y="1025355"/>
                </a:lnTo>
                <a:lnTo>
                  <a:pt x="370305" y="396598"/>
                </a:lnTo>
                <a:cubicBezTo>
                  <a:pt x="370305" y="177563"/>
                  <a:pt x="547868" y="0"/>
                  <a:pt x="766903" y="0"/>
                </a:cubicBez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35" name="Right Arrow 34"/>
          <p:cNvSpPr/>
          <p:nvPr/>
        </p:nvSpPr>
        <p:spPr>
          <a:xfrm>
            <a:off x="5845568" y="4186586"/>
            <a:ext cx="1785750" cy="39924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024" y="1867447"/>
            <a:ext cx="1812133" cy="1800052"/>
          </a:xfrm>
          <a:prstGeom prst="rect">
            <a:avLst/>
          </a:prstGeom>
        </p:spPr>
      </p:pic>
      <p:sp>
        <p:nvSpPr>
          <p:cNvPr id="40" name="右カーブ矢印 60"/>
          <p:cNvSpPr/>
          <p:nvPr/>
        </p:nvSpPr>
        <p:spPr>
          <a:xfrm rot="11947516" flipH="1" flipV="1">
            <a:off x="5781837" y="2136961"/>
            <a:ext cx="401054" cy="1947828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42" name="右カーブ矢印 60"/>
          <p:cNvSpPr/>
          <p:nvPr/>
        </p:nvSpPr>
        <p:spPr>
          <a:xfrm rot="787423">
            <a:off x="5203903" y="4074453"/>
            <a:ext cx="436461" cy="873408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43" name="右カーブ矢印 60"/>
          <p:cNvSpPr/>
          <p:nvPr/>
        </p:nvSpPr>
        <p:spPr>
          <a:xfrm rot="19811725">
            <a:off x="5545693" y="4996540"/>
            <a:ext cx="436461" cy="1360683"/>
          </a:xfrm>
          <a:prstGeom prst="curv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889170" y="2787709"/>
            <a:ext cx="1041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Universal</a:t>
            </a:r>
          </a:p>
          <a:p>
            <a:r>
              <a:rPr lang="en-US" altLang="ja-JP" dirty="0" smtClean="0"/>
              <a:t>Robot</a:t>
            </a:r>
            <a:endParaRPr kumimoji="1" lang="ja-JP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173163" y="3498437"/>
            <a:ext cx="1593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Unknown</a:t>
            </a:r>
          </a:p>
          <a:p>
            <a:r>
              <a:rPr lang="en-US" altLang="ja-JP" dirty="0" smtClean="0"/>
              <a:t>Transformation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29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solidFill>
                  <a:prstClr val="black"/>
                </a:solidFill>
              </a:rPr>
              <a:t>Technical Summary of Approach:</a:t>
            </a:r>
            <a:br>
              <a:rPr lang="en-US" altLang="ja-JP" b="1" dirty="0">
                <a:solidFill>
                  <a:prstClr val="black"/>
                </a:solidFill>
              </a:rPr>
            </a:br>
            <a:r>
              <a:rPr lang="en-US" altLang="ja-JP" sz="3200" dirty="0">
                <a:solidFill>
                  <a:prstClr val="black"/>
                </a:solidFill>
              </a:rPr>
              <a:t>Invent a decent ultrasound calibration method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009647" cy="4351338"/>
          </a:xfrm>
        </p:spPr>
        <p:txBody>
          <a:bodyPr anchor="ctr">
            <a:normAutofit/>
          </a:bodyPr>
          <a:lstStyle/>
          <a:p>
            <a:r>
              <a:rPr lang="en-US" altLang="ja-JP" sz="2400" dirty="0" smtClean="0"/>
              <a:t>A major ultrasound calibration (hand-eye calibration) is based on segmentation method. </a:t>
            </a:r>
          </a:p>
          <a:p>
            <a:r>
              <a:rPr lang="en-US" altLang="ja-JP" sz="2400" dirty="0" smtClean="0"/>
              <a:t>The problem is v</a:t>
            </a:r>
            <a:r>
              <a:rPr kumimoji="1" lang="en-US" altLang="ja-JP" sz="2400" dirty="0" smtClean="0"/>
              <a:t>ery difficult to find out a representative from a cloud</a:t>
            </a:r>
            <a:r>
              <a:rPr lang="en-US" altLang="ja-JP" sz="2400" dirty="0" smtClean="0"/>
              <a:t>.</a:t>
            </a:r>
          </a:p>
          <a:p>
            <a:r>
              <a:rPr kumimoji="1" lang="en-US" altLang="ja-JP" sz="2400" dirty="0" smtClean="0"/>
              <a:t>Accuracy is limited </a:t>
            </a:r>
            <a:r>
              <a:rPr lang="en-US" altLang="ja-JP" sz="2400" dirty="0"/>
              <a:t>(1.5 mm</a:t>
            </a:r>
            <a:r>
              <a:rPr lang="en-US" altLang="ja-JP" sz="2400" dirty="0" smtClean="0"/>
              <a:t>~) although </a:t>
            </a:r>
            <a:r>
              <a:rPr kumimoji="1" lang="en-US" altLang="ja-JP" sz="2400" dirty="0" smtClean="0"/>
              <a:t>compensation method is applied.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569" y="2444685"/>
            <a:ext cx="3601892" cy="23606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9508" y="4805384"/>
            <a:ext cx="3970015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 smtClean="0"/>
              <a:t>Figure:</a:t>
            </a:r>
            <a:endParaRPr lang="en-US" altLang="ja-JP" sz="1350" dirty="0"/>
          </a:p>
          <a:p>
            <a:r>
              <a:rPr lang="en-US" altLang="ja-JP" sz="1350" dirty="0" smtClean="0"/>
              <a:t>AX=XB-phantom </a:t>
            </a:r>
            <a:r>
              <a:rPr lang="en-US" altLang="ja-JP" sz="1350" dirty="0"/>
              <a:t>is used to reconstruct 3D information.</a:t>
            </a:r>
          </a:p>
          <a:p>
            <a:r>
              <a:rPr lang="en-US" altLang="ja-JP" sz="1350" dirty="0"/>
              <a:t>Rotation and transformation can be obtained through one image.</a:t>
            </a:r>
          </a:p>
          <a:p>
            <a:r>
              <a:rPr lang="en-US" altLang="ja-JP" sz="1350" dirty="0"/>
              <a:t>It is very difficult to identify the center of the point.</a:t>
            </a:r>
          </a:p>
        </p:txBody>
      </p:sp>
    </p:spTree>
    <p:extLst>
      <p:ext uri="{BB962C8B-B14F-4D97-AF65-F5344CB8AC3E}">
        <p14:creationId xmlns:p14="http://schemas.microsoft.com/office/powerpoint/2010/main" val="382431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 Light"/>
        <a:ea typeface="ＭＳ Ｐゴシック"/>
        <a:cs typeface=""/>
      </a:majorFont>
      <a:minorFont>
        <a:latin typeface="Calibri Light"/>
        <a:ea typeface="ＭＳ Ｐゴシック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2845</TotalTime>
  <Words>871</Words>
  <Application>Microsoft Office PowerPoint</Application>
  <PresentationFormat>On-screen Show (4:3)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Theme</vt:lpstr>
      <vt:lpstr>CIS II: Project No. 2 Synthetic Aperture Ultrasound Imaging with Robotic Tracking Technique</vt:lpstr>
      <vt:lpstr>Outline</vt:lpstr>
      <vt:lpstr>Stated Topic and Goal: Ultrasound Imaging</vt:lpstr>
      <vt:lpstr>Stated Topic and Goal: Synthetic Aperture Ultrasound Imaging</vt:lpstr>
      <vt:lpstr>PowerPoint Presentation</vt:lpstr>
      <vt:lpstr>Statement of Relevance/Importance</vt:lpstr>
      <vt:lpstr>Technical Summary of Approach</vt:lpstr>
      <vt:lpstr>Technical Summary of Approach: Invent a decent ultrasound calibration method</vt:lpstr>
      <vt:lpstr>Technical Summary of Approach: Invent a decent ultrasound calibration method</vt:lpstr>
      <vt:lpstr>Technical Summary of Approach: Invent a decent ultrasound calibration method</vt:lpstr>
      <vt:lpstr>Technical Summary of Approach: Primitive investigation</vt:lpstr>
      <vt:lpstr>Technical Summary of Approach: Primitive investigation</vt:lpstr>
      <vt:lpstr>Technical Summary of Approach</vt:lpstr>
      <vt:lpstr>Deliverables</vt:lpstr>
      <vt:lpstr>List of Dependencies and Plan for Resolving</vt:lpstr>
      <vt:lpstr>Key Dates and Assigned Responsibilities</vt:lpstr>
      <vt:lpstr>Reading List</vt:lpstr>
      <vt:lpstr>Thank you for your attention.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Synthetic Aperture Imaging with Tracking Technique using Active Echo</dc:title>
  <dc:creator>Kaisu Zhang</dc:creator>
  <cp:lastModifiedBy>Kaisu Zhang</cp:lastModifiedBy>
  <cp:revision>48</cp:revision>
  <cp:lastPrinted>2014-02-11T18:30:01Z</cp:lastPrinted>
  <dcterms:created xsi:type="dcterms:W3CDTF">2014-01-21T15:22:16Z</dcterms:created>
  <dcterms:modified xsi:type="dcterms:W3CDTF">2014-02-11T20:36:41Z</dcterms:modified>
</cp:coreProperties>
</file>