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851" autoAdjust="0"/>
  </p:normalViewPr>
  <p:slideViewPr>
    <p:cSldViewPr snapToGrid="0">
      <p:cViewPr varScale="1">
        <p:scale>
          <a:sx n="96" d="100"/>
          <a:sy n="96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728E6-E146-4723-99C3-CDA60F13229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F7F94-CD45-4D85-BE64-1D38308F9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28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Dental Model: https://www.amazon.com/TJIRIS-Education-Manikins-Phantom-Simulator/dp/B08CRF319B</a:t>
            </a:r>
          </a:p>
          <a:p>
            <a:r>
              <a:rPr lang="en-US" dirty="0"/>
              <a:t>YOMI: https://www.sciencedirect.com/science/article/pii/S0022391321000561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CF7F94-CD45-4D85-BE64-1D38308F97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2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8BFA-9FE1-4F29-95FE-6D52A5411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5D637-6D98-4F43-8BB1-FE77E93C8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85BB3-0A80-4B61-A4A0-EC48B8A44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95687-3977-4A4F-ADAE-2A1B28383A90}" type="datetime1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DB506-E9CC-4876-931B-BDB5F973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1D20A-C1F6-4F8B-BA45-AC4212C9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6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5B74-2BD9-424E-A3AF-A5852B4F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87079-1713-4512-949B-C3EE2BDAB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0FAB1-47DC-4235-98C1-971F26CC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9319-79CE-45E7-9D8F-2F7D1047B11E}" type="datetime1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563C-8E96-40AD-9334-D5104773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9CC5-E7EF-418C-A31F-D74D4AD4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A4DA2C-3BE5-4493-B361-E45EE4D1A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DD03B-7CE9-45BC-B265-D69754EC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A8BAC-24FB-4DE7-B424-23C0A506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A9CB-42A8-49BC-9937-ADEDE4A062FE}" type="datetime1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68812-6EC7-4C0B-B679-4D1323876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C22D-A8DE-4272-B524-0B617144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54728-96BA-4738-80AE-52FAAED7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0B81A-BC24-4830-9617-D2A4EEEB9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C50E4-3501-4A70-83D1-D761353A2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25586-DC35-4059-B6C4-CD318C386F10}" type="datetime1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CCD18-2E83-4967-B4E6-3A19D3DCC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41184-F9E8-4189-8071-608DB3397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4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3E12-32F3-4097-A08A-F8DD9C57E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7FDBD-5585-48C1-A620-B08FBFA8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C3600-8E2F-4BA8-97F2-CA24B678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8758-6674-40BA-AA20-5BC2001E9502}" type="datetime1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31DBC-8136-4A84-9A94-F3CE1A3E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19760-7658-40C6-967C-C51E9343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7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78A6-EE98-4350-AABF-752B990E0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8650C-18A0-40F6-A5F9-B308EE52E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2A21E-8A3F-482A-A580-9E5A99155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DEB5F-B274-4215-8605-58A80E6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453A-15E4-478C-ADC5-61C3759E1A12}" type="datetime1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B80D1-85F5-403B-9022-7810D9E2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78A37-9689-46FA-AE7F-C9E0968D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2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2983-B1A5-4C33-9356-C88817B5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60A55-9403-4771-ADFC-BE10CA0C0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ABB54-CEE4-43BA-8712-0B983C069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AE4AC-FB46-42D0-B3B7-F77369B74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29018-7509-475C-B565-AE5DB73A2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511AB7-703B-42E0-A3BE-35AA4C037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9782-7DE4-4189-A206-327A51ACAE96}" type="datetime1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B72BB8-23DE-42B3-B71B-70EBE8B2C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285926-086E-4F12-B297-7DA1515B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9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37AB8-3BAC-4BD7-B381-6E8C83F7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FA048-1674-451E-8CBC-C5AC2B2C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E0E5-8496-4B2E-AC79-E92C5EC8EEF6}" type="datetime1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213D5-21DD-4E38-A56A-BE6743C5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13082-4A59-48E7-ADE4-F077D540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2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C0419-6C40-43E7-A60F-0A808326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3C3-4374-41CE-8076-52C0BC8B058D}" type="datetime1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0E319-8E4D-45E9-A297-D3C61306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98376-8297-4B26-857E-F0F4E9A7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9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FD93-221B-45D7-8D2A-804B1D73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A522-6A7C-418F-AE75-827186CCD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B0820-3FE0-4D7C-8FE7-FFCA97A8D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3FE62-3F5B-4DE1-90DC-DE874107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6005-529F-4036-B349-893A33156B07}" type="datetime1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F63E7-D68D-4A7B-A706-12C24417A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5E612-920E-46D1-B1C5-6E5BC650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9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F47F-329D-4AA1-9A80-7759BBE5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A93908-34B5-44DE-B28A-AF45A40CE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87CAB-72BA-4F98-A871-D2D987DFF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2E7E2-8696-4756-8182-0C8E3478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D91B-53F5-4ACA-AB88-40DA14E117CF}" type="datetime1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BF1C7-4AD0-44A5-BA4F-B5133C27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55782-9B51-4453-8790-8BD19E72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2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53F5CA-CF56-4509-93F3-88C963FB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AB69B-8744-4670-A337-2E65BF624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CB307-674D-4353-8238-7CD17B1E7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BAC05-D419-401B-B0C5-C1BB262182A2}" type="datetime1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B3462-AC49-4829-B581-B51AD6754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F04DC-565E-4198-97E5-2A85F58B8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F76C-51D5-4344-A2C8-B04FA4D7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3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AD0C-3AB6-46AD-9B39-B3765E428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CIS2 Group 15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6F21F-BA21-486E-B81B-01C9A784E7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03/08/2022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8CC-8AC0-4A68-B42A-34536523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8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B0BC-173F-4E47-9CE1-0C18E806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4A168-3160-4982-A112-9BC176FCC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Workflow works well for a robot</a:t>
            </a:r>
          </a:p>
          <a:p>
            <a:pPr lvl="1"/>
            <a:r>
              <a:rPr lang="en-US" dirty="0"/>
              <a:t>Segmentations, surface models, and splints are already generated as part of the workflow</a:t>
            </a:r>
          </a:p>
          <a:p>
            <a:r>
              <a:rPr lang="en-US" dirty="0"/>
              <a:t>Would be good to </a:t>
            </a:r>
            <a:r>
              <a:rPr lang="en-US" dirty="0" err="1"/>
              <a:t>aquire</a:t>
            </a:r>
            <a:r>
              <a:rPr lang="en-US" dirty="0"/>
              <a:t> a reciprocating saw</a:t>
            </a:r>
          </a:p>
          <a:p>
            <a:r>
              <a:rPr lang="en-US" dirty="0"/>
              <a:t>Does abrupt movements from the saw occur? </a:t>
            </a:r>
          </a:p>
          <a:p>
            <a:pPr lvl="1"/>
            <a:r>
              <a:rPr lang="en-US" dirty="0"/>
              <a:t>Cooperative robot could help prevent this along with hand tremors</a:t>
            </a:r>
          </a:p>
          <a:p>
            <a:r>
              <a:rPr lang="en-US" dirty="0"/>
              <a:t>Anterior cortical bone is cut, not cutting all the way through the mandible. Mandible is then fractured with a wedge and mallet</a:t>
            </a:r>
          </a:p>
          <a:p>
            <a:pPr lvl="1"/>
            <a:r>
              <a:rPr lang="en-US" dirty="0"/>
              <a:t>Cooperative robot would allow the cut to be made all the way through, better controlling the cut shape</a:t>
            </a:r>
          </a:p>
          <a:p>
            <a:r>
              <a:rPr lang="en-US" dirty="0"/>
              <a:t>Robot will need to be able to compensate for small mandible movements</a:t>
            </a:r>
          </a:p>
          <a:p>
            <a:r>
              <a:rPr lang="en-US" dirty="0"/>
              <a:t>Should the phantom have tongue and other tissue to obscure the medial side of the mandible?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81963-4BC7-47E0-AA11-B9C94912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16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0DD75-9391-4074-96F8-1D863A9C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Mounting/Registration For Phantom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22B6D1-5E8B-45F9-8938-5A920972B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97"/>
          <a:stretch/>
        </p:blipFill>
        <p:spPr bwMode="auto">
          <a:xfrm>
            <a:off x="1633331" y="1690688"/>
            <a:ext cx="3499262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15CDA4-E19D-4D2B-96CE-970586AF6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5"/>
          <a:stretch/>
        </p:blipFill>
        <p:spPr bwMode="auto">
          <a:xfrm>
            <a:off x="1631110" y="3922723"/>
            <a:ext cx="3499262" cy="202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49A16F-CE6D-43EE-B917-B59F418C9852}"/>
              </a:ext>
            </a:extLst>
          </p:cNvPr>
          <p:cNvSpPr txBox="1"/>
          <p:nvPr/>
        </p:nvSpPr>
        <p:spPr>
          <a:xfrm>
            <a:off x="1538859" y="5990783"/>
            <a:ext cx="368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YOMI Dental Implant Robot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25339-3E09-42DE-839A-2E47F466E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137" y="1405882"/>
            <a:ext cx="3802231" cy="470573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6D8152-9490-492B-9365-836369A46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2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0DD75-9391-4074-96F8-1D863A9C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Mounting/Registration For Phantom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5E2DC-6C3D-4067-9B5D-D70BFBE9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28" y="1490367"/>
            <a:ext cx="4559572" cy="4439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2B3880-7745-40A8-8F0B-1EFD9C5D6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41" y="1810436"/>
            <a:ext cx="4769731" cy="3999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93EC5F-4AA9-4B63-8693-21081AE3259A}"/>
              </a:ext>
            </a:extLst>
          </p:cNvPr>
          <p:cNvSpPr txBox="1"/>
          <p:nvPr/>
        </p:nvSpPr>
        <p:spPr>
          <a:xfrm>
            <a:off x="6792996" y="5809868"/>
            <a:ext cx="355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Tracking on base or on mandible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8DDC01-A7F8-4808-B7F5-525B2EE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0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1DC66-F215-4749-9FFB-95943A63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Printed Model No Lattice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D4BB2-1809-4456-98F7-08FA52C99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t="15797" r="18085" b="24927"/>
          <a:stretch/>
        </p:blipFill>
        <p:spPr>
          <a:xfrm>
            <a:off x="765313" y="1690688"/>
            <a:ext cx="5685183" cy="4104210"/>
          </a:xfrm>
          <a:prstGeom prst="rect">
            <a:avLst/>
          </a:prstGeom>
        </p:spPr>
      </p:pic>
      <p:pic>
        <p:nvPicPr>
          <p:cNvPr id="7" name="Picture 6" descr="A picture containing ground&#10;&#10;Description automatically generated">
            <a:extLst>
              <a:ext uri="{FF2B5EF4-FFF2-40B4-BE49-F238E27FC236}">
                <a16:creationId xmlns:a16="http://schemas.microsoft.com/office/drawing/2014/main" id="{CEA116BC-D954-4E96-89FD-097E02ED3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6811" r="21558" b="24653"/>
          <a:stretch/>
        </p:blipFill>
        <p:spPr>
          <a:xfrm>
            <a:off x="6450496" y="1392706"/>
            <a:ext cx="5496339" cy="470017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F64FC6-8BBF-40E9-871C-71AF6F82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1DC66-F215-4749-9FFB-95943A63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Printed Model 1x3mm Lattice</a:t>
            </a:r>
          </a:p>
        </p:txBody>
      </p:sp>
      <p:pic>
        <p:nvPicPr>
          <p:cNvPr id="4" name="Picture 3" descr="A picture containing footwear&#10;&#10;Description automatically generated">
            <a:extLst>
              <a:ext uri="{FF2B5EF4-FFF2-40B4-BE49-F238E27FC236}">
                <a16:creationId xmlns:a16="http://schemas.microsoft.com/office/drawing/2014/main" id="{405A94C7-7F00-4E15-86C9-4E6E7B1FC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10015" r="14167" b="21449"/>
          <a:stretch/>
        </p:blipFill>
        <p:spPr>
          <a:xfrm>
            <a:off x="397565" y="1690688"/>
            <a:ext cx="5830424" cy="4203023"/>
          </a:xfrm>
          <a:prstGeom prst="rect">
            <a:avLst/>
          </a:prstGeom>
        </p:spPr>
      </p:pic>
      <p:pic>
        <p:nvPicPr>
          <p:cNvPr id="8" name="Picture 7" descr="A picture containing chocolate, eaten, decorated&#10;&#10;Description automatically generated">
            <a:extLst>
              <a:ext uri="{FF2B5EF4-FFF2-40B4-BE49-F238E27FC236}">
                <a16:creationId xmlns:a16="http://schemas.microsoft.com/office/drawing/2014/main" id="{4BD2FC39-21DC-4288-A368-8EF9C4CCF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t="8551" r="20145" b="22319"/>
          <a:stretch/>
        </p:blipFill>
        <p:spPr>
          <a:xfrm>
            <a:off x="6227989" y="1421716"/>
            <a:ext cx="5605670" cy="474096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EB0BF5-CD23-4D81-B914-EFC4DEFC5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3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1DC66-F215-4749-9FFB-95943A63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Printed Model 1x2mm Lattice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7226C-FF31-42B7-B9E6-675FFC318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10139" r="17645" b="20731"/>
          <a:stretch/>
        </p:blipFill>
        <p:spPr>
          <a:xfrm>
            <a:off x="3009967" y="1571419"/>
            <a:ext cx="6172065" cy="454332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4C6B1D-E9B5-4BBD-BF35-AC3FFCC5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08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1DC66-F215-4749-9FFB-95943A63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Printed Model 1x2mm Lattice</a:t>
            </a:r>
          </a:p>
        </p:txBody>
      </p:sp>
      <p:pic>
        <p:nvPicPr>
          <p:cNvPr id="7" name="Picture 6" descr="A pair of ice cubes&#10;&#10;Description automatically generated with low confidence">
            <a:extLst>
              <a:ext uri="{FF2B5EF4-FFF2-40B4-BE49-F238E27FC236}">
                <a16:creationId xmlns:a16="http://schemas.microsoft.com/office/drawing/2014/main" id="{6BCC3317-5112-4739-83FC-800452C49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11594" r="17210" b="19275"/>
          <a:stretch/>
        </p:blipFill>
        <p:spPr>
          <a:xfrm>
            <a:off x="477349" y="1551540"/>
            <a:ext cx="5445776" cy="4549274"/>
          </a:xfrm>
          <a:prstGeom prst="rect">
            <a:avLst/>
          </a:prstGeom>
        </p:spPr>
      </p:pic>
      <p:pic>
        <p:nvPicPr>
          <p:cNvPr id="4" name="Picture 3" descr="A pair of ice cubes&#10;&#10;Description automatically generated with low confidence">
            <a:extLst>
              <a:ext uri="{FF2B5EF4-FFF2-40B4-BE49-F238E27FC236}">
                <a16:creationId xmlns:a16="http://schemas.microsoft.com/office/drawing/2014/main" id="{6ACAF1F4-8063-4D29-BF8D-3C27941B5E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t="22108" r="15900" b="21155"/>
          <a:stretch/>
        </p:blipFill>
        <p:spPr>
          <a:xfrm>
            <a:off x="5923125" y="1551540"/>
            <a:ext cx="5880652" cy="45492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04753-6A4D-4517-88F4-05830211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F76C-51D5-4344-A2C8-B04FA4D7FD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20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204</Words>
  <Application>Microsoft Office PowerPoint</Application>
  <PresentationFormat>Widescreen</PresentationFormat>
  <Paragraphs>31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CIS2 Group 15 Updates</vt:lpstr>
      <vt:lpstr>OR Observations</vt:lpstr>
      <vt:lpstr>Mounting/Registration For Phantom</vt:lpstr>
      <vt:lpstr>Mounting/Registration For Phantom</vt:lpstr>
      <vt:lpstr>Printed Model No Lattice</vt:lpstr>
      <vt:lpstr>Printed Model 1x3mm Lattice</vt:lpstr>
      <vt:lpstr>Printed Model 1x2mm Lattice</vt:lpstr>
      <vt:lpstr>Printed Model 1x2mm Lattice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CIS2 Group 15 Updates</dc:title>
  <dc:creator>Jesse Haworth</dc:creator>
  <cp:lastModifiedBy>Jesse Haworth</cp:lastModifiedBy>
  <cp:revision>4</cp:revision>
  <dcterms:created xsi:type="dcterms:W3CDTF">2022-03-08T14:20:39Z</dcterms:created>
  <dcterms:modified xsi:type="dcterms:W3CDTF">2022-03-08T15:58:53Z</dcterms:modified>
</cp:coreProperties>
</file>