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81" r:id="rId2"/>
    <p:sldId id="278" r:id="rId3"/>
    <p:sldId id="279" r:id="rId4"/>
    <p:sldId id="280" r:id="rId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D4777-B79D-7D45-9314-F894E08EA7D6}" v="7" dt="2020-01-27T18:43:48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 Taylor" userId="1996db17-165c-4533-b43d-a08193a33a97" providerId="ADAL" clId="{367D4777-B79D-7D45-9314-F894E08EA7D6}"/>
    <pc:docChg chg="custSel addSld modSld sldOrd">
      <pc:chgData name="Russ Taylor" userId="1996db17-165c-4533-b43d-a08193a33a97" providerId="ADAL" clId="{367D4777-B79D-7D45-9314-F894E08EA7D6}" dt="2020-01-27T18:43:48.562" v="36"/>
      <pc:docMkLst>
        <pc:docMk/>
      </pc:docMkLst>
      <pc:sldChg chg="modSp">
        <pc:chgData name="Russ Taylor" userId="1996db17-165c-4533-b43d-a08193a33a97" providerId="ADAL" clId="{367D4777-B79D-7D45-9314-F894E08EA7D6}" dt="2020-01-27T18:43:13.776" v="33" actId="14100"/>
        <pc:sldMkLst>
          <pc:docMk/>
          <pc:sldMk cId="3230777134" sldId="278"/>
        </pc:sldMkLst>
        <pc:spChg chg="mod">
          <ac:chgData name="Russ Taylor" userId="1996db17-165c-4533-b43d-a08193a33a97" providerId="ADAL" clId="{367D4777-B79D-7D45-9314-F894E08EA7D6}" dt="2020-01-27T18:43:13.776" v="33" actId="14100"/>
          <ac:spMkLst>
            <pc:docMk/>
            <pc:sldMk cId="3230777134" sldId="278"/>
            <ac:spMk id="15363" creationId="{00000000-0000-0000-0000-000000000000}"/>
          </ac:spMkLst>
        </pc:spChg>
      </pc:sldChg>
      <pc:sldChg chg="add ord">
        <pc:chgData name="Russ Taylor" userId="1996db17-165c-4533-b43d-a08193a33a97" providerId="ADAL" clId="{367D4777-B79D-7D45-9314-F894E08EA7D6}" dt="2020-01-27T18:43:48.562" v="36"/>
        <pc:sldMkLst>
          <pc:docMk/>
          <pc:sldMk cId="1881757080" sldId="280"/>
        </pc:sldMkLst>
      </pc:sldChg>
      <pc:sldChg chg="add">
        <pc:chgData name="Russ Taylor" userId="1996db17-165c-4533-b43d-a08193a33a97" providerId="ADAL" clId="{367D4777-B79D-7D45-9314-F894E08EA7D6}" dt="2020-01-27T18:43:42.043" v="35"/>
        <pc:sldMkLst>
          <pc:docMk/>
          <pc:sldMk cId="4022086905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noProof="0"/>
              <a:t>Click icon to add media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739713" y="6554063"/>
            <a:ext cx="36687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</a:rPr>
              <a:t>JHU Laboratory for Computational Sensing and Robotics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537325"/>
            <a:ext cx="3733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dirty="0">
                <a:latin typeface="+mj-lt"/>
              </a:rPr>
              <a:t>Copyright ©  2016</a:t>
            </a: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7"/>
          <a:srcRect t="3885" b="9679"/>
          <a:stretch>
            <a:fillRect/>
          </a:stretch>
        </p:blipFill>
        <p:spPr>
          <a:xfrm>
            <a:off x="8469928" y="6492240"/>
            <a:ext cx="329123" cy="365760"/>
          </a:xfrm>
          <a:prstGeom prst="rect">
            <a:avLst/>
          </a:prstGeom>
        </p:spPr>
      </p:pic>
      <p:pic>
        <p:nvPicPr>
          <p:cNvPr id="9" name="Picture 8" descr="university.shield.small.blue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76453" y="6504008"/>
            <a:ext cx="341904" cy="365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wishida1@jhmi.edu" TargetMode="External"/><Relationship Id="rId2" Type="http://schemas.openxmlformats.org/officeDocument/2006/relationships/hyperlink" Target="mailto:zli122@jhu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1972A-5A18-3842-8379-265F57F5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5808" r="29885" b="3110"/>
          <a:stretch/>
        </p:blipFill>
        <p:spPr>
          <a:xfrm>
            <a:off x="6093357" y="359595"/>
            <a:ext cx="2831285" cy="3736193"/>
          </a:xfrm>
          <a:prstGeom prst="rect">
            <a:avLst/>
          </a:prstGeom>
        </p:spPr>
      </p:pic>
      <p:pic>
        <p:nvPicPr>
          <p:cNvPr id="5" name="Galen Mk1 Silent Tool Exchange LowRez 110419 notitle">
            <a:hlinkClick r:id="" action="ppaction://media"/>
            <a:extLst>
              <a:ext uri="{FF2B5EF4-FFF2-40B4-BE49-F238E27FC236}">
                <a16:creationId xmlns:a16="http://schemas.microsoft.com/office/drawing/2014/main" id="{2938E371-FE9D-6B47-985E-A6DECB14D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8" y="3109365"/>
            <a:ext cx="4142037" cy="23280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7A0A81-E35A-374E-A33F-53579E8F471B}"/>
              </a:ext>
            </a:extLst>
          </p:cNvPr>
          <p:cNvSpPr txBox="1">
            <a:spLocks/>
          </p:cNvSpPr>
          <p:nvPr/>
        </p:nvSpPr>
        <p:spPr bwMode="auto">
          <a:xfrm>
            <a:off x="554805" y="74413"/>
            <a:ext cx="8469330" cy="68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kern="0"/>
              <a:t>The Galen Platform</a:t>
            </a:r>
            <a:endParaRPr lang="en-US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D3D77-2295-444F-BA97-BBCA0351332F}"/>
              </a:ext>
            </a:extLst>
          </p:cNvPr>
          <p:cNvSpPr txBox="1"/>
          <p:nvPr/>
        </p:nvSpPr>
        <p:spPr>
          <a:xfrm>
            <a:off x="1005156" y="848994"/>
            <a:ext cx="41477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Technology: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Custom 5-DOF architecture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“Steady Hand” cooperative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Hand tremor cancellation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Virtual fixtures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1CDE4-69EC-134F-AE5A-8074EA888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7" y="5697266"/>
            <a:ext cx="1995813" cy="659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D26A99-4CF5-D64A-B6F7-BA5C92B8A789}"/>
              </a:ext>
            </a:extLst>
          </p:cNvPr>
          <p:cNvSpPr txBox="1"/>
          <p:nvPr/>
        </p:nvSpPr>
        <p:spPr>
          <a:xfrm>
            <a:off x="5345152" y="3830641"/>
            <a:ext cx="3678983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Ease of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Same footprint as a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Accommodates standard instruments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Minimal change to existing surgical workflow</a:t>
            </a:r>
            <a:endParaRPr lang="en-US" sz="1050" dirty="0"/>
          </a:p>
          <a:p>
            <a:endParaRPr lang="en-US" sz="1050" b="1" dirty="0"/>
          </a:p>
          <a:p>
            <a:r>
              <a:rPr lang="en-US" sz="2000" b="1" dirty="0"/>
              <a:t>Broad Applications: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ENT, spine, brain, trauma, ….</a:t>
            </a:r>
          </a:p>
        </p:txBody>
      </p:sp>
    </p:spTree>
    <p:extLst>
      <p:ext uri="{BB962C8B-B14F-4D97-AF65-F5344CB8AC3E}">
        <p14:creationId xmlns:p14="http://schemas.microsoft.com/office/powerpoint/2010/main" val="40220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Guided Bone Cutting for Robot-Assisted Neurosurgery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799"/>
            <a:ext cx="8382000" cy="576637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Implement robotically-assisted craniotomy on a phantom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Note synergy with Augmented Reality craniotomy project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r>
              <a:rPr lang="en-US" sz="16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endParaRPr lang="en-US" sz="16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Implement method to define boundary contour and tolerance band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Implement hand-over-hand guided motion along three conditions of constrained motion to simulate cutting of a craniotomy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 </a:t>
            </a: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(All deliverables shown as demonstrations)</a:t>
            </a:r>
            <a:endParaRPr lang="en-US" sz="16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Minimum: </a:t>
            </a:r>
          </a:p>
          <a:p>
            <a:pPr lvl="2">
              <a:lnSpc>
                <a:spcPct val="90000"/>
              </a:lnSpc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Follow the boundary of a convex contour defined in a plane perpendicular to the robot +Z axis within a band of 5mm.</a:t>
            </a:r>
          </a:p>
          <a:p>
            <a:pPr lvl="2">
              <a:lnSpc>
                <a:spcPct val="90000"/>
              </a:lnSpc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Allow instrument motion only along plane.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Expected: </a:t>
            </a:r>
          </a:p>
          <a:p>
            <a:pPr lvl="2">
              <a:lnSpc>
                <a:spcPct val="90000"/>
              </a:lnSpc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Follow the boundary of a convex contour defined on an arbitrarily defined plane within a band of 5mm.</a:t>
            </a:r>
          </a:p>
          <a:p>
            <a:pPr lvl="2">
              <a:lnSpc>
                <a:spcPct val="90000"/>
              </a:lnSpc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Allow instrument motion only along the path and perpendicular to the plane.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Maximum: </a:t>
            </a:r>
          </a:p>
          <a:p>
            <a:pPr lvl="2">
              <a:lnSpc>
                <a:spcPct val="90000"/>
              </a:lnSpc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Follow the boundary of a convex contour defined on an arbitrarily defined surface within a band of 5mm.</a:t>
            </a:r>
          </a:p>
          <a:p>
            <a:pPr lvl="2">
              <a:lnSpc>
                <a:spcPct val="90000"/>
              </a:lnSpc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Allow instrument motion only along the path and normal to the point on the path.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Two</a:t>
            </a:r>
            <a:endParaRPr lang="en-US" sz="16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Algorithms, Kinematics, ROS (preferred), C++</a:t>
            </a:r>
            <a:endParaRPr lang="en-US" sz="16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Dr. Taylor; </a:t>
            </a:r>
            <a:r>
              <a:rPr lang="en-US" sz="1800" dirty="0">
                <a:ea typeface="+mn-lt"/>
                <a:cs typeface="+mn-lt"/>
              </a:rPr>
              <a:t>Max Li </a:t>
            </a:r>
            <a:r>
              <a:rPr lang="en-US" sz="1800" dirty="0">
                <a:ea typeface="+mn-lt"/>
                <a:cs typeface="+mn-lt"/>
                <a:hlinkClick r:id="rId2"/>
              </a:rPr>
              <a:t>zli122@jhu.edu</a:t>
            </a:r>
            <a:r>
              <a:rPr lang="en-US" sz="1800" dirty="0">
                <a:ea typeface="+mn-lt"/>
                <a:cs typeface="+mn-lt"/>
              </a:rPr>
              <a:t>; </a:t>
            </a: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Contacts: Florin </a:t>
            </a:r>
            <a:r>
              <a:rPr lang="en-US" sz="18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Neacsu</a:t>
            </a: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(Galen Robotics); Clinical Contact: </a:t>
            </a:r>
            <a:r>
              <a:rPr lang="en-US" sz="1800" dirty="0" err="1">
                <a:latin typeface="Verdana"/>
                <a:ea typeface="ＭＳ Ｐゴシック"/>
                <a:cs typeface="+mn-lt"/>
              </a:rPr>
              <a:t>Wataru</a:t>
            </a:r>
            <a:r>
              <a:rPr lang="en-US" sz="1800" dirty="0">
                <a:latin typeface="Verdana"/>
                <a:ea typeface="ＭＳ Ｐゴシック"/>
                <a:cs typeface="+mn-lt"/>
              </a:rPr>
              <a:t> Ishida, </a:t>
            </a:r>
            <a:r>
              <a:rPr lang="en-US" sz="1800" dirty="0">
                <a:ea typeface="+mn-lt"/>
                <a:cs typeface="+mn-lt"/>
              </a:rPr>
              <a:t>M.D.</a:t>
            </a:r>
            <a:r>
              <a:rPr lang="en-US" sz="1800" dirty="0">
                <a:latin typeface="Verdana"/>
                <a:ea typeface="ＭＳ Ｐゴシック"/>
                <a:cs typeface="+mn-lt"/>
              </a:rPr>
              <a:t> </a:t>
            </a:r>
            <a:r>
              <a:rPr lang="en-US" sz="1800" dirty="0">
                <a:ea typeface="+mn-lt"/>
                <a:cs typeface="+mn-lt"/>
                <a:hlinkClick r:id="rId3"/>
              </a:rPr>
              <a:t>wishida1@jhmi.edu</a:t>
            </a: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077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ard&#10;&#10;Description automatically generated">
            <a:extLst>
              <a:ext uri="{FF2B5EF4-FFF2-40B4-BE49-F238E27FC236}">
                <a16:creationId xmlns:a16="http://schemas.microsoft.com/office/drawing/2014/main" id="{E3FEB96F-9E62-4EE4-BE97-7B0A9CA49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852397"/>
            <a:ext cx="3079103" cy="227018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8B5495-BF7A-4DB9-A75A-ACE3AB806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53" y="948431"/>
            <a:ext cx="2088695" cy="2078119"/>
          </a:xfrm>
          <a:prstGeom prst="rect">
            <a:avLst/>
          </a:prstGeom>
        </p:spPr>
      </p:pic>
      <p:pic>
        <p:nvPicPr>
          <p:cNvPr id="9" name="Picture 8" descr="A picture containing kite, umbrella&#10;&#10;Description automatically generated">
            <a:extLst>
              <a:ext uri="{FF2B5EF4-FFF2-40B4-BE49-F238E27FC236}">
                <a16:creationId xmlns:a16="http://schemas.microsoft.com/office/drawing/2014/main" id="{5A712FB7-F678-43D1-819E-69C4C79B7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645959"/>
            <a:ext cx="3079103" cy="269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2D07FA-062D-4A12-BEC8-DF8B88409D1F}"/>
              </a:ext>
            </a:extLst>
          </p:cNvPr>
          <p:cNvSpPr txBox="1"/>
          <p:nvPr/>
        </p:nvSpPr>
        <p:spPr>
          <a:xfrm>
            <a:off x="723900" y="3064627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Visualization of Minimum Deliverable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3671A-1028-4B52-96CC-B288AEB081D2}"/>
              </a:ext>
            </a:extLst>
          </p:cNvPr>
          <p:cNvSpPr txBox="1"/>
          <p:nvPr/>
        </p:nvSpPr>
        <p:spPr>
          <a:xfrm>
            <a:off x="3695700" y="3050382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Visualization of Expected Deliverable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0F8DA0-5B51-41E1-81B5-3F56D231D306}"/>
              </a:ext>
            </a:extLst>
          </p:cNvPr>
          <p:cNvSpPr txBox="1"/>
          <p:nvPr/>
        </p:nvSpPr>
        <p:spPr>
          <a:xfrm>
            <a:off x="7010400" y="3064627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Visualization of Maximum Deliverable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9514D3-E20D-4823-8899-FE5640C12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4734152"/>
            <a:ext cx="2478317" cy="430586"/>
          </a:xfrm>
          <a:prstGeom prst="rect">
            <a:avLst/>
          </a:prstGeom>
        </p:spPr>
      </p:pic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:a16="http://schemas.microsoft.com/office/drawing/2014/main" id="{F15E36D7-33DE-4836-9812-5E7A28626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334" y="4513503"/>
            <a:ext cx="2540066" cy="651235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E27AFF2-FA70-4D8A-B698-DD0AD324C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79" y="4783532"/>
            <a:ext cx="2088695" cy="3812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CEDCCC-9CE6-404C-B93F-4AA994A7A677}"/>
              </a:ext>
            </a:extLst>
          </p:cNvPr>
          <p:cNvSpPr txBox="1"/>
          <p:nvPr/>
        </p:nvSpPr>
        <p:spPr>
          <a:xfrm>
            <a:off x="592326" y="5283274"/>
            <a:ext cx="1617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Visualization of Plane Hold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F935EA-C7D7-4937-A7FB-872C77646A09}"/>
              </a:ext>
            </a:extLst>
          </p:cNvPr>
          <p:cNvSpPr txBox="1"/>
          <p:nvPr/>
        </p:nvSpPr>
        <p:spPr>
          <a:xfrm>
            <a:off x="3478420" y="5315837"/>
            <a:ext cx="1741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Visualization of 5mm deep limit from plane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52406-1C22-42A7-9529-A9128F918921}"/>
              </a:ext>
            </a:extLst>
          </p:cNvPr>
          <p:cNvSpPr txBox="1"/>
          <p:nvPr/>
        </p:nvSpPr>
        <p:spPr>
          <a:xfrm>
            <a:off x="6774727" y="5228619"/>
            <a:ext cx="1741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Visualization of 5mm deep limit from surface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78C91C-E7FC-4B21-B7FE-8FF0FF8601C0}"/>
              </a:ext>
            </a:extLst>
          </p:cNvPr>
          <p:cNvCxnSpPr/>
          <p:nvPr/>
        </p:nvCxnSpPr>
        <p:spPr bwMode="auto">
          <a:xfrm>
            <a:off x="2819400" y="852397"/>
            <a:ext cx="0" cy="56246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9A3D5F-47AE-4C8E-9310-B24FF2454A66}"/>
              </a:ext>
            </a:extLst>
          </p:cNvPr>
          <p:cNvCxnSpPr/>
          <p:nvPr/>
        </p:nvCxnSpPr>
        <p:spPr bwMode="auto">
          <a:xfrm>
            <a:off x="6019800" y="838200"/>
            <a:ext cx="0" cy="56246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2">
            <a:extLst>
              <a:ext uri="{FF2B5EF4-FFF2-40B4-BE49-F238E27FC236}">
                <a16:creationId xmlns:a16="http://schemas.microsoft.com/office/drawing/2014/main" id="{8492F763-8631-4045-96C0-87986EE5C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65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65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65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65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r>
              <a:rPr lang="en-US" sz="2000" ker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Guided Bone Cutting for Robot-Assisted Neurosurgery</a:t>
            </a:r>
            <a:br>
              <a:rPr lang="en-US" sz="2000" ker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kern="0" dirty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577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971458-56B3-864F-8506-18F5818BE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4" y="171897"/>
            <a:ext cx="8229600" cy="687889"/>
          </a:xfrm>
        </p:spPr>
        <p:txBody>
          <a:bodyPr>
            <a:normAutofit/>
          </a:bodyPr>
          <a:lstStyle/>
          <a:p>
            <a:r>
              <a:rPr lang="en-US" dirty="0"/>
              <a:t>Virtual Fixtures for Mastoidectomy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6AE2A-40B9-FF41-AAC9-00BF709FCA65}"/>
              </a:ext>
            </a:extLst>
          </p:cNvPr>
          <p:cNvSpPr txBox="1"/>
          <p:nvPr/>
        </p:nvSpPr>
        <p:spPr>
          <a:xfrm>
            <a:off x="4105964" y="3644715"/>
            <a:ext cx="4477695" cy="140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Francis X. Creighton, Christopher R. </a:t>
            </a:r>
            <a:r>
              <a:rPr lang="en-US" sz="1400" dirty="0" err="1"/>
              <a:t>Razavi</a:t>
            </a:r>
            <a:r>
              <a:rPr lang="en-US" sz="1400" dirty="0"/>
              <a:t>, Paul R. Wilkening, Rui Yin, Nicholas </a:t>
            </a:r>
            <a:r>
              <a:rPr lang="en-US" sz="1400" dirty="0" err="1"/>
              <a:t>Lamaison</a:t>
            </a:r>
            <a:r>
              <a:rPr lang="en-US" sz="1400" dirty="0"/>
              <a:t>, Russell H. Taylor, John P. Carey, “Image-Guided Mastoidectomy with the Robotic ENT Microsurgery System (REMS)”, </a:t>
            </a:r>
            <a:r>
              <a:rPr lang="en-US" sz="1400" i="1" dirty="0"/>
              <a:t>AAO Conference</a:t>
            </a:r>
            <a:r>
              <a:rPr lang="en-US" sz="1400" dirty="0"/>
              <a:t>, October 7, 2018.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44503-BB8D-A842-9ACD-3D2CBE5D72EA}"/>
              </a:ext>
            </a:extLst>
          </p:cNvPr>
          <p:cNvSpPr txBox="1"/>
          <p:nvPr/>
        </p:nvSpPr>
        <p:spPr>
          <a:xfrm>
            <a:off x="0" y="886553"/>
            <a:ext cx="39463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Engineer with no surgical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 identical phantoms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plane virtual fixture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Mean time to completion: 221 +/- 35 seconds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Antrum successfully entered with preservation of critical structures in 5/5 (100%) of cases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Conclusion: </a:t>
            </a:r>
            <a:r>
              <a:rPr lang="en-US" sz="2000" dirty="0"/>
              <a:t>Virtual fixtures can be implemented to allow a novice surgeon to successfully perform REMS-assisted mastoidectomy with preservation of vital structures.</a:t>
            </a:r>
          </a:p>
        </p:txBody>
      </p:sp>
      <p:pic>
        <p:nvPicPr>
          <p:cNvPr id="7" name="Mastoid_Phacon-CutOnly.mp4">
            <a:hlinkClick r:id="" action="ppaction://media"/>
            <a:extLst>
              <a:ext uri="{FF2B5EF4-FFF2-40B4-BE49-F238E27FC236}">
                <a16:creationId xmlns:a16="http://schemas.microsoft.com/office/drawing/2014/main" id="{4145F888-0A70-FC46-A182-4824F6958C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5963" y="886553"/>
            <a:ext cx="4574670" cy="25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</TotalTime>
  <Words>417</Words>
  <Application>Microsoft Macintosh PowerPoint</Application>
  <PresentationFormat>On-screen Show (4:3)</PresentationFormat>
  <Paragraphs>49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Verdana</vt:lpstr>
      <vt:lpstr>Default Theme</vt:lpstr>
      <vt:lpstr>PowerPoint Presentation</vt:lpstr>
      <vt:lpstr>Guided Bone Cutting for Robot-Assisted Neurosurgery </vt:lpstr>
      <vt:lpstr>PowerPoint Presentation</vt:lpstr>
      <vt:lpstr>Virtual Fixtures for Mastoidectomy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Guided Bone Cutting for Robot-Assisted Neurosurgery </dc:title>
  <dc:creator>Russ Taylor</dc:creator>
  <cp:lastModifiedBy>Russ Taylor</cp:lastModifiedBy>
  <cp:revision>1</cp:revision>
  <dcterms:created xsi:type="dcterms:W3CDTF">2020-01-25T20:56:49Z</dcterms:created>
  <dcterms:modified xsi:type="dcterms:W3CDTF">2020-01-27T18:43:50Z</dcterms:modified>
</cp:coreProperties>
</file>