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There’s some transition matrix that approximates the transition probabilities between s_t’s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png"/><Relationship Id="rId4" Type="http://schemas.openxmlformats.org/officeDocument/2006/relationships/image" Target="../media/image0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5.png"/><Relationship Id="rId4" Type="http://schemas.openxmlformats.org/officeDocument/2006/relationships/image" Target="../media/image0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06.png"/><Relationship Id="rId5" Type="http://schemas.openxmlformats.org/officeDocument/2006/relationships/image" Target="../media/image01.png"/><Relationship Id="rId6" Type="http://schemas.openxmlformats.org/officeDocument/2006/relationships/image" Target="../media/image0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03.png"/><Relationship Id="rId5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09.png"/><Relationship Id="rId5" Type="http://schemas.openxmlformats.org/officeDocument/2006/relationships/image" Target="../media/image08.png"/><Relationship Id="rId6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www.cs.jhu.edu/~langmea/resources/lecture_notes/hidden_markov_models.pd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Paper Review: Sparse Hidden Markov Models for Surgical Gesture Classification and Skill Evaluation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Lingling Tao, Ehsan Elhamifar, Sanjeev Khudanpur, Gregory D. Hager, René Vidal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33675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Michael Norris - Group 3</a:t>
            </a:r>
          </a:p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Hidden Markov Model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Surgery frames:</a:t>
            </a:r>
          </a:p>
          <a:p>
            <a:pPr lvl="0">
              <a:spcBef>
                <a:spcPts val="0"/>
              </a:spcBef>
              <a:buNone/>
            </a:pPr>
            <a:r>
              <a:rPr lang="en" sz="3600"/>
              <a:t>Surgeme labels: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/>
              <a:t>Gesture classification assigns a label to each frame</a:t>
            </a:r>
          </a:p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b="8900" l="-2774" r="0" t="0"/>
          <a:stretch/>
        </p:blipFill>
        <p:spPr>
          <a:xfrm>
            <a:off x="4205625" y="1247050"/>
            <a:ext cx="2362200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8750" y="2130750"/>
            <a:ext cx="243840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Hidden Markov Models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We observe y, but not 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b="36883" l="24124" r="20390" t="31195"/>
          <a:stretch/>
        </p:blipFill>
        <p:spPr>
          <a:xfrm>
            <a:off x="311700" y="995025"/>
            <a:ext cx="8520601" cy="306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4229100" y="292625"/>
            <a:ext cx="49149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Hidden Markov Models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In standard Hidden Markov Models,is Gaussian [pg. 3]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Parameters can be learned with the Baum Welch algorithm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In a Sparse HMM,       is a sparse linear combination of elements from a dictionary of “motion words” [pg. 3]</a:t>
            </a:r>
          </a:p>
          <a:p>
            <a:pPr indent="-381000" lvl="0" marL="457200">
              <a:spcBef>
                <a:spcPts val="0"/>
              </a:spcBef>
              <a:buSzPct val="100000"/>
            </a:pPr>
            <a:r>
              <a:rPr lang="en" sz="2400"/>
              <a:t>We can solve for the most likely states of the HMM using the Viterbi algorithm (states are gestures)</a:t>
            </a:r>
          </a:p>
        </p:txBody>
      </p:sp>
      <p:sp>
        <p:nvSpPr>
          <p:cNvPr id="159" name="Shape 1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4925" y="1203450"/>
            <a:ext cx="1120202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0400" y="2474850"/>
            <a:ext cx="495300" cy="4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Sparse Dictionary Learning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We want to find a sparse representation of surgical gestures, that are a linear combination of basis elements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Basis elements comprise the dictionary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This paper overfits the dictionary → basis elements are not orthogonal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We don’t know what the gestures look like beforehand in terms of basis elements, so we need to make a dictionary</a:t>
            </a:r>
          </a:p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Sparse Hidden Markov Model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Observation at time t: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D is an over-complete dictionary (D &lt; N)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                        is a sparse latent variable (only a few non-zero entries)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       is independent Gaussian noise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[pg 4.]</a:t>
            </a:r>
          </a:p>
        </p:txBody>
      </p:sp>
      <p:sp>
        <p:nvSpPr>
          <p:cNvPr id="175" name="Shape 17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b="4798" l="0" r="0" t="15893"/>
          <a:stretch/>
        </p:blipFill>
        <p:spPr>
          <a:xfrm>
            <a:off x="1390650" y="1620350"/>
            <a:ext cx="6362700" cy="43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175" y="2687625"/>
            <a:ext cx="15049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175" y="3232175"/>
            <a:ext cx="4191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 rotWithShape="1">
          <a:blip r:embed="rId6">
            <a:alphaModFix/>
          </a:blip>
          <a:srcRect b="0" l="0" r="0" t="9999"/>
          <a:stretch/>
        </p:blipFill>
        <p:spPr>
          <a:xfrm>
            <a:off x="4190825" y="3194075"/>
            <a:ext cx="184785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Sparse Hidden Markov Model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distribution of       given the latent variable is: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To make x a sparse latent variable, use Laplacian prior on the distribution for x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[pg. 4]</a:t>
            </a:r>
          </a:p>
        </p:txBody>
      </p:sp>
      <p:sp>
        <p:nvSpPr>
          <p:cNvPr id="186" name="Shape 18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775" y="1552475"/>
            <a:ext cx="611505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6775" y="1214150"/>
            <a:ext cx="371525" cy="3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5">
            <a:alphaModFix/>
          </a:blip>
          <a:srcRect b="16101" l="0" r="0" t="16162"/>
          <a:stretch/>
        </p:blipFill>
        <p:spPr>
          <a:xfrm>
            <a:off x="505775" y="3084875"/>
            <a:ext cx="6534150" cy="82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Sparse Hidden Markov Model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Given N trials                         and surgeme labels</a:t>
            </a:r>
          </a:p>
          <a:p>
            <a:pPr indent="457200" lvl="0">
              <a:spcBef>
                <a:spcPts val="0"/>
              </a:spcBef>
              <a:buNone/>
            </a:pPr>
            <a:r>
              <a:rPr lang="en" sz="2400"/>
              <a:t>we want to learn the Sparse Hidden Markov Model.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Need to learn transition probabilities </a:t>
            </a:r>
          </a:p>
          <a:p>
            <a:pPr indent="457200" lvl="0">
              <a:spcBef>
                <a:spcPts val="0"/>
              </a:spcBef>
              <a:buNone/>
            </a:pPr>
            <a:r>
              <a:rPr lang="en" sz="2400"/>
              <a:t>and the parameters for each surgeme model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196" name="Shape 19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8050" y="2418600"/>
            <a:ext cx="35242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 rotWithShape="1">
          <a:blip r:embed="rId4">
            <a:alphaModFix/>
          </a:blip>
          <a:srcRect b="10809" l="0" r="4924" t="0"/>
          <a:stretch/>
        </p:blipFill>
        <p:spPr>
          <a:xfrm>
            <a:off x="2382925" y="1086650"/>
            <a:ext cx="1829225" cy="62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5">
            <a:alphaModFix/>
          </a:blip>
          <a:srcRect b="15153" l="0" r="0" t="0"/>
          <a:stretch/>
        </p:blipFill>
        <p:spPr>
          <a:xfrm>
            <a:off x="7098750" y="1152475"/>
            <a:ext cx="1733550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 rotWithShape="1">
          <a:blip r:embed="rId6">
            <a:alphaModFix/>
          </a:blip>
          <a:srcRect b="0" l="0" r="0" t="13367"/>
          <a:stretch/>
        </p:blipFill>
        <p:spPr>
          <a:xfrm>
            <a:off x="916750" y="3799175"/>
            <a:ext cx="5753100" cy="44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Sparse Hidden Markov Model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Use KSVD for parameter learning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Also updates        and          , latent variable and dictionary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The paper calls its algorithm KSVD-HMM</a:t>
            </a:r>
          </a:p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 b="0" l="0" r="72568" t="0"/>
          <a:stretch/>
        </p:blipFill>
        <p:spPr>
          <a:xfrm>
            <a:off x="2705150" y="1754200"/>
            <a:ext cx="54870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 b="17877" l="68628" r="0" t="0"/>
          <a:stretch/>
        </p:blipFill>
        <p:spPr>
          <a:xfrm>
            <a:off x="3988950" y="1754200"/>
            <a:ext cx="627499" cy="51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Surgeme Classification with Sparse HMM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Given the trial                        and parameters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						   want to predict a sequence of surgeme labels: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[pg. 6]</a:t>
            </a:r>
          </a:p>
        </p:txBody>
      </p:sp>
      <p:sp>
        <p:nvSpPr>
          <p:cNvPr id="216" name="Shape 2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 b="8900" l="0" r="0" t="0"/>
          <a:stretch/>
        </p:blipFill>
        <p:spPr>
          <a:xfrm>
            <a:off x="1989300" y="1152475"/>
            <a:ext cx="1295400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 rotWithShape="1">
          <a:blip r:embed="rId4">
            <a:alphaModFix/>
          </a:blip>
          <a:srcRect b="12831" l="0" r="0" t="0"/>
          <a:stretch/>
        </p:blipFill>
        <p:spPr>
          <a:xfrm>
            <a:off x="5071350" y="1198050"/>
            <a:ext cx="723900" cy="48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925" y="1679600"/>
            <a:ext cx="33718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89300" y="2305050"/>
            <a:ext cx="1257300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Surgeme Classification with Sparse HMM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 sz="2400"/>
              <a:t>Since</a:t>
            </a:r>
            <a:r>
              <a:rPr lang="en"/>
              <a:t> </a:t>
            </a:r>
            <a:r>
              <a:rPr b="1" lang="en" sz="2400"/>
              <a:t>p(y</a:t>
            </a:r>
            <a:r>
              <a:rPr b="1" baseline="-25000" lang="en" sz="2400"/>
              <a:t>t</a:t>
            </a:r>
            <a:r>
              <a:rPr b="1" lang="en" sz="2400"/>
              <a:t> |s</a:t>
            </a:r>
            <a:r>
              <a:rPr b="1" baseline="-25000" lang="en" sz="2400"/>
              <a:t>t</a:t>
            </a:r>
            <a:r>
              <a:rPr b="1" lang="en" sz="2400"/>
              <a:t>)</a:t>
            </a:r>
            <a:r>
              <a:rPr lang="en" sz="3000"/>
              <a:t> </a:t>
            </a:r>
            <a:r>
              <a:rPr lang="en" sz="2400"/>
              <a:t>has a Laplacian distribution, we cannot run the Viterbi algorithm (canonical way to solve for HMM parameters)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Paper suggests using  Orthogonal Matching Pursuit to find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	That maximizes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[pg. 6]</a:t>
            </a:r>
          </a:p>
        </p:txBody>
      </p:sp>
      <p:sp>
        <p:nvSpPr>
          <p:cNvPr id="227" name="Shape 2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8750" y="3650275"/>
            <a:ext cx="26479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1550" y="3002575"/>
            <a:ext cx="72009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 Overview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Developing system that predicts surgical scissor line of cut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Provide visual feedback for surgeon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Visualize the line of cut of surgical scissors for septoplasty</a:t>
            </a:r>
          </a:p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Experimental Results</a:t>
            </a: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Setup: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8 surgeons of 3 different skill levels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Perform 3-5 trials of each task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Setup 1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Leave one trial from each user out for testing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Setup 2</a:t>
            </a:r>
          </a:p>
          <a:p>
            <a:pPr indent="-381000" lvl="1" marL="914400">
              <a:spcBef>
                <a:spcPts val="0"/>
              </a:spcBef>
              <a:buSzPct val="100000"/>
            </a:pPr>
            <a:r>
              <a:rPr lang="en" sz="2400"/>
              <a:t>Leave one user out for testing</a:t>
            </a:r>
          </a:p>
        </p:txBody>
      </p:sp>
      <p:sp>
        <p:nvSpPr>
          <p:cNvPr id="236" name="Shape 23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Experimental Results</a:t>
            </a: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Tasks</a:t>
            </a:r>
          </a:p>
          <a:p>
            <a:pPr indent="-4191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3000"/>
              <a:t>Suturing - 39 trials</a:t>
            </a:r>
          </a:p>
          <a:p>
            <a:pPr indent="-4191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3000"/>
              <a:t>Needle Passing - 26 trials</a:t>
            </a:r>
          </a:p>
          <a:p>
            <a:pPr indent="-419100" lvl="0" marL="457200">
              <a:spcBef>
                <a:spcPts val="0"/>
              </a:spcBef>
              <a:buSzPct val="100000"/>
              <a:buAutoNum type="arabicPeriod"/>
            </a:pPr>
            <a:r>
              <a:rPr lang="en" sz="3000"/>
              <a:t>Knot Tying - 36 trials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None/>
            </a:pPr>
            <a:r>
              <a:rPr lang="en" sz="3000"/>
              <a:t>[pg. 7]</a:t>
            </a:r>
          </a:p>
        </p:txBody>
      </p:sp>
      <p:sp>
        <p:nvSpPr>
          <p:cNvPr id="243" name="Shape 2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Experimental Results</a:t>
            </a:r>
          </a:p>
        </p:txBody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Dataset: 78 variables of motion from Da Vinci</a:t>
            </a:r>
          </a:p>
          <a:p>
            <a:pPr indent="-419100" lvl="0" marL="457200">
              <a:spcBef>
                <a:spcPts val="0"/>
              </a:spcBef>
              <a:buSzPct val="100000"/>
            </a:pPr>
            <a:r>
              <a:rPr lang="en" sz="3000"/>
              <a:t>Ground truth is manually labeled sequence of surgemes</a:t>
            </a:r>
          </a:p>
        </p:txBody>
      </p:sp>
      <p:sp>
        <p:nvSpPr>
          <p:cNvPr id="250" name="Shape 2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58" name="Shape 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641" y="432261"/>
            <a:ext cx="7838710" cy="427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Experimental Results</a:t>
            </a:r>
          </a:p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MFA-HMM -- Mixture of Factor Analyzed HMM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KSVD-HMM -- the algorithm in this paper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FA-HMM -- Factor Analyzer HMM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SLDS -- Switched Linear Dynamical Systems</a:t>
            </a:r>
          </a:p>
        </p:txBody>
      </p:sp>
      <p:sp>
        <p:nvSpPr>
          <p:cNvPr id="265" name="Shape 26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6465"/>
            <a:ext cx="8520598" cy="1903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Experimental Results</a:t>
            </a:r>
          </a:p>
        </p:txBody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 Surgeme classification results of KSVD-HMM as a function of the sparsity level K. [pg. 8]</a:t>
            </a:r>
          </a:p>
        </p:txBody>
      </p:sp>
      <p:sp>
        <p:nvSpPr>
          <p:cNvPr id="273" name="Shape 27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27222"/>
            <a:ext cx="9143998" cy="248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Experimental Results</a:t>
            </a:r>
          </a:p>
        </p:txBody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Surgeme classification rates of MFA-HMM as a function of the number of subspaces M and the subspace dimension d. [pg. 8]</a:t>
            </a:r>
          </a:p>
        </p:txBody>
      </p:sp>
      <p:sp>
        <p:nvSpPr>
          <p:cNvPr id="281" name="Shape 28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82" name="Shape 282"/>
          <p:cNvPicPr preferRelativeResize="0"/>
          <p:nvPr/>
        </p:nvPicPr>
        <p:blipFill rotWithShape="1">
          <a:blip r:embed="rId3">
            <a:alphaModFix/>
          </a:blip>
          <a:srcRect b="2381" l="0" r="0" t="0"/>
          <a:stretch/>
        </p:blipFill>
        <p:spPr>
          <a:xfrm>
            <a:off x="0" y="1389974"/>
            <a:ext cx="9143998" cy="236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Final Thoughts</a:t>
            </a:r>
          </a:p>
        </p:txBody>
      </p:sp>
      <p:sp>
        <p:nvSpPr>
          <p:cNvPr id="288" name="Shape 28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311700" y="1152475"/>
            <a:ext cx="44253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Pros</a:t>
            </a:r>
          </a:p>
          <a:p>
            <a:pPr lvl="0">
              <a:spcBef>
                <a:spcPts val="0"/>
              </a:spcBef>
              <a:buNone/>
            </a:pPr>
            <a:r>
              <a:rPr lang="en" sz="3000"/>
              <a:t>Decent results</a:t>
            </a:r>
          </a:p>
          <a:p>
            <a:pPr lvl="0">
              <a:spcBef>
                <a:spcPts val="0"/>
              </a:spcBef>
              <a:buNone/>
            </a:pPr>
            <a:r>
              <a:rPr lang="en" sz="3000"/>
              <a:t>Interesting algorithm</a:t>
            </a:r>
          </a:p>
          <a:p>
            <a:pPr lvl="0">
              <a:spcBef>
                <a:spcPts val="0"/>
              </a:spcBef>
              <a:buNone/>
            </a:pPr>
            <a:r>
              <a:rPr lang="en" sz="3000"/>
              <a:t>Similar to other methods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  <p:sp>
        <p:nvSpPr>
          <p:cNvPr id="290" name="Shape 29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Cons</a:t>
            </a:r>
          </a:p>
          <a:p>
            <a:pPr lvl="0">
              <a:spcBef>
                <a:spcPts val="0"/>
              </a:spcBef>
              <a:buNone/>
            </a:pPr>
            <a:r>
              <a:rPr lang="en" sz="3000"/>
              <a:t>Some notational stuff D</a:t>
            </a:r>
            <a:r>
              <a:rPr baseline="-25000" lang="en" sz="3000"/>
              <a:t>s</a:t>
            </a:r>
            <a:r>
              <a:rPr lang="en" sz="3000"/>
              <a:t> vs D</a:t>
            </a:r>
            <a:r>
              <a:rPr baseline="-25000" lang="en" sz="3000"/>
              <a:t>s_t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aseline="-25000" sz="3000"/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Final Thoughts</a:t>
            </a:r>
          </a:p>
        </p:txBody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Application to My Project</a:t>
            </a:r>
          </a:p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" sz="3000"/>
              <a:t>Gesture recognition provides richer features to developers</a:t>
            </a:r>
          </a:p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" sz="3000"/>
              <a:t>Can animate scissors opening / closing</a:t>
            </a:r>
          </a:p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" sz="3000"/>
              <a:t>Can provide contextual information in visualization based on current gesture</a:t>
            </a:r>
          </a:p>
        </p:txBody>
      </p:sp>
      <p:sp>
        <p:nvSpPr>
          <p:cNvPr id="297" name="Shape 29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Citations</a:t>
            </a:r>
          </a:p>
        </p:txBody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i="1" lang="en"/>
              <a:t>Sparse Hidden Markov Models for Surgical Gesture Classification and Skill Evaluation</a:t>
            </a:r>
            <a:r>
              <a:rPr lang="en"/>
              <a:t>. Lingling Tao, Ehsan Elhamifar, Sanjeev Khudanpur, Gregory D. Hager, René Vidal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Aharon, M., Elad, M., Bruckstein, A.M.: K-SVD: An algorithm for designing overcomplete dictionaries for sparse representation. IEEE Trans. on Signal Processing 54(11) (2006) 4311–4322</a:t>
            </a:r>
          </a:p>
          <a:p>
            <a:pPr indent="-228600" lvl="0" marL="457200" rtl="0">
              <a:spcBef>
                <a:spcPts val="0"/>
              </a:spcBef>
            </a:pPr>
            <a:r>
              <a:rPr i="1" lang="en"/>
              <a:t>Hidden Markov Models</a:t>
            </a:r>
            <a:r>
              <a:rPr lang="en"/>
              <a:t>. Ben Langmead.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http://www.cs.jhu.edu/~langmea/resources/lecture_notes/hidden_markov_models.pdf</a:t>
            </a:r>
          </a:p>
        </p:txBody>
      </p:sp>
      <p:sp>
        <p:nvSpPr>
          <p:cNvPr id="304" name="Shape 30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Paper Introduction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dk1"/>
                </a:solidFill>
              </a:rPr>
              <a:t>Sparse Hidden Markov Models for Surgical Gesture Classification and Skill Evaluation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i="1" sz="24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Surgical gesture classification using </a:t>
            </a:r>
            <a:r>
              <a:rPr i="1" lang="en" sz="2400"/>
              <a:t>sparse dictionary learning</a:t>
            </a:r>
            <a:r>
              <a:rPr lang="en" sz="2400"/>
              <a:t> and </a:t>
            </a:r>
            <a:r>
              <a:rPr i="1" lang="en" sz="2400"/>
              <a:t>hidden Markov models</a:t>
            </a:r>
          </a:p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1" name="Shape 31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Hidden Markov Models</a:t>
            </a:r>
          </a:p>
        </p:txBody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[pg. 3]</a:t>
            </a:r>
          </a:p>
        </p:txBody>
      </p:sp>
      <p:pic>
        <p:nvPicPr>
          <p:cNvPr id="318" name="Shape 318"/>
          <p:cNvPicPr preferRelativeResize="0"/>
          <p:nvPr/>
        </p:nvPicPr>
        <p:blipFill rotWithShape="1">
          <a:blip r:embed="rId3">
            <a:alphaModFix/>
          </a:blip>
          <a:srcRect b="13973" l="19534" r="19819" t="29175"/>
          <a:stretch/>
        </p:blipFill>
        <p:spPr>
          <a:xfrm>
            <a:off x="1098350" y="1076274"/>
            <a:ext cx="6947302" cy="4070348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Shape 319"/>
          <p:cNvSpPr txBox="1"/>
          <p:nvPr/>
        </p:nvSpPr>
        <p:spPr>
          <a:xfrm>
            <a:off x="4229100" y="292625"/>
            <a:ext cx="49149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320" name="Shape 3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Paper Introduction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Definition: </a:t>
            </a:r>
            <a:r>
              <a:rPr lang="en"/>
              <a:t>A </a:t>
            </a:r>
            <a:r>
              <a:rPr i="1" lang="en"/>
              <a:t>surgeme</a:t>
            </a:r>
            <a:r>
              <a:rPr lang="en"/>
              <a:t> is a surgical gesture.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Example: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Surgemes in a suturing task: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Insert a needle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Grab a needle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Position a needle</a:t>
            </a:r>
          </a:p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Paper Introduction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Break surgical task into series of surgemes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Surgeme is smallest unbreakable piece of surgery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Understanding surgical gestures like Speech Recognition: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Surgery: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" sz="2400"/>
              <a:t>Speech:</a:t>
            </a:r>
          </a:p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85" name="Shape 85"/>
          <p:cNvSpPr/>
          <p:nvPr/>
        </p:nvSpPr>
        <p:spPr>
          <a:xfrm>
            <a:off x="2265387" y="2614050"/>
            <a:ext cx="1063500" cy="76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Surgeme</a:t>
            </a:r>
          </a:p>
        </p:txBody>
      </p:sp>
      <p:sp>
        <p:nvSpPr>
          <p:cNvPr id="86" name="Shape 86"/>
          <p:cNvSpPr/>
          <p:nvPr/>
        </p:nvSpPr>
        <p:spPr>
          <a:xfrm>
            <a:off x="3930295" y="2614050"/>
            <a:ext cx="1063500" cy="76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Maneuver</a:t>
            </a:r>
          </a:p>
        </p:txBody>
      </p:sp>
      <p:sp>
        <p:nvSpPr>
          <p:cNvPr id="87" name="Shape 87"/>
          <p:cNvSpPr/>
          <p:nvPr/>
        </p:nvSpPr>
        <p:spPr>
          <a:xfrm>
            <a:off x="5595202" y="2614050"/>
            <a:ext cx="1283400" cy="76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Procedure</a:t>
            </a:r>
          </a:p>
        </p:txBody>
      </p:sp>
      <p:cxnSp>
        <p:nvCxnSpPr>
          <p:cNvPr id="88" name="Shape 88"/>
          <p:cNvCxnSpPr>
            <a:stCxn id="85" idx="3"/>
            <a:endCxn id="86" idx="1"/>
          </p:cNvCxnSpPr>
          <p:nvPr/>
        </p:nvCxnSpPr>
        <p:spPr>
          <a:xfrm>
            <a:off x="3328887" y="2995950"/>
            <a:ext cx="60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89" name="Shape 89"/>
          <p:cNvCxnSpPr>
            <a:stCxn id="86" idx="3"/>
            <a:endCxn id="87" idx="1"/>
          </p:cNvCxnSpPr>
          <p:nvPr/>
        </p:nvCxnSpPr>
        <p:spPr>
          <a:xfrm>
            <a:off x="4993795" y="2995950"/>
            <a:ext cx="60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90" name="Shape 90"/>
          <p:cNvSpPr/>
          <p:nvPr/>
        </p:nvSpPr>
        <p:spPr>
          <a:xfrm>
            <a:off x="2265387" y="3747019"/>
            <a:ext cx="1063500" cy="76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Phoneme</a:t>
            </a:r>
          </a:p>
        </p:txBody>
      </p:sp>
      <p:sp>
        <p:nvSpPr>
          <p:cNvPr id="91" name="Shape 91"/>
          <p:cNvSpPr/>
          <p:nvPr/>
        </p:nvSpPr>
        <p:spPr>
          <a:xfrm>
            <a:off x="3930295" y="3747019"/>
            <a:ext cx="1063500" cy="76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Sentence</a:t>
            </a:r>
          </a:p>
        </p:txBody>
      </p:sp>
      <p:sp>
        <p:nvSpPr>
          <p:cNvPr id="92" name="Shape 92"/>
          <p:cNvSpPr/>
          <p:nvPr/>
        </p:nvSpPr>
        <p:spPr>
          <a:xfrm>
            <a:off x="5595202" y="3747019"/>
            <a:ext cx="1283400" cy="76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Article</a:t>
            </a:r>
          </a:p>
        </p:txBody>
      </p:sp>
      <p:cxnSp>
        <p:nvCxnSpPr>
          <p:cNvPr id="93" name="Shape 93"/>
          <p:cNvCxnSpPr>
            <a:stCxn id="90" idx="3"/>
            <a:endCxn id="91" idx="1"/>
          </p:cNvCxnSpPr>
          <p:nvPr/>
        </p:nvCxnSpPr>
        <p:spPr>
          <a:xfrm>
            <a:off x="3328887" y="4128919"/>
            <a:ext cx="60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94" name="Shape 94"/>
          <p:cNvCxnSpPr>
            <a:stCxn id="91" idx="3"/>
            <a:endCxn id="92" idx="1"/>
          </p:cNvCxnSpPr>
          <p:nvPr/>
        </p:nvCxnSpPr>
        <p:spPr>
          <a:xfrm>
            <a:off x="4993795" y="4128919"/>
            <a:ext cx="60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Paper Introduction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Definition: </a:t>
            </a:r>
            <a:r>
              <a:rPr lang="en"/>
              <a:t>A </a:t>
            </a:r>
            <a:r>
              <a:rPr i="1" lang="en"/>
              <a:t>motif</a:t>
            </a:r>
            <a:r>
              <a:rPr lang="en"/>
              <a:t> is made up of one or more surgemes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Motifs are constrained to certain patterns of gestures, just as words are constrained to certain patterns of phonemes by the grammar of a language.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" sz="2400"/>
              <a:t>Motifs constrain the grammar of surgemes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Paper Introduction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45720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09" name="Shape 109"/>
          <p:cNvSpPr/>
          <p:nvPr/>
        </p:nvSpPr>
        <p:spPr>
          <a:xfrm>
            <a:off x="3859237" y="1778900"/>
            <a:ext cx="1063500" cy="76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Surgeme</a:t>
            </a:r>
          </a:p>
        </p:txBody>
      </p:sp>
      <p:sp>
        <p:nvSpPr>
          <p:cNvPr id="110" name="Shape 110"/>
          <p:cNvSpPr/>
          <p:nvPr/>
        </p:nvSpPr>
        <p:spPr>
          <a:xfrm>
            <a:off x="5524145" y="1778900"/>
            <a:ext cx="1063500" cy="76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Maneuver</a:t>
            </a:r>
          </a:p>
        </p:txBody>
      </p:sp>
      <p:sp>
        <p:nvSpPr>
          <p:cNvPr id="111" name="Shape 111"/>
          <p:cNvSpPr/>
          <p:nvPr/>
        </p:nvSpPr>
        <p:spPr>
          <a:xfrm>
            <a:off x="7189052" y="1778900"/>
            <a:ext cx="1283400" cy="76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Procedure</a:t>
            </a:r>
          </a:p>
        </p:txBody>
      </p:sp>
      <p:cxnSp>
        <p:nvCxnSpPr>
          <p:cNvPr id="112" name="Shape 112"/>
          <p:cNvCxnSpPr>
            <a:stCxn id="109" idx="3"/>
            <a:endCxn id="110" idx="1"/>
          </p:cNvCxnSpPr>
          <p:nvPr/>
        </p:nvCxnSpPr>
        <p:spPr>
          <a:xfrm>
            <a:off x="4922737" y="2160800"/>
            <a:ext cx="60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13" name="Shape 113"/>
          <p:cNvCxnSpPr>
            <a:stCxn id="110" idx="3"/>
            <a:endCxn id="111" idx="1"/>
          </p:cNvCxnSpPr>
          <p:nvPr/>
        </p:nvCxnSpPr>
        <p:spPr>
          <a:xfrm>
            <a:off x="6587645" y="2160800"/>
            <a:ext cx="60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14" name="Shape 114"/>
          <p:cNvSpPr/>
          <p:nvPr/>
        </p:nvSpPr>
        <p:spPr>
          <a:xfrm>
            <a:off x="3859237" y="3438794"/>
            <a:ext cx="1063500" cy="76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Phoneme</a:t>
            </a:r>
          </a:p>
        </p:txBody>
      </p:sp>
      <p:sp>
        <p:nvSpPr>
          <p:cNvPr id="115" name="Shape 115"/>
          <p:cNvSpPr/>
          <p:nvPr/>
        </p:nvSpPr>
        <p:spPr>
          <a:xfrm>
            <a:off x="5524145" y="3438794"/>
            <a:ext cx="1063500" cy="76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Sentence</a:t>
            </a:r>
          </a:p>
        </p:txBody>
      </p:sp>
      <p:sp>
        <p:nvSpPr>
          <p:cNvPr id="116" name="Shape 116"/>
          <p:cNvSpPr/>
          <p:nvPr/>
        </p:nvSpPr>
        <p:spPr>
          <a:xfrm>
            <a:off x="7189052" y="3438794"/>
            <a:ext cx="1283400" cy="76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Article</a:t>
            </a:r>
          </a:p>
        </p:txBody>
      </p:sp>
      <p:cxnSp>
        <p:nvCxnSpPr>
          <p:cNvPr id="117" name="Shape 117"/>
          <p:cNvCxnSpPr>
            <a:stCxn id="114" idx="3"/>
            <a:endCxn id="115" idx="1"/>
          </p:cNvCxnSpPr>
          <p:nvPr/>
        </p:nvCxnSpPr>
        <p:spPr>
          <a:xfrm>
            <a:off x="4922737" y="3820694"/>
            <a:ext cx="60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18" name="Shape 118"/>
          <p:cNvCxnSpPr>
            <a:stCxn id="115" idx="3"/>
            <a:endCxn id="116" idx="1"/>
          </p:cNvCxnSpPr>
          <p:nvPr/>
        </p:nvCxnSpPr>
        <p:spPr>
          <a:xfrm>
            <a:off x="6587645" y="3820694"/>
            <a:ext cx="60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19" name="Shape 119"/>
          <p:cNvSpPr/>
          <p:nvPr/>
        </p:nvSpPr>
        <p:spPr>
          <a:xfrm>
            <a:off x="3576500" y="1285862"/>
            <a:ext cx="1629000" cy="1504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/>
              <a:t>Motif</a:t>
            </a:r>
          </a:p>
        </p:txBody>
      </p:sp>
      <p:sp>
        <p:nvSpPr>
          <p:cNvPr id="120" name="Shape 120"/>
          <p:cNvSpPr/>
          <p:nvPr/>
        </p:nvSpPr>
        <p:spPr>
          <a:xfrm>
            <a:off x="3576500" y="2931287"/>
            <a:ext cx="1629000" cy="1504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Grammar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Paper Introduction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Problem: In surgery, we don’t know the maneuvers or motifs</a:t>
            </a:r>
          </a:p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Markov Process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Markov Process: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Is a Stochastic Process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The change of a Markov Process is modeled by random variables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Has the Markov Property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Memoryless</a:t>
            </a:r>
          </a:p>
          <a:p>
            <a:pPr indent="-381000" lvl="1" marL="914400">
              <a:spcBef>
                <a:spcPts val="0"/>
              </a:spcBef>
              <a:buSzPct val="100000"/>
            </a:pPr>
            <a:r>
              <a:rPr lang="en" sz="2400"/>
              <a:t>Predictions of the future state can be made without knowledge of the past</a:t>
            </a:r>
          </a:p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