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8" r:id="rId2"/>
    <p:sldId id="570" r:id="rId3"/>
    <p:sldId id="584" r:id="rId4"/>
    <p:sldId id="573" r:id="rId5"/>
    <p:sldId id="572" r:id="rId6"/>
    <p:sldId id="585" r:id="rId7"/>
    <p:sldId id="579" r:id="rId8"/>
    <p:sldId id="586" r:id="rId9"/>
    <p:sldId id="580" r:id="rId10"/>
    <p:sldId id="577" r:id="rId11"/>
    <p:sldId id="590" r:id="rId12"/>
    <p:sldId id="591" r:id="rId13"/>
    <p:sldId id="592" r:id="rId14"/>
    <p:sldId id="593" r:id="rId15"/>
    <p:sldId id="595" r:id="rId16"/>
    <p:sldId id="594" r:id="rId17"/>
    <p:sldId id="587" r:id="rId18"/>
    <p:sldId id="589" r:id="rId19"/>
    <p:sldId id="588" r:id="rId20"/>
    <p:sldId id="578" r:id="rId21"/>
    <p:sldId id="582" r:id="rId22"/>
    <p:sldId id="583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D72"/>
    <a:srgbClr val="663300"/>
    <a:srgbClr val="CF4520"/>
    <a:srgbClr val="EDDCA5"/>
    <a:srgbClr val="4C4C4C"/>
    <a:srgbClr val="9A8922"/>
    <a:srgbClr val="CC9900"/>
    <a:srgbClr val="457432"/>
    <a:srgbClr val="F8B57E"/>
    <a:srgbClr val="507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2" autoAdjust="0"/>
    <p:restoredTop sz="79320" autoAdjust="0"/>
  </p:normalViewPr>
  <p:slideViewPr>
    <p:cSldViewPr snapToGrid="0" snapToObjects="1">
      <p:cViewPr>
        <p:scale>
          <a:sx n="118" d="100"/>
          <a:sy n="118" d="100"/>
        </p:scale>
        <p:origin x="1048" y="440"/>
      </p:cViewPr>
      <p:guideLst>
        <p:guide orient="horz" pos="1620"/>
        <p:guide pos="2880"/>
      </p:guideLst>
    </p:cSldViewPr>
  </p:slideViewPr>
  <p:notesTextViewPr>
    <p:cViewPr>
      <p:scale>
        <a:sx n="60" d="100"/>
        <a:sy n="6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6937D-10D5-9A4E-8AE5-3BD40A349CB2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51CD-B87E-504E-9940-0A8EC0898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56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FCC8-D1FC-D145-A009-25D2FF8D2EB2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46913-DBF3-5540-BABC-D9F21B35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46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4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62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76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0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72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55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51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7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31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62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2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89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1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9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2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4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2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49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60912" y="1872814"/>
            <a:ext cx="6954100" cy="65350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de-DE" noProof="0" dirty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0912" y="1379532"/>
            <a:ext cx="6954100" cy="5143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Sub-title</a:t>
            </a:r>
            <a:endParaRPr lang="de-DE" noProof="0" dirty="0"/>
          </a:p>
        </p:txBody>
      </p:sp>
      <p:pic>
        <p:nvPicPr>
          <p:cNvPr id="8" name="Picture 7" descr="lcsr_RGBsmEmail_2016.png">
            <a:extLst>
              <a:ext uri="{FF2B5EF4-FFF2-40B4-BE49-F238E27FC236}">
                <a16:creationId xmlns:a16="http://schemas.microsoft.com/office/drawing/2014/main" id="{FE1FCCA1-5A29-458F-8D97-FC0A762D1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6305" y="289897"/>
            <a:ext cx="1396653" cy="457200"/>
          </a:xfrm>
          <a:prstGeom prst="rect">
            <a:avLst/>
          </a:prstGeom>
        </p:spPr>
      </p:pic>
      <p:pic>
        <p:nvPicPr>
          <p:cNvPr id="12" name="Picture 11" descr="Watermark of Johns Hopkins University shield logo.">
            <a:extLst>
              <a:ext uri="{FF2B5EF4-FFF2-40B4-BE49-F238E27FC236}">
                <a16:creationId xmlns:a16="http://schemas.microsoft.com/office/drawing/2014/main" id="{5B1FBB3F-ED39-44CB-9E16-FE0DDB390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rcRect r="21045" b="14253"/>
          <a:stretch/>
        </p:blipFill>
        <p:spPr>
          <a:xfrm>
            <a:off x="4885087" y="146879"/>
            <a:ext cx="4258913" cy="49966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56ECA-5D1A-46F3-AC6C-C8E59A3F72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912" y="2855842"/>
            <a:ext cx="6954288" cy="303313"/>
          </a:xfrm>
        </p:spPr>
        <p:txBody>
          <a:bodyPr anchor="ctr"/>
          <a:lstStyle>
            <a:lvl1pPr marL="0" indent="0">
              <a:buNone/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5CCF4B-26AD-42A8-8466-30458BADD2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12" y="3485202"/>
            <a:ext cx="6954288" cy="709111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Venue</a:t>
            </a:r>
          </a:p>
        </p:txBody>
      </p:sp>
      <p:pic>
        <p:nvPicPr>
          <p:cNvPr id="1026" name="Picture 2" descr="Image result for malone center for engineering in healthcare">
            <a:extLst>
              <a:ext uri="{FF2B5EF4-FFF2-40B4-BE49-F238E27FC236}">
                <a16:creationId xmlns:a16="http://schemas.microsoft.com/office/drawing/2014/main" id="{C6B81B74-7CF8-4D0A-91F8-5066555251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1" r="22836"/>
          <a:stretch/>
        </p:blipFill>
        <p:spPr bwMode="auto">
          <a:xfrm>
            <a:off x="387206" y="266511"/>
            <a:ext cx="1834262" cy="47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D729276-044F-4323-AFF9-1A5A7771E7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6715" y="291803"/>
            <a:ext cx="1396653" cy="4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9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60912" y="1872814"/>
            <a:ext cx="6954100" cy="9715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de-DE" noProof="0" dirty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0912" y="1359654"/>
            <a:ext cx="6954100" cy="5143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Sub-title</a:t>
            </a:r>
            <a:endParaRPr lang="de-DE" noProof="0" dirty="0"/>
          </a:p>
        </p:txBody>
      </p:sp>
      <p:pic>
        <p:nvPicPr>
          <p:cNvPr id="12" name="Picture 11" descr="Watermark of Johns Hopkins University shield logo.">
            <a:extLst>
              <a:ext uri="{FF2B5EF4-FFF2-40B4-BE49-F238E27FC236}">
                <a16:creationId xmlns:a16="http://schemas.microsoft.com/office/drawing/2014/main" id="{5B1FBB3F-ED39-44CB-9E16-FE0DDB390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rcRect r="21045" b="14253"/>
          <a:stretch/>
        </p:blipFill>
        <p:spPr>
          <a:xfrm>
            <a:off x="4885087" y="146879"/>
            <a:ext cx="4258913" cy="499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0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60912" y="1872814"/>
            <a:ext cx="6954100" cy="9715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de-DE" noProof="0" dirty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0912" y="1359654"/>
            <a:ext cx="6954100" cy="5143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Sub-title</a:t>
            </a:r>
            <a:endParaRPr lang="de-DE" noProof="0" dirty="0"/>
          </a:p>
        </p:txBody>
      </p:sp>
      <p:pic>
        <p:nvPicPr>
          <p:cNvPr id="12" name="Picture 11" descr="Watermark of Johns Hopkins University shield logo.">
            <a:extLst>
              <a:ext uri="{FF2B5EF4-FFF2-40B4-BE49-F238E27FC236}">
                <a16:creationId xmlns:a16="http://schemas.microsoft.com/office/drawing/2014/main" id="{5B1FBB3F-ED39-44CB-9E16-FE0DDB390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rcRect r="21045" b="14253"/>
          <a:stretch/>
        </p:blipFill>
        <p:spPr>
          <a:xfrm>
            <a:off x="4885087" y="146879"/>
            <a:ext cx="4258913" cy="499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4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02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4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39268D-0226-4B09-A0B8-AEFF5D65A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5098" y="4592169"/>
            <a:ext cx="531159" cy="5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171450"/>
            <a:ext cx="8404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800100"/>
            <a:ext cx="842486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6" r:id="rId3"/>
    <p:sldLayoutId id="2147483674" r:id="rId4"/>
    <p:sldLayoutId id="214748368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9.mp4"/><Relationship Id="rId7" Type="http://schemas.openxmlformats.org/officeDocument/2006/relationships/image" Target="../media/image1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9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BD80-CB3D-437D-A57D-968B50863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478B299-6147-478C-9766-8C8025DF6C3E}"/>
              </a:ext>
            </a:extLst>
          </p:cNvPr>
          <p:cNvSpPr txBox="1">
            <a:spLocks/>
          </p:cNvSpPr>
          <p:nvPr/>
        </p:nvSpPr>
        <p:spPr bwMode="auto">
          <a:xfrm>
            <a:off x="360912" y="3589552"/>
            <a:ext cx="6954288" cy="11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333333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9pPr>
          </a:lstStyle>
          <a:p>
            <a:pPr defTabSz="914400"/>
            <a:r>
              <a:rPr lang="en-US" sz="1600" kern="0" dirty="0"/>
              <a:t>Mentor</a:t>
            </a:r>
            <a:r>
              <a:rPr lang="en-US" sz="1600" kern="0"/>
              <a:t>: Dr. </a:t>
            </a:r>
            <a:r>
              <a:rPr lang="en-US" sz="1600" kern="0" dirty="0"/>
              <a:t>Mathias </a:t>
            </a:r>
            <a:r>
              <a:rPr lang="en-US" sz="1600" kern="0" dirty="0" err="1"/>
              <a:t>Unberath</a:t>
            </a:r>
            <a:endParaRPr lang="en-US" sz="12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BA108D-6702-4D3C-973D-61BFDE29B82C}"/>
              </a:ext>
            </a:extLst>
          </p:cNvPr>
          <p:cNvSpPr txBox="1">
            <a:spLocks/>
          </p:cNvSpPr>
          <p:nvPr/>
        </p:nvSpPr>
        <p:spPr bwMode="auto">
          <a:xfrm>
            <a:off x="341861" y="1341432"/>
            <a:ext cx="8887864" cy="81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TUM Neue Helvetica 55 Regular" pitchFamily="34" charset="0"/>
              </a:defRPr>
            </a:lvl9pPr>
          </a:lstStyle>
          <a:p>
            <a:pPr defTabSz="914400">
              <a:lnSpc>
                <a:spcPct val="150000"/>
              </a:lnSpc>
            </a:pPr>
            <a:r>
              <a:rPr lang="en-US" sz="2400" kern="0" dirty="0"/>
              <a:t>Improving Technical Proficiency in Robot-mediated Surgery</a:t>
            </a:r>
            <a:br>
              <a:rPr lang="en-US" sz="2400" kern="0" dirty="0"/>
            </a:br>
            <a:r>
              <a:rPr lang="en-US" sz="2400" kern="0" dirty="0"/>
              <a:t>Through Counterfactual Inquiry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84D1D-DC95-D64D-A924-3F4AC1EF0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Group 13: Hao, Ding</a:t>
            </a:r>
          </a:p>
        </p:txBody>
      </p:sp>
    </p:spTree>
    <p:extLst>
      <p:ext uri="{BB962C8B-B14F-4D97-AF65-F5344CB8AC3E}">
        <p14:creationId xmlns:p14="http://schemas.microsoft.com/office/powerpoint/2010/main" val="178223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example of annotating progress</a:t>
            </a:r>
          </a:p>
        </p:txBody>
      </p:sp>
      <p:pic>
        <p:nvPicPr>
          <p:cNvPr id="3" name="丁豪 2021-03-03 03.11.40" descr="丁豪 2021-03-03 03.11.40">
            <a:hlinkClick r:id="" action="ppaction://media"/>
            <a:extLst>
              <a:ext uri="{FF2B5EF4-FFF2-40B4-BE49-F238E27FC236}">
                <a16:creationId xmlns:a16="http://schemas.microsoft.com/office/drawing/2014/main" id="{C3A06377-466F-0F4F-A6ED-18BB9D86D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999" y="606058"/>
            <a:ext cx="5721122" cy="4537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EF40A9-E322-034F-A32A-2F1D77F18018}"/>
              </a:ext>
            </a:extLst>
          </p:cNvPr>
          <p:cNvSpPr txBox="1"/>
          <p:nvPr/>
        </p:nvSpPr>
        <p:spPr>
          <a:xfrm>
            <a:off x="6124344" y="729343"/>
            <a:ext cx="3019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Press ‘p’ for next frame.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Press ‘r’ for last frame.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Press other letter to annotate this frame as </a:t>
            </a:r>
            <a:r>
              <a:rPr lang="en-US" b="1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keyframe</a:t>
            </a: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label</a:t>
            </a: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the video segment between current and last keyframe.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example some annotation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F40A9-E322-034F-A32A-2F1D77F18018}"/>
              </a:ext>
            </a:extLst>
          </p:cNvPr>
          <p:cNvSpPr txBox="1"/>
          <p:nvPr/>
        </p:nvSpPr>
        <p:spPr>
          <a:xfrm>
            <a:off x="6124345" y="729343"/>
            <a:ext cx="3019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S: successful case</a:t>
            </a:r>
          </a:p>
          <a:p>
            <a:pPr lvl="1"/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motion that achieves its goal (from current state to the target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3yfpt-4zlo2" descr="3yfpt-4zlo2">
            <a:hlinkClick r:id="" action="ppaction://media"/>
            <a:extLst>
              <a:ext uri="{FF2B5EF4-FFF2-40B4-BE49-F238E27FC236}">
                <a16:creationId xmlns:a16="http://schemas.microsoft.com/office/drawing/2014/main" id="{1082E32B-ACD0-7045-A66D-B6BE5128AD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5" y="729343"/>
            <a:ext cx="5552167" cy="41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example some annotation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F40A9-E322-034F-A32A-2F1D77F18018}"/>
              </a:ext>
            </a:extLst>
          </p:cNvPr>
          <p:cNvSpPr txBox="1"/>
          <p:nvPr/>
        </p:nvSpPr>
        <p:spPr>
          <a:xfrm>
            <a:off x="6124344" y="729343"/>
            <a:ext cx="3019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F: failure case</a:t>
            </a:r>
          </a:p>
          <a:p>
            <a:pPr lvl="1"/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motion that does not achieve the goal (from current state to some other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3_G14_S0_f" descr="P3_G14_S0_f">
            <a:hlinkClick r:id="" action="ppaction://media"/>
            <a:extLst>
              <a:ext uri="{FF2B5EF4-FFF2-40B4-BE49-F238E27FC236}">
                <a16:creationId xmlns:a16="http://schemas.microsoft.com/office/drawing/2014/main" id="{911300D0-0221-364E-8E48-3FEBC9178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7" y="628650"/>
            <a:ext cx="5620658" cy="421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example some annotation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F40A9-E322-034F-A32A-2F1D77F18018}"/>
              </a:ext>
            </a:extLst>
          </p:cNvPr>
          <p:cNvSpPr txBox="1"/>
          <p:nvPr/>
        </p:nvSpPr>
        <p:spPr>
          <a:xfrm>
            <a:off x="6124344" y="729343"/>
            <a:ext cx="3019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M: make-up motions</a:t>
            </a:r>
          </a:p>
          <a:p>
            <a:pPr lvl="1"/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motion after a failure case (recovers state to the initial state.) </a:t>
            </a:r>
          </a:p>
        </p:txBody>
      </p:sp>
      <p:pic>
        <p:nvPicPr>
          <p:cNvPr id="3" name="P3_G14_S1_m" descr="P3_G14_S1_m">
            <a:hlinkClick r:id="" action="ppaction://media"/>
            <a:extLst>
              <a:ext uri="{FF2B5EF4-FFF2-40B4-BE49-F238E27FC236}">
                <a16:creationId xmlns:a16="http://schemas.microsoft.com/office/drawing/2014/main" id="{49709C5A-E673-B149-98A0-F455D5EC9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238" y="611471"/>
            <a:ext cx="5814106" cy="43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example some annotation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F40A9-E322-034F-A32A-2F1D77F18018}"/>
              </a:ext>
            </a:extLst>
          </p:cNvPr>
          <p:cNvSpPr txBox="1"/>
          <p:nvPr/>
        </p:nvSpPr>
        <p:spPr>
          <a:xfrm>
            <a:off x="6124344" y="729343"/>
            <a:ext cx="3019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N: follow-up motions</a:t>
            </a:r>
          </a:p>
          <a:p>
            <a:pPr lvl="1"/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Follow-up motion after a successful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4_G15_S1_n" descr="P4_G15_S1_n">
            <a:hlinkClick r:id="" action="ppaction://media"/>
            <a:extLst>
              <a:ext uri="{FF2B5EF4-FFF2-40B4-BE49-F238E27FC236}">
                <a16:creationId xmlns:a16="http://schemas.microsoft.com/office/drawing/2014/main" id="{3009128B-65E8-474D-BF7E-ABEE64CF9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5" y="729342"/>
            <a:ext cx="5656943" cy="42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</a:t>
            </a:r>
            <a:r>
              <a:rPr lang="en-US" dirty="0">
                <a:solidFill>
                  <a:srgbClr val="00B050"/>
                </a:solidFill>
              </a:rPr>
              <a:t>Multi-motion successful case</a:t>
            </a:r>
          </a:p>
        </p:txBody>
      </p:sp>
      <p:pic>
        <p:nvPicPr>
          <p:cNvPr id="3" name="P0_G12_S0_s (1)" descr="P0_G12_S0_s (1)">
            <a:hlinkClick r:id="" action="ppaction://media"/>
            <a:extLst>
              <a:ext uri="{FF2B5EF4-FFF2-40B4-BE49-F238E27FC236}">
                <a16:creationId xmlns:a16="http://schemas.microsoft.com/office/drawing/2014/main" id="{B8FEA11C-BC14-D844-8382-4EA42289B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999" y="628651"/>
            <a:ext cx="5112656" cy="3834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A533C-2CBD-D542-86F0-68588E259B84}"/>
              </a:ext>
            </a:extLst>
          </p:cNvPr>
          <p:cNvSpPr txBox="1"/>
          <p:nvPr/>
        </p:nvSpPr>
        <p:spPr>
          <a:xfrm>
            <a:off x="1960710" y="462098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One-motion G12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39891-2ECE-B544-93A6-7D33C5F6D62E}"/>
              </a:ext>
            </a:extLst>
          </p:cNvPr>
          <p:cNvSpPr txBox="1"/>
          <p:nvPr/>
        </p:nvSpPr>
        <p:spPr>
          <a:xfrm>
            <a:off x="6124344" y="729343"/>
            <a:ext cx="3019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During pairing and aligning, some gesture can have different solutions. (Different number of motions)</a:t>
            </a:r>
          </a:p>
          <a:p>
            <a:endParaRPr lang="en-US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Need to divide Multi-motion successful case into segments of motions </a:t>
            </a:r>
          </a:p>
        </p:txBody>
      </p:sp>
    </p:spTree>
    <p:extLst>
      <p:ext uri="{BB962C8B-B14F-4D97-AF65-F5344CB8AC3E}">
        <p14:creationId xmlns:p14="http://schemas.microsoft.com/office/powerpoint/2010/main" val="5029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Annotator – </a:t>
            </a:r>
            <a:r>
              <a:rPr lang="en-US" dirty="0">
                <a:solidFill>
                  <a:srgbClr val="00B050"/>
                </a:solidFill>
              </a:rPr>
              <a:t>Multi-motion successful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F40A9-E322-034F-A32A-2F1D77F18018}"/>
              </a:ext>
            </a:extLst>
          </p:cNvPr>
          <p:cNvSpPr txBox="1"/>
          <p:nvPr/>
        </p:nvSpPr>
        <p:spPr>
          <a:xfrm>
            <a:off x="6124344" y="729343"/>
            <a:ext cx="3019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During pairing and aligning, some gesture can have different solutions. (Different number of motions)</a:t>
            </a:r>
          </a:p>
          <a:p>
            <a:endParaRPr lang="en-US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Need to divide Multi-motion successful case into segments of motions </a:t>
            </a:r>
          </a:p>
        </p:txBody>
      </p:sp>
      <p:pic>
        <p:nvPicPr>
          <p:cNvPr id="3" name="P0_G12_S0_s" descr="P0_G12_S0_s">
            <a:hlinkClick r:id="" action="ppaction://media"/>
            <a:extLst>
              <a:ext uri="{FF2B5EF4-FFF2-40B4-BE49-F238E27FC236}">
                <a16:creationId xmlns:a16="http://schemas.microsoft.com/office/drawing/2014/main" id="{CFA7B4B7-730C-2D44-BF97-41485E515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976" y="729343"/>
            <a:ext cx="5050971" cy="3788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344AB-C25B-C543-B614-B26104E53ED9}"/>
              </a:ext>
            </a:extLst>
          </p:cNvPr>
          <p:cNvSpPr txBox="1"/>
          <p:nvPr/>
        </p:nvSpPr>
        <p:spPr>
          <a:xfrm>
            <a:off x="1960710" y="4620985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Two-motion G12</a:t>
            </a:r>
          </a:p>
        </p:txBody>
      </p:sp>
    </p:spTree>
    <p:extLst>
      <p:ext uri="{BB962C8B-B14F-4D97-AF65-F5344CB8AC3E}">
        <p14:creationId xmlns:p14="http://schemas.microsoft.com/office/powerpoint/2010/main" val="34073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Segments - example</a:t>
            </a:r>
          </a:p>
        </p:txBody>
      </p:sp>
      <p:pic>
        <p:nvPicPr>
          <p:cNvPr id="3" name="Knot_Tying_B001_capture1_P1_G13_S0_s" descr="Knot_Tying_B001_capture1_P1_G13_S0_s">
            <a:hlinkClick r:id="" action="ppaction://media"/>
            <a:extLst>
              <a:ext uri="{FF2B5EF4-FFF2-40B4-BE49-F238E27FC236}">
                <a16:creationId xmlns:a16="http://schemas.microsoft.com/office/drawing/2014/main" id="{3E2830E6-EE68-9146-9B3D-CC936C251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555" y="955562"/>
            <a:ext cx="4309834" cy="3232376"/>
          </a:xfrm>
          <a:prstGeom prst="rect">
            <a:avLst/>
          </a:prstGeom>
        </p:spPr>
      </p:pic>
      <p:pic>
        <p:nvPicPr>
          <p:cNvPr id="4" name="Knot_Tying_C001_capture1_P1_G13_S0_s" descr="Knot_Tying_C001_capture1_P1_G13_S0_s">
            <a:hlinkClick r:id="" action="ppaction://media"/>
            <a:extLst>
              <a:ext uri="{FF2B5EF4-FFF2-40B4-BE49-F238E27FC236}">
                <a16:creationId xmlns:a16="http://schemas.microsoft.com/office/drawing/2014/main" id="{DD64B23E-4A6A-8345-8273-4717F4EEB3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8611" y="955562"/>
            <a:ext cx="4309834" cy="3232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4CB48-5BE3-9A47-A084-B81135DD355D}"/>
              </a:ext>
            </a:extLst>
          </p:cNvPr>
          <p:cNvSpPr txBox="1"/>
          <p:nvPr/>
        </p:nvSpPr>
        <p:spPr>
          <a:xfrm>
            <a:off x="742636" y="4330184"/>
            <a:ext cx="36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Video Segment - novice Surgeon</a:t>
            </a:r>
            <a:endParaRPr lang="en-US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321C1-D639-654B-AB40-47485603CFCB}"/>
              </a:ext>
            </a:extLst>
          </p:cNvPr>
          <p:cNvSpPr txBox="1"/>
          <p:nvPr/>
        </p:nvSpPr>
        <p:spPr>
          <a:xfrm>
            <a:off x="4726319" y="4330184"/>
            <a:ext cx="419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Video Segment - Intermediate Surgeon</a:t>
            </a:r>
            <a:endParaRPr lang="en-US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Segments – </a:t>
            </a:r>
            <a:r>
              <a:rPr lang="en-US" dirty="0">
                <a:solidFill>
                  <a:srgbClr val="00B050"/>
                </a:solidFill>
              </a:rPr>
              <a:t>Interpolation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4F983-D312-4441-833E-2A67606D7B1E}"/>
              </a:ext>
            </a:extLst>
          </p:cNvPr>
          <p:cNvSpPr txBox="1"/>
          <p:nvPr/>
        </p:nvSpPr>
        <p:spPr>
          <a:xfrm>
            <a:off x="489857" y="990600"/>
            <a:ext cx="8153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Current method: </a:t>
            </a:r>
          </a:p>
          <a:p>
            <a:pPr lvl="1"/>
            <a:r>
              <a:rPr lang="en-US" sz="2000" kern="0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Dynamic Time Warping gives out frame correspondence. Image frames and kinematics are simply repeated. (kind of unreasonable)</a:t>
            </a:r>
            <a:endParaRPr lang="en-US" sz="1600" kern="0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Interpolation (exploring direction): </a:t>
            </a:r>
          </a:p>
          <a:p>
            <a:endParaRPr lang="en-US" sz="2000" kern="0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/>
            <a:r>
              <a:rPr lang="en-US" sz="2000" kern="0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 kinematics: Interpolation of kinematics between two frames that might generate smoother and more reasonable kinematics.</a:t>
            </a:r>
          </a:p>
          <a:p>
            <a:pPr lvl="1"/>
            <a:endParaRPr lang="en-US" sz="2000" kern="0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/>
            <a:r>
              <a:rPr lang="en-US" sz="2000" kern="0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 image frames: not trivial to interpolate two image frames. Might interpolate in feature space when encoded by the neural network.</a:t>
            </a:r>
          </a:p>
        </p:txBody>
      </p:sp>
    </p:spTree>
    <p:extLst>
      <p:ext uri="{BB962C8B-B14F-4D97-AF65-F5344CB8AC3E}">
        <p14:creationId xmlns:p14="http://schemas.microsoft.com/office/powerpoint/2010/main" val="280877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Performed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E48B0F-2DC4-D846-B0BE-D23FF0F5C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team:</a:t>
            </a:r>
          </a:p>
          <a:p>
            <a:pPr marL="457200" lvl="1" indent="0">
              <a:buNone/>
            </a:pPr>
            <a:r>
              <a:rPr lang="en-US" sz="1800" dirty="0"/>
              <a:t>Hao Ding: Wrote all codes and Annotated videos</a:t>
            </a:r>
          </a:p>
          <a:p>
            <a:endParaRPr lang="en-US" dirty="0"/>
          </a:p>
          <a:p>
            <a:r>
              <a:rPr lang="en-US" sz="2400" dirty="0"/>
              <a:t>Mentor:</a:t>
            </a:r>
          </a:p>
          <a:p>
            <a:pPr marL="457200" lvl="1" indent="0">
              <a:buNone/>
            </a:pPr>
            <a:r>
              <a:rPr lang="en-US" sz="1800" dirty="0"/>
              <a:t>Dr. Mathias </a:t>
            </a:r>
            <a:r>
              <a:rPr lang="en-US" sz="1800" dirty="0" err="1"/>
              <a:t>Unberath</a:t>
            </a:r>
            <a:r>
              <a:rPr lang="en-US" sz="1800" dirty="0"/>
              <a:t>: Advised students for all tasks.</a:t>
            </a:r>
          </a:p>
        </p:txBody>
      </p:sp>
    </p:spTree>
    <p:extLst>
      <p:ext uri="{BB962C8B-B14F-4D97-AF65-F5344CB8AC3E}">
        <p14:creationId xmlns:p14="http://schemas.microsoft.com/office/powerpoint/2010/main" val="57941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Problem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8CF1-ABF5-412D-8611-D715AD77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Motivation</a:t>
            </a:r>
          </a:p>
          <a:p>
            <a:pPr marL="457200" lvl="1" indent="0">
              <a:buNone/>
            </a:pPr>
            <a:r>
              <a:rPr lang="en-US" dirty="0"/>
              <a:t>Surgeon skill is among the strongest and most direct predictors for patient outcome. Using the powerful deep learning (DL) algorithm into assisting novice surgeons deserves a try. However, DL algorithm suffers generalization issues and low interpretability. Incorporating causality into DL algorithm is one promising way to address this problem.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Goals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Ultimate Goal:</a:t>
            </a:r>
          </a:p>
          <a:p>
            <a:pPr marL="914400" lvl="2" indent="0">
              <a:buNone/>
            </a:pPr>
            <a:r>
              <a:rPr lang="en-US" dirty="0"/>
              <a:t>Build a robust system to assist surgeons especially novice surgeons perform at expert-level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Practical Subgoals: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Data: Build a suitable dataset for study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Understandings: Explore the difference between novice- and expert- level commands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Algorithm: Explore methods</a:t>
            </a:r>
            <a:r>
              <a:rPr lang="zh-CN" altLang="en-US" dirty="0"/>
              <a:t> </a:t>
            </a:r>
            <a:r>
              <a:rPr lang="en-US" altLang="zh-CN" dirty="0"/>
              <a:t>to incorporate causal inference mechanisms into deep learning algorithms </a:t>
            </a:r>
            <a:endParaRPr lang="en-US" dirty="0"/>
          </a:p>
          <a:p>
            <a:pPr marL="457200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96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Plan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E48B0F-2DC4-D846-B0BE-D23FF0F5C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Weekly meeting:</a:t>
            </a:r>
          </a:p>
          <a:p>
            <a:pPr marL="457200" lvl="1" indent="0">
              <a:buNone/>
            </a:pPr>
            <a:r>
              <a:rPr lang="en-US" sz="1800" dirty="0"/>
              <a:t>Continued Weekly meeting with Robotics group in ARCADE Lab including Dr. Mathias </a:t>
            </a:r>
            <a:r>
              <a:rPr lang="en-US" sz="1800" dirty="0" err="1"/>
              <a:t>Unberath</a:t>
            </a:r>
            <a:r>
              <a:rPr lang="en-US" sz="1800" dirty="0"/>
              <a:t>.</a:t>
            </a:r>
          </a:p>
          <a:p>
            <a:endParaRPr lang="en-US" dirty="0"/>
          </a:p>
          <a:p>
            <a:r>
              <a:rPr lang="en-US" sz="2400" dirty="0"/>
              <a:t>Biweekly meeting:</a:t>
            </a:r>
          </a:p>
          <a:p>
            <a:pPr marL="457200" lvl="1" indent="0">
              <a:buNone/>
            </a:pPr>
            <a:r>
              <a:rPr lang="en-US" sz="1800" dirty="0"/>
              <a:t>Continued Biweekly personal meeting with Dr. Mathias </a:t>
            </a:r>
            <a:r>
              <a:rPr lang="en-US" sz="1800" dirty="0" err="1"/>
              <a:t>Unberath</a:t>
            </a:r>
            <a:r>
              <a:rPr lang="en-US" sz="1800" dirty="0"/>
              <a:t>.</a:t>
            </a:r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679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D61F-02C5-C447-9342-36831861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75EDC-26C6-AA4F-926B-DDC11CC48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/>
              <a:t>Murat </a:t>
            </a:r>
            <a:r>
              <a:rPr lang="en-US" sz="1200" dirty="0" err="1"/>
              <a:t>Kocaoglu</a:t>
            </a:r>
            <a:r>
              <a:rPr lang="en-US" sz="1200" dirty="0"/>
              <a:t>,  Christopher Snyder,  Alexandros G. </a:t>
            </a:r>
            <a:r>
              <a:rPr lang="en-US" sz="1200" dirty="0" err="1"/>
              <a:t>Dimakis</a:t>
            </a:r>
            <a:r>
              <a:rPr lang="en-US" sz="1200" dirty="0"/>
              <a:t>,  and Sriram Vishwanath.  </a:t>
            </a:r>
            <a:r>
              <a:rPr lang="en-US" sz="1200" dirty="0" err="1"/>
              <a:t>Causalgan</a:t>
            </a:r>
            <a:r>
              <a:rPr lang="en-US" sz="1200" dirty="0"/>
              <a:t>: Learning causal implicit generative models with adversarial training. In 6th International Conference on Learning Representations, ICLR 2018, Vancouver, BC, Canada, April 30 - May 3, 2018, Conference Track Proceedings. </a:t>
            </a:r>
            <a:r>
              <a:rPr lang="en-US" sz="1200" dirty="0" err="1"/>
              <a:t>OpenReview.net</a:t>
            </a:r>
            <a:r>
              <a:rPr lang="en-US" sz="1200" dirty="0"/>
              <a:t>, 2018</a:t>
            </a:r>
          </a:p>
          <a:p>
            <a:endParaRPr lang="en-US" sz="1200" dirty="0"/>
          </a:p>
          <a:p>
            <a:r>
              <a:rPr lang="en-US" sz="1200" dirty="0" err="1"/>
              <a:t>hristos</a:t>
            </a:r>
            <a:r>
              <a:rPr lang="en-US" sz="1200" dirty="0"/>
              <a:t> </a:t>
            </a:r>
            <a:r>
              <a:rPr lang="en-US" sz="1200" dirty="0" err="1"/>
              <a:t>Louizos</a:t>
            </a:r>
            <a:r>
              <a:rPr lang="en-US" sz="1200" dirty="0"/>
              <a:t>, Uri </a:t>
            </a:r>
            <a:r>
              <a:rPr lang="en-US" sz="1200" dirty="0" err="1"/>
              <a:t>Shalit</a:t>
            </a:r>
            <a:r>
              <a:rPr lang="en-US" sz="1200" dirty="0"/>
              <a:t>, Joris M. </a:t>
            </a:r>
            <a:r>
              <a:rPr lang="en-US" sz="1200" dirty="0" err="1"/>
              <a:t>Mooij</a:t>
            </a:r>
            <a:r>
              <a:rPr lang="en-US" sz="1200" dirty="0"/>
              <a:t>, David A. Sontag, Richard S. </a:t>
            </a:r>
            <a:r>
              <a:rPr lang="en-US" sz="1200" dirty="0" err="1"/>
              <a:t>Zemel</a:t>
            </a:r>
            <a:r>
              <a:rPr lang="en-US" sz="1200" dirty="0"/>
              <a:t>, and Max Welling. Causal effect inference with deep latent-variable models. In Advances in Neural Information Processing Systems 30: Annual Conference on Neural Information Processing Systems 2017, December 4-9, 2017, Long Beach, CA, USA, pages 6446–6456, 2017</a:t>
            </a:r>
          </a:p>
          <a:p>
            <a:endParaRPr lang="en-US" sz="1200" dirty="0"/>
          </a:p>
          <a:p>
            <a:r>
              <a:rPr lang="en-US" sz="1200" dirty="0"/>
              <a:t>Nick Pawlowski, Daniel Coelho de Castro, and Ben </a:t>
            </a:r>
            <a:r>
              <a:rPr lang="en-US" sz="1200" dirty="0" err="1"/>
              <a:t>Glocker</a:t>
            </a:r>
            <a:r>
              <a:rPr lang="en-US" sz="1200" dirty="0"/>
              <a:t>. Deep structural causal models for tractable counterfactual inference. In Advances in Neural Information Processing Systems 33: Annual Conference on Neural Information Processing Systems 2020, </a:t>
            </a:r>
            <a:r>
              <a:rPr lang="en-US" sz="1200" dirty="0" err="1"/>
              <a:t>NeurIPS</a:t>
            </a:r>
            <a:r>
              <a:rPr lang="en-US" sz="1200" dirty="0"/>
              <a:t> 2020, December 6-12, 2020, virtual, 2020.</a:t>
            </a:r>
          </a:p>
          <a:p>
            <a:endParaRPr lang="en-US" sz="1200" dirty="0"/>
          </a:p>
          <a:p>
            <a:r>
              <a:rPr lang="en-US" sz="1200" dirty="0"/>
              <a:t>Yu Kong and Yun Fu. Human action recognition and prediction: A survey. </a:t>
            </a:r>
            <a:r>
              <a:rPr lang="en-US" sz="1200" dirty="0" err="1"/>
              <a:t>CoRR</a:t>
            </a:r>
            <a:r>
              <a:rPr lang="en-US" sz="1200" dirty="0"/>
              <a:t>, abs/1806.11230, 2018</a:t>
            </a:r>
          </a:p>
        </p:txBody>
      </p:sp>
    </p:spTree>
    <p:extLst>
      <p:ext uri="{BB962C8B-B14F-4D97-AF65-F5344CB8AC3E}">
        <p14:creationId xmlns:p14="http://schemas.microsoft.com/office/powerpoint/2010/main" val="860701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D61F-02C5-C447-9342-36831861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75EDC-26C6-AA4F-926B-DDC11CC48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/>
              <a:t>Ashish Vaswani, Noam </a:t>
            </a:r>
            <a:r>
              <a:rPr lang="en-US" sz="1200" dirty="0" err="1"/>
              <a:t>Shazeer</a:t>
            </a:r>
            <a:r>
              <a:rPr lang="en-US" sz="1200" dirty="0"/>
              <a:t>, Niki Parmar, Jakob </a:t>
            </a:r>
            <a:r>
              <a:rPr lang="en-US" sz="1200" dirty="0" err="1"/>
              <a:t>Uszkoreit</a:t>
            </a:r>
            <a:r>
              <a:rPr lang="en-US" sz="1200" dirty="0"/>
              <a:t>, </a:t>
            </a:r>
            <a:r>
              <a:rPr lang="en-US" sz="1200" dirty="0" err="1"/>
              <a:t>Llion</a:t>
            </a:r>
            <a:r>
              <a:rPr lang="en-US" sz="1200" dirty="0"/>
              <a:t> Jones, Aidan N. Gomez, Lukasz Kaiser, and </a:t>
            </a:r>
            <a:r>
              <a:rPr lang="en-US" sz="1200" dirty="0" err="1"/>
              <a:t>Illia</a:t>
            </a:r>
            <a:r>
              <a:rPr lang="en-US" sz="1200" dirty="0"/>
              <a:t> </a:t>
            </a:r>
            <a:r>
              <a:rPr lang="en-US" sz="1200" dirty="0" err="1"/>
              <a:t>Polosukhin</a:t>
            </a:r>
            <a:r>
              <a:rPr lang="en-US" sz="1200" dirty="0"/>
              <a:t>. Attention is all you need. In Advances in Neural Information Processing Systems 30: Annual Conference on Neural Information Processing Systems 2017, December 4-9, 2017, Long Beach, CA, USA, pages 5998–6008, 2017.</a:t>
            </a:r>
          </a:p>
          <a:p>
            <a:endParaRPr lang="en-US" sz="1200" dirty="0"/>
          </a:p>
          <a:p>
            <a:r>
              <a:rPr lang="en-US" sz="1200" dirty="0" err="1"/>
              <a:t>Yixin</a:t>
            </a:r>
            <a:r>
              <a:rPr lang="en-US" sz="1200" dirty="0"/>
              <a:t> Gao, S. Swaroop </a:t>
            </a:r>
            <a:r>
              <a:rPr lang="en-US" sz="1200" dirty="0" err="1"/>
              <a:t>Vedula</a:t>
            </a:r>
            <a:r>
              <a:rPr lang="en-US" sz="1200" dirty="0"/>
              <a:t>, Carol E. </a:t>
            </a:r>
            <a:r>
              <a:rPr lang="en-US" sz="1200" dirty="0" err="1"/>
              <a:t>Reiley</a:t>
            </a:r>
            <a:r>
              <a:rPr lang="en-US" sz="1200" dirty="0"/>
              <a:t>, </a:t>
            </a:r>
            <a:r>
              <a:rPr lang="en-US" sz="1200" dirty="0" err="1"/>
              <a:t>Narges</a:t>
            </a:r>
            <a:r>
              <a:rPr lang="en-US" sz="1200" dirty="0"/>
              <a:t> </a:t>
            </a:r>
            <a:r>
              <a:rPr lang="en-US" sz="1200" dirty="0" err="1"/>
              <a:t>Ahmidi</a:t>
            </a:r>
            <a:r>
              <a:rPr lang="en-US" sz="1200" dirty="0"/>
              <a:t>, Balakrishnan </a:t>
            </a:r>
            <a:r>
              <a:rPr lang="en-US" sz="1200" dirty="0" err="1"/>
              <a:t>Varadarajan</a:t>
            </a:r>
            <a:r>
              <a:rPr lang="en-US" sz="1200" dirty="0"/>
              <a:t>, Henry C. Lin, </a:t>
            </a:r>
            <a:r>
              <a:rPr lang="en-US" sz="1200" dirty="0" err="1"/>
              <a:t>Lingling</a:t>
            </a:r>
            <a:r>
              <a:rPr lang="en-US" sz="1200" dirty="0"/>
              <a:t> Tao, Luca </a:t>
            </a:r>
            <a:r>
              <a:rPr lang="en-US" sz="1200" dirty="0" err="1"/>
              <a:t>Zappella</a:t>
            </a:r>
            <a:r>
              <a:rPr lang="en-US" sz="1200" dirty="0"/>
              <a:t>, </a:t>
            </a:r>
            <a:r>
              <a:rPr lang="en-US" sz="1200" dirty="0" err="1"/>
              <a:t>Benjam</a:t>
            </a:r>
            <a:r>
              <a:rPr lang="en-US" sz="1200" dirty="0"/>
              <a:t> ́</a:t>
            </a:r>
            <a:r>
              <a:rPr lang="en-US" sz="1200" dirty="0" err="1"/>
              <a:t>ın</a:t>
            </a:r>
            <a:r>
              <a:rPr lang="en-US" sz="1200" dirty="0"/>
              <a:t> B ́</a:t>
            </a:r>
            <a:r>
              <a:rPr lang="en-US" sz="1200" dirty="0" err="1"/>
              <a:t>ejar</a:t>
            </a:r>
            <a:r>
              <a:rPr lang="en-US" sz="1200" dirty="0"/>
              <a:t>, David D. </a:t>
            </a:r>
            <a:r>
              <a:rPr lang="en-US" sz="1200" dirty="0" err="1"/>
              <a:t>Yuh</a:t>
            </a:r>
            <a:r>
              <a:rPr lang="en-US" sz="1200" dirty="0"/>
              <a:t>, Chi </a:t>
            </a:r>
            <a:r>
              <a:rPr lang="en-US" sz="1200" dirty="0" err="1"/>
              <a:t>Chiung</a:t>
            </a:r>
            <a:r>
              <a:rPr lang="en-US" sz="1200" dirty="0"/>
              <a:t> Grace Chen, Ren ́e Vidal, Sanjeev </a:t>
            </a:r>
            <a:r>
              <a:rPr lang="en-US" sz="1200" dirty="0" err="1"/>
              <a:t>Khudanpur</a:t>
            </a:r>
            <a:r>
              <a:rPr lang="en-US" sz="1200" dirty="0"/>
              <a:t> and Gregory D. Hager, </a:t>
            </a:r>
            <a:r>
              <a:rPr lang="en-US" sz="1200" i="1" dirty="0"/>
              <a:t>The JHU-ISI Gesture and Skill Assessment Working Set (JIGSAWS): A Surgical Activity Dataset for Human Motion Modeling</a:t>
            </a:r>
            <a:r>
              <a:rPr lang="en-US" sz="1200" dirty="0"/>
              <a:t>, In Modeling and Monitoring of Computer Assisted Interventions (M2CAI) – MICCAI Workshop, 2014.</a:t>
            </a:r>
          </a:p>
          <a:p>
            <a:endParaRPr lang="en-US" sz="1200" dirty="0"/>
          </a:p>
          <a:p>
            <a:r>
              <a:rPr lang="en-US" sz="1200" dirty="0" err="1"/>
              <a:t>Narges</a:t>
            </a:r>
            <a:r>
              <a:rPr lang="en-US" sz="1200" dirty="0"/>
              <a:t> </a:t>
            </a:r>
            <a:r>
              <a:rPr lang="en-US" sz="1200" dirty="0" err="1"/>
              <a:t>Ahmidi</a:t>
            </a:r>
            <a:r>
              <a:rPr lang="en-US" sz="1200" dirty="0"/>
              <a:t>, </a:t>
            </a:r>
            <a:r>
              <a:rPr lang="en-US" sz="1200" dirty="0" err="1"/>
              <a:t>Lingling</a:t>
            </a:r>
            <a:r>
              <a:rPr lang="en-US" sz="1200" dirty="0"/>
              <a:t> Tao, Shahin </a:t>
            </a:r>
            <a:r>
              <a:rPr lang="en-US" sz="1200" dirty="0" err="1"/>
              <a:t>Sefati</a:t>
            </a:r>
            <a:r>
              <a:rPr lang="en-US" sz="1200" dirty="0"/>
              <a:t>, </a:t>
            </a:r>
            <a:r>
              <a:rPr lang="en-US" sz="1200" dirty="0" err="1"/>
              <a:t>Yixin</a:t>
            </a:r>
            <a:r>
              <a:rPr lang="en-US" sz="1200" dirty="0"/>
              <a:t> Gao, Colin Lea, </a:t>
            </a:r>
            <a:r>
              <a:rPr lang="en-US" sz="1200" dirty="0" err="1"/>
              <a:t>Benjamın</a:t>
            </a:r>
            <a:r>
              <a:rPr lang="en-US" sz="1200" dirty="0"/>
              <a:t> </a:t>
            </a:r>
            <a:r>
              <a:rPr lang="en-US" sz="1200" dirty="0" err="1"/>
              <a:t>Bejar</a:t>
            </a:r>
            <a:r>
              <a:rPr lang="en-US" sz="1200" dirty="0"/>
              <a:t> </a:t>
            </a:r>
            <a:r>
              <a:rPr lang="en-US" sz="1200" dirty="0" err="1"/>
              <a:t>Haro</a:t>
            </a:r>
            <a:r>
              <a:rPr lang="en-US" sz="1200" dirty="0"/>
              <a:t>, Luca </a:t>
            </a:r>
            <a:r>
              <a:rPr lang="en-US" sz="1200" dirty="0" err="1"/>
              <a:t>Zappella</a:t>
            </a:r>
            <a:r>
              <a:rPr lang="en-US" sz="1200" dirty="0"/>
              <a:t>, Sanjeev </a:t>
            </a:r>
            <a:r>
              <a:rPr lang="en-US" sz="1200" dirty="0" err="1"/>
              <a:t>Khudanpur</a:t>
            </a:r>
            <a:r>
              <a:rPr lang="en-US" sz="1200" dirty="0"/>
              <a:t>, Rene Vidal, Fellow, IEEE, Gregory D. Hager, </a:t>
            </a:r>
            <a:r>
              <a:rPr lang="en-US" sz="1200" i="1" dirty="0"/>
              <a:t>A Dataset and Benchmarks for Segmentation and Recognition of Gestures in Robotic Surgery, </a:t>
            </a:r>
            <a:r>
              <a:rPr lang="en-US" sz="1200" dirty="0"/>
              <a:t> Transaction of Biomedical Engineering, 2017. </a:t>
            </a:r>
          </a:p>
        </p:txBody>
      </p:sp>
    </p:spTree>
    <p:extLst>
      <p:ext uri="{BB962C8B-B14F-4D97-AF65-F5344CB8AC3E}">
        <p14:creationId xmlns:p14="http://schemas.microsoft.com/office/powerpoint/2010/main" val="410203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 - Overall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7A2A57-6DEC-D14D-B13C-F8F188C27DFB}"/>
              </a:ext>
            </a:extLst>
          </p:cNvPr>
          <p:cNvSpPr/>
          <p:nvPr/>
        </p:nvSpPr>
        <p:spPr>
          <a:xfrm>
            <a:off x="1200149" y="1295400"/>
            <a:ext cx="1645920" cy="1645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1EC4AE-5E25-024A-ACF9-01CEF333A586}"/>
              </a:ext>
            </a:extLst>
          </p:cNvPr>
          <p:cNvSpPr/>
          <p:nvPr/>
        </p:nvSpPr>
        <p:spPr>
          <a:xfrm>
            <a:off x="5817873" y="1295400"/>
            <a:ext cx="1645920" cy="1645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Understanding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D7A02-F9D5-0641-9E58-85B897E7DBB0}"/>
              </a:ext>
            </a:extLst>
          </p:cNvPr>
          <p:cNvSpPr/>
          <p:nvPr/>
        </p:nvSpPr>
        <p:spPr>
          <a:xfrm>
            <a:off x="3457574" y="3326130"/>
            <a:ext cx="1645920" cy="1645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479FD9-0AAE-E54E-9497-065E980F315B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2846069" y="2118360"/>
            <a:ext cx="2971804" cy="0"/>
          </a:xfrm>
          <a:prstGeom prst="straightConnector1">
            <a:avLst/>
          </a:prstGeom>
          <a:ln w="38100">
            <a:solidFill>
              <a:srgbClr val="042D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3AC86B-28D9-DB4C-A6BC-5DD8B370C840}"/>
              </a:ext>
            </a:extLst>
          </p:cNvPr>
          <p:cNvCxnSpPr>
            <a:cxnSpLocks/>
            <a:stCxn id="4" idx="5"/>
            <a:endCxn id="8" idx="1"/>
          </p:cNvCxnSpPr>
          <p:nvPr/>
        </p:nvCxnSpPr>
        <p:spPr>
          <a:xfrm>
            <a:off x="2605030" y="2700281"/>
            <a:ext cx="1093583" cy="866888"/>
          </a:xfrm>
          <a:prstGeom prst="straightConnector1">
            <a:avLst/>
          </a:prstGeom>
          <a:ln w="38100">
            <a:solidFill>
              <a:srgbClr val="042D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9377C3-3318-444E-9428-AF2B6D1E4AAE}"/>
              </a:ext>
            </a:extLst>
          </p:cNvPr>
          <p:cNvCxnSpPr>
            <a:cxnSpLocks/>
            <a:stCxn id="7" idx="3"/>
            <a:endCxn id="8" idx="7"/>
          </p:cNvCxnSpPr>
          <p:nvPr/>
        </p:nvCxnSpPr>
        <p:spPr>
          <a:xfrm flipH="1">
            <a:off x="4862455" y="2700281"/>
            <a:ext cx="1196457" cy="866888"/>
          </a:xfrm>
          <a:prstGeom prst="straightConnector1">
            <a:avLst/>
          </a:prstGeom>
          <a:ln w="38100">
            <a:solidFill>
              <a:srgbClr val="042D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425768-C83A-664D-A966-46942BB18FAF}"/>
              </a:ext>
            </a:extLst>
          </p:cNvPr>
          <p:cNvSpPr txBox="1"/>
          <p:nvPr/>
        </p:nvSpPr>
        <p:spPr>
          <a:xfrm>
            <a:off x="2739644" y="1643543"/>
            <a:ext cx="2967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Gain Understanding from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56E68-1687-584F-A76C-EAC4EE348788}"/>
              </a:ext>
            </a:extLst>
          </p:cNvPr>
          <p:cNvSpPr txBox="1"/>
          <p:nvPr/>
        </p:nvSpPr>
        <p:spPr>
          <a:xfrm>
            <a:off x="1116451" y="315950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 from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1AD350-9092-A744-B182-52B2A4700ABE}"/>
              </a:ext>
            </a:extLst>
          </p:cNvPr>
          <p:cNvSpPr txBox="1"/>
          <p:nvPr/>
        </p:nvSpPr>
        <p:spPr>
          <a:xfrm>
            <a:off x="5528990" y="314146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Help build algorithm</a:t>
            </a:r>
          </a:p>
        </p:txBody>
      </p:sp>
    </p:spTree>
    <p:extLst>
      <p:ext uri="{BB962C8B-B14F-4D97-AF65-F5344CB8AC3E}">
        <p14:creationId xmlns:p14="http://schemas.microsoft.com/office/powerpoint/2010/main" val="147427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 -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8CF1-ABF5-412D-8611-D715AD77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Fundamentals: JHU-ISI Gesture and Skill Assessment Working Set</a:t>
            </a:r>
            <a:r>
              <a:rPr lang="zh-CN" altLang="en-US" dirty="0"/>
              <a:t> （</a:t>
            </a:r>
            <a:r>
              <a:rPr lang="en-US" dirty="0"/>
              <a:t>JIGSAW</a:t>
            </a:r>
            <a:r>
              <a:rPr lang="zh-CN" altLang="en-US" dirty="0"/>
              <a:t>）</a:t>
            </a:r>
            <a:endParaRPr lang="en-US" altLang="zh-CN" dirty="0"/>
          </a:p>
          <a:p>
            <a:pPr marL="457200" lvl="1" indent="0">
              <a:buNone/>
            </a:pPr>
            <a:r>
              <a:rPr lang="en-US" dirty="0"/>
              <a:t>The dataset was captured using the </a:t>
            </a:r>
            <a:r>
              <a:rPr lang="en-US" i="1" dirty="0"/>
              <a:t>da Vinci</a:t>
            </a:r>
            <a:r>
              <a:rPr lang="en-US" dirty="0"/>
              <a:t> Surgical System from eight surgeons with different levels of skill performing five repetitions of three elementary surgical tasks on a bench-top model</a:t>
            </a:r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r>
              <a:rPr lang="en-US" dirty="0"/>
              <a:t>The </a:t>
            </a:r>
            <a:r>
              <a:rPr lang="en-US" b="1" dirty="0"/>
              <a:t>JIGSAWS </a:t>
            </a:r>
            <a:r>
              <a:rPr lang="en-US" dirty="0"/>
              <a:t>dataset consists of three components: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kinematic data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video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manual annotations: </a:t>
            </a:r>
            <a:r>
              <a:rPr lang="en-US" i="1" dirty="0"/>
              <a:t>gesture, skill level.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A1072-4856-4827-B52C-8A0676AE3CAE}"/>
              </a:ext>
            </a:extLst>
          </p:cNvPr>
          <p:cNvSpPr txBox="1"/>
          <p:nvPr/>
        </p:nvSpPr>
        <p:spPr>
          <a:xfrm>
            <a:off x="358776" y="4479638"/>
            <a:ext cx="6673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Yixin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Gao, S. Swaroop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Vedula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 Carol E.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Reiley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Narges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Ahmidi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 Balakrishnan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Varadarajan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 Henry C. Lin,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Lingling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Tao, Luca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Zappella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 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Benjam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́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ın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B ́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ejar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 David D.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Yuh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, Chi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Chiung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Grace Chen, Ren ́e Vidal, Sanjeev </a:t>
            </a:r>
            <a:r>
              <a:rPr lang="en-US" sz="800" dirty="0" err="1">
                <a:solidFill>
                  <a:srgbClr val="042D72"/>
                </a:solidFill>
                <a:latin typeface="Arial" panose="020B0604020202020204" pitchFamily="34" charset="0"/>
              </a:rPr>
              <a:t>Khudanpur</a:t>
            </a:r>
            <a:r>
              <a:rPr lang="en-US" sz="800" dirty="0">
                <a:solidFill>
                  <a:srgbClr val="042D72"/>
                </a:solidFill>
                <a:latin typeface="Arial" panose="020B0604020202020204" pitchFamily="34" charset="0"/>
              </a:rPr>
              <a:t> and Gregory D. Hager, The JHU-ISI Gesture and Skill Assessment Working Set (JIGSAWS): A Surgical Activity Dataset for Human Motion Modeling, In Modeling and Monitoring of Computer Assisted Interventions (M2CAI) – MICCAI Workshop, 2014.</a:t>
            </a:r>
          </a:p>
        </p:txBody>
      </p:sp>
      <p:pic>
        <p:nvPicPr>
          <p:cNvPr id="1026" name="Picture 2" descr="suktnp">
            <a:extLst>
              <a:ext uri="{FF2B5EF4-FFF2-40B4-BE49-F238E27FC236}">
                <a16:creationId xmlns:a16="http://schemas.microsoft.com/office/drawing/2014/main" id="{C86927E5-E918-0A47-A558-16437436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" y="3539838"/>
            <a:ext cx="38100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6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 -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8CF1-ABF5-412D-8611-D715AD77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Fundamentals: JIGSAW dataset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Target: Temporally align JIGSAW samples for causal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Works to be done: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Manually segmenting and paring videos.</a:t>
            </a:r>
          </a:p>
          <a:p>
            <a:pPr marL="914400" lvl="2" indent="0">
              <a:buNone/>
            </a:pPr>
            <a:r>
              <a:rPr lang="en-US" dirty="0"/>
              <a:t>Annotate the start and the end frame of each motion.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Making paired segments into same length</a:t>
            </a:r>
          </a:p>
          <a:p>
            <a:pPr marL="914400" lvl="2" indent="0">
              <a:buNone/>
            </a:pPr>
            <a:r>
              <a:rPr lang="en-US" dirty="0"/>
              <a:t>Algorithm: dynamic time warping</a:t>
            </a:r>
          </a:p>
          <a:p>
            <a:pPr marL="914400" lvl="2" indent="0">
              <a:buNone/>
            </a:pPr>
            <a:r>
              <a:rPr lang="en-US" dirty="0"/>
              <a:t>Distance function: l1 norm between normalized traveled distance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7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Dependencies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946832D-36F2-1442-8D08-58AA4F91F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046418"/>
              </p:ext>
            </p:extLst>
          </p:nvPr>
        </p:nvGraphicFramePr>
        <p:xfrm>
          <a:off x="358775" y="800100"/>
          <a:ext cx="8424862" cy="2199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4355">
                  <a:extLst>
                    <a:ext uri="{9D8B030D-6E8A-4147-A177-3AD203B41FA5}">
                      <a16:colId xmlns:a16="http://schemas.microsoft.com/office/drawing/2014/main" val="1419212237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53307358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557960233"/>
                    </a:ext>
                  </a:extLst>
                </a:gridCol>
                <a:gridCol w="3034347">
                  <a:extLst>
                    <a:ext uri="{9D8B030D-6E8A-4147-A177-3AD203B41FA5}">
                      <a16:colId xmlns:a16="http://schemas.microsoft.com/office/drawing/2014/main" val="3468248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Dependency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Contingency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61463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 algn="l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JIGSAW dataset</a:t>
                      </a:r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Fundamental dataset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Acquired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N/A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91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Computational Resources</a:t>
                      </a: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For Deep Learning experiments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Acquired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If crashed, ask Dr. </a:t>
                      </a:r>
                      <a:r>
                        <a:rPr lang="en-US" dirty="0" err="1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Unberath</a:t>
                      </a: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for other computers, or acquire on some clouds resources (e.g. AWS).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267105"/>
                  </a:ext>
                </a:extLst>
              </a:tr>
            </a:tbl>
          </a:graphicData>
        </a:graphic>
      </p:graphicFrame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3E5E625C-F9C8-C343-8401-F368A4FC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6229" y="955584"/>
            <a:ext cx="914400" cy="9144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416B88D9-530F-9444-AD5E-5775FD0E6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1206" y="2085340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18DECB-2C58-AE4B-BD96-F3C7C1DC4279}"/>
              </a:ext>
            </a:extLst>
          </p:cNvPr>
          <p:cNvSpPr txBox="1"/>
          <p:nvPr/>
        </p:nvSpPr>
        <p:spPr>
          <a:xfrm>
            <a:off x="446314" y="3461657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JIGSAW dataset: downloaded from official website.</a:t>
            </a:r>
          </a:p>
          <a:p>
            <a:endParaRPr lang="en-US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42D7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Computational Resources: Thin6 server.</a:t>
            </a:r>
          </a:p>
          <a:p>
            <a:endParaRPr lang="en-US" dirty="0">
              <a:solidFill>
                <a:srgbClr val="042D7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4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946832D-36F2-1442-8D08-58AA4F91F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906372"/>
              </p:ext>
            </p:extLst>
          </p:nvPr>
        </p:nvGraphicFramePr>
        <p:xfrm>
          <a:off x="359229" y="789215"/>
          <a:ext cx="8424861" cy="4028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3589">
                  <a:extLst>
                    <a:ext uri="{9D8B030D-6E8A-4147-A177-3AD203B41FA5}">
                      <a16:colId xmlns:a16="http://schemas.microsoft.com/office/drawing/2014/main" val="1419212237"/>
                    </a:ext>
                  </a:extLst>
                </a:gridCol>
                <a:gridCol w="4012985">
                  <a:extLst>
                    <a:ext uri="{9D8B030D-6E8A-4147-A177-3AD203B41FA5}">
                      <a16:colId xmlns:a16="http://schemas.microsoft.com/office/drawing/2014/main" val="2533073585"/>
                    </a:ext>
                  </a:extLst>
                </a:gridCol>
                <a:gridCol w="2808287">
                  <a:extLst>
                    <a:ext uri="{9D8B030D-6E8A-4147-A177-3AD203B41FA5}">
                      <a16:colId xmlns:a16="http://schemas.microsoft.com/office/drawing/2014/main" val="557960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Activities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Deliverables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6146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Minimal</a:t>
                      </a:r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Manually segment and pair videos.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Task-aligned JIGSAW dataset for causal analysis </a:t>
                      </a:r>
                      <a:r>
                        <a:rPr lang="en-US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+ Codes for Annotator and alignments</a:t>
                      </a:r>
                      <a:endParaRPr lang="en-US" dirty="0">
                        <a:solidFill>
                          <a:srgbClr val="042D72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916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Implement DTW to align videos segments temporally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5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Expected</a:t>
                      </a: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Statistical analysis for some properties of the trajectory.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Written</a:t>
                      </a:r>
                      <a:r>
                        <a:rPr lang="zh-CN" alt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analysis of understandings into novice- and expert-level robot command</a:t>
                      </a:r>
                      <a:endParaRPr lang="en-US" dirty="0">
                        <a:solidFill>
                          <a:srgbClr val="042D72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26710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Stretch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Implement the Kinematic Prediction Network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Development and evaluation of counterfactual model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442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Incorporate Causal inference mechanism into the DL methods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286204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0D56B00A-FB84-A249-8F91-CAC10122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0888" y="399824"/>
            <a:ext cx="1143226" cy="1143226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6F907400-2D6B-904F-B6B4-B8627329E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3802" y="1543050"/>
            <a:ext cx="914400" cy="914400"/>
          </a:xfrm>
          <a:prstGeom prst="rect">
            <a:avLst/>
          </a:prstGeom>
        </p:spPr>
      </p:pic>
      <p:sp>
        <p:nvSpPr>
          <p:cNvPr id="6" name="Minus 5">
            <a:extLst>
              <a:ext uri="{FF2B5EF4-FFF2-40B4-BE49-F238E27FC236}">
                <a16:creationId xmlns:a16="http://schemas.microsoft.com/office/drawing/2014/main" id="{30FABE2B-2B35-7C44-8FD5-47B2BF6AA387}"/>
              </a:ext>
            </a:extLst>
          </p:cNvPr>
          <p:cNvSpPr/>
          <p:nvPr/>
        </p:nvSpPr>
        <p:spPr>
          <a:xfrm rot="2908024">
            <a:off x="5070860" y="554946"/>
            <a:ext cx="512062" cy="604156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Timeline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ED40F88-6C47-B14F-BCF5-45E152E4D2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0758" y="810375"/>
          <a:ext cx="8682483" cy="410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536">
                  <a:extLst>
                    <a:ext uri="{9D8B030D-6E8A-4147-A177-3AD203B41FA5}">
                      <a16:colId xmlns:a16="http://schemas.microsoft.com/office/drawing/2014/main" val="2967145430"/>
                    </a:ext>
                  </a:extLst>
                </a:gridCol>
                <a:gridCol w="405256">
                  <a:extLst>
                    <a:ext uri="{9D8B030D-6E8A-4147-A177-3AD203B41FA5}">
                      <a16:colId xmlns:a16="http://schemas.microsoft.com/office/drawing/2014/main" val="234061749"/>
                    </a:ext>
                  </a:extLst>
                </a:gridCol>
                <a:gridCol w="405257">
                  <a:extLst>
                    <a:ext uri="{9D8B030D-6E8A-4147-A177-3AD203B41FA5}">
                      <a16:colId xmlns:a16="http://schemas.microsoft.com/office/drawing/2014/main" val="1549038725"/>
                    </a:ext>
                  </a:extLst>
                </a:gridCol>
                <a:gridCol w="405257">
                  <a:extLst>
                    <a:ext uri="{9D8B030D-6E8A-4147-A177-3AD203B41FA5}">
                      <a16:colId xmlns:a16="http://schemas.microsoft.com/office/drawing/2014/main" val="3129983527"/>
                    </a:ext>
                  </a:extLst>
                </a:gridCol>
                <a:gridCol w="405256">
                  <a:extLst>
                    <a:ext uri="{9D8B030D-6E8A-4147-A177-3AD203B41FA5}">
                      <a16:colId xmlns:a16="http://schemas.microsoft.com/office/drawing/2014/main" val="236248214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2044103951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2186790080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1987894646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1915491033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3812755139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931378770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1476758921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2150153138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3881659381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2232858632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3598990093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4220616019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670380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Activities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February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5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6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Data</a:t>
                      </a:r>
                    </a:p>
                  </a:txBody>
                  <a:tcPr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644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Manually segment and pair videos.</a:t>
                      </a:r>
                    </a:p>
                  </a:txBody>
                  <a:tcPr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15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Aligning videos segments </a:t>
                      </a:r>
                    </a:p>
                  </a:txBody>
                  <a:tcPr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94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600" kern="120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Understandings</a:t>
                      </a:r>
                      <a:endParaRPr lang="en-US" sz="1600" kern="1200" dirty="0">
                        <a:solidFill>
                          <a:srgbClr val="042D72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10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Statistical analysis for some properties of the trajectory</a:t>
                      </a: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36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4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Algorithm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14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Kinematic Prediction Network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132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Kinematic Prediction Network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26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Incorporate Causal inference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3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Final Materials</a:t>
                      </a:r>
                    </a:p>
                  </a:txBody>
                  <a:tcPr>
                    <a:solidFill>
                      <a:srgbClr val="663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472460"/>
                  </a:ext>
                </a:extLst>
              </a:tr>
            </a:tbl>
          </a:graphicData>
        </a:graphic>
      </p:graphicFrame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9C4B32CA-65D0-C64A-B053-DA0B0E8F70C5}"/>
              </a:ext>
            </a:extLst>
          </p:cNvPr>
          <p:cNvSpPr/>
          <p:nvPr/>
        </p:nvSpPr>
        <p:spPr>
          <a:xfrm>
            <a:off x="3838574" y="1219199"/>
            <a:ext cx="2028826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Finish Annotating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A259030E-5EE8-EA48-8C51-980E39D3351B}"/>
              </a:ext>
            </a:extLst>
          </p:cNvPr>
          <p:cNvSpPr/>
          <p:nvPr/>
        </p:nvSpPr>
        <p:spPr>
          <a:xfrm>
            <a:off x="4581524" y="1558086"/>
            <a:ext cx="2028826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Finish Aligning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A5F693F5-FAFE-2844-A2C7-F8FD0301B060}"/>
              </a:ext>
            </a:extLst>
          </p:cNvPr>
          <p:cNvSpPr/>
          <p:nvPr/>
        </p:nvSpPr>
        <p:spPr>
          <a:xfrm>
            <a:off x="5381623" y="2286748"/>
            <a:ext cx="2438401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Finalize Written Analysis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3711D29-30B9-134E-9BEC-063161DC7B72}"/>
              </a:ext>
            </a:extLst>
          </p:cNvPr>
          <p:cNvSpPr/>
          <p:nvPr/>
        </p:nvSpPr>
        <p:spPr>
          <a:xfrm>
            <a:off x="5867400" y="3035207"/>
            <a:ext cx="3045841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Finalize Training/Test Pipeline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A96BED64-DFCF-E64C-9BE9-01C715F85720}"/>
              </a:ext>
            </a:extLst>
          </p:cNvPr>
          <p:cNvSpPr/>
          <p:nvPr/>
        </p:nvSpPr>
        <p:spPr>
          <a:xfrm>
            <a:off x="6877048" y="3455057"/>
            <a:ext cx="2438401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Tuning and give reports</a:t>
            </a:r>
          </a:p>
        </p:txBody>
      </p:sp>
    </p:spTree>
    <p:extLst>
      <p:ext uri="{BB962C8B-B14F-4D97-AF65-F5344CB8AC3E}">
        <p14:creationId xmlns:p14="http://schemas.microsoft.com/office/powerpoint/2010/main" val="196494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00E6-D68B-44FF-B956-AA637EE2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ED40F88-6C47-B14F-BCF5-45E152E4D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423381"/>
              </p:ext>
            </p:extLst>
          </p:nvPr>
        </p:nvGraphicFramePr>
        <p:xfrm>
          <a:off x="230758" y="810375"/>
          <a:ext cx="8682483" cy="410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536">
                  <a:extLst>
                    <a:ext uri="{9D8B030D-6E8A-4147-A177-3AD203B41FA5}">
                      <a16:colId xmlns:a16="http://schemas.microsoft.com/office/drawing/2014/main" val="2967145430"/>
                    </a:ext>
                  </a:extLst>
                </a:gridCol>
                <a:gridCol w="405256">
                  <a:extLst>
                    <a:ext uri="{9D8B030D-6E8A-4147-A177-3AD203B41FA5}">
                      <a16:colId xmlns:a16="http://schemas.microsoft.com/office/drawing/2014/main" val="234061749"/>
                    </a:ext>
                  </a:extLst>
                </a:gridCol>
                <a:gridCol w="405257">
                  <a:extLst>
                    <a:ext uri="{9D8B030D-6E8A-4147-A177-3AD203B41FA5}">
                      <a16:colId xmlns:a16="http://schemas.microsoft.com/office/drawing/2014/main" val="1549038725"/>
                    </a:ext>
                  </a:extLst>
                </a:gridCol>
                <a:gridCol w="405257">
                  <a:extLst>
                    <a:ext uri="{9D8B030D-6E8A-4147-A177-3AD203B41FA5}">
                      <a16:colId xmlns:a16="http://schemas.microsoft.com/office/drawing/2014/main" val="3129983527"/>
                    </a:ext>
                  </a:extLst>
                </a:gridCol>
                <a:gridCol w="405256">
                  <a:extLst>
                    <a:ext uri="{9D8B030D-6E8A-4147-A177-3AD203B41FA5}">
                      <a16:colId xmlns:a16="http://schemas.microsoft.com/office/drawing/2014/main" val="236248214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2044103951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2186790080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1987894646"/>
                    </a:ext>
                  </a:extLst>
                </a:gridCol>
                <a:gridCol w="382461">
                  <a:extLst>
                    <a:ext uri="{9D8B030D-6E8A-4147-A177-3AD203B41FA5}">
                      <a16:colId xmlns:a16="http://schemas.microsoft.com/office/drawing/2014/main" val="1915491033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3812755139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931378770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1476758921"/>
                    </a:ext>
                  </a:extLst>
                </a:gridCol>
                <a:gridCol w="379928">
                  <a:extLst>
                    <a:ext uri="{9D8B030D-6E8A-4147-A177-3AD203B41FA5}">
                      <a16:colId xmlns:a16="http://schemas.microsoft.com/office/drawing/2014/main" val="2150153138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3881659381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2232858632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3598990093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4220616019"/>
                    </a:ext>
                  </a:extLst>
                </a:gridCol>
                <a:gridCol w="374673">
                  <a:extLst>
                    <a:ext uri="{9D8B030D-6E8A-4147-A177-3AD203B41FA5}">
                      <a16:colId xmlns:a16="http://schemas.microsoft.com/office/drawing/2014/main" val="670380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Activities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February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5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6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Data</a:t>
                      </a:r>
                    </a:p>
                  </a:txBody>
                  <a:tcPr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644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Manually segment and pair videos.</a:t>
                      </a:r>
                    </a:p>
                  </a:txBody>
                  <a:tcPr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15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Aligning videos segments </a:t>
                      </a:r>
                    </a:p>
                  </a:txBody>
                  <a:tcPr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94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600" kern="120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Understandings</a:t>
                      </a:r>
                      <a:endParaRPr lang="en-US" sz="1600" kern="1200" dirty="0">
                        <a:solidFill>
                          <a:srgbClr val="042D72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10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Statistical analysis for some properties of the trajectory</a:t>
                      </a: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36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4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Algorithm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14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Kinematic Prediction Network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132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Kinematic Prediction Network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26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Incorporate Causal inference</a:t>
                      </a: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3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42D72"/>
                          </a:solidFill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Final Materials</a:t>
                      </a:r>
                    </a:p>
                  </a:txBody>
                  <a:tcPr>
                    <a:solidFill>
                      <a:srgbClr val="663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472460"/>
                  </a:ext>
                </a:extLst>
              </a:tr>
            </a:tbl>
          </a:graphicData>
        </a:graphic>
      </p:graphicFrame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9C4B32CA-65D0-C64A-B053-DA0B0E8F70C5}"/>
              </a:ext>
            </a:extLst>
          </p:cNvPr>
          <p:cNvSpPr/>
          <p:nvPr/>
        </p:nvSpPr>
        <p:spPr>
          <a:xfrm>
            <a:off x="3838574" y="1219199"/>
            <a:ext cx="2028826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Finish Annotating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A259030E-5EE8-EA48-8C51-980E39D3351B}"/>
              </a:ext>
            </a:extLst>
          </p:cNvPr>
          <p:cNvSpPr/>
          <p:nvPr/>
        </p:nvSpPr>
        <p:spPr>
          <a:xfrm>
            <a:off x="4458432" y="1930970"/>
            <a:ext cx="2028826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Finish Aligning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A5F693F5-FAFE-2844-A2C7-F8FD0301B060}"/>
              </a:ext>
            </a:extLst>
          </p:cNvPr>
          <p:cNvSpPr/>
          <p:nvPr/>
        </p:nvSpPr>
        <p:spPr>
          <a:xfrm>
            <a:off x="5381623" y="2286748"/>
            <a:ext cx="2438401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Finalize Written Analysis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3711D29-30B9-134E-9BEC-063161DC7B72}"/>
              </a:ext>
            </a:extLst>
          </p:cNvPr>
          <p:cNvSpPr/>
          <p:nvPr/>
        </p:nvSpPr>
        <p:spPr>
          <a:xfrm>
            <a:off x="5867400" y="3035207"/>
            <a:ext cx="3045841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Finalize Training/Test Pipeline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A96BED64-DFCF-E64C-9BE9-01C715F85720}"/>
              </a:ext>
            </a:extLst>
          </p:cNvPr>
          <p:cNvSpPr/>
          <p:nvPr/>
        </p:nvSpPr>
        <p:spPr>
          <a:xfrm>
            <a:off x="6877048" y="3455057"/>
            <a:ext cx="2438401" cy="238125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Tuning and give reports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F4FA4829-4A58-0B45-8DAB-955E60DB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3002" y="1526102"/>
            <a:ext cx="914400" cy="9144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03D1A24-1D59-7945-8141-551FD6FE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477141"/>
            <a:ext cx="893532" cy="893532"/>
          </a:xfrm>
          <a:prstGeom prst="rect">
            <a:avLst/>
          </a:prstGeom>
        </p:spPr>
      </p:pic>
      <p:sp>
        <p:nvSpPr>
          <p:cNvPr id="12" name="Minus 11">
            <a:extLst>
              <a:ext uri="{FF2B5EF4-FFF2-40B4-BE49-F238E27FC236}">
                <a16:creationId xmlns:a16="http://schemas.microsoft.com/office/drawing/2014/main" id="{798EA2EA-9300-9349-B8ED-0E9CCD7808E7}"/>
              </a:ext>
            </a:extLst>
          </p:cNvPr>
          <p:cNvSpPr/>
          <p:nvPr/>
        </p:nvSpPr>
        <p:spPr>
          <a:xfrm rot="2908024">
            <a:off x="5012174" y="613033"/>
            <a:ext cx="400223" cy="433730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38C149B5-A829-1741-ADB1-4A6111139D30}"/>
              </a:ext>
            </a:extLst>
          </p:cNvPr>
          <p:cNvSpPr/>
          <p:nvPr/>
        </p:nvSpPr>
        <p:spPr>
          <a:xfrm>
            <a:off x="5465531" y="1526102"/>
            <a:ext cx="3447709" cy="228636"/>
          </a:xfrm>
          <a:prstGeom prst="wedgeRectCallout">
            <a:avLst>
              <a:gd name="adj1" fmla="val -43368"/>
              <a:gd name="adj2" fmla="val 98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42D72"/>
                </a:solidFill>
              </a:rPr>
              <a:t>Finish supplementary Annotating</a:t>
            </a:r>
          </a:p>
        </p:txBody>
      </p:sp>
    </p:spTree>
    <p:extLst>
      <p:ext uri="{BB962C8B-B14F-4D97-AF65-F5344CB8AC3E}">
        <p14:creationId xmlns:p14="http://schemas.microsoft.com/office/powerpoint/2010/main" val="1767372178"/>
      </p:ext>
    </p:extLst>
  </p:cSld>
  <p:clrMapOvr>
    <a:masterClrMapping/>
  </p:clrMapOvr>
</p:sld>
</file>

<file path=ppt/theme/theme1.xml><?xml version="1.0" encoding="utf-8"?>
<a:theme xmlns:a="http://schemas.openxmlformats.org/drawingml/2006/main" name="camp-tum-jhu-slid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4-04-21_2_TUM_JHU_template.potx" id="{A844F364-FC86-4F6B-B063-4CB3193CFD33}" vid="{02C20712-33D1-4C90-BE68-BFEAC6B84A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12422</TotalTime>
  <Words>1408</Words>
  <Application>Microsoft Macintosh PowerPoint</Application>
  <PresentationFormat>On-screen Show (16:9)</PresentationFormat>
  <Paragraphs>205</Paragraphs>
  <Slides>22</Slides>
  <Notes>22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TUM Neue Helvetica 55 Regular</vt:lpstr>
      <vt:lpstr>Arial</vt:lpstr>
      <vt:lpstr>Calibri</vt:lpstr>
      <vt:lpstr>camp-tum-jhu-slides</vt:lpstr>
      <vt:lpstr> </vt:lpstr>
      <vt:lpstr>Brief Problem Summary</vt:lpstr>
      <vt:lpstr>Technical Approach - Overall</vt:lpstr>
      <vt:lpstr>Technical Approach - Data</vt:lpstr>
      <vt:lpstr>Technical Approach - Data</vt:lpstr>
      <vt:lpstr>Dependencies</vt:lpstr>
      <vt:lpstr>Deliverables</vt:lpstr>
      <vt:lpstr>Previous Timeline</vt:lpstr>
      <vt:lpstr>Timeline</vt:lpstr>
      <vt:lpstr>Annotator – example of annotating progress</vt:lpstr>
      <vt:lpstr>Annotator – example some annotation</vt:lpstr>
      <vt:lpstr>Annotator – example some annotation</vt:lpstr>
      <vt:lpstr>Annotator – example some annotation</vt:lpstr>
      <vt:lpstr>Annotator – example some annotation</vt:lpstr>
      <vt:lpstr>Annotator – Multi-motion successful case</vt:lpstr>
      <vt:lpstr>Annotator – Multi-motion successful case</vt:lpstr>
      <vt:lpstr>Paired Segments - example</vt:lpstr>
      <vt:lpstr>Paired Segments – Interpolation</vt:lpstr>
      <vt:lpstr>Task Performed</vt:lpstr>
      <vt:lpstr>Management Plan</vt:lpstr>
      <vt:lpstr>Reading List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Mathias Unberath</dc:creator>
  <cp:lastModifiedBy>Hao Ding</cp:lastModifiedBy>
  <cp:revision>257</cp:revision>
  <dcterms:created xsi:type="dcterms:W3CDTF">2020-12-10T19:22:06Z</dcterms:created>
  <dcterms:modified xsi:type="dcterms:W3CDTF">2021-03-23T07:53:03Z</dcterms:modified>
</cp:coreProperties>
</file>