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839200" cy="3219451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X-ray Image Based Navigation 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for </a:t>
            </a:r>
            <a:r>
              <a:rPr kumimoji="1" lang="en-US" altLang="ja-JP" b="1" dirty="0" smtClean="0"/>
              <a:t>Hip </a:t>
            </a:r>
            <a:r>
              <a:rPr kumimoji="1" lang="en-US" altLang="ja-JP" b="1" dirty="0" smtClean="0"/>
              <a:t>Osteotomy</a:t>
            </a:r>
            <a:br>
              <a:rPr kumimoji="1" lang="en-US" altLang="ja-JP" b="1" dirty="0" smtClean="0"/>
            </a:br>
            <a:r>
              <a:rPr kumimoji="1" lang="en-US" altLang="ja-JP" b="1" smtClean="0"/>
              <a:t/>
            </a:r>
            <a:br>
              <a:rPr kumimoji="1" lang="en-US" altLang="ja-JP" b="1" smtClean="0"/>
            </a:br>
            <a:r>
              <a:rPr kumimoji="1" lang="en-US" altLang="ja-JP" sz="2800" smtClean="0"/>
              <a:t>Experiment </a:t>
            </a:r>
            <a:r>
              <a:rPr kumimoji="1" lang="en-US" altLang="ja-JP" sz="2800" dirty="0" smtClean="0"/>
              <a:t>with a cadaver specimen to </a:t>
            </a:r>
            <a:r>
              <a:rPr kumimoji="1" lang="en-US" altLang="ja-JP" sz="2800" dirty="0" smtClean="0"/>
              <a:t>evaluate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(1) </a:t>
            </a:r>
            <a:r>
              <a:rPr kumimoji="1" lang="en-US" altLang="ja-JP" sz="2800" dirty="0" smtClean="0"/>
              <a:t>feasibility </a:t>
            </a:r>
            <a:r>
              <a:rPr kumimoji="1" lang="en-US" altLang="ja-JP" sz="2800" dirty="0" smtClean="0"/>
              <a:t>of BB implantation and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(2) </a:t>
            </a:r>
            <a:r>
              <a:rPr kumimoji="1" lang="en-US" altLang="ja-JP" sz="2800" dirty="0" smtClean="0"/>
              <a:t>visibility </a:t>
            </a:r>
            <a:r>
              <a:rPr kumimoji="1" lang="en-US" altLang="ja-JP" sz="2800" dirty="0" smtClean="0"/>
              <a:t>on </a:t>
            </a:r>
            <a:r>
              <a:rPr kumimoji="1" lang="en-US" altLang="ja-JP" sz="2800" dirty="0" smtClean="0"/>
              <a:t>X-ray  </a:t>
            </a:r>
            <a:r>
              <a:rPr kumimoji="1" lang="en-US" altLang="ja-JP" sz="2800" dirty="0" smtClean="0"/>
              <a:t>images</a:t>
            </a:r>
            <a:endParaRPr kumimoji="1" lang="ja-JP" alt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305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i="1" dirty="0" smtClean="0"/>
              <a:t>Team Members</a:t>
            </a:r>
            <a:r>
              <a:rPr lang="en-US" sz="2000" dirty="0" smtClean="0"/>
              <a:t>: 	Michael Van </a:t>
            </a:r>
            <a:r>
              <a:rPr lang="en-US" sz="2000" dirty="0" err="1" smtClean="0"/>
              <a:t>Maele</a:t>
            </a:r>
            <a:r>
              <a:rPr lang="en-US" sz="2000" dirty="0" smtClean="0"/>
              <a:t> &amp; Jesse Hamilton</a:t>
            </a:r>
          </a:p>
          <a:p>
            <a:pPr algn="l"/>
            <a:r>
              <a:rPr lang="en-US" sz="2000" i="1" dirty="0" smtClean="0"/>
              <a:t>Mentors</a:t>
            </a:r>
            <a:r>
              <a:rPr lang="en-US" sz="2000" dirty="0" smtClean="0"/>
              <a:t>: 	Dr. </a:t>
            </a:r>
            <a:r>
              <a:rPr lang="en-US" sz="2000" dirty="0" err="1" smtClean="0"/>
              <a:t>Mehran</a:t>
            </a:r>
            <a:r>
              <a:rPr lang="en-US" sz="2000" dirty="0" smtClean="0"/>
              <a:t> Armand, Dr. </a:t>
            </a:r>
            <a:r>
              <a:rPr lang="en-US" sz="2000" dirty="0" err="1" smtClean="0"/>
              <a:t>Yoshito</a:t>
            </a:r>
            <a:r>
              <a:rPr lang="en-US" sz="2000" dirty="0" smtClean="0"/>
              <a:t> </a:t>
            </a:r>
            <a:r>
              <a:rPr lang="en-US" sz="2000" dirty="0" err="1" smtClean="0"/>
              <a:t>Otake</a:t>
            </a:r>
            <a:r>
              <a:rPr lang="en-US" sz="2000" dirty="0" smtClean="0"/>
              <a:t>, &amp; Ryan Murphy</a:t>
            </a:r>
          </a:p>
          <a:p>
            <a:pPr algn="l"/>
            <a:r>
              <a:rPr lang="en-US" sz="2000" i="1" dirty="0" smtClean="0"/>
              <a:t>Date:		</a:t>
            </a:r>
            <a:r>
              <a:rPr lang="en-US" sz="2000" dirty="0" smtClean="0"/>
              <a:t>April 10, 2012</a:t>
            </a:r>
          </a:p>
          <a:p>
            <a:pPr algn="l"/>
            <a:r>
              <a:rPr lang="en-US" sz="2000" i="1" dirty="0" smtClean="0"/>
              <a:t>Location:</a:t>
            </a:r>
            <a:r>
              <a:rPr lang="en-US" sz="2000" dirty="0"/>
              <a:t>	 International Center for </a:t>
            </a:r>
            <a:r>
              <a:rPr lang="en-US" sz="2000" dirty="0" err="1"/>
              <a:t>Orthopaedic</a:t>
            </a:r>
            <a:r>
              <a:rPr lang="en-US" sz="2000" dirty="0"/>
              <a:t> </a:t>
            </a:r>
            <a:r>
              <a:rPr lang="en-US" sz="2000" dirty="0" smtClean="0"/>
              <a:t>Advancement,			</a:t>
            </a:r>
            <a:r>
              <a:rPr lang="en-US" sz="2000" dirty="0" err="1" smtClean="0"/>
              <a:t>Bayview</a:t>
            </a:r>
            <a:r>
              <a:rPr lang="en-US" sz="2000" dirty="0" smtClean="0"/>
              <a:t> Campus, Johns Hopkins University</a:t>
            </a:r>
            <a:endParaRPr lang="en-US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61924"/>
            <a:ext cx="4285248" cy="1143000"/>
          </a:xfrm>
        </p:spPr>
        <p:txBody>
          <a:bodyPr/>
          <a:lstStyle/>
          <a:p>
            <a:r>
              <a:rPr kumimoji="1"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886" y="1600200"/>
            <a:ext cx="4876800" cy="4724400"/>
          </a:xfrm>
        </p:spPr>
        <p:txBody>
          <a:bodyPr>
            <a:normAutofit/>
          </a:bodyPr>
          <a:lstStyle/>
          <a:p>
            <a:r>
              <a:rPr kumimoji="1" lang="en-US" altLang="ja-JP" sz="2000" b="1" dirty="0" smtClean="0"/>
              <a:t>Date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dirty="0" smtClean="0"/>
              <a:t>April 10, 2012</a:t>
            </a:r>
            <a:endParaRPr kumimoji="1" lang="en-US" altLang="ja-JP" sz="2000" dirty="0" smtClean="0"/>
          </a:p>
          <a:p>
            <a:r>
              <a:rPr kumimoji="1" lang="en-US" altLang="ja-JP" sz="2000" b="1" dirty="0" smtClean="0"/>
              <a:t>Time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dirty="0" smtClean="0"/>
              <a:t>11:30AM – 1:30 PM</a:t>
            </a:r>
            <a:endParaRPr kumimoji="1" lang="en-US" altLang="ja-JP" sz="2000" dirty="0" smtClean="0"/>
          </a:p>
          <a:p>
            <a:r>
              <a:rPr kumimoji="1" lang="en-US" altLang="ja-JP" sz="2000" b="1" dirty="0" smtClean="0"/>
              <a:t>Place</a:t>
            </a:r>
            <a:r>
              <a:rPr kumimoji="1" lang="en-US" altLang="ja-JP" sz="2000" dirty="0" smtClean="0"/>
              <a:t>: International Center for </a:t>
            </a:r>
            <a:r>
              <a:rPr kumimoji="1" lang="en-US" altLang="ja-JP" sz="2000" dirty="0" err="1" smtClean="0"/>
              <a:t>Orthopaedic</a:t>
            </a:r>
            <a:r>
              <a:rPr kumimoji="1" lang="en-US" altLang="ja-JP" sz="2000" dirty="0" smtClean="0"/>
              <a:t> Advancement, </a:t>
            </a:r>
            <a:r>
              <a:rPr kumimoji="1" lang="en-US" altLang="ja-JP" sz="2000" dirty="0" err="1" smtClean="0"/>
              <a:t>Bayview</a:t>
            </a:r>
            <a:r>
              <a:rPr kumimoji="1" lang="en-US" altLang="ja-JP" sz="2000" dirty="0" smtClean="0"/>
              <a:t> Medical Center, Alpha Center </a:t>
            </a:r>
            <a:endParaRPr kumimoji="1" lang="en-US" altLang="ja-JP" sz="2000" dirty="0" smtClean="0"/>
          </a:p>
          <a:p>
            <a:r>
              <a:rPr kumimoji="1" lang="en-US" altLang="ja-JP" sz="2000" b="1" dirty="0" smtClean="0"/>
              <a:t>Materials/Devices</a:t>
            </a:r>
            <a:endParaRPr kumimoji="1" lang="en-US" altLang="ja-JP" sz="2000" dirty="0" smtClean="0"/>
          </a:p>
          <a:p>
            <a:pPr lvl="1"/>
            <a:r>
              <a:rPr kumimoji="1" lang="en-US" altLang="ja-JP" sz="1800" dirty="0" smtClean="0"/>
              <a:t>Cadaver specimen (extracted femur)</a:t>
            </a:r>
          </a:p>
          <a:p>
            <a:pPr lvl="1"/>
            <a:r>
              <a:rPr kumimoji="1" lang="en-US" altLang="ja-JP" sz="1800" dirty="0" smtClean="0"/>
              <a:t>C-arm (make/model: </a:t>
            </a:r>
            <a:r>
              <a:rPr kumimoji="1" lang="en-US" altLang="ja-JP" sz="1800" dirty="0" smtClean="0"/>
              <a:t>***?)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Beads </a:t>
            </a:r>
            <a:r>
              <a:rPr kumimoji="1" lang="en-US" altLang="ja-JP" sz="1800" dirty="0" smtClean="0"/>
              <a:t>(McMaster-Carr, stainless steel)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Super glue (Loctite Ultra Gel Control)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Drill with small diamete</a:t>
            </a:r>
            <a:r>
              <a:rPr kumimoji="1" lang="en-US" altLang="ja-JP" sz="1800" dirty="0" smtClean="0"/>
              <a:t>r bit</a:t>
            </a:r>
          </a:p>
          <a:p>
            <a:pPr lvl="1"/>
            <a:r>
              <a:rPr kumimoji="1" lang="en-US" altLang="ja-JP" sz="1800" dirty="0" smtClean="0"/>
              <a:t>Forceps, scissors, scalpel</a:t>
            </a:r>
            <a:endParaRPr kumimoji="1" lang="ja-JP" altLang="en-US" sz="1800" dirty="0"/>
          </a:p>
        </p:txBody>
      </p:sp>
      <p:pic>
        <p:nvPicPr>
          <p:cNvPr id="1026" name="Picture 2" descr="C:\Users\Jesse\Downloads\femurphotos\photo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66" y="2667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sse\Downloads\femurphotos\photo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10059" r="12105"/>
          <a:stretch/>
        </p:blipFill>
        <p:spPr bwMode="auto">
          <a:xfrm>
            <a:off x="6131691" y="4788166"/>
            <a:ext cx="2030930" cy="1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sse\Downloads\femurphotos\photo_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12944" r="30906" b="8460"/>
          <a:stretch/>
        </p:blipFill>
        <p:spPr bwMode="auto">
          <a:xfrm>
            <a:off x="4902466" y="4904873"/>
            <a:ext cx="1001029" cy="16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sse\Downloads\femurphotos\photo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3276599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389472" y="3469105"/>
            <a:ext cx="22860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5011" y="3525653"/>
            <a:ext cx="493295" cy="13190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75759" y="3525653"/>
            <a:ext cx="1955932" cy="15035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81716" y="1981200"/>
            <a:ext cx="24716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Femur with different size BBs attached with super glue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Methods</a:t>
            </a:r>
            <a:endParaRPr kumimoji="1" lang="ja-JP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Cleared overlying tissue using scissors and scalpel to expose bone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Drilled three very shallow burrs in distal end of femur (closely spaced, ~1-2 cm apart)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Applied super glue to burrs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Placed BB in each burr using forceps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Generously applied super glue over the BBs</a:t>
            </a:r>
          </a:p>
          <a:p>
            <a:pPr marL="0" indent="0">
              <a:buNone/>
            </a:pPr>
            <a:r>
              <a:rPr kumimoji="1" lang="en-US" altLang="ja-JP" i="1" dirty="0" smtClean="0"/>
              <a:t>Repeated steps 1-5 for four different size BBs, using three BBs of each size.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514350" indent="-514350">
              <a:buFont typeface="+mj-lt"/>
              <a:buAutoNum type="arabicPeriod" startAt="6"/>
            </a:pPr>
            <a:r>
              <a:rPr kumimoji="1" lang="en-US" altLang="ja-JP" dirty="0" smtClean="0"/>
              <a:t>Let glue dry for at least 10 minutes.</a:t>
            </a:r>
          </a:p>
          <a:p>
            <a:pPr marL="514350" indent="-514350">
              <a:buFont typeface="+mj-lt"/>
              <a:buAutoNum type="arabicPeriod" startAt="6"/>
            </a:pPr>
            <a:r>
              <a:rPr kumimoji="1" lang="en-US" altLang="ja-JP" dirty="0" smtClean="0"/>
              <a:t>Acquired two C-arm images at different view angles.</a:t>
            </a:r>
            <a:r>
              <a:rPr kumimoji="1" lang="en-US" altLang="ja-JP" dirty="0"/>
              <a:t> 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 startAt="6"/>
            </a:pPr>
            <a:r>
              <a:rPr kumimoji="1" lang="en-US" altLang="ja-JP" dirty="0" smtClean="0"/>
              <a:t>Attempted to dislodge BBs from bone by</a:t>
            </a:r>
          </a:p>
          <a:p>
            <a:pPr marL="914400" lvl="1" indent="-514350">
              <a:buFont typeface="+mj-lt"/>
              <a:buAutoNum type="alphaLcPeriod"/>
            </a:pPr>
            <a:r>
              <a:rPr kumimoji="1" lang="en-US" altLang="ja-JP" dirty="0" smtClean="0"/>
              <a:t>Hitting bone against hand</a:t>
            </a:r>
          </a:p>
          <a:p>
            <a:pPr marL="914400" lvl="1" indent="-514350">
              <a:buFont typeface="+mj-lt"/>
              <a:buAutoNum type="alphaLcPeriod"/>
            </a:pPr>
            <a:r>
              <a:rPr kumimoji="1" lang="en-US" altLang="ja-JP" dirty="0" smtClean="0"/>
              <a:t>Striking bone with mallet</a:t>
            </a:r>
          </a:p>
          <a:p>
            <a:pPr marL="914400" lvl="1" indent="-514350">
              <a:buFont typeface="+mj-lt"/>
              <a:buAutoNum type="alphaLcPeriod"/>
            </a:pPr>
            <a:r>
              <a:rPr kumimoji="1" lang="en-US" altLang="ja-JP" dirty="0" smtClean="0"/>
              <a:t>Picking BBs off with forceps</a:t>
            </a:r>
          </a:p>
          <a:p>
            <a:pPr marL="514350" indent="-514350">
              <a:buFont typeface="+mj-lt"/>
              <a:buAutoNum type="arabicPeriod" startAt="6"/>
            </a:pPr>
            <a:r>
              <a:rPr kumimoji="1" lang="en-US" altLang="ja-JP" dirty="0" smtClean="0"/>
              <a:t>Evaluated images for</a:t>
            </a:r>
          </a:p>
          <a:p>
            <a:pPr marL="914400" lvl="1" indent="-514350">
              <a:buFont typeface="+mj-lt"/>
              <a:buAutoNum type="alphaLcPeriod"/>
            </a:pPr>
            <a:r>
              <a:rPr kumimoji="1" lang="en-US" altLang="ja-JP" dirty="0" smtClean="0"/>
              <a:t>BB visibility (image contrast between BBs and surrounding bone/tissue)</a:t>
            </a:r>
          </a:p>
          <a:p>
            <a:pPr marL="914400" lvl="1" indent="-514350">
              <a:buFont typeface="+mj-lt"/>
              <a:buAutoNum type="alphaLcPeriod"/>
            </a:pPr>
            <a:r>
              <a:rPr kumimoji="1" lang="en-US" altLang="ja-JP" dirty="0" smtClean="0"/>
              <a:t>Ability  to distinguish between BB sizes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Methods</a:t>
            </a:r>
            <a:endParaRPr lang="en-US" dirty="0"/>
          </a:p>
        </p:txBody>
      </p:sp>
      <p:pic>
        <p:nvPicPr>
          <p:cNvPr id="3075" name="Picture 3" descr="C:\Users\Jesse\Downloads\femurphotos\photo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9406" r="10772" b="25375"/>
          <a:stretch/>
        </p:blipFill>
        <p:spPr bwMode="auto">
          <a:xfrm>
            <a:off x="4603134" y="1459800"/>
            <a:ext cx="33121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3817" y="3080266"/>
            <a:ext cx="609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580724" y="2242066"/>
            <a:ext cx="1518386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Jesse\Downloads\femurphotos\phot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9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sse\Downloads\femurphotos\photo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29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sse\Downloads\femurphotos\photo_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7628" y="40767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4900" y="1249862"/>
            <a:ext cx="129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step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1204549"/>
            <a:ext cx="789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3264932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Distal end of femur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1447800" y="3098100"/>
            <a:ext cx="609600" cy="351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14450" y="3961234"/>
            <a:ext cx="8191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85451" y="3614575"/>
            <a:ext cx="9560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8b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1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kumimoji="1" lang="en-US" altLang="ja-JP" b="1" dirty="0" smtClean="0"/>
              <a:t>Results</a:t>
            </a:r>
            <a:endParaRPr kumimoji="1" lang="ja-JP" altLang="en-US" b="1" dirty="0"/>
          </a:p>
        </p:txBody>
      </p:sp>
      <p:pic>
        <p:nvPicPr>
          <p:cNvPr id="1026" name="Picture 2" descr="C:\Users\YO\Documents\LStoreBackup\Collaboration\Osteotomy\20120411_BB_experiment\img_orig_0005750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" y="3962400"/>
            <a:ext cx="3248025" cy="2436019"/>
          </a:xfrm>
          <a:prstGeom prst="rect">
            <a:avLst/>
          </a:prstGeom>
          <a:noFill/>
        </p:spPr>
      </p:pic>
      <p:pic>
        <p:nvPicPr>
          <p:cNvPr id="1027" name="Picture 3" descr="C:\Users\YO\Documents\LStoreBackup\Collaboration\Osteotomy\20120411_BB_experiment\img_orig_0007207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" y="1219200"/>
            <a:ext cx="3248025" cy="2436019"/>
          </a:xfrm>
          <a:prstGeom prst="rect">
            <a:avLst/>
          </a:prstGeom>
          <a:noFill/>
        </p:spPr>
      </p:pic>
      <p:grpSp>
        <p:nvGrpSpPr>
          <p:cNvPr id="9" name="Group 39"/>
          <p:cNvGrpSpPr/>
          <p:nvPr/>
        </p:nvGrpSpPr>
        <p:grpSpPr>
          <a:xfrm rot="16200000">
            <a:off x="5638800" y="3581400"/>
            <a:ext cx="2438400" cy="2438400"/>
            <a:chOff x="1676400" y="838200"/>
            <a:chExt cx="3949700" cy="3949700"/>
          </a:xfrm>
        </p:grpSpPr>
        <p:sp>
          <p:nvSpPr>
            <p:cNvPr id="11" name="Block Arc 10"/>
            <p:cNvSpPr/>
            <p:nvPr/>
          </p:nvSpPr>
          <p:spPr bwMode="auto">
            <a:xfrm>
              <a:off x="1676400" y="838200"/>
              <a:ext cx="3949700" cy="3949700"/>
            </a:xfrm>
            <a:prstGeom prst="blockArc">
              <a:avLst>
                <a:gd name="adj1" fmla="val 4937404"/>
                <a:gd name="adj2" fmla="val 16724000"/>
                <a:gd name="adj3" fmla="val 84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直方体 50"/>
            <p:cNvSpPr/>
            <p:nvPr/>
          </p:nvSpPr>
          <p:spPr bwMode="auto">
            <a:xfrm>
              <a:off x="3503613" y="4086225"/>
              <a:ext cx="530225" cy="371475"/>
            </a:xfrm>
            <a:prstGeom prst="cube">
              <a:avLst>
                <a:gd name="adj" fmla="val 148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13" name="円柱 51"/>
            <p:cNvSpPr/>
            <p:nvPr/>
          </p:nvSpPr>
          <p:spPr bwMode="auto">
            <a:xfrm>
              <a:off x="3371849" y="1174751"/>
              <a:ext cx="529579" cy="4572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647431" y="4919529"/>
            <a:ext cx="546931" cy="13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1219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X-ray shot #1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962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X-ray shot #2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21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X-ray setting: **</a:t>
            </a:r>
            <a:r>
              <a:rPr kumimoji="1" lang="en-US" altLang="ja-JP" dirty="0" err="1" smtClean="0"/>
              <a:t>kVp</a:t>
            </a:r>
            <a:r>
              <a:rPr kumimoji="1" lang="en-US" altLang="ja-JP" dirty="0" smtClean="0"/>
              <a:t>, **</a:t>
            </a:r>
            <a:r>
              <a:rPr kumimoji="1" lang="en-US" altLang="ja-JP" dirty="0" err="1" smtClean="0"/>
              <a:t>mA</a:t>
            </a:r>
            <a:endParaRPr kumimoji="1" lang="ja-JP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4001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X-ray setting: **</a:t>
            </a:r>
            <a:r>
              <a:rPr kumimoji="1" lang="en-US" altLang="ja-JP" dirty="0" err="1" smtClean="0"/>
              <a:t>kVp</a:t>
            </a:r>
            <a:r>
              <a:rPr kumimoji="1" lang="en-US" altLang="ja-JP" dirty="0" smtClean="0"/>
              <a:t>, **</a:t>
            </a:r>
            <a:r>
              <a:rPr kumimoji="1" lang="en-US" altLang="ja-JP" dirty="0" err="1" smtClean="0"/>
              <a:t>mA</a:t>
            </a:r>
            <a:endParaRPr kumimoji="1" lang="ja-JP" altLang="en-US"/>
          </a:p>
        </p:txBody>
      </p:sp>
      <p:sp>
        <p:nvSpPr>
          <p:cNvPr id="29" name="Oval 28"/>
          <p:cNvSpPr/>
          <p:nvPr/>
        </p:nvSpPr>
        <p:spPr>
          <a:xfrm>
            <a:off x="6730299" y="2483493"/>
            <a:ext cx="228600" cy="19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Group 39"/>
          <p:cNvGrpSpPr/>
          <p:nvPr/>
        </p:nvGrpSpPr>
        <p:grpSpPr>
          <a:xfrm rot="19853089">
            <a:off x="5620769" y="1313431"/>
            <a:ext cx="2438400" cy="2438400"/>
            <a:chOff x="1676400" y="838200"/>
            <a:chExt cx="3949700" cy="3949700"/>
          </a:xfrm>
        </p:grpSpPr>
        <p:sp>
          <p:nvSpPr>
            <p:cNvPr id="31" name="Block Arc 30"/>
            <p:cNvSpPr/>
            <p:nvPr/>
          </p:nvSpPr>
          <p:spPr bwMode="auto">
            <a:xfrm>
              <a:off x="1676400" y="838200"/>
              <a:ext cx="3949700" cy="3949700"/>
            </a:xfrm>
            <a:prstGeom prst="blockArc">
              <a:avLst>
                <a:gd name="adj1" fmla="val 4937404"/>
                <a:gd name="adj2" fmla="val 16724000"/>
                <a:gd name="adj3" fmla="val 84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直方体 50"/>
            <p:cNvSpPr/>
            <p:nvPr/>
          </p:nvSpPr>
          <p:spPr bwMode="auto">
            <a:xfrm>
              <a:off x="3503613" y="4086225"/>
              <a:ext cx="530225" cy="371475"/>
            </a:xfrm>
            <a:prstGeom prst="cube">
              <a:avLst>
                <a:gd name="adj" fmla="val 1484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33" name="円柱 51"/>
            <p:cNvSpPr/>
            <p:nvPr/>
          </p:nvSpPr>
          <p:spPr bwMode="auto">
            <a:xfrm>
              <a:off x="3371849" y="1174751"/>
              <a:ext cx="529579" cy="4572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6577898" y="2680758"/>
            <a:ext cx="546931" cy="13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882698" y="24072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femur</a:t>
            </a:r>
            <a:endParaRPr kumimoji="1" lang="ja-JP" alt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477300" y="1899988"/>
            <a:ext cx="358903" cy="69715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25498" y="272376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table</a:t>
            </a:r>
            <a:endParaRPr kumimoji="1" lang="ja-JP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501698" y="183716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~**cm (approximate distance)</a:t>
            </a:r>
            <a:endParaRPr kumimoji="1" lang="ja-JP" altLang="en-US"/>
          </a:p>
        </p:txBody>
      </p:sp>
      <p:sp>
        <p:nvSpPr>
          <p:cNvPr id="41" name="Oval 40"/>
          <p:cNvSpPr/>
          <p:nvPr/>
        </p:nvSpPr>
        <p:spPr>
          <a:xfrm>
            <a:off x="6799831" y="4706597"/>
            <a:ext cx="228600" cy="19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100124" y="4780140"/>
            <a:ext cx="857273" cy="242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37831" y="4370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~**cm</a:t>
            </a:r>
            <a:endParaRPr kumimoji="1" lang="ja-JP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019800" y="91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C-arm setup</a:t>
            </a:r>
            <a:endParaRPr kumimoji="1" lang="ja-JP" alt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48961" y="85543"/>
            <a:ext cx="310616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was the C-arm setup? What were the x-ray settings?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51164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Results (Zoom In)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9600" y="685800"/>
            <a:ext cx="3352800" cy="2514600"/>
            <a:chOff x="76200" y="685800"/>
            <a:chExt cx="3352800" cy="2514600"/>
          </a:xfrm>
        </p:grpSpPr>
        <p:pic>
          <p:nvPicPr>
            <p:cNvPr id="4099" name="Picture 3" descr="F:\CIS\BBTest_20120410\C_Arm\carm_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85800"/>
              <a:ext cx="33528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295400" y="1066800"/>
              <a:ext cx="6096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2438400" y="1562100"/>
            <a:ext cx="2078179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530434" y="587606"/>
            <a:ext cx="2251363" cy="4110819"/>
            <a:chOff x="4724399" y="762000"/>
            <a:chExt cx="2251363" cy="4110819"/>
          </a:xfrm>
        </p:grpSpPr>
        <p:pic>
          <p:nvPicPr>
            <p:cNvPr id="4100" name="Picture 4" descr="F:\CIS\BBTest_20120410\C_Arm\carm_1.bm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8" t="15302" r="47216" b="43561"/>
            <a:stretch/>
          </p:blipFill>
          <p:spPr bwMode="auto">
            <a:xfrm>
              <a:off x="4724399" y="838200"/>
              <a:ext cx="2251363" cy="40346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05400" y="762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0080" y="77585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2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0" y="12324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3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41718" y="1291936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4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5900" y="1584086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5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0431" y="179579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6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69080" y="234960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7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20713" y="26667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8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7467" y="285550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9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8971" y="337872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10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8216" y="337872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11</a:t>
              </a:r>
              <a:endParaRPr kumimoji="1" lang="ja-JP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6631" y="4191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3200400"/>
            <a:ext cx="4299286" cy="3615002"/>
            <a:chOff x="228600" y="3200400"/>
            <a:chExt cx="4299286" cy="3615002"/>
          </a:xfrm>
        </p:grpSpPr>
        <p:pic>
          <p:nvPicPr>
            <p:cNvPr id="4098" name="Picture 2" descr="C:\Users\Jesse\Downloads\femurphotos\photo_1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4" t="11713" r="30221" b="25863"/>
            <a:stretch/>
          </p:blipFill>
          <p:spPr bwMode="auto">
            <a:xfrm>
              <a:off x="228600" y="3265691"/>
              <a:ext cx="4299286" cy="354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086100" y="534769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14600" y="5257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2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33600" y="4992515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3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6600" y="471422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4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95600" y="48869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5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09800" y="45059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6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66531" y="400973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7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28476" y="393878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8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2600" y="400003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9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90800" y="349507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10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28800" y="3581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11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52600" y="3200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FF0000"/>
                  </a:solidFill>
                </a:rPr>
                <a:t>12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48775"/>
              </p:ext>
            </p:extLst>
          </p:nvPr>
        </p:nvGraphicFramePr>
        <p:xfrm>
          <a:off x="4738253" y="4853920"/>
          <a:ext cx="3864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985076"/>
                <a:gridCol w="1729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r>
                        <a:rPr lang="en-US" baseline="0" dirty="0" smtClean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(mm)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en-US" baseline="0" dirty="0" smtClean="0"/>
                        <a:t> 2, 3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 (largest)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 (2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largest)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7, 8, 9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 (2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smallest)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10, 11, 12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 (smallest)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Discussion – BB Fixation</a:t>
            </a:r>
            <a:endParaRPr kumimoji="1" lang="ja-JP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No BBs dislodged after hitting bone against hand and striking bone with mallet </a:t>
            </a:r>
          </a:p>
          <a:p>
            <a:pPr lvl="1"/>
            <a:r>
              <a:rPr kumimoji="1" lang="en-US" altLang="ja-JP" dirty="0"/>
              <a:t>S</a:t>
            </a:r>
            <a:r>
              <a:rPr kumimoji="1" lang="en-US" altLang="ja-JP" dirty="0" smtClean="0"/>
              <a:t>imilar to mock surgical conditions</a:t>
            </a:r>
          </a:p>
          <a:p>
            <a:r>
              <a:rPr kumimoji="1" lang="en-US" altLang="ja-JP" dirty="0" smtClean="0"/>
              <a:t>Could pick off BBs with forceps</a:t>
            </a:r>
          </a:p>
          <a:p>
            <a:pPr lvl="1"/>
            <a:r>
              <a:rPr kumimoji="1" lang="en-US" altLang="ja-JP" dirty="0" smtClean="0"/>
              <a:t>Not similar to mock surgical conditions </a:t>
            </a:r>
          </a:p>
          <a:p>
            <a:r>
              <a:rPr kumimoji="1" lang="en-US" altLang="ja-JP" i="1" dirty="0" smtClean="0">
                <a:solidFill>
                  <a:srgbClr val="FF0000"/>
                </a:solidFill>
              </a:rPr>
              <a:t>Conclusion</a:t>
            </a:r>
            <a:r>
              <a:rPr kumimoji="1" lang="en-US" altLang="ja-JP" i="1" dirty="0" smtClean="0"/>
              <a:t>: We predict that our method should hold BBs in place during a cadaver surgery. </a:t>
            </a:r>
            <a:endParaRPr kumimoji="1" lang="ja-JP" altLang="en-US" i="1" dirty="0"/>
          </a:p>
        </p:txBody>
      </p:sp>
      <p:pic>
        <p:nvPicPr>
          <p:cNvPr id="4" name="Picture 6" descr="C:\Users\Jesse\Downloads\femurphotos\photo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6400" y="14732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esse\Downloads\femurphotos\photo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b="9642"/>
          <a:stretch/>
        </p:blipFill>
        <p:spPr bwMode="auto">
          <a:xfrm>
            <a:off x="6629400" y="4495799"/>
            <a:ext cx="2327564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19800" y="3733800"/>
            <a:ext cx="19812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886200" cy="3428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BBs visible on x-ray. Good image contrast versus background tissue.</a:t>
            </a:r>
          </a:p>
          <a:p>
            <a:r>
              <a:rPr lang="en-US" dirty="0" smtClean="0"/>
              <a:t>Radial symmetry algorithm could automatically distinguish between large and small BBs.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Conclusion:</a:t>
            </a:r>
            <a:r>
              <a:rPr lang="en-US" i="1" dirty="0" smtClean="0"/>
              <a:t> Should be possible to use different size BBs as confidence and fragment points.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Discussion – Image Analysis</a:t>
            </a:r>
            <a:endParaRPr kumimoji="1" lang="ja-JP" alt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56725"/>
              </p:ext>
            </p:extLst>
          </p:nvPr>
        </p:nvGraphicFramePr>
        <p:xfrm>
          <a:off x="2951018" y="4927600"/>
          <a:ext cx="6096000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BBs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BBs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/>
                        <a:t>Min radius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/>
                        <a:t>Max radius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/>
                        <a:t>Factor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/>
                        <a:t>ROI Radius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225779"/>
            <a:ext cx="2362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Controls detection sensitivity (higher value </a:t>
            </a:r>
            <a:r>
              <a:rPr lang="en-US" dirty="0" smtClean="0">
                <a:sym typeface="Wingdings" pitchFamily="2" charset="2"/>
              </a:rPr>
              <a:t> fewer BBs detected)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6150570"/>
            <a:ext cx="4572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Jesse\Desktop\im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4341" r="13162" b="9594"/>
          <a:stretch/>
        </p:blipFill>
        <p:spPr bwMode="auto">
          <a:xfrm>
            <a:off x="4724400" y="1219200"/>
            <a:ext cx="3352800" cy="34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8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472</Words>
  <Application>Microsoft Office PowerPoint</Application>
  <PresentationFormat>On-screen Show (4:3)</PresentationFormat>
  <Paragraphs>117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X-ray Image Based Navigation  for Hip Osteotomy  Experiment with a cadaver specimen to evaluate (1) feasibility of BB implantation and  (2) visibility on X-ray  images</vt:lpstr>
      <vt:lpstr>Summary</vt:lpstr>
      <vt:lpstr>Methods</vt:lpstr>
      <vt:lpstr>Methods</vt:lpstr>
      <vt:lpstr>Results</vt:lpstr>
      <vt:lpstr>Results (Zoom In)</vt:lpstr>
      <vt:lpstr>Discussion – BB Fixation</vt:lpstr>
      <vt:lpstr>Discussion – Image 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Summary</dc:title>
  <dc:creator>YO</dc:creator>
  <cp:lastModifiedBy>Jesse Ian Hamilton</cp:lastModifiedBy>
  <cp:revision>26</cp:revision>
  <dcterms:created xsi:type="dcterms:W3CDTF">2006-08-16T00:00:00Z</dcterms:created>
  <dcterms:modified xsi:type="dcterms:W3CDTF">2012-04-18T14:57:41Z</dcterms:modified>
</cp:coreProperties>
</file>