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527" r:id="rId2"/>
    <p:sldId id="528" r:id="rId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2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112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112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112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11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9593"/>
    <a:srgbClr val="8BBDBF"/>
    <a:srgbClr val="8BB4FD"/>
    <a:srgbClr val="CCCCFF"/>
    <a:srgbClr val="9999FF"/>
    <a:srgbClr val="FFCCCC"/>
    <a:srgbClr val="99CCFF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4" autoAdjust="0"/>
    <p:restoredTop sz="95304" autoAdjust="0"/>
  </p:normalViewPr>
  <p:slideViewPr>
    <p:cSldViewPr snapToGrid="0">
      <p:cViewPr>
        <p:scale>
          <a:sx n="88" d="100"/>
          <a:sy n="88" d="100"/>
        </p:scale>
        <p:origin x="736" y="3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handoutMaster" Target="handoutMasters/handoutMaster1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CBF8C59-4957-CB4B-A2D7-B5A4F0FDD9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7483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4BBD214-AA19-854A-A97A-B21DB3FA12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1739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BBD214-AA19-854A-A97A-B21DB3FA126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493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914400"/>
            <a:ext cx="38100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914400"/>
            <a:ext cx="38100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914400"/>
            <a:ext cx="3810000" cy="54864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914400"/>
            <a:ext cx="38100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914400"/>
            <a:ext cx="3810000" cy="54864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914400"/>
            <a:ext cx="38100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914400"/>
            <a:ext cx="38100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33800"/>
            <a:ext cx="38100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7" Type="http://schemas.openxmlformats.org/officeDocument/2006/relationships/image" Target="../media/image1.jpeg"/><Relationship Id="rId18" Type="http://schemas.openxmlformats.org/officeDocument/2006/relationships/image" Target="../media/image2.png"/><Relationship Id="rId19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8" name="Text Box 14"/>
          <p:cNvSpPr txBox="1">
            <a:spLocks noChangeArrowheads="1"/>
          </p:cNvSpPr>
          <p:nvPr/>
        </p:nvSpPr>
        <p:spPr bwMode="auto">
          <a:xfrm>
            <a:off x="3047633" y="6542128"/>
            <a:ext cx="55546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000" b="1" dirty="0" smtClean="0">
                <a:solidFill>
                  <a:schemeClr val="bg2"/>
                </a:solidFill>
              </a:rPr>
              <a:t>Engineering </a:t>
            </a:r>
            <a:r>
              <a:rPr lang="en-US" sz="1000" b="1" dirty="0">
                <a:solidFill>
                  <a:schemeClr val="bg2"/>
                </a:solidFill>
              </a:rPr>
              <a:t>Research Center for Computer Integrated Surgical Systems and Technology</a:t>
            </a:r>
          </a:p>
        </p:txBody>
      </p:sp>
      <p:sp>
        <p:nvSpPr>
          <p:cNvPr id="1040" name="Text Box 16"/>
          <p:cNvSpPr txBox="1">
            <a:spLocks noChangeArrowheads="1"/>
          </p:cNvSpPr>
          <p:nvPr userDrawn="1"/>
        </p:nvSpPr>
        <p:spPr bwMode="auto">
          <a:xfrm>
            <a:off x="547987" y="6541255"/>
            <a:ext cx="202668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1313" indent="-341313">
              <a:defRPr/>
            </a:pPr>
            <a:r>
              <a:rPr lang="en-US" sz="1000" dirty="0" smtClean="0">
                <a:latin typeface="+mj-lt"/>
              </a:rPr>
              <a:t>CIS 2, Spring 2015 </a:t>
            </a:r>
            <a:endParaRPr lang="en-US" sz="1000" dirty="0">
              <a:latin typeface="+mj-lt"/>
            </a:endParaRPr>
          </a:p>
        </p:txBody>
      </p:sp>
      <p:pic>
        <p:nvPicPr>
          <p:cNvPr id="7" name="Picture 6" descr="LCSR Logo - crop - tiny.jpg"/>
          <p:cNvPicPr>
            <a:picLocks noChangeAspect="1"/>
          </p:cNvPicPr>
          <p:nvPr/>
        </p:nvPicPr>
        <p:blipFill>
          <a:blip r:embed="rId17"/>
          <a:srcRect t="3885" b="9679"/>
          <a:stretch>
            <a:fillRect/>
          </a:stretch>
        </p:blipFill>
        <p:spPr>
          <a:xfrm>
            <a:off x="8814877" y="6437990"/>
            <a:ext cx="329123" cy="365760"/>
          </a:xfrm>
          <a:prstGeom prst="rect">
            <a:avLst/>
          </a:prstGeom>
        </p:spPr>
      </p:pic>
      <p:pic>
        <p:nvPicPr>
          <p:cNvPr id="8" name="Picture 7" descr="ERC logo 12.12.08.pdf"/>
          <p:cNvPicPr>
            <a:picLocks noChangeAspect="1"/>
          </p:cNvPicPr>
          <p:nvPr/>
        </p:nvPicPr>
        <p:blipFill>
          <a:blip r:embed="rId18"/>
          <a:srcRect l="22560" t="19588" r="29205" b="37082"/>
          <a:stretch>
            <a:fillRect/>
          </a:stretch>
        </p:blipFill>
        <p:spPr>
          <a:xfrm>
            <a:off x="8561193" y="6483710"/>
            <a:ext cx="274320" cy="320040"/>
          </a:xfrm>
          <a:prstGeom prst="rect">
            <a:avLst/>
          </a:prstGeom>
        </p:spPr>
      </p:pic>
      <p:pic>
        <p:nvPicPr>
          <p:cNvPr id="9" name="Picture 8" descr="cisst_446_projects_logo_whiteback.png"/>
          <p:cNvPicPr>
            <a:picLocks noChangeAspect="1"/>
          </p:cNvPicPr>
          <p:nvPr userDrawn="1"/>
        </p:nvPicPr>
        <p:blipFill>
          <a:blip r:embed="rId19"/>
          <a:srcRect t="12205" b="18228"/>
          <a:stretch>
            <a:fillRect/>
          </a:stretch>
        </p:blipFill>
        <p:spPr>
          <a:xfrm>
            <a:off x="1" y="6470731"/>
            <a:ext cx="556686" cy="38726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112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112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112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pitchFamily="-112" charset="-128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112" charset="-128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2" charset="-128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112" charset="-128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112" charset="-128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112" charset="-128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0914" y="454347"/>
            <a:ext cx="8316686" cy="895482"/>
          </a:xfrm>
        </p:spPr>
        <p:txBody>
          <a:bodyPr/>
          <a:lstStyle/>
          <a:p>
            <a:r>
              <a:rPr lang="en-US" dirty="0" smtClean="0"/>
              <a:t>Visual Feedback for Skill Acquisition in Cataract Surgery</a:t>
            </a:r>
            <a:br>
              <a:rPr lang="en-US" dirty="0" smtClean="0"/>
            </a:br>
            <a:r>
              <a:rPr lang="en-US" sz="2000" b="0" dirty="0"/>
              <a:t> </a:t>
            </a:r>
            <a:r>
              <a:rPr lang="en-US" sz="2000" b="0" dirty="0" smtClean="0"/>
              <a:t>Student: </a:t>
            </a:r>
            <a:r>
              <a:rPr lang="en-US" sz="2000" b="0" dirty="0" err="1" smtClean="0"/>
              <a:t>Abhilash</a:t>
            </a:r>
            <a:r>
              <a:rPr lang="en-US" sz="2000" b="0" dirty="0" smtClean="0"/>
              <a:t> Balachandran</a:t>
            </a:r>
            <a:br>
              <a:rPr lang="en-US" sz="2000" b="0" dirty="0" smtClean="0"/>
            </a:br>
            <a:r>
              <a:rPr lang="en-US" sz="2000" b="0" dirty="0" smtClean="0"/>
              <a:t>Mentors: </a:t>
            </a:r>
            <a:r>
              <a:rPr lang="en-US" sz="2000" b="0" dirty="0" err="1" smtClean="0"/>
              <a:t>Swaroop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Vedulla</a:t>
            </a:r>
            <a:r>
              <a:rPr lang="en-US" sz="2000" b="0" dirty="0" smtClean="0"/>
              <a:t>, Austin Reiter</a:t>
            </a:r>
            <a:endParaRPr lang="en-US" b="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03200" y="1915886"/>
            <a:ext cx="4883069" cy="4484913"/>
          </a:xfrm>
        </p:spPr>
        <p:txBody>
          <a:bodyPr/>
          <a:lstStyle/>
          <a:p>
            <a:pPr>
              <a:buNone/>
            </a:pPr>
            <a:r>
              <a:rPr lang="en-US" sz="2000" b="1" dirty="0" smtClean="0"/>
              <a:t>Goals: </a:t>
            </a:r>
          </a:p>
          <a:p>
            <a:pPr indent="-176213"/>
            <a:r>
              <a:rPr lang="en-US" sz="2000" dirty="0" smtClean="0"/>
              <a:t>Assist in skill development of novice surgeons for </a:t>
            </a:r>
            <a:r>
              <a:rPr lang="en-US" sz="2000" dirty="0" err="1" smtClean="0"/>
              <a:t>capsulorhexis</a:t>
            </a:r>
            <a:r>
              <a:rPr lang="en-US" sz="2000" dirty="0" smtClean="0"/>
              <a:t> with the help of visual cues.</a:t>
            </a:r>
          </a:p>
          <a:p>
            <a:pPr>
              <a:buNone/>
            </a:pPr>
            <a:r>
              <a:rPr lang="en-US" sz="2000" b="1" dirty="0" smtClean="0"/>
              <a:t>Significance:</a:t>
            </a:r>
          </a:p>
          <a:p>
            <a:pPr indent="-176213"/>
            <a:r>
              <a:rPr lang="en-US" sz="2000" dirty="0" smtClean="0"/>
              <a:t>Feedback currently, is in the form of instruction.</a:t>
            </a:r>
          </a:p>
          <a:p>
            <a:pPr>
              <a:buNone/>
            </a:pPr>
            <a:r>
              <a:rPr lang="en-US" sz="2000" b="1" dirty="0" smtClean="0"/>
              <a:t>Results:</a:t>
            </a:r>
          </a:p>
          <a:p>
            <a:pPr indent="-176213"/>
            <a:r>
              <a:rPr lang="en-US" sz="2000" dirty="0" smtClean="0"/>
              <a:t>Phantom for simulating the task</a:t>
            </a:r>
          </a:p>
          <a:p>
            <a:pPr indent="-176213"/>
            <a:r>
              <a:rPr lang="en-US" sz="2000" dirty="0" smtClean="0"/>
              <a:t>Visual overlay of forces in tool motion video</a:t>
            </a:r>
          </a:p>
          <a:p>
            <a:pPr>
              <a:buNone/>
            </a:pPr>
            <a:endParaRPr lang="en-US" sz="2000" b="1" dirty="0" smtClean="0"/>
          </a:p>
          <a:p>
            <a:pPr>
              <a:buNone/>
            </a:pPr>
            <a:endParaRPr lang="en-US" sz="2000" b="1" dirty="0" smtClean="0"/>
          </a:p>
          <a:p>
            <a:pPr indent="-176213">
              <a:buNone/>
            </a:pPr>
            <a:endParaRPr lang="en-US" sz="2000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488022" y="1915886"/>
            <a:ext cx="2683521" cy="448491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4963569" y="1915886"/>
            <a:ext cx="4180431" cy="361405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Robot and Phantom considered</a:t>
            </a:r>
            <a:endParaRPr lang="en-US" dirty="0"/>
          </a:p>
        </p:txBody>
      </p:sp>
      <p:pic>
        <p:nvPicPr>
          <p:cNvPr id="4" name="Content Placeholder 3" descr="../../Desktop/Screen%20Shot%202017-05-17%20at%2010.53.43%20PM.pn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970813" y="2171700"/>
            <a:ext cx="2452915" cy="28121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8614" y="1364342"/>
            <a:ext cx="3608774" cy="482599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ERC 2010 Talk Template">
  <a:themeElements>
    <a:clrScheme name="CIS-Lectur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IS-Lectur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</a:objectDefaults>
  <a:extraClrSchemeLst>
    <a:extraClrScheme>
      <a:clrScheme name="CIS-Lectur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-Lectur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ERC 2010 Talk Template.potx</Template>
  <TotalTime>90</TotalTime>
  <Words>59</Words>
  <Application>Microsoft Macintosh PowerPoint</Application>
  <PresentationFormat>On-screen Show (4:3)</PresentationFormat>
  <Paragraphs>12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ＭＳ Ｐゴシック</vt:lpstr>
      <vt:lpstr>Times New Roman</vt:lpstr>
      <vt:lpstr>Arial</vt:lpstr>
      <vt:lpstr>ERC 2010 Talk Template</vt:lpstr>
      <vt:lpstr>Visual Feedback for Skill Acquisition in Cataract Surgery  Student: Abhilash Balachandran Mentors: Swaroop Vedulla, Austin Reiter</vt:lpstr>
      <vt:lpstr>Robot and Phantom considered</vt:lpstr>
    </vt:vector>
  </TitlesOfParts>
  <Company>Johns Hopkins University</Company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Russell Taylor</dc:creator>
  <cp:lastModifiedBy>abhilashb.0494@gmail.com</cp:lastModifiedBy>
  <cp:revision>13</cp:revision>
  <cp:lastPrinted>2010-08-24T19:06:24Z</cp:lastPrinted>
  <dcterms:created xsi:type="dcterms:W3CDTF">2013-04-23T14:35:11Z</dcterms:created>
  <dcterms:modified xsi:type="dcterms:W3CDTF">2017-05-18T15:29:43Z</dcterms:modified>
</cp:coreProperties>
</file>