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5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F7595-FF78-7246-B084-AC848E1C2CA6}" v="8" dt="2020-01-27T19:15:49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howGuide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 Taylor" userId="1996db17-165c-4533-b43d-a08193a33a97" providerId="ADAL" clId="{E74F7595-FF78-7246-B084-AC848E1C2CA6}"/>
    <pc:docChg chg="modSld">
      <pc:chgData name="Russ Taylor" userId="1996db17-165c-4533-b43d-a08193a33a97" providerId="ADAL" clId="{E74F7595-FF78-7246-B084-AC848E1C2CA6}" dt="2020-01-27T19:16:50.662" v="12" actId="20577"/>
      <pc:docMkLst>
        <pc:docMk/>
      </pc:docMkLst>
      <pc:sldChg chg="addSp modSp">
        <pc:chgData name="Russ Taylor" userId="1996db17-165c-4533-b43d-a08193a33a97" providerId="ADAL" clId="{E74F7595-FF78-7246-B084-AC848E1C2CA6}" dt="2020-01-27T19:16:33.666" v="8" actId="1076"/>
        <pc:sldMkLst>
          <pc:docMk/>
          <pc:sldMk cId="0" sldId="275"/>
        </pc:sldMkLst>
        <pc:spChg chg="add mod">
          <ac:chgData name="Russ Taylor" userId="1996db17-165c-4533-b43d-a08193a33a97" providerId="ADAL" clId="{E74F7595-FF78-7246-B084-AC848E1C2CA6}" dt="2020-01-27T19:16:33.666" v="8" actId="1076"/>
          <ac:spMkLst>
            <pc:docMk/>
            <pc:sldMk cId="0" sldId="275"/>
            <ac:spMk id="2" creationId="{C160FC9D-DF1B-A44B-979F-9504267B48D1}"/>
          </ac:spMkLst>
        </pc:spChg>
      </pc:sldChg>
      <pc:sldChg chg="modSp">
        <pc:chgData name="Russ Taylor" userId="1996db17-165c-4533-b43d-a08193a33a97" providerId="ADAL" clId="{E74F7595-FF78-7246-B084-AC848E1C2CA6}" dt="2020-01-27T19:16:50.662" v="12" actId="20577"/>
        <pc:sldMkLst>
          <pc:docMk/>
          <pc:sldMk cId="2262690070" sldId="276"/>
        </pc:sldMkLst>
        <pc:spChg chg="mod">
          <ac:chgData name="Russ Taylor" userId="1996db17-165c-4533-b43d-a08193a33a97" providerId="ADAL" clId="{E74F7595-FF78-7246-B084-AC848E1C2CA6}" dt="2020-01-27T19:16:50.662" v="12" actId="20577"/>
          <ac:spMkLst>
            <pc:docMk/>
            <pc:sldMk cId="2262690070" sldId="276"/>
            <ac:spMk id="1536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2020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7457"/>
            <a:ext cx="5735772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Kinematic Calibration and Improved Accuracy for Galen Robot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5715000" cy="5486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Goal: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Perform kinematic calibration of Galen surgical robot and integrate results into software to improve its accuracy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Background: 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 is very precise, but manufacturing tolerances reduce accuracy.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Prior </a:t>
            </a:r>
            <a:r>
              <a:rPr lang="en-US" sz="160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work [1] successfully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improved accuracy of REMS robot (predecessor to Galen) 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Significance: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Enable integration with surgical navigation &amp; accurate virtual fixtures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 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Place optical markers on robot end effector and base of robot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Move robot to multiple poses and record marker positions using optical tracking system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Apply methods from CIS I and previous paper on REMS calibration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(time permitting) incorporate results into Galen Research Software; Demonstrate improvement on virtual fixture</a:t>
            </a:r>
          </a:p>
          <a:p>
            <a:pPr lvl="1">
              <a:lnSpc>
                <a:spcPct val="90000"/>
              </a:lnSpc>
            </a:pPr>
            <a:endParaRPr lang="en-US" sz="16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40416-01CB-644D-A722-E9248927A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7" t="5808" r="29885" b="3110"/>
          <a:stretch/>
        </p:blipFill>
        <p:spPr>
          <a:xfrm>
            <a:off x="6312715" y="524367"/>
            <a:ext cx="2831285" cy="3736193"/>
          </a:xfrm>
          <a:prstGeom prst="rect">
            <a:avLst/>
          </a:prstGeom>
        </p:spPr>
      </p:pic>
      <p:pic>
        <p:nvPicPr>
          <p:cNvPr id="5" name="Picture 4" descr="F22">
            <a:extLst>
              <a:ext uri="{FF2B5EF4-FFF2-40B4-BE49-F238E27FC236}">
                <a16:creationId xmlns:a16="http://schemas.microsoft.com/office/drawing/2014/main" id="{F3C508A1-DD10-BB4D-AE26-98EA97E841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65536"/>
            <a:ext cx="2279650" cy="1630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69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1722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Kinematic Calibration and Improved Accuracy for Galen Robot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Verdana" pitchFamily="1" charset="0"/>
                <a:ea typeface="ＭＳ Ｐゴシック" pitchFamily="1" charset="-128"/>
              </a:rPr>
              <a:t>Minimum: </a:t>
            </a:r>
            <a:r>
              <a:rPr lang="en-US" sz="2000" dirty="0">
                <a:latin typeface="Verdana" pitchFamily="1" charset="0"/>
                <a:ea typeface="ＭＳ Ｐゴシック" pitchFamily="1" charset="-128"/>
              </a:rPr>
              <a:t>XYZ calibration; Accuracy assessment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Verdana" pitchFamily="1" charset="0"/>
                <a:ea typeface="ＭＳ Ｐゴシック" pitchFamily="1" charset="-128"/>
              </a:rPr>
              <a:t>Expected: </a:t>
            </a:r>
            <a:r>
              <a:rPr lang="en-US" sz="2000" dirty="0" err="1">
                <a:latin typeface="Verdana" pitchFamily="1" charset="0"/>
                <a:ea typeface="ＭＳ Ｐゴシック" pitchFamily="1" charset="-128"/>
              </a:rPr>
              <a:t>XYZ+wrist</a:t>
            </a:r>
            <a:r>
              <a:rPr lang="en-US" sz="2000" dirty="0">
                <a:latin typeface="Verdana" pitchFamily="1" charset="0"/>
                <a:ea typeface="ＭＳ Ｐゴシック" pitchFamily="1" charset="-128"/>
              </a:rPr>
              <a:t> calibration; Accuracy assessment</a:t>
            </a:r>
            <a:endParaRPr lang="en-US" sz="2000" b="1" dirty="0">
              <a:latin typeface="Verdana" pitchFamily="1" charset="0"/>
              <a:ea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Verdana" pitchFamily="1" charset="0"/>
                <a:ea typeface="ＭＳ Ｐゴシック" pitchFamily="1" charset="-128"/>
              </a:rPr>
              <a:t>Maximum:</a:t>
            </a:r>
            <a:r>
              <a:rPr lang="en-US" sz="2000" b="1" dirty="0">
                <a:latin typeface="Times New Roman" pitchFamily="1" charset="0"/>
              </a:rPr>
              <a:t> </a:t>
            </a:r>
            <a:r>
              <a:rPr lang="en-US" sz="1900" b="1" dirty="0">
                <a:latin typeface="Verdana" pitchFamily="1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1500" dirty="0">
                <a:latin typeface="Verdana" pitchFamily="1" charset="0"/>
              </a:rPr>
              <a:t>Integration of calibration results into research software.</a:t>
            </a:r>
          </a:p>
          <a:p>
            <a:pPr lvl="2">
              <a:lnSpc>
                <a:spcPct val="90000"/>
              </a:lnSpc>
            </a:pPr>
            <a:r>
              <a:rPr lang="en-US" sz="1500" dirty="0">
                <a:latin typeface="Verdana" pitchFamily="1" charset="0"/>
              </a:rPr>
              <a:t>Possible demonstration on virtual fixtures or similar task</a:t>
            </a:r>
            <a:endParaRPr lang="en-US" sz="1800" dirty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1-2 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(short description or key phrases)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Prof. Taylor; Max Li; Consultation: </a:t>
            </a: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Florin </a:t>
            </a:r>
            <a:r>
              <a:rPr lang="en-US" sz="20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Neacsu</a:t>
            </a: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(Galen Robotics); David Levi (Galen Robotics)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0FC9D-DF1B-A44B-979F-9504267B48D1}"/>
              </a:ext>
            </a:extLst>
          </p:cNvPr>
          <p:cNvSpPr txBox="1"/>
          <p:nvPr/>
        </p:nvSpPr>
        <p:spPr>
          <a:xfrm>
            <a:off x="609600" y="4419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[1] L. Feng, P. Wilkening, Y. Sevimli, M. Balicki, K. C. Olds, and Russell H. Taylor, "Accuracy Assessment and Kinematic Calibration of the Robotic Endoscopic Microsurgical System", in IEEE Engineering in Medicine and Biology Conference (EMBC), Orlando, Aug. 16-20, 2016.  pp. 5091-5094.  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5972</TotalTime>
  <Words>271</Words>
  <Application>Microsoft Macintosh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Verdana</vt:lpstr>
      <vt:lpstr>CIS-Lecture</vt:lpstr>
      <vt:lpstr>Kinematic Calibration and Improved Accuracy for Galen Robot </vt:lpstr>
      <vt:lpstr>Kinematic Calibration and Improved Accuracy for Galen Robot 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Russ Taylor</cp:lastModifiedBy>
  <cp:revision>72</cp:revision>
  <cp:lastPrinted>1998-01-12T19:42:20Z</cp:lastPrinted>
  <dcterms:created xsi:type="dcterms:W3CDTF">2014-01-14T11:21:36Z</dcterms:created>
  <dcterms:modified xsi:type="dcterms:W3CDTF">2020-01-27T19:16:51Z</dcterms:modified>
</cp:coreProperties>
</file>