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81" r:id="rId5"/>
    <p:sldId id="282" r:id="rId6"/>
    <p:sldId id="283" r:id="rId7"/>
    <p:sldId id="284" r:id="rId8"/>
    <p:sldId id="285" r:id="rId9"/>
    <p:sldId id="286" r:id="rId10"/>
    <p:sldId id="288" r:id="rId11"/>
    <p:sldId id="289" r:id="rId12"/>
    <p:sldId id="290" r:id="rId13"/>
    <p:sldId id="291" r:id="rId14"/>
    <p:sldId id="292" r:id="rId15"/>
    <p:sldId id="293" r:id="rId16"/>
    <p:sldId id="294"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g-Cheng Ku" initials="PK" lastIdx="1" clrIdx="0">
    <p:extLst>
      <p:ext uri="{19B8F6BF-5375-455C-9EA6-DF929625EA0E}">
        <p15:presenceInfo xmlns:p15="http://schemas.microsoft.com/office/powerpoint/2012/main" userId="Ping-Cheng K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8" autoAdjust="0"/>
    <p:restoredTop sz="94660"/>
  </p:normalViewPr>
  <p:slideViewPr>
    <p:cSldViewPr snapToGrid="0">
      <p:cViewPr varScale="1">
        <p:scale>
          <a:sx n="90" d="100"/>
          <a:sy n="90"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FDB57-72BC-4CBC-BAA2-B9FF65043D0B}"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0FCD-020E-41C0-AA88-B68F080AA983}" type="slidenum">
              <a:rPr lang="en-US" smtClean="0"/>
              <a:t>‹#›</a:t>
            </a:fld>
            <a:endParaRPr lang="en-US"/>
          </a:p>
        </p:txBody>
      </p:sp>
    </p:spTree>
    <p:extLst>
      <p:ext uri="{BB962C8B-B14F-4D97-AF65-F5344CB8AC3E}">
        <p14:creationId xmlns:p14="http://schemas.microsoft.com/office/powerpoint/2010/main" val="144359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4796-8372-42BB-8C3D-4855AEB79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527192-2F65-4B59-916D-64AB0E802D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AE4A4B-1493-4CCE-B876-FE1387682F2A}"/>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5" name="Footer Placeholder 4">
            <a:extLst>
              <a:ext uri="{FF2B5EF4-FFF2-40B4-BE49-F238E27FC236}">
                <a16:creationId xmlns:a16="http://schemas.microsoft.com/office/drawing/2014/main" id="{CD39462B-B4B8-4CB3-852B-B3FE24B9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8DC53-47E9-4510-983A-2D836C47AF14}"/>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325664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0EAC-AF17-4FCD-B8ED-A7899B643B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908B0-3C25-494A-BE83-D0A41B535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B263B-1688-4545-940B-3F060614F178}"/>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5" name="Footer Placeholder 4">
            <a:extLst>
              <a:ext uri="{FF2B5EF4-FFF2-40B4-BE49-F238E27FC236}">
                <a16:creationId xmlns:a16="http://schemas.microsoft.com/office/drawing/2014/main" id="{62A86169-A960-4889-9D36-F6537F611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C1F23-5AF2-4344-977A-BDB401DFA5EF}"/>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330419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9AC40-3CDE-4152-9AB0-7FAAF019E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325273-F02D-4DD1-8043-84651C9BE3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93F66-F2EC-4C40-AD97-7FD3AE684485}"/>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5" name="Footer Placeholder 4">
            <a:extLst>
              <a:ext uri="{FF2B5EF4-FFF2-40B4-BE49-F238E27FC236}">
                <a16:creationId xmlns:a16="http://schemas.microsoft.com/office/drawing/2014/main" id="{E25F5771-5EDC-4806-B2EB-5CAE568EC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57685-B8C2-4722-B979-CAA6814611E0}"/>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178814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D353-8DD0-4846-B2C3-843EF7CBB456}"/>
              </a:ext>
            </a:extLst>
          </p:cNvPr>
          <p:cNvSpPr>
            <a:spLocks noGrp="1"/>
          </p:cNvSpPr>
          <p:nvPr>
            <p:ph type="title"/>
          </p:nvPr>
        </p:nvSpPr>
        <p:spPr>
          <a:xfrm>
            <a:off x="624468" y="365126"/>
            <a:ext cx="10729332" cy="660833"/>
          </a:xfrm>
        </p:spPr>
        <p:txBody>
          <a:bodyPr>
            <a:normAutofit/>
          </a:bodyPr>
          <a:lstStyle>
            <a:lvl1pPr>
              <a:defRPr sz="3400" b="1"/>
            </a:lvl1pPr>
          </a:lstStyle>
          <a:p>
            <a:endParaRPr lang="en-US" dirty="0"/>
          </a:p>
        </p:txBody>
      </p:sp>
      <p:sp>
        <p:nvSpPr>
          <p:cNvPr id="3" name="Content Placeholder 2">
            <a:extLst>
              <a:ext uri="{FF2B5EF4-FFF2-40B4-BE49-F238E27FC236}">
                <a16:creationId xmlns:a16="http://schemas.microsoft.com/office/drawing/2014/main" id="{DA0BE4DF-3B48-4897-806F-088AD12719B6}"/>
              </a:ext>
            </a:extLst>
          </p:cNvPr>
          <p:cNvSpPr>
            <a:spLocks noGrp="1"/>
          </p:cNvSpPr>
          <p:nvPr>
            <p:ph idx="1"/>
          </p:nvPr>
        </p:nvSpPr>
        <p:spPr>
          <a:xfrm>
            <a:off x="624468" y="1201140"/>
            <a:ext cx="10729332" cy="4975824"/>
          </a:xfrm>
        </p:spPr>
        <p:txBody>
          <a:bodyPr>
            <a:normAutofit/>
          </a:bodyPr>
          <a:lstStyle>
            <a:lvl1pPr marL="228600" indent="-228600">
              <a:buClr>
                <a:schemeClr val="accent1"/>
              </a:buClr>
              <a:buFont typeface="Wingdings" panose="05000000000000000000" pitchFamily="2" charset="2"/>
              <a:buChar char="§"/>
              <a:defRPr sz="2400"/>
            </a:lvl1pPr>
            <a:lvl2pPr marL="685800" indent="-228600">
              <a:buClr>
                <a:schemeClr val="accent1"/>
              </a:buClr>
              <a:buFont typeface="Wingdings" panose="05000000000000000000" pitchFamily="2" charset="2"/>
              <a:buChar char="§"/>
              <a:defRPr sz="2400"/>
            </a:lvl2pPr>
            <a:lvl3pPr marL="1143000" indent="-228600">
              <a:buClr>
                <a:schemeClr val="accent1"/>
              </a:buClr>
              <a:buFont typeface="Wingdings" panose="05000000000000000000" pitchFamily="2" charset="2"/>
              <a:buChar char="§"/>
              <a:defRPr sz="2400"/>
            </a:lvl3pPr>
            <a:lvl4pPr marL="1600200" indent="-228600">
              <a:buClr>
                <a:schemeClr val="accent1"/>
              </a:buClr>
              <a:buFont typeface="Wingdings" panose="05000000000000000000" pitchFamily="2" charset="2"/>
              <a:buChar char="§"/>
              <a:defRPr sz="2400"/>
            </a:lvl4pPr>
            <a:lvl5pPr marL="2057400" indent="-228600">
              <a:buClr>
                <a:schemeClr val="accent1"/>
              </a:buClr>
              <a:buFont typeface="Wingdings" panose="05000000000000000000" pitchFamily="2"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CBE6D4-3617-4D0A-B426-4928218B4DC5}"/>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5" name="Footer Placeholder 4">
            <a:extLst>
              <a:ext uri="{FF2B5EF4-FFF2-40B4-BE49-F238E27FC236}">
                <a16:creationId xmlns:a16="http://schemas.microsoft.com/office/drawing/2014/main" id="{A8FF5A76-8E6E-4855-92B9-072248B35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C5A4C-96B3-4797-A661-1F06AB968823}"/>
              </a:ext>
            </a:extLst>
          </p:cNvPr>
          <p:cNvSpPr>
            <a:spLocks noGrp="1"/>
          </p:cNvSpPr>
          <p:nvPr>
            <p:ph type="sldNum" sz="quarter" idx="12"/>
          </p:nvPr>
        </p:nvSpPr>
        <p:spPr/>
        <p:txBody>
          <a:bodyPr/>
          <a:lstStyle/>
          <a:p>
            <a:fld id="{17416285-3834-449E-A3C1-D9D7B3EFAD7F}" type="slidenum">
              <a:rPr lang="en-US" smtClean="0"/>
              <a:t>‹#›</a:t>
            </a:fld>
            <a:endParaRPr lang="en-US"/>
          </a:p>
        </p:txBody>
      </p:sp>
      <p:sp>
        <p:nvSpPr>
          <p:cNvPr id="8" name="TextBox 7">
            <a:extLst>
              <a:ext uri="{FF2B5EF4-FFF2-40B4-BE49-F238E27FC236}">
                <a16:creationId xmlns:a16="http://schemas.microsoft.com/office/drawing/2014/main" id="{DE9B590E-394E-4842-87D0-1161895D130C}"/>
              </a:ext>
            </a:extLst>
          </p:cNvPr>
          <p:cNvSpPr txBox="1"/>
          <p:nvPr userDrawn="1"/>
        </p:nvSpPr>
        <p:spPr>
          <a:xfrm>
            <a:off x="0" y="6531530"/>
            <a:ext cx="7593980" cy="369332"/>
          </a:xfrm>
          <a:prstGeom prst="rect">
            <a:avLst/>
          </a:prstGeom>
          <a:noFill/>
        </p:spPr>
        <p:txBody>
          <a:bodyPr wrap="square">
            <a:spAutoFit/>
          </a:bodyPr>
          <a:lstStyle/>
          <a:p>
            <a:r>
              <a:rPr lang="en-US" i="1" dirty="0">
                <a:solidFill>
                  <a:schemeClr val="bg1">
                    <a:lumMod val="65000"/>
                  </a:schemeClr>
                </a:solidFill>
              </a:rPr>
              <a:t>EN 600.456/656 CIS II   Spring 2021</a:t>
            </a:r>
          </a:p>
        </p:txBody>
      </p:sp>
      <p:cxnSp>
        <p:nvCxnSpPr>
          <p:cNvPr id="10" name="Straight Connector 9">
            <a:extLst>
              <a:ext uri="{FF2B5EF4-FFF2-40B4-BE49-F238E27FC236}">
                <a16:creationId xmlns:a16="http://schemas.microsoft.com/office/drawing/2014/main" id="{8908315A-FB3E-459D-88F7-CF41C7EEBFFB}"/>
              </a:ext>
            </a:extLst>
          </p:cNvPr>
          <p:cNvCxnSpPr>
            <a:cxnSpLocks/>
          </p:cNvCxnSpPr>
          <p:nvPr userDrawn="1"/>
        </p:nvCxnSpPr>
        <p:spPr>
          <a:xfrm>
            <a:off x="713676" y="966969"/>
            <a:ext cx="386947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B7ECC42-4B67-48BC-80FD-15FDCDAA7537}"/>
              </a:ext>
            </a:extLst>
          </p:cNvPr>
          <p:cNvPicPr>
            <a:picLocks noChangeAspect="1"/>
          </p:cNvPicPr>
          <p:nvPr userDrawn="1"/>
        </p:nvPicPr>
        <p:blipFill>
          <a:blip r:embed="rId2"/>
          <a:stretch>
            <a:fillRect/>
          </a:stretch>
        </p:blipFill>
        <p:spPr>
          <a:xfrm>
            <a:off x="8836413" y="6268003"/>
            <a:ext cx="1433860" cy="465775"/>
          </a:xfrm>
          <a:prstGeom prst="rect">
            <a:avLst/>
          </a:prstGeom>
        </p:spPr>
      </p:pic>
      <p:pic>
        <p:nvPicPr>
          <p:cNvPr id="4098" name="Picture 2" descr="Image result for johns hopkins logo">
            <a:extLst>
              <a:ext uri="{FF2B5EF4-FFF2-40B4-BE49-F238E27FC236}">
                <a16:creationId xmlns:a16="http://schemas.microsoft.com/office/drawing/2014/main" id="{97E6EC65-807E-4E4E-832B-7E33472DDD9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143" t="12007" r="12189" b="15566"/>
          <a:stretch/>
        </p:blipFill>
        <p:spPr bwMode="auto">
          <a:xfrm>
            <a:off x="10458915" y="6176964"/>
            <a:ext cx="1706136" cy="66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8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C93D-1737-4A65-9FC4-5C53038DCA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12C2A7-4599-4852-9C87-46A4EEA85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694049-2C57-4C6A-9349-D8E030B967FF}"/>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5" name="Footer Placeholder 4">
            <a:extLst>
              <a:ext uri="{FF2B5EF4-FFF2-40B4-BE49-F238E27FC236}">
                <a16:creationId xmlns:a16="http://schemas.microsoft.com/office/drawing/2014/main" id="{D1632CF8-2956-4ED6-A3C3-0E5F09FAD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13338-A1AB-4FC1-A65D-0D60893C2079}"/>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65716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BA10-67D7-491C-BC1C-96F1DA4B8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CE6EC-9603-45D6-89AF-5DEE767A24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6EB3F-E412-44BE-93A5-16554B38D0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D9B9F-67C6-41BA-871F-8D22A40B0236}"/>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6" name="Footer Placeholder 5">
            <a:extLst>
              <a:ext uri="{FF2B5EF4-FFF2-40B4-BE49-F238E27FC236}">
                <a16:creationId xmlns:a16="http://schemas.microsoft.com/office/drawing/2014/main" id="{D4EB5EE3-90CA-49D8-81FE-0E2243D0B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19DBC-63B4-4317-BC88-8E161E3EF1F7}"/>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332598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23EA-4F40-42D7-8C95-7B18AC43F9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46374A-4116-47B5-BD0E-356A71C48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42E0E-ABAF-4DFB-B3A2-8FDAF724D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69F861-F5C0-428E-BA14-02F01F49C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C1A4B-6544-497F-9B7A-84D7E1266B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47BE1-1CAE-4567-AF96-570E2BB6A9AD}"/>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8" name="Footer Placeholder 7">
            <a:extLst>
              <a:ext uri="{FF2B5EF4-FFF2-40B4-BE49-F238E27FC236}">
                <a16:creationId xmlns:a16="http://schemas.microsoft.com/office/drawing/2014/main" id="{6B43AEA2-E6B4-4544-A393-152C1C4BB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81938D-1B0A-44F2-BE75-DAC389B810B3}"/>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157534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EB61-7A45-4275-9C68-D4383979F1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B7C2C-F08D-40E1-96CA-75923248C84E}"/>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4" name="Footer Placeholder 3">
            <a:extLst>
              <a:ext uri="{FF2B5EF4-FFF2-40B4-BE49-F238E27FC236}">
                <a16:creationId xmlns:a16="http://schemas.microsoft.com/office/drawing/2014/main" id="{FD020BBE-8620-4AB2-97C0-E8BB092AC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634C27-ECDF-4414-BA78-B9F6B757EAE5}"/>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76510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FE941-CB7C-47E9-B816-CB1FD61423DF}"/>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3" name="Footer Placeholder 2">
            <a:extLst>
              <a:ext uri="{FF2B5EF4-FFF2-40B4-BE49-F238E27FC236}">
                <a16:creationId xmlns:a16="http://schemas.microsoft.com/office/drawing/2014/main" id="{FC95EC69-1508-4A12-AAEA-1901C23E5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05764-4DA5-4A71-8353-CA14AE6939C2}"/>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86675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292F-C9D5-42F5-8650-B6AB0BFCD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02E20-BB62-4109-81AE-77D5A8B7B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E83EE1-4FC5-4929-BEF5-5F34DCDBB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B9ECB-22A1-413D-8311-2C9F2982B0FF}"/>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6" name="Footer Placeholder 5">
            <a:extLst>
              <a:ext uri="{FF2B5EF4-FFF2-40B4-BE49-F238E27FC236}">
                <a16:creationId xmlns:a16="http://schemas.microsoft.com/office/drawing/2014/main" id="{1761863D-A83F-4533-AFE0-54EE405CE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6AB1D-B720-42DC-9B0C-7E4E63A7E7F3}"/>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27964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C57D-5900-4DD5-AC64-E99319D1E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AD2619-D206-4429-824C-114591B4F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44C5FD-2985-46CF-9E34-89D7D14AF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410A1-F424-4DB6-A9D5-8DAE6F05B07C}"/>
              </a:ext>
            </a:extLst>
          </p:cNvPr>
          <p:cNvSpPr>
            <a:spLocks noGrp="1"/>
          </p:cNvSpPr>
          <p:nvPr>
            <p:ph type="dt" sz="half" idx="10"/>
          </p:nvPr>
        </p:nvSpPr>
        <p:spPr/>
        <p:txBody>
          <a:bodyPr/>
          <a:lstStyle/>
          <a:p>
            <a:fld id="{8DE634BF-F741-4ED5-98AD-B8E278EB0CB0}" type="datetimeFigureOut">
              <a:rPr lang="en-US" smtClean="0"/>
              <a:t>4/27/2021</a:t>
            </a:fld>
            <a:endParaRPr lang="en-US"/>
          </a:p>
        </p:txBody>
      </p:sp>
      <p:sp>
        <p:nvSpPr>
          <p:cNvPr id="6" name="Footer Placeholder 5">
            <a:extLst>
              <a:ext uri="{FF2B5EF4-FFF2-40B4-BE49-F238E27FC236}">
                <a16:creationId xmlns:a16="http://schemas.microsoft.com/office/drawing/2014/main" id="{F36417D4-9397-4E6F-87E6-85206978A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C73D0-B7FB-4041-AD11-F9196A0B1AE2}"/>
              </a:ext>
            </a:extLst>
          </p:cNvPr>
          <p:cNvSpPr>
            <a:spLocks noGrp="1"/>
          </p:cNvSpPr>
          <p:nvPr>
            <p:ph type="sldNum" sz="quarter" idx="12"/>
          </p:nvPr>
        </p:nvSpPr>
        <p:spPr/>
        <p:txBody>
          <a:bodyPr/>
          <a:lstStyle/>
          <a:p>
            <a:fld id="{17416285-3834-449E-A3C1-D9D7B3EFAD7F}" type="slidenum">
              <a:rPr lang="en-US" smtClean="0"/>
              <a:t>‹#›</a:t>
            </a:fld>
            <a:endParaRPr lang="en-US"/>
          </a:p>
        </p:txBody>
      </p:sp>
    </p:spTree>
    <p:extLst>
      <p:ext uri="{BB962C8B-B14F-4D97-AF65-F5344CB8AC3E}">
        <p14:creationId xmlns:p14="http://schemas.microsoft.com/office/powerpoint/2010/main" val="307627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3EBF70-7552-4391-B7C8-9CA97984E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B585F2-AC7E-4A11-8E9C-4670344BB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FA433-0036-4DAF-BC9C-CC05A4465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634BF-F741-4ED5-98AD-B8E278EB0CB0}" type="datetimeFigureOut">
              <a:rPr lang="en-US" smtClean="0"/>
              <a:t>4/27/2021</a:t>
            </a:fld>
            <a:endParaRPr lang="en-US"/>
          </a:p>
        </p:txBody>
      </p:sp>
      <p:sp>
        <p:nvSpPr>
          <p:cNvPr id="5" name="Footer Placeholder 4">
            <a:extLst>
              <a:ext uri="{FF2B5EF4-FFF2-40B4-BE49-F238E27FC236}">
                <a16:creationId xmlns:a16="http://schemas.microsoft.com/office/drawing/2014/main" id="{167BF9C5-C08D-4DCD-ADDE-2D9BA8273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7C4FB4-E18D-4553-9C04-F57ADBE14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6285-3834-449E-A3C1-D9D7B3EFAD7F}" type="slidenum">
              <a:rPr lang="en-US" smtClean="0"/>
              <a:t>‹#›</a:t>
            </a:fld>
            <a:endParaRPr lang="en-US"/>
          </a:p>
        </p:txBody>
      </p:sp>
    </p:spTree>
    <p:extLst>
      <p:ext uri="{BB962C8B-B14F-4D97-AF65-F5344CB8AC3E}">
        <p14:creationId xmlns:p14="http://schemas.microsoft.com/office/powerpoint/2010/main" val="235543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pku1@jh.edu"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arxiv.org/search/cs?searchtype=author&amp;query=Sugano%2C+N" TargetMode="External"/><Relationship Id="rId3" Type="http://schemas.openxmlformats.org/officeDocument/2006/relationships/hyperlink" Target="https://arxiv.org/search/cs?searchtype=author&amp;query=Otake%2C+Y" TargetMode="External"/><Relationship Id="rId7" Type="http://schemas.openxmlformats.org/officeDocument/2006/relationships/hyperlink" Target="https://arxiv.org/search/cs?searchtype=author&amp;query=Prince%2C+J+L" TargetMode="External"/><Relationship Id="rId2" Type="http://schemas.openxmlformats.org/officeDocument/2006/relationships/hyperlink" Target="https://arxiv.org/search/cs?searchtype=author&amp;query=Hiasa%2C+Y" TargetMode="External"/><Relationship Id="rId1" Type="http://schemas.openxmlformats.org/officeDocument/2006/relationships/slideLayout" Target="../slideLayouts/slideLayout2.xml"/><Relationship Id="rId6" Type="http://schemas.openxmlformats.org/officeDocument/2006/relationships/hyperlink" Target="https://arxiv.org/search/cs?searchtype=author&amp;query=Takashima%2C+K" TargetMode="External"/><Relationship Id="rId5" Type="http://schemas.openxmlformats.org/officeDocument/2006/relationships/hyperlink" Target="https://arxiv.org/search/cs?searchtype=author&amp;query=Matsuoka%2C+T" TargetMode="External"/><Relationship Id="rId4" Type="http://schemas.openxmlformats.org/officeDocument/2006/relationships/hyperlink" Target="https://arxiv.org/search/cs?searchtype=author&amp;query=Takao%2C+M" TargetMode="External"/><Relationship Id="rId9" Type="http://schemas.openxmlformats.org/officeDocument/2006/relationships/hyperlink" Target="https://arxiv.org/search/cs?searchtype=author&amp;query=Sato%2C+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CF53E-A474-4369-9293-990F85257C03}"/>
              </a:ext>
            </a:extLst>
          </p:cNvPr>
          <p:cNvSpPr>
            <a:spLocks noGrp="1"/>
          </p:cNvSpPr>
          <p:nvPr>
            <p:ph type="ctrTitle"/>
          </p:nvPr>
        </p:nvSpPr>
        <p:spPr>
          <a:xfrm>
            <a:off x="1072934" y="2798073"/>
            <a:ext cx="10131069" cy="1318552"/>
          </a:xfrm>
        </p:spPr>
        <p:txBody>
          <a:bodyPr>
            <a:noAutofit/>
          </a:bodyPr>
          <a:lstStyle/>
          <a:p>
            <a:pPr algn="l"/>
            <a:r>
              <a:rPr lang="en-US" sz="2400" i="0" dirty="0">
                <a:effectLst/>
              </a:rPr>
              <a:t>Group 10: Cross Modality Medical Image Synthesis and Registration through Machine Learning</a:t>
            </a:r>
            <a:br>
              <a:rPr lang="en-US" sz="3200" b="1" i="0" dirty="0">
                <a:effectLst/>
              </a:rPr>
            </a:br>
            <a:endParaRPr lang="en-US" sz="3200" b="1" i="0" dirty="0">
              <a:effectLst/>
            </a:endParaRPr>
          </a:p>
        </p:txBody>
      </p:sp>
      <p:sp>
        <p:nvSpPr>
          <p:cNvPr id="3" name="Subtitle 2">
            <a:extLst>
              <a:ext uri="{FF2B5EF4-FFF2-40B4-BE49-F238E27FC236}">
                <a16:creationId xmlns:a16="http://schemas.microsoft.com/office/drawing/2014/main" id="{1FFCB805-1DD3-46A9-88DB-1FB2982A41ED}"/>
              </a:ext>
            </a:extLst>
          </p:cNvPr>
          <p:cNvSpPr>
            <a:spLocks noGrp="1"/>
          </p:cNvSpPr>
          <p:nvPr>
            <p:ph type="subTitle" idx="1"/>
          </p:nvPr>
        </p:nvSpPr>
        <p:spPr>
          <a:xfrm>
            <a:off x="1072934" y="4521259"/>
            <a:ext cx="7529610" cy="1272831"/>
          </a:xfrm>
        </p:spPr>
        <p:txBody>
          <a:bodyPr anchor="t">
            <a:normAutofit/>
          </a:bodyPr>
          <a:lstStyle/>
          <a:p>
            <a:pPr algn="l"/>
            <a:r>
              <a:rPr lang="en-US" sz="2000" dirty="0"/>
              <a:t>Team member: Ping-Cheng Ku (</a:t>
            </a:r>
            <a:r>
              <a:rPr lang="en-US" sz="2000" dirty="0">
                <a:hlinkClick r:id="rId2"/>
              </a:rPr>
              <a:t>pku1@jh.edu</a:t>
            </a:r>
            <a:r>
              <a:rPr lang="en-US" sz="2000" dirty="0"/>
              <a:t>)</a:t>
            </a:r>
          </a:p>
          <a:p>
            <a:pPr algn="l"/>
            <a:r>
              <a:rPr lang="en-US" sz="2000" dirty="0"/>
              <a:t>Mentors: Mehran Armand, </a:t>
            </a:r>
            <a:r>
              <a:rPr lang="en-US" sz="2000" b="0" i="0" dirty="0">
                <a:solidFill>
                  <a:srgbClr val="333333"/>
                </a:solidFill>
                <a:effectLst/>
              </a:rPr>
              <a:t>Alejandro Martin Gomez</a:t>
            </a:r>
            <a:endParaRPr lang="en-US" sz="2000" dirty="0"/>
          </a:p>
        </p:txBody>
      </p:sp>
      <p:sp>
        <p:nvSpPr>
          <p:cNvPr id="193" name="Rectangle 19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5"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6A6C6B5D-0A1F-5B49-807C-0B56FC8543B8}"/>
              </a:ext>
            </a:extLst>
          </p:cNvPr>
          <p:cNvPicPr>
            <a:picLocks noChangeAspect="1"/>
          </p:cNvPicPr>
          <p:nvPr/>
        </p:nvPicPr>
        <p:blipFill>
          <a:blip r:embed="rId3"/>
          <a:stretch>
            <a:fillRect/>
          </a:stretch>
        </p:blipFill>
        <p:spPr>
          <a:xfrm>
            <a:off x="6647542" y="5786446"/>
            <a:ext cx="2835185" cy="920983"/>
          </a:xfrm>
          <a:prstGeom prst="rect">
            <a:avLst/>
          </a:prstGeom>
        </p:spPr>
      </p:pic>
      <p:sp>
        <p:nvSpPr>
          <p:cNvPr id="215" name="Rectangle 21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johns hopkins logo">
            <a:extLst>
              <a:ext uri="{FF2B5EF4-FFF2-40B4-BE49-F238E27FC236}">
                <a16:creationId xmlns:a16="http://schemas.microsoft.com/office/drawing/2014/main" id="{C2995CD4-C621-437B-AF6D-19C3B8B6A8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49" t="20813" r="13123" b="16899"/>
          <a:stretch/>
        </p:blipFill>
        <p:spPr bwMode="auto">
          <a:xfrm>
            <a:off x="9695543" y="5680548"/>
            <a:ext cx="2057444" cy="1132781"/>
          </a:xfrm>
          <a:prstGeom prst="rect">
            <a:avLst/>
          </a:prstGeom>
          <a:noFill/>
          <a:extLst>
            <a:ext uri="{909E8E84-426E-40DD-AFC4-6F175D3DCCD1}">
              <a14:hiddenFill xmlns:a14="http://schemas.microsoft.com/office/drawing/2010/main">
                <a:solidFill>
                  <a:srgbClr val="FFFFFF"/>
                </a:solidFill>
              </a14:hiddenFill>
            </a:ext>
          </a:extLst>
        </p:spPr>
      </p:pic>
      <p:sp>
        <p:nvSpPr>
          <p:cNvPr id="30" name="Subtitle 2">
            <a:extLst>
              <a:ext uri="{FF2B5EF4-FFF2-40B4-BE49-F238E27FC236}">
                <a16:creationId xmlns:a16="http://schemas.microsoft.com/office/drawing/2014/main" id="{FF2B8D5D-54B2-4D99-8E5E-443AFD3BFDD7}"/>
              </a:ext>
            </a:extLst>
          </p:cNvPr>
          <p:cNvSpPr txBox="1">
            <a:spLocks/>
          </p:cNvSpPr>
          <p:nvPr/>
        </p:nvSpPr>
        <p:spPr>
          <a:xfrm>
            <a:off x="1072934" y="2277635"/>
            <a:ext cx="7529610" cy="127283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Paper Presentation</a:t>
            </a:r>
          </a:p>
        </p:txBody>
      </p:sp>
    </p:spTree>
    <p:extLst>
      <p:ext uri="{BB962C8B-B14F-4D97-AF65-F5344CB8AC3E}">
        <p14:creationId xmlns:p14="http://schemas.microsoft.com/office/powerpoint/2010/main" val="129619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9C00-2513-495E-9445-7E42D9B6C20D}"/>
              </a:ext>
            </a:extLst>
          </p:cNvPr>
          <p:cNvSpPr>
            <a:spLocks noGrp="1"/>
          </p:cNvSpPr>
          <p:nvPr>
            <p:ph type="title"/>
          </p:nvPr>
        </p:nvSpPr>
        <p:spPr/>
        <p:txBody>
          <a:bodyPr/>
          <a:lstStyle/>
          <a:p>
            <a:r>
              <a:rPr lang="en-SG" dirty="0"/>
              <a:t>Paper: Evaluation method</a:t>
            </a:r>
            <a:endParaRPr lang="en-US" dirty="0"/>
          </a:p>
        </p:txBody>
      </p:sp>
      <p:sp>
        <p:nvSpPr>
          <p:cNvPr id="7" name="Content Placeholder 6">
            <a:extLst>
              <a:ext uri="{FF2B5EF4-FFF2-40B4-BE49-F238E27FC236}">
                <a16:creationId xmlns:a16="http://schemas.microsoft.com/office/drawing/2014/main" id="{6F0B4CD0-5B74-426D-A83B-D7965555E31D}"/>
              </a:ext>
            </a:extLst>
          </p:cNvPr>
          <p:cNvSpPr>
            <a:spLocks noGrp="1"/>
          </p:cNvSpPr>
          <p:nvPr>
            <p:ph idx="1"/>
          </p:nvPr>
        </p:nvSpPr>
        <p:spPr>
          <a:xfrm>
            <a:off x="624468" y="1201139"/>
            <a:ext cx="10729332" cy="5384595"/>
          </a:xfrm>
        </p:spPr>
        <p:txBody>
          <a:bodyPr>
            <a:normAutofit lnSpcReduction="10000"/>
          </a:bodyPr>
          <a:lstStyle/>
          <a:p>
            <a:r>
              <a:rPr lang="en-SG" dirty="0"/>
              <a:t>Variable: Training dataset size</a:t>
            </a:r>
          </a:p>
          <a:p>
            <a:pPr marL="914400" lvl="1" indent="-457200">
              <a:buFont typeface="+mj-lt"/>
              <a:buAutoNum type="arabicPeriod"/>
            </a:pPr>
            <a:r>
              <a:rPr lang="en-SG" dirty="0"/>
              <a:t>20 MR volumes + 20 CT volumes</a:t>
            </a:r>
          </a:p>
          <a:p>
            <a:pPr marL="914400" lvl="1" indent="-457200">
              <a:buFont typeface="+mj-lt"/>
              <a:buAutoNum type="arabicPeriod"/>
            </a:pPr>
            <a:r>
              <a:rPr lang="en-SG" dirty="0"/>
              <a:t>302 MR volumes + 613 CT volumes</a:t>
            </a:r>
          </a:p>
          <a:p>
            <a:r>
              <a:rPr lang="en-SG" dirty="0"/>
              <a:t>Variable: Implementation of gradient consistency (GC) loss</a:t>
            </a:r>
          </a:p>
          <a:p>
            <a:pPr marL="914400" lvl="1" indent="-457200">
              <a:buFont typeface="+mj-lt"/>
              <a:buAutoNum type="arabicPeriod"/>
            </a:pPr>
            <a:r>
              <a:rPr lang="en-SG" dirty="0"/>
              <a:t>with GC loss implemented</a:t>
            </a:r>
          </a:p>
          <a:p>
            <a:pPr marL="914400" lvl="1" indent="-457200">
              <a:buFont typeface="+mj-lt"/>
              <a:buAutoNum type="arabicPeriod"/>
            </a:pPr>
            <a:r>
              <a:rPr lang="en-SG" dirty="0"/>
              <a:t>without GC loss implemented</a:t>
            </a:r>
          </a:p>
          <a:p>
            <a:r>
              <a:rPr lang="en-SG" dirty="0"/>
              <a:t> Evaluation methods:</a:t>
            </a:r>
          </a:p>
          <a:p>
            <a:pPr lvl="1"/>
            <a:r>
              <a:rPr lang="en-SG" dirty="0"/>
              <a:t>Data with ground truth (paired CT and MR images):</a:t>
            </a:r>
          </a:p>
          <a:p>
            <a:pPr lvl="2"/>
            <a:r>
              <a:rPr lang="en-SG" dirty="0"/>
              <a:t>mean absolute error (MAE)</a:t>
            </a:r>
          </a:p>
          <a:p>
            <a:pPr lvl="2"/>
            <a:r>
              <a:rPr lang="en-US" dirty="0"/>
              <a:t>peak-signal-to-noise ratio (PSNR) [dB] (increases when mean squared error decreases)</a:t>
            </a:r>
          </a:p>
          <a:p>
            <a:pPr lvl="1"/>
            <a:r>
              <a:rPr lang="en-US" dirty="0"/>
              <a:t>Data without ground truth:</a:t>
            </a:r>
          </a:p>
          <a:p>
            <a:pPr lvl="2"/>
            <a:r>
              <a:rPr lang="en-US" dirty="0"/>
              <a:t>Mutual Information (MI)</a:t>
            </a:r>
          </a:p>
          <a:p>
            <a:pPr lvl="1"/>
            <a:r>
              <a:rPr lang="en-US" dirty="0"/>
              <a:t>Quantitative evaluation on segmentation</a:t>
            </a:r>
          </a:p>
        </p:txBody>
      </p:sp>
    </p:spTree>
    <p:extLst>
      <p:ext uri="{BB962C8B-B14F-4D97-AF65-F5344CB8AC3E}">
        <p14:creationId xmlns:p14="http://schemas.microsoft.com/office/powerpoint/2010/main" val="37273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434729-F5D7-4D0E-9C0A-3735E7D19C44}"/>
              </a:ext>
            </a:extLst>
          </p:cNvPr>
          <p:cNvSpPr txBox="1">
            <a:spLocks/>
          </p:cNvSpPr>
          <p:nvPr/>
        </p:nvSpPr>
        <p:spPr>
          <a:xfrm>
            <a:off x="624468" y="229628"/>
            <a:ext cx="10729332" cy="660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en-SG" dirty="0"/>
              <a:t>Paper: Results</a:t>
            </a:r>
            <a:endParaRPr lang="en-US" dirty="0"/>
          </a:p>
        </p:txBody>
      </p:sp>
      <p:pic>
        <p:nvPicPr>
          <p:cNvPr id="5" name="Picture 4">
            <a:extLst>
              <a:ext uri="{FF2B5EF4-FFF2-40B4-BE49-F238E27FC236}">
                <a16:creationId xmlns:a16="http://schemas.microsoft.com/office/drawing/2014/main" id="{4F830D64-5FAF-4C07-93AC-992B7126F155}"/>
              </a:ext>
            </a:extLst>
          </p:cNvPr>
          <p:cNvPicPr>
            <a:picLocks noChangeAspect="1"/>
          </p:cNvPicPr>
          <p:nvPr/>
        </p:nvPicPr>
        <p:blipFill>
          <a:blip r:embed="rId2"/>
          <a:stretch>
            <a:fillRect/>
          </a:stretch>
        </p:blipFill>
        <p:spPr>
          <a:xfrm>
            <a:off x="6450294" y="655984"/>
            <a:ext cx="5412992" cy="1897963"/>
          </a:xfrm>
          <a:prstGeom prst="rect">
            <a:avLst/>
          </a:prstGeom>
        </p:spPr>
      </p:pic>
      <p:pic>
        <p:nvPicPr>
          <p:cNvPr id="6" name="Picture 5">
            <a:extLst>
              <a:ext uri="{FF2B5EF4-FFF2-40B4-BE49-F238E27FC236}">
                <a16:creationId xmlns:a16="http://schemas.microsoft.com/office/drawing/2014/main" id="{797F500E-F9E0-4313-80AA-D748081CC8A0}"/>
              </a:ext>
            </a:extLst>
          </p:cNvPr>
          <p:cNvPicPr>
            <a:picLocks noChangeAspect="1"/>
          </p:cNvPicPr>
          <p:nvPr/>
        </p:nvPicPr>
        <p:blipFill>
          <a:blip r:embed="rId3"/>
          <a:stretch>
            <a:fillRect/>
          </a:stretch>
        </p:blipFill>
        <p:spPr>
          <a:xfrm>
            <a:off x="6535593" y="2702230"/>
            <a:ext cx="3330441" cy="3499786"/>
          </a:xfrm>
          <a:prstGeom prst="rect">
            <a:avLst/>
          </a:prstGeom>
        </p:spPr>
      </p:pic>
      <p:sp>
        <p:nvSpPr>
          <p:cNvPr id="7" name="Content Placeholder 2">
            <a:extLst>
              <a:ext uri="{FF2B5EF4-FFF2-40B4-BE49-F238E27FC236}">
                <a16:creationId xmlns:a16="http://schemas.microsoft.com/office/drawing/2014/main" id="{C86CAF8A-5AB0-412B-B34C-1B618AAB625E}"/>
              </a:ext>
            </a:extLst>
          </p:cNvPr>
          <p:cNvSpPr txBox="1">
            <a:spLocks/>
          </p:cNvSpPr>
          <p:nvPr/>
        </p:nvSpPr>
        <p:spPr>
          <a:xfrm>
            <a:off x="624468" y="1201140"/>
            <a:ext cx="5911125" cy="4975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dirty="0"/>
              <a:t>MAE and PSNR: </a:t>
            </a:r>
          </a:p>
          <a:p>
            <a:pPr lvl="1"/>
            <a:r>
              <a:rPr lang="en-SG" dirty="0"/>
              <a:t>Average MAE decreases and PSNR increases when there are more training volumes and when GC is implemented</a:t>
            </a:r>
          </a:p>
          <a:p>
            <a:endParaRPr lang="en-SG" dirty="0"/>
          </a:p>
          <a:p>
            <a:r>
              <a:rPr lang="en-SG" dirty="0"/>
              <a:t>Mutual information (MI):</a:t>
            </a:r>
          </a:p>
          <a:p>
            <a:pPr lvl="1"/>
            <a:r>
              <a:rPr lang="en-SG" dirty="0"/>
              <a:t>Increased training data and implementation of GC both </a:t>
            </a:r>
            <a:r>
              <a:rPr lang="en-US" dirty="0"/>
              <a:t>yield improvements</a:t>
            </a:r>
          </a:p>
        </p:txBody>
      </p:sp>
      <p:pic>
        <p:nvPicPr>
          <p:cNvPr id="8" name="Picture 7">
            <a:extLst>
              <a:ext uri="{FF2B5EF4-FFF2-40B4-BE49-F238E27FC236}">
                <a16:creationId xmlns:a16="http://schemas.microsoft.com/office/drawing/2014/main" id="{41AAF7E2-0433-4FE0-BC13-DEBE1FD0765A}"/>
              </a:ext>
            </a:extLst>
          </p:cNvPr>
          <p:cNvPicPr>
            <a:picLocks noChangeAspect="1"/>
          </p:cNvPicPr>
          <p:nvPr/>
        </p:nvPicPr>
        <p:blipFill>
          <a:blip r:embed="rId4"/>
          <a:stretch>
            <a:fillRect/>
          </a:stretch>
        </p:blipFill>
        <p:spPr>
          <a:xfrm>
            <a:off x="10030280" y="3747464"/>
            <a:ext cx="1050079" cy="1409317"/>
          </a:xfrm>
          <a:prstGeom prst="rect">
            <a:avLst/>
          </a:prstGeom>
        </p:spPr>
      </p:pic>
      <p:sp>
        <p:nvSpPr>
          <p:cNvPr id="9" name="TextBox 8">
            <a:extLst>
              <a:ext uri="{FF2B5EF4-FFF2-40B4-BE49-F238E27FC236}">
                <a16:creationId xmlns:a16="http://schemas.microsoft.com/office/drawing/2014/main" id="{4D81DA8B-40F6-4801-AEC2-E23AFEBC02DC}"/>
              </a:ext>
            </a:extLst>
          </p:cNvPr>
          <p:cNvSpPr txBox="1"/>
          <p:nvPr/>
        </p:nvSpPr>
        <p:spPr>
          <a:xfrm>
            <a:off x="9887300" y="5991176"/>
            <a:ext cx="6153150" cy="307777"/>
          </a:xfrm>
          <a:prstGeom prst="rect">
            <a:avLst/>
          </a:prstGeom>
          <a:noFill/>
        </p:spPr>
        <p:txBody>
          <a:bodyPr wrap="square">
            <a:spAutoFit/>
          </a:bodyPr>
          <a:lstStyle/>
          <a:p>
            <a:r>
              <a:rPr lang="en-US" sz="1400" dirty="0"/>
              <a:t>Image reference: [2] Y. </a:t>
            </a:r>
            <a:r>
              <a:rPr lang="en-US" sz="1400" dirty="0" err="1"/>
              <a:t>Hiasa</a:t>
            </a:r>
            <a:endParaRPr lang="en-US" sz="1400" dirty="0"/>
          </a:p>
        </p:txBody>
      </p:sp>
    </p:spTree>
    <p:extLst>
      <p:ext uri="{BB962C8B-B14F-4D97-AF65-F5344CB8AC3E}">
        <p14:creationId xmlns:p14="http://schemas.microsoft.com/office/powerpoint/2010/main" val="172451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CEB1-9EBC-4B16-941E-F3013DC8791C}"/>
              </a:ext>
            </a:extLst>
          </p:cNvPr>
          <p:cNvSpPr>
            <a:spLocks noGrp="1"/>
          </p:cNvSpPr>
          <p:nvPr>
            <p:ph type="title"/>
          </p:nvPr>
        </p:nvSpPr>
        <p:spPr/>
        <p:txBody>
          <a:bodyPr>
            <a:normAutofit/>
          </a:bodyPr>
          <a:lstStyle/>
          <a:p>
            <a:r>
              <a:rPr lang="en-SG" dirty="0"/>
              <a:t>Paper: Results</a:t>
            </a:r>
            <a:endParaRPr lang="en-US" dirty="0"/>
          </a:p>
        </p:txBody>
      </p:sp>
      <p:pic>
        <p:nvPicPr>
          <p:cNvPr id="5" name="Picture 4">
            <a:extLst>
              <a:ext uri="{FF2B5EF4-FFF2-40B4-BE49-F238E27FC236}">
                <a16:creationId xmlns:a16="http://schemas.microsoft.com/office/drawing/2014/main" id="{98D6C612-C87A-4C5A-A951-B78B02C229B7}"/>
              </a:ext>
            </a:extLst>
          </p:cNvPr>
          <p:cNvPicPr>
            <a:picLocks noChangeAspect="1"/>
          </p:cNvPicPr>
          <p:nvPr/>
        </p:nvPicPr>
        <p:blipFill rotWithShape="1">
          <a:blip r:embed="rId2"/>
          <a:srcRect b="2233"/>
          <a:stretch/>
        </p:blipFill>
        <p:spPr>
          <a:xfrm>
            <a:off x="3186351" y="1804436"/>
            <a:ext cx="5731618" cy="4440993"/>
          </a:xfrm>
          <a:prstGeom prst="rect">
            <a:avLst/>
          </a:prstGeom>
        </p:spPr>
      </p:pic>
      <p:sp>
        <p:nvSpPr>
          <p:cNvPr id="6" name="Content Placeholder 2">
            <a:extLst>
              <a:ext uri="{FF2B5EF4-FFF2-40B4-BE49-F238E27FC236}">
                <a16:creationId xmlns:a16="http://schemas.microsoft.com/office/drawing/2014/main" id="{CC135C52-0FDF-43A3-9578-E6B7A61401D3}"/>
              </a:ext>
            </a:extLst>
          </p:cNvPr>
          <p:cNvSpPr txBox="1">
            <a:spLocks/>
          </p:cNvSpPr>
          <p:nvPr/>
        </p:nvSpPr>
        <p:spPr>
          <a:xfrm>
            <a:off x="624469" y="1201140"/>
            <a:ext cx="10512718" cy="3052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G" dirty="0"/>
              <a:t>With gradient consistency loss implemented, the shape of the femoral head and   </a:t>
            </a:r>
            <a:r>
              <a:rPr lang="en-US" dirty="0"/>
              <a:t>the adductor muscles would be more likely preserved.</a:t>
            </a:r>
          </a:p>
        </p:txBody>
      </p:sp>
      <p:sp>
        <p:nvSpPr>
          <p:cNvPr id="7" name="TextBox 6">
            <a:extLst>
              <a:ext uri="{FF2B5EF4-FFF2-40B4-BE49-F238E27FC236}">
                <a16:creationId xmlns:a16="http://schemas.microsoft.com/office/drawing/2014/main" id="{346194A5-397A-470D-8304-DEA6B60E3824}"/>
              </a:ext>
            </a:extLst>
          </p:cNvPr>
          <p:cNvSpPr txBox="1"/>
          <p:nvPr/>
        </p:nvSpPr>
        <p:spPr>
          <a:xfrm>
            <a:off x="8917969" y="5937652"/>
            <a:ext cx="6153150" cy="307777"/>
          </a:xfrm>
          <a:prstGeom prst="rect">
            <a:avLst/>
          </a:prstGeom>
          <a:noFill/>
        </p:spPr>
        <p:txBody>
          <a:bodyPr wrap="square">
            <a:spAutoFit/>
          </a:bodyPr>
          <a:lstStyle/>
          <a:p>
            <a:r>
              <a:rPr lang="en-US" sz="1400" dirty="0"/>
              <a:t>Image reference: [2] Y. </a:t>
            </a:r>
            <a:r>
              <a:rPr lang="en-US" sz="1400" dirty="0" err="1"/>
              <a:t>Hiasa</a:t>
            </a:r>
            <a:endParaRPr lang="en-US" sz="1400" dirty="0"/>
          </a:p>
        </p:txBody>
      </p:sp>
    </p:spTree>
    <p:extLst>
      <p:ext uri="{BB962C8B-B14F-4D97-AF65-F5344CB8AC3E}">
        <p14:creationId xmlns:p14="http://schemas.microsoft.com/office/powerpoint/2010/main" val="155455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31FA-829F-4953-B6DE-7CF4092E7FCF}"/>
              </a:ext>
            </a:extLst>
          </p:cNvPr>
          <p:cNvSpPr>
            <a:spLocks noGrp="1"/>
          </p:cNvSpPr>
          <p:nvPr>
            <p:ph type="title"/>
          </p:nvPr>
        </p:nvSpPr>
        <p:spPr/>
        <p:txBody>
          <a:bodyPr/>
          <a:lstStyle/>
          <a:p>
            <a:r>
              <a:rPr lang="en-SG" dirty="0"/>
              <a:t>Paper: Results</a:t>
            </a:r>
            <a:endParaRPr lang="en-US" dirty="0"/>
          </a:p>
        </p:txBody>
      </p:sp>
      <p:sp>
        <p:nvSpPr>
          <p:cNvPr id="3" name="Content Placeholder 2">
            <a:extLst>
              <a:ext uri="{FF2B5EF4-FFF2-40B4-BE49-F238E27FC236}">
                <a16:creationId xmlns:a16="http://schemas.microsoft.com/office/drawing/2014/main" id="{170A3C15-6F91-4944-AFC6-D2B4BAC9BF89}"/>
              </a:ext>
            </a:extLst>
          </p:cNvPr>
          <p:cNvSpPr>
            <a:spLocks noGrp="1"/>
          </p:cNvSpPr>
          <p:nvPr>
            <p:ph idx="1"/>
          </p:nvPr>
        </p:nvSpPr>
        <p:spPr/>
        <p:txBody>
          <a:bodyPr/>
          <a:lstStyle/>
          <a:p>
            <a:r>
              <a:rPr lang="en-US" dirty="0"/>
              <a:t>Quantitative evaluation on segmentation</a:t>
            </a:r>
          </a:p>
        </p:txBody>
      </p:sp>
      <p:pic>
        <p:nvPicPr>
          <p:cNvPr id="5" name="Picture 4">
            <a:extLst>
              <a:ext uri="{FF2B5EF4-FFF2-40B4-BE49-F238E27FC236}">
                <a16:creationId xmlns:a16="http://schemas.microsoft.com/office/drawing/2014/main" id="{FAF3F113-AED3-472D-A008-BED0A03284DC}"/>
              </a:ext>
            </a:extLst>
          </p:cNvPr>
          <p:cNvPicPr>
            <a:picLocks noChangeAspect="1"/>
          </p:cNvPicPr>
          <p:nvPr/>
        </p:nvPicPr>
        <p:blipFill>
          <a:blip r:embed="rId2"/>
          <a:stretch>
            <a:fillRect/>
          </a:stretch>
        </p:blipFill>
        <p:spPr>
          <a:xfrm>
            <a:off x="2576936" y="1830490"/>
            <a:ext cx="7038127" cy="4058797"/>
          </a:xfrm>
          <a:prstGeom prst="rect">
            <a:avLst/>
          </a:prstGeom>
        </p:spPr>
      </p:pic>
      <p:sp>
        <p:nvSpPr>
          <p:cNvPr id="6" name="TextBox 5">
            <a:extLst>
              <a:ext uri="{FF2B5EF4-FFF2-40B4-BE49-F238E27FC236}">
                <a16:creationId xmlns:a16="http://schemas.microsoft.com/office/drawing/2014/main" id="{47421158-614C-4AF7-A2B9-60BABC8E6443}"/>
              </a:ext>
            </a:extLst>
          </p:cNvPr>
          <p:cNvSpPr txBox="1"/>
          <p:nvPr/>
        </p:nvSpPr>
        <p:spPr>
          <a:xfrm>
            <a:off x="9550576" y="5581510"/>
            <a:ext cx="6153150" cy="307777"/>
          </a:xfrm>
          <a:prstGeom prst="rect">
            <a:avLst/>
          </a:prstGeom>
          <a:noFill/>
        </p:spPr>
        <p:txBody>
          <a:bodyPr wrap="square">
            <a:spAutoFit/>
          </a:bodyPr>
          <a:lstStyle/>
          <a:p>
            <a:r>
              <a:rPr lang="en-US" sz="1400" dirty="0"/>
              <a:t>Image reference: [2] Y. </a:t>
            </a:r>
            <a:r>
              <a:rPr lang="en-US" sz="1400" dirty="0" err="1"/>
              <a:t>Hiasa</a:t>
            </a:r>
            <a:endParaRPr lang="en-US" sz="1400" dirty="0"/>
          </a:p>
        </p:txBody>
      </p:sp>
    </p:spTree>
    <p:extLst>
      <p:ext uri="{BB962C8B-B14F-4D97-AF65-F5344CB8AC3E}">
        <p14:creationId xmlns:p14="http://schemas.microsoft.com/office/powerpoint/2010/main" val="70152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292D-5F85-443B-BA22-60C36B1F15E3}"/>
              </a:ext>
            </a:extLst>
          </p:cNvPr>
          <p:cNvSpPr>
            <a:spLocks noGrp="1"/>
          </p:cNvSpPr>
          <p:nvPr>
            <p:ph type="title"/>
          </p:nvPr>
        </p:nvSpPr>
        <p:spPr/>
        <p:txBody>
          <a:bodyPr/>
          <a:lstStyle/>
          <a:p>
            <a:r>
              <a:rPr lang="en-SG" dirty="0"/>
              <a:t>Paper: Conclusions</a:t>
            </a:r>
            <a:endParaRPr lang="en-US" dirty="0"/>
          </a:p>
        </p:txBody>
      </p:sp>
      <p:sp>
        <p:nvSpPr>
          <p:cNvPr id="3" name="Content Placeholder 2">
            <a:extLst>
              <a:ext uri="{FF2B5EF4-FFF2-40B4-BE49-F238E27FC236}">
                <a16:creationId xmlns:a16="http://schemas.microsoft.com/office/drawing/2014/main" id="{AAD71965-D8BB-4C81-B8E7-16BD6728F692}"/>
              </a:ext>
            </a:extLst>
          </p:cNvPr>
          <p:cNvSpPr>
            <a:spLocks noGrp="1"/>
          </p:cNvSpPr>
          <p:nvPr>
            <p:ph idx="1"/>
          </p:nvPr>
        </p:nvSpPr>
        <p:spPr/>
        <p:txBody>
          <a:bodyPr/>
          <a:lstStyle/>
          <a:p>
            <a:r>
              <a:rPr lang="en-SG" dirty="0"/>
              <a:t>Main contributions:</a:t>
            </a:r>
          </a:p>
          <a:p>
            <a:pPr lvl="1"/>
            <a:r>
              <a:rPr lang="en-US" dirty="0"/>
              <a:t>introduction of gradient consistency loss in </a:t>
            </a:r>
            <a:r>
              <a:rPr lang="en-US" dirty="0" err="1"/>
              <a:t>CycleGAN</a:t>
            </a:r>
            <a:endParaRPr lang="en-US" dirty="0"/>
          </a:p>
          <a:p>
            <a:pPr lvl="1"/>
            <a:r>
              <a:rPr lang="en-US" dirty="0"/>
              <a:t>quantitative and qualitative evaluation of the dependency of both image synthesis accuracy and segmentation accuracy on a large number of training data</a:t>
            </a:r>
          </a:p>
          <a:p>
            <a:r>
              <a:rPr lang="en-US" dirty="0"/>
              <a:t>Future work: </a:t>
            </a:r>
          </a:p>
          <a:p>
            <a:pPr lvl="1"/>
            <a:r>
              <a:rPr lang="en-US" dirty="0"/>
              <a:t>patients with implants are excluded in the dataset for the </a:t>
            </a:r>
            <a:r>
              <a:rPr lang="en-US" dirty="0" err="1"/>
              <a:t>cycleGAN</a:t>
            </a:r>
            <a:r>
              <a:rPr lang="en-US" dirty="0"/>
              <a:t> training</a:t>
            </a:r>
          </a:p>
          <a:p>
            <a:pPr lvl="1"/>
            <a:r>
              <a:rPr lang="en-US" dirty="0"/>
              <a:t>development of a method that effectively incorporates information in unlabeled CT and MR volumes to improve segmentation accuracy</a:t>
            </a:r>
          </a:p>
        </p:txBody>
      </p:sp>
    </p:spTree>
    <p:extLst>
      <p:ext uri="{BB962C8B-B14F-4D97-AF65-F5344CB8AC3E}">
        <p14:creationId xmlns:p14="http://schemas.microsoft.com/office/powerpoint/2010/main" val="190988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71F7-57D9-4DF8-9F28-61B6CC9F4735}"/>
              </a:ext>
            </a:extLst>
          </p:cNvPr>
          <p:cNvSpPr>
            <a:spLocks noGrp="1"/>
          </p:cNvSpPr>
          <p:nvPr>
            <p:ph type="title"/>
          </p:nvPr>
        </p:nvSpPr>
        <p:spPr/>
        <p:txBody>
          <a:bodyPr/>
          <a:lstStyle/>
          <a:p>
            <a:r>
              <a:rPr lang="en-US" dirty="0"/>
              <a:t>Paper: Critiques</a:t>
            </a:r>
          </a:p>
        </p:txBody>
      </p:sp>
      <p:sp>
        <p:nvSpPr>
          <p:cNvPr id="3" name="Content Placeholder 2">
            <a:extLst>
              <a:ext uri="{FF2B5EF4-FFF2-40B4-BE49-F238E27FC236}">
                <a16:creationId xmlns:a16="http://schemas.microsoft.com/office/drawing/2014/main" id="{3387E149-0C32-4502-A7C9-41BB04EF0EF9}"/>
              </a:ext>
            </a:extLst>
          </p:cNvPr>
          <p:cNvSpPr>
            <a:spLocks noGrp="1"/>
          </p:cNvSpPr>
          <p:nvPr>
            <p:ph idx="1"/>
          </p:nvPr>
        </p:nvSpPr>
        <p:spPr/>
        <p:txBody>
          <a:bodyPr/>
          <a:lstStyle/>
          <a:p>
            <a:r>
              <a:rPr lang="en-SG" dirty="0"/>
              <a:t>Good:</a:t>
            </a:r>
          </a:p>
          <a:p>
            <a:pPr lvl="1"/>
            <a:r>
              <a:rPr lang="en-SG" dirty="0"/>
              <a:t>Clearly explained model and clear math for all the loss functions involved</a:t>
            </a:r>
          </a:p>
          <a:p>
            <a:pPr lvl="1"/>
            <a:r>
              <a:rPr lang="en-US" dirty="0"/>
              <a:t>Made full use of available data (paired/unpaired volumes and few labeled volumes) to provide quantitative and qualitative evaluation of the results</a:t>
            </a:r>
            <a:endParaRPr lang="en-SG" dirty="0"/>
          </a:p>
          <a:p>
            <a:endParaRPr lang="en-SG" dirty="0"/>
          </a:p>
          <a:p>
            <a:r>
              <a:rPr lang="en-SG" dirty="0"/>
              <a:t>Bad:</a:t>
            </a:r>
          </a:p>
          <a:p>
            <a:pPr lvl="1"/>
            <a:r>
              <a:rPr lang="en-SG" dirty="0"/>
              <a:t>Effect of implementation of GC loss is not significant. The balancing weights for GC loss was set to a constant throughout the paper.</a:t>
            </a:r>
          </a:p>
          <a:p>
            <a:pPr lvl="1"/>
            <a:r>
              <a:rPr lang="en-US" dirty="0"/>
              <a:t>No publicly available code implementations, which may be difficult for researchers to reproduce the results</a:t>
            </a:r>
          </a:p>
          <a:p>
            <a:pPr lvl="1"/>
            <a:endParaRPr lang="en-US" dirty="0"/>
          </a:p>
        </p:txBody>
      </p:sp>
    </p:spTree>
    <p:extLst>
      <p:ext uri="{BB962C8B-B14F-4D97-AF65-F5344CB8AC3E}">
        <p14:creationId xmlns:p14="http://schemas.microsoft.com/office/powerpoint/2010/main" val="378763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B9B0-A0C2-42BB-9979-0D161E73678F}"/>
              </a:ext>
            </a:extLst>
          </p:cNvPr>
          <p:cNvSpPr>
            <a:spLocks noGrp="1"/>
          </p:cNvSpPr>
          <p:nvPr>
            <p:ph type="title"/>
          </p:nvPr>
        </p:nvSpPr>
        <p:spPr/>
        <p:txBody>
          <a:bodyPr/>
          <a:lstStyle/>
          <a:p>
            <a:r>
              <a:rPr lang="en-US" dirty="0"/>
              <a:t>Paper: Relevance to project</a:t>
            </a:r>
          </a:p>
        </p:txBody>
      </p:sp>
      <p:sp>
        <p:nvSpPr>
          <p:cNvPr id="3" name="Content Placeholder 2">
            <a:extLst>
              <a:ext uri="{FF2B5EF4-FFF2-40B4-BE49-F238E27FC236}">
                <a16:creationId xmlns:a16="http://schemas.microsoft.com/office/drawing/2014/main" id="{6244B824-FCF7-45C5-9608-504CAA5B5A23}"/>
              </a:ext>
            </a:extLst>
          </p:cNvPr>
          <p:cNvSpPr>
            <a:spLocks noGrp="1"/>
          </p:cNvSpPr>
          <p:nvPr>
            <p:ph idx="1"/>
          </p:nvPr>
        </p:nvSpPr>
        <p:spPr/>
        <p:txBody>
          <a:bodyPr/>
          <a:lstStyle/>
          <a:p>
            <a:r>
              <a:rPr lang="en-SG" dirty="0"/>
              <a:t>Understanding the loss functions involved in </a:t>
            </a:r>
            <a:r>
              <a:rPr lang="en-SG" dirty="0" err="1"/>
              <a:t>CycleGAN</a:t>
            </a:r>
            <a:endParaRPr lang="en-SG" dirty="0"/>
          </a:p>
          <a:p>
            <a:r>
              <a:rPr lang="en-SG" dirty="0"/>
              <a:t>Provides insights to modification of network losses </a:t>
            </a:r>
          </a:p>
          <a:p>
            <a:r>
              <a:rPr lang="en-SG" dirty="0"/>
              <a:t>Understanding the evaluation and testing methods</a:t>
            </a:r>
            <a:endParaRPr lang="en-US" dirty="0"/>
          </a:p>
        </p:txBody>
      </p:sp>
    </p:spTree>
    <p:extLst>
      <p:ext uri="{BB962C8B-B14F-4D97-AF65-F5344CB8AC3E}">
        <p14:creationId xmlns:p14="http://schemas.microsoft.com/office/powerpoint/2010/main" val="313566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4B1A-B742-46CB-BEC8-56FE725E4583}"/>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A9F8851A-B111-44DC-8D1F-2990247F7BEC}"/>
              </a:ext>
            </a:extLst>
          </p:cNvPr>
          <p:cNvSpPr>
            <a:spLocks noGrp="1"/>
          </p:cNvSpPr>
          <p:nvPr>
            <p:ph idx="1"/>
          </p:nvPr>
        </p:nvSpPr>
        <p:spPr>
          <a:xfrm>
            <a:off x="624468" y="1201140"/>
            <a:ext cx="9197626" cy="1675624"/>
          </a:xfrm>
        </p:spPr>
        <p:txBody>
          <a:bodyPr>
            <a:normAutofit fontScale="77500" lnSpcReduction="20000"/>
          </a:bodyPr>
          <a:lstStyle/>
          <a:p>
            <a:pPr marL="457200" indent="-457200">
              <a:buFont typeface="+mj-lt"/>
              <a:buAutoNum type="arabicPeriod"/>
            </a:pPr>
            <a:r>
              <a:rPr lang="en-US" dirty="0"/>
              <a:t>Osteonecrosis of the Hip - </a:t>
            </a:r>
            <a:r>
              <a:rPr lang="en-US" dirty="0" err="1"/>
              <a:t>OrthoInfo</a:t>
            </a:r>
            <a:r>
              <a:rPr lang="en-US" dirty="0"/>
              <a:t> - </a:t>
            </a:r>
            <a:r>
              <a:rPr lang="en-US" dirty="0" err="1"/>
              <a:t>AAOS.url:https</a:t>
            </a:r>
            <a:r>
              <a:rPr lang="en-US" dirty="0"/>
              <a:t>://orthoinfo.aaos.org/</a:t>
            </a:r>
            <a:r>
              <a:rPr lang="en-US" dirty="0" err="1"/>
              <a:t>en</a:t>
            </a:r>
            <a:r>
              <a:rPr lang="en-US" dirty="0"/>
              <a:t>/diseases--conditions/osteonecrosis-of-the-hip</a:t>
            </a:r>
          </a:p>
          <a:p>
            <a:pPr marL="457200" indent="-457200">
              <a:buFont typeface="+mj-lt"/>
              <a:buAutoNum type="arabicPeriod"/>
            </a:pPr>
            <a:r>
              <a:rPr lang="en-US" dirty="0" err="1">
                <a:effectLst/>
              </a:rPr>
              <a:t>Hiasa</a:t>
            </a:r>
            <a:r>
              <a:rPr lang="en-US" dirty="0">
                <a:effectLst/>
              </a:rPr>
              <a:t>, Y., </a:t>
            </a:r>
            <a:r>
              <a:rPr lang="en-US" dirty="0" err="1">
                <a:effectLst/>
              </a:rPr>
              <a:t>Otake</a:t>
            </a:r>
            <a:r>
              <a:rPr lang="en-US" dirty="0">
                <a:effectLst/>
              </a:rPr>
              <a:t>, Y., Takao, M., Matsuoka, T., Takashima, K., </a:t>
            </a:r>
            <a:r>
              <a:rPr lang="en-US" dirty="0" err="1">
                <a:effectLst/>
              </a:rPr>
              <a:t>Carass</a:t>
            </a:r>
            <a:r>
              <a:rPr lang="en-US" dirty="0">
                <a:effectLst/>
              </a:rPr>
              <a:t>, A., . . . Sato, Y. (2018). Cross-Modality image synthesis From UNPAIRED data Using </a:t>
            </a:r>
            <a:r>
              <a:rPr lang="en-US" dirty="0" err="1">
                <a:effectLst/>
              </a:rPr>
              <a:t>CycleGAN</a:t>
            </a:r>
            <a:r>
              <a:rPr lang="en-US" dirty="0">
                <a:effectLst/>
              </a:rPr>
              <a:t>. </a:t>
            </a:r>
            <a:r>
              <a:rPr lang="en-US" i="1" dirty="0">
                <a:effectLst/>
              </a:rPr>
              <a:t>Simulation and Synthesis in Medical Imaging,</a:t>
            </a:r>
            <a:r>
              <a:rPr lang="en-US" dirty="0">
                <a:effectLst/>
              </a:rPr>
              <a:t> 31-41. doi:10.1007/978-3-030-00536-8_4</a:t>
            </a:r>
          </a:p>
          <a:p>
            <a:pPr marL="457200" indent="-457200">
              <a:buFont typeface="+mj-lt"/>
              <a:buAutoNum type="arabicPeriod"/>
            </a:pPr>
            <a:endParaRPr lang="en-US" dirty="0">
              <a:effectLst/>
            </a:endParaRPr>
          </a:p>
          <a:p>
            <a:pPr marL="457200" indent="-457200">
              <a:buFont typeface="+mj-lt"/>
              <a:buAutoNum type="arabicPeriod"/>
            </a:pPr>
            <a:endParaRPr lang="en-US" dirty="0">
              <a:effectLst/>
            </a:endParaRPr>
          </a:p>
          <a:p>
            <a:pPr marL="457200" indent="-457200">
              <a:buFont typeface="+mj-lt"/>
              <a:buAutoNum type="arabicPeriod"/>
            </a:pPr>
            <a:endParaRPr lang="en-US" dirty="0"/>
          </a:p>
        </p:txBody>
      </p:sp>
    </p:spTree>
    <p:extLst>
      <p:ext uri="{BB962C8B-B14F-4D97-AF65-F5344CB8AC3E}">
        <p14:creationId xmlns:p14="http://schemas.microsoft.com/office/powerpoint/2010/main" val="280716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A07109-B70F-4789-AB74-4A228F3E7F77}"/>
              </a:ext>
            </a:extLst>
          </p:cNvPr>
          <p:cNvSpPr>
            <a:spLocks noGrp="1"/>
          </p:cNvSpPr>
          <p:nvPr>
            <p:ph type="title"/>
          </p:nvPr>
        </p:nvSpPr>
        <p:spPr>
          <a:xfrm>
            <a:off x="624468" y="365126"/>
            <a:ext cx="10729332" cy="660833"/>
          </a:xfrm>
        </p:spPr>
        <p:txBody>
          <a:bodyPr/>
          <a:lstStyle/>
          <a:p>
            <a:r>
              <a:rPr lang="en-US" dirty="0"/>
              <a:t>Project recap - Background</a:t>
            </a:r>
          </a:p>
        </p:txBody>
      </p:sp>
      <p:sp>
        <p:nvSpPr>
          <p:cNvPr id="17" name="Content Placeholder 16">
            <a:extLst>
              <a:ext uri="{FF2B5EF4-FFF2-40B4-BE49-F238E27FC236}">
                <a16:creationId xmlns:a16="http://schemas.microsoft.com/office/drawing/2014/main" id="{C00C1769-A362-42B8-B341-2C075E77B61F}"/>
              </a:ext>
            </a:extLst>
          </p:cNvPr>
          <p:cNvSpPr>
            <a:spLocks noGrp="1"/>
          </p:cNvSpPr>
          <p:nvPr>
            <p:ph idx="1"/>
          </p:nvPr>
        </p:nvSpPr>
        <p:spPr>
          <a:xfrm>
            <a:off x="624468" y="1201140"/>
            <a:ext cx="10729332" cy="4975824"/>
          </a:xfrm>
        </p:spPr>
        <p:txBody>
          <a:bodyPr/>
          <a:lstStyle/>
          <a:p>
            <a:r>
              <a:rPr lang="en-US" dirty="0"/>
              <a:t>Core Decompression for Osteonecrosis</a:t>
            </a:r>
          </a:p>
          <a:p>
            <a:pPr lvl="1"/>
            <a:r>
              <a:rPr lang="en-US" dirty="0"/>
              <a:t>Drilling </a:t>
            </a:r>
            <a:r>
              <a:rPr lang="en-US" b="0" i="0" dirty="0">
                <a:solidFill>
                  <a:srgbClr val="263238"/>
                </a:solidFill>
                <a:effectLst/>
                <a:latin typeface="Aleo-Regular"/>
              </a:rPr>
              <a:t>several holes into the femoral head to relieve pressure in the bone and create channels for new blood vessels to nourish the affected areas of the hip </a:t>
            </a:r>
          </a:p>
          <a:p>
            <a:pPr lvl="1"/>
            <a:r>
              <a:rPr lang="en-US" dirty="0"/>
              <a:t>X-rays provides images of dense structures (like bones) and intraoperative x-ray shots are taken to monitor the surgical procedure.</a:t>
            </a:r>
          </a:p>
          <a:p>
            <a:pPr lvl="1"/>
            <a:endParaRPr lang="en-US" dirty="0"/>
          </a:p>
          <a:p>
            <a:pPr lvl="1"/>
            <a:endParaRPr lang="en-US" dirty="0"/>
          </a:p>
          <a:p>
            <a:endParaRPr lang="en-US" dirty="0"/>
          </a:p>
        </p:txBody>
      </p:sp>
      <p:sp>
        <p:nvSpPr>
          <p:cNvPr id="11" name="TextBox 10">
            <a:extLst>
              <a:ext uri="{FF2B5EF4-FFF2-40B4-BE49-F238E27FC236}">
                <a16:creationId xmlns:a16="http://schemas.microsoft.com/office/drawing/2014/main" id="{CFE52A6F-2AF3-46FA-8563-E541A575D9C5}"/>
              </a:ext>
            </a:extLst>
          </p:cNvPr>
          <p:cNvSpPr txBox="1"/>
          <p:nvPr/>
        </p:nvSpPr>
        <p:spPr>
          <a:xfrm>
            <a:off x="2504154" y="6045399"/>
            <a:ext cx="11460666" cy="307777"/>
          </a:xfrm>
          <a:prstGeom prst="rect">
            <a:avLst/>
          </a:prstGeom>
          <a:noFill/>
        </p:spPr>
        <p:txBody>
          <a:bodyPr wrap="square" rtlCol="0">
            <a:spAutoFit/>
          </a:bodyPr>
          <a:lstStyle/>
          <a:p>
            <a:r>
              <a:rPr lang="en-US" sz="1400" dirty="0">
                <a:effectLst/>
              </a:rPr>
              <a:t>Image source (Left and right image): [1] </a:t>
            </a:r>
            <a:r>
              <a:rPr lang="en-US" sz="1400" dirty="0" err="1">
                <a:effectLst/>
              </a:rPr>
              <a:t>orthoinfo</a:t>
            </a:r>
            <a:r>
              <a:rPr lang="en-US" sz="1400" dirty="0">
                <a:effectLst/>
              </a:rPr>
              <a:t> - </a:t>
            </a:r>
            <a:r>
              <a:rPr lang="en-US" sz="1400" dirty="0" err="1">
                <a:effectLst/>
              </a:rPr>
              <a:t>aaos</a:t>
            </a:r>
            <a:r>
              <a:rPr lang="en-US" sz="1400" dirty="0">
                <a:effectLst/>
              </a:rPr>
              <a:t>.  Retrieved February 16, 2021</a:t>
            </a:r>
          </a:p>
        </p:txBody>
      </p:sp>
      <p:pic>
        <p:nvPicPr>
          <p:cNvPr id="21" name="Picture 2" descr="Osteonecrosis of the hip">
            <a:extLst>
              <a:ext uri="{FF2B5EF4-FFF2-40B4-BE49-F238E27FC236}">
                <a16:creationId xmlns:a16="http://schemas.microsoft.com/office/drawing/2014/main" id="{6ECB4A51-7F3A-4878-A1FE-382A89A92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68" y="3360521"/>
            <a:ext cx="3739192" cy="2508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re decompression procedure">
            <a:extLst>
              <a:ext uri="{FF2B5EF4-FFF2-40B4-BE49-F238E27FC236}">
                <a16:creationId xmlns:a16="http://schemas.microsoft.com/office/drawing/2014/main" id="{35881F97-D962-4C3F-8221-A4383F5D1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134" y="3429000"/>
            <a:ext cx="4029462" cy="244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90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5107-606B-4921-BA26-67FD568114C3}"/>
              </a:ext>
            </a:extLst>
          </p:cNvPr>
          <p:cNvSpPr>
            <a:spLocks noGrp="1"/>
          </p:cNvSpPr>
          <p:nvPr>
            <p:ph type="title"/>
          </p:nvPr>
        </p:nvSpPr>
        <p:spPr/>
        <p:txBody>
          <a:bodyPr/>
          <a:lstStyle/>
          <a:p>
            <a:r>
              <a:rPr lang="en-US" dirty="0"/>
              <a:t>Project recap - Project Goal</a:t>
            </a:r>
          </a:p>
        </p:txBody>
      </p:sp>
      <p:sp>
        <p:nvSpPr>
          <p:cNvPr id="3" name="Content Placeholder 2">
            <a:extLst>
              <a:ext uri="{FF2B5EF4-FFF2-40B4-BE49-F238E27FC236}">
                <a16:creationId xmlns:a16="http://schemas.microsoft.com/office/drawing/2014/main" id="{486E7960-F27C-4081-BF94-B6EFC3FAECA1}"/>
              </a:ext>
            </a:extLst>
          </p:cNvPr>
          <p:cNvSpPr>
            <a:spLocks noGrp="1"/>
          </p:cNvSpPr>
          <p:nvPr>
            <p:ph idx="1"/>
          </p:nvPr>
        </p:nvSpPr>
        <p:spPr/>
        <p:txBody>
          <a:bodyPr/>
          <a:lstStyle/>
          <a:p>
            <a:r>
              <a:rPr lang="en-US" dirty="0"/>
              <a:t>Motivation</a:t>
            </a:r>
          </a:p>
          <a:p>
            <a:pPr lvl="1"/>
            <a:r>
              <a:rPr lang="en-US" dirty="0"/>
              <a:t>Surgeons also rely on preoperative MR scans for tool trajectory planning for core decompression surgery, but there is no easy way for them to visualize the planned paths in the intra-operative X-ray shots</a:t>
            </a:r>
          </a:p>
          <a:p>
            <a:r>
              <a:rPr lang="en-US" dirty="0"/>
              <a:t>Project Goal</a:t>
            </a:r>
          </a:p>
          <a:p>
            <a:pPr lvl="1"/>
            <a:r>
              <a:rPr lang="en-US" dirty="0"/>
              <a:t>We would like to convert the annotations of segmentation of the necrotic tissues and the drill insertion paths from preoperative MR images to intraoperative x-rays would be helpful for surgeons.</a:t>
            </a:r>
          </a:p>
          <a:p>
            <a:pPr marL="0" indent="0">
              <a:buNone/>
            </a:pPr>
            <a:endParaRPr lang="en-US" dirty="0"/>
          </a:p>
        </p:txBody>
      </p:sp>
      <p:sp>
        <p:nvSpPr>
          <p:cNvPr id="4" name="AutoShape 2" descr="MRI of osteonecrosis">
            <a:extLst>
              <a:ext uri="{FF2B5EF4-FFF2-40B4-BE49-F238E27FC236}">
                <a16:creationId xmlns:a16="http://schemas.microsoft.com/office/drawing/2014/main" id="{8C658ABE-C87E-491C-BEC4-E542ED2000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MRI of osteonecrosis">
            <a:extLst>
              <a:ext uri="{FF2B5EF4-FFF2-40B4-BE49-F238E27FC236}">
                <a16:creationId xmlns:a16="http://schemas.microsoft.com/office/drawing/2014/main" id="{62ECD4FE-9D58-493A-8567-87114A8F4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801" y="4203090"/>
            <a:ext cx="2984468" cy="1684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CC5E09-2B05-469D-9E4C-529C509DD51D}"/>
              </a:ext>
            </a:extLst>
          </p:cNvPr>
          <p:cNvSpPr txBox="1"/>
          <p:nvPr/>
        </p:nvSpPr>
        <p:spPr>
          <a:xfrm>
            <a:off x="2415635" y="5975366"/>
            <a:ext cx="11460666" cy="523220"/>
          </a:xfrm>
          <a:prstGeom prst="rect">
            <a:avLst/>
          </a:prstGeom>
          <a:noFill/>
        </p:spPr>
        <p:txBody>
          <a:bodyPr wrap="square" rtlCol="0">
            <a:spAutoFit/>
          </a:bodyPr>
          <a:lstStyle/>
          <a:p>
            <a:r>
              <a:rPr lang="en-US" sz="1400" dirty="0">
                <a:effectLst/>
              </a:rPr>
              <a:t>Image source (Left and right image): [1] </a:t>
            </a:r>
            <a:r>
              <a:rPr lang="en-US" sz="1400" dirty="0" err="1">
                <a:effectLst/>
              </a:rPr>
              <a:t>orthoinfo</a:t>
            </a:r>
            <a:r>
              <a:rPr lang="en-US" sz="1400" dirty="0">
                <a:effectLst/>
              </a:rPr>
              <a:t> - </a:t>
            </a:r>
            <a:r>
              <a:rPr lang="en-US" sz="1400" dirty="0" err="1">
                <a:effectLst/>
              </a:rPr>
              <a:t>aaos</a:t>
            </a:r>
            <a:r>
              <a:rPr lang="en-US" sz="1400" dirty="0">
                <a:effectLst/>
              </a:rPr>
              <a:t>. (n.d.). Retrieved February 16, 2021</a:t>
            </a:r>
          </a:p>
          <a:p>
            <a:endParaRPr lang="en-US" sz="1400" dirty="0">
              <a:effectLst/>
            </a:endParaRPr>
          </a:p>
        </p:txBody>
      </p:sp>
      <p:pic>
        <p:nvPicPr>
          <p:cNvPr id="3078" name="Picture 6" descr="Normal hip and hip with osteonecrosis">
            <a:extLst>
              <a:ext uri="{FF2B5EF4-FFF2-40B4-BE49-F238E27FC236}">
                <a16:creationId xmlns:a16="http://schemas.microsoft.com/office/drawing/2014/main" id="{EFA52C3C-1073-4C78-84E2-EDE438818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506" y="4203090"/>
            <a:ext cx="3147509" cy="170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9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C6F0-9E44-4131-AC21-2E0038E88E52}"/>
              </a:ext>
            </a:extLst>
          </p:cNvPr>
          <p:cNvSpPr>
            <a:spLocks noGrp="1"/>
          </p:cNvSpPr>
          <p:nvPr>
            <p:ph type="title"/>
          </p:nvPr>
        </p:nvSpPr>
        <p:spPr/>
        <p:txBody>
          <a:bodyPr/>
          <a:lstStyle/>
          <a:p>
            <a:r>
              <a:rPr lang="en-US" dirty="0"/>
              <a:t>Paper Overview</a:t>
            </a:r>
          </a:p>
        </p:txBody>
      </p:sp>
      <p:sp>
        <p:nvSpPr>
          <p:cNvPr id="3" name="Content Placeholder 2">
            <a:extLst>
              <a:ext uri="{FF2B5EF4-FFF2-40B4-BE49-F238E27FC236}">
                <a16:creationId xmlns:a16="http://schemas.microsoft.com/office/drawing/2014/main" id="{2246C158-D4C8-46FE-9FC0-1493297672D0}"/>
              </a:ext>
            </a:extLst>
          </p:cNvPr>
          <p:cNvSpPr>
            <a:spLocks noGrp="1"/>
          </p:cNvSpPr>
          <p:nvPr>
            <p:ph idx="1"/>
          </p:nvPr>
        </p:nvSpPr>
        <p:spPr>
          <a:xfrm>
            <a:off x="1458929" y="3623866"/>
            <a:ext cx="8906029" cy="3141667"/>
          </a:xfrm>
        </p:spPr>
        <p:txBody>
          <a:bodyPr>
            <a:normAutofit/>
          </a:bodyPr>
          <a:lstStyle/>
          <a:p>
            <a:pPr algn="l"/>
            <a:r>
              <a:rPr lang="en-SG" dirty="0"/>
              <a:t>Int</a:t>
            </a:r>
            <a:r>
              <a:rPr lang="en-US" dirty="0" err="1"/>
              <a:t>roduction</a:t>
            </a:r>
            <a:r>
              <a:rPr lang="en-US" dirty="0"/>
              <a:t> of gradient consistency loss to </a:t>
            </a:r>
            <a:r>
              <a:rPr lang="en-US" dirty="0" err="1"/>
              <a:t>CycleGAN</a:t>
            </a:r>
            <a:r>
              <a:rPr lang="en-US" dirty="0"/>
              <a:t> loss functions to improve the boundaries in synthesized images</a:t>
            </a:r>
          </a:p>
          <a:p>
            <a:pPr algn="l"/>
            <a:r>
              <a:rPr lang="en-US" dirty="0"/>
              <a:t>Accuracy of synthesized images was investigated by adjusting the number of training data and the implementation of gradient consistency loss</a:t>
            </a:r>
          </a:p>
          <a:p>
            <a:pPr algn="l"/>
            <a:endParaRPr lang="en-US" dirty="0"/>
          </a:p>
          <a:p>
            <a:pPr algn="l"/>
            <a:endParaRPr lang="en-US" dirty="0"/>
          </a:p>
          <a:p>
            <a:pPr algn="l"/>
            <a:endParaRPr lang="en-US" dirty="0"/>
          </a:p>
        </p:txBody>
      </p:sp>
      <p:sp>
        <p:nvSpPr>
          <p:cNvPr id="5" name="TextBox 4">
            <a:extLst>
              <a:ext uri="{FF2B5EF4-FFF2-40B4-BE49-F238E27FC236}">
                <a16:creationId xmlns:a16="http://schemas.microsoft.com/office/drawing/2014/main" id="{B1B1ACCB-E46A-4C99-89BC-511EA1179057}"/>
              </a:ext>
            </a:extLst>
          </p:cNvPr>
          <p:cNvSpPr txBox="1"/>
          <p:nvPr/>
        </p:nvSpPr>
        <p:spPr>
          <a:xfrm>
            <a:off x="1530849" y="1325584"/>
            <a:ext cx="8548955" cy="1384995"/>
          </a:xfrm>
          <a:prstGeom prst="rect">
            <a:avLst/>
          </a:prstGeom>
          <a:solidFill>
            <a:schemeClr val="accent5">
              <a:lumMod val="20000"/>
              <a:lumOff val="80000"/>
            </a:schemeClr>
          </a:solidFill>
        </p:spPr>
        <p:txBody>
          <a:bodyPr wrap="square">
            <a:spAutoFit/>
          </a:bodyPr>
          <a:lstStyle/>
          <a:p>
            <a:pPr algn="l"/>
            <a:r>
              <a:rPr lang="en-US" sz="2800" b="1" i="0" dirty="0">
                <a:effectLst/>
                <a:latin typeface="Adobe Song Std L" panose="02020300000000000000" pitchFamily="18" charset="-128"/>
                <a:ea typeface="Adobe Song Std L" panose="02020300000000000000" pitchFamily="18" charset="-128"/>
                <a:cs typeface="Arial" panose="020B0604020202020204" pitchFamily="34" charset="0"/>
              </a:rPr>
              <a:t>Cross-modality image synthesis from unpaired data using </a:t>
            </a:r>
            <a:r>
              <a:rPr lang="en-US" sz="2800" b="1" i="0" dirty="0" err="1">
                <a:effectLst/>
                <a:latin typeface="Adobe Song Std L" panose="02020300000000000000" pitchFamily="18" charset="-128"/>
                <a:ea typeface="Adobe Song Std L" panose="02020300000000000000" pitchFamily="18" charset="-128"/>
                <a:cs typeface="Arial" panose="020B0604020202020204" pitchFamily="34" charset="0"/>
              </a:rPr>
              <a:t>CycleGAN</a:t>
            </a:r>
            <a:r>
              <a:rPr lang="en-US" sz="2800" b="1" i="0" dirty="0">
                <a:effectLst/>
                <a:latin typeface="Adobe Song Std L" panose="02020300000000000000" pitchFamily="18" charset="-128"/>
                <a:ea typeface="Adobe Song Std L" panose="02020300000000000000" pitchFamily="18" charset="-128"/>
                <a:cs typeface="Arial" panose="020B0604020202020204" pitchFamily="34" charset="0"/>
              </a:rPr>
              <a:t>: Effects of gradient consistency loss and training data size</a:t>
            </a:r>
          </a:p>
        </p:txBody>
      </p:sp>
      <p:sp>
        <p:nvSpPr>
          <p:cNvPr id="8" name="TextBox 7">
            <a:extLst>
              <a:ext uri="{FF2B5EF4-FFF2-40B4-BE49-F238E27FC236}">
                <a16:creationId xmlns:a16="http://schemas.microsoft.com/office/drawing/2014/main" id="{C6137302-FEE2-41FC-8845-7C8677AE8900}"/>
              </a:ext>
            </a:extLst>
          </p:cNvPr>
          <p:cNvSpPr txBox="1"/>
          <p:nvPr/>
        </p:nvSpPr>
        <p:spPr>
          <a:xfrm>
            <a:off x="1530849" y="2710579"/>
            <a:ext cx="8239875" cy="646331"/>
          </a:xfrm>
          <a:prstGeom prst="rect">
            <a:avLst/>
          </a:prstGeom>
          <a:noFill/>
        </p:spPr>
        <p:txBody>
          <a:bodyPr wrap="square">
            <a:spAutoFit/>
          </a:bodyPr>
          <a:lstStyle/>
          <a:p>
            <a:r>
              <a:rPr lang="en-US" b="0" i="0" u="none" strike="noStrike" dirty="0">
                <a:effectLst/>
                <a:latin typeface="Lucida Grande"/>
                <a:hlinkClick r:id="rId2"/>
              </a:rPr>
              <a:t>Yuta </a:t>
            </a:r>
            <a:r>
              <a:rPr lang="en-US" b="0" i="0" u="none" strike="noStrike" dirty="0" err="1">
                <a:effectLst/>
                <a:latin typeface="Lucida Grande"/>
                <a:hlinkClick r:id="rId2"/>
              </a:rPr>
              <a:t>Hiasa</a:t>
            </a:r>
            <a:r>
              <a:rPr lang="en-US" b="0" i="0" dirty="0">
                <a:solidFill>
                  <a:srgbClr val="000000"/>
                </a:solidFill>
                <a:effectLst/>
                <a:latin typeface="Lucida Grande"/>
              </a:rPr>
              <a:t>, </a:t>
            </a:r>
            <a:r>
              <a:rPr lang="en-US" b="0" i="0" u="sng" dirty="0" err="1">
                <a:effectLst/>
                <a:latin typeface="Lucida Grande"/>
                <a:hlinkClick r:id="rId3"/>
              </a:rPr>
              <a:t>Yoshito</a:t>
            </a:r>
            <a:r>
              <a:rPr lang="en-US" b="0" i="0" u="sng" dirty="0">
                <a:effectLst/>
                <a:latin typeface="Lucida Grande"/>
                <a:hlinkClick r:id="rId3"/>
              </a:rPr>
              <a:t> </a:t>
            </a:r>
            <a:r>
              <a:rPr lang="en-US" b="0" i="0" u="sng" dirty="0" err="1">
                <a:effectLst/>
                <a:latin typeface="Lucida Grande"/>
                <a:hlinkClick r:id="rId3"/>
              </a:rPr>
              <a:t>Otake</a:t>
            </a:r>
            <a:r>
              <a:rPr lang="en-US" b="0" i="0" dirty="0">
                <a:solidFill>
                  <a:srgbClr val="000000"/>
                </a:solidFill>
                <a:effectLst/>
                <a:latin typeface="Lucida Grande"/>
              </a:rPr>
              <a:t>, </a:t>
            </a:r>
            <a:r>
              <a:rPr lang="en-US" b="0" i="0" u="none" strike="noStrike" dirty="0">
                <a:effectLst/>
                <a:latin typeface="Lucida Grande"/>
                <a:hlinkClick r:id="rId4"/>
              </a:rPr>
              <a:t>Masaki Takao</a:t>
            </a:r>
            <a:r>
              <a:rPr lang="en-US" b="0" i="0" dirty="0">
                <a:solidFill>
                  <a:srgbClr val="000000"/>
                </a:solidFill>
                <a:effectLst/>
                <a:latin typeface="Lucida Grande"/>
              </a:rPr>
              <a:t>, </a:t>
            </a:r>
            <a:r>
              <a:rPr lang="en-US" b="0" i="0" u="none" strike="noStrike" dirty="0">
                <a:effectLst/>
                <a:latin typeface="Lucida Grande"/>
                <a:hlinkClick r:id="rId5"/>
              </a:rPr>
              <a:t>Takumi Matsuoka</a:t>
            </a:r>
            <a:r>
              <a:rPr lang="en-US" b="0" i="0" dirty="0">
                <a:solidFill>
                  <a:srgbClr val="000000"/>
                </a:solidFill>
                <a:effectLst/>
                <a:latin typeface="Lucida Grande"/>
              </a:rPr>
              <a:t>, </a:t>
            </a:r>
            <a:r>
              <a:rPr lang="en-US" b="0" i="0" u="none" strike="noStrike" dirty="0">
                <a:effectLst/>
                <a:latin typeface="Lucida Grande"/>
                <a:hlinkClick r:id="rId6"/>
              </a:rPr>
              <a:t>Kazuma Takashima</a:t>
            </a:r>
            <a:r>
              <a:rPr lang="en-US" b="0" i="0" dirty="0">
                <a:solidFill>
                  <a:srgbClr val="000000"/>
                </a:solidFill>
                <a:effectLst/>
                <a:latin typeface="Lucida Grande"/>
              </a:rPr>
              <a:t>, </a:t>
            </a:r>
            <a:r>
              <a:rPr lang="en-US" b="0" i="0" u="none" strike="noStrike" dirty="0">
                <a:effectLst/>
                <a:latin typeface="Lucida Grande"/>
                <a:hlinkClick r:id="rId7"/>
              </a:rPr>
              <a:t>Jerry L. Prince</a:t>
            </a:r>
            <a:r>
              <a:rPr lang="en-US" b="0" i="0" dirty="0">
                <a:solidFill>
                  <a:srgbClr val="000000"/>
                </a:solidFill>
                <a:effectLst/>
                <a:latin typeface="Lucida Grande"/>
              </a:rPr>
              <a:t>, </a:t>
            </a:r>
            <a:r>
              <a:rPr lang="en-US" b="0" i="0" u="none" strike="noStrike" dirty="0">
                <a:effectLst/>
                <a:latin typeface="Lucida Grande"/>
                <a:hlinkClick r:id="rId8"/>
              </a:rPr>
              <a:t>Nobuhiko Sugano</a:t>
            </a:r>
            <a:r>
              <a:rPr lang="en-US" b="0" i="0" dirty="0">
                <a:solidFill>
                  <a:srgbClr val="000000"/>
                </a:solidFill>
                <a:effectLst/>
                <a:latin typeface="Lucida Grande"/>
              </a:rPr>
              <a:t>, </a:t>
            </a:r>
            <a:r>
              <a:rPr lang="en-US" b="0" i="0" u="none" strike="noStrike" dirty="0">
                <a:effectLst/>
                <a:latin typeface="Lucida Grande"/>
                <a:hlinkClick r:id="rId9"/>
              </a:rPr>
              <a:t>Yoshinobu Sato</a:t>
            </a:r>
            <a:endParaRPr lang="en-US" dirty="0"/>
          </a:p>
        </p:txBody>
      </p:sp>
    </p:spTree>
    <p:extLst>
      <p:ext uri="{BB962C8B-B14F-4D97-AF65-F5344CB8AC3E}">
        <p14:creationId xmlns:p14="http://schemas.microsoft.com/office/powerpoint/2010/main" val="203147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FF3B-BCFF-4C59-9A9B-D266EADBA0D5}"/>
              </a:ext>
            </a:extLst>
          </p:cNvPr>
          <p:cNvSpPr>
            <a:spLocks noGrp="1"/>
          </p:cNvSpPr>
          <p:nvPr>
            <p:ph type="title"/>
          </p:nvPr>
        </p:nvSpPr>
        <p:spPr/>
        <p:txBody>
          <a:bodyPr/>
          <a:lstStyle/>
          <a:p>
            <a:r>
              <a:rPr lang="en-US" dirty="0"/>
              <a:t>Paper: Background</a:t>
            </a:r>
          </a:p>
        </p:txBody>
      </p:sp>
      <p:sp>
        <p:nvSpPr>
          <p:cNvPr id="3" name="Content Placeholder 2">
            <a:extLst>
              <a:ext uri="{FF2B5EF4-FFF2-40B4-BE49-F238E27FC236}">
                <a16:creationId xmlns:a16="http://schemas.microsoft.com/office/drawing/2014/main" id="{B796E7DE-AB87-44ED-9357-00A09DBF68AE}"/>
              </a:ext>
            </a:extLst>
          </p:cNvPr>
          <p:cNvSpPr>
            <a:spLocks noGrp="1"/>
          </p:cNvSpPr>
          <p:nvPr>
            <p:ph idx="1"/>
          </p:nvPr>
        </p:nvSpPr>
        <p:spPr/>
        <p:txBody>
          <a:bodyPr/>
          <a:lstStyle/>
          <a:p>
            <a:r>
              <a:rPr lang="en-US" dirty="0"/>
              <a:t>CT is commonly used in orthopedic procedures, while MRI is used along with CT to identify muscle structures and diagnose osteonecrosis due to its superior soft tissue contrast [1].</a:t>
            </a:r>
          </a:p>
          <a:p>
            <a:r>
              <a:rPr lang="en-US" dirty="0"/>
              <a:t>Image synthesis has been performed through patch-based learning [2] as well as deep learning, including convolutional neural networks (CNN) and generative adversarial networks (GAN).</a:t>
            </a:r>
          </a:p>
          <a:p>
            <a:r>
              <a:rPr lang="en-US" dirty="0"/>
              <a:t>Previous </a:t>
            </a:r>
            <a:r>
              <a:rPr lang="en-US" dirty="0" err="1"/>
              <a:t>CycleGAN</a:t>
            </a:r>
            <a:r>
              <a:rPr lang="en-US" dirty="0"/>
              <a:t> approaches focus on more consistent field-of-view (FOV), while the entire hip region has larger variation in the anatomy and the pose.</a:t>
            </a:r>
          </a:p>
        </p:txBody>
      </p:sp>
    </p:spTree>
    <p:extLst>
      <p:ext uri="{BB962C8B-B14F-4D97-AF65-F5344CB8AC3E}">
        <p14:creationId xmlns:p14="http://schemas.microsoft.com/office/powerpoint/2010/main" val="140205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F2F4-C53A-4F76-9452-149B5166DA51}"/>
              </a:ext>
            </a:extLst>
          </p:cNvPr>
          <p:cNvSpPr>
            <a:spLocks noGrp="1"/>
          </p:cNvSpPr>
          <p:nvPr>
            <p:ph type="title"/>
          </p:nvPr>
        </p:nvSpPr>
        <p:spPr/>
        <p:txBody>
          <a:bodyPr/>
          <a:lstStyle/>
          <a:p>
            <a:r>
              <a:rPr lang="en-US" dirty="0"/>
              <a:t>Paper: Dataset</a:t>
            </a:r>
          </a:p>
        </p:txBody>
      </p:sp>
      <p:sp>
        <p:nvSpPr>
          <p:cNvPr id="3" name="Content Placeholder 2">
            <a:extLst>
              <a:ext uri="{FF2B5EF4-FFF2-40B4-BE49-F238E27FC236}">
                <a16:creationId xmlns:a16="http://schemas.microsoft.com/office/drawing/2014/main" id="{859F16B8-A720-4770-A7D5-B8317F15D1BF}"/>
              </a:ext>
            </a:extLst>
          </p:cNvPr>
          <p:cNvSpPr>
            <a:spLocks noGrp="1"/>
          </p:cNvSpPr>
          <p:nvPr>
            <p:ph idx="1"/>
          </p:nvPr>
        </p:nvSpPr>
        <p:spPr/>
        <p:txBody>
          <a:bodyPr/>
          <a:lstStyle/>
          <a:p>
            <a:r>
              <a:rPr lang="en-US" dirty="0"/>
              <a:t>302 unlabeled MR volumes </a:t>
            </a:r>
          </a:p>
          <a:p>
            <a:pPr lvl="1"/>
            <a:r>
              <a:rPr lang="en-US" dirty="0"/>
              <a:t>T1-weighted</a:t>
            </a:r>
          </a:p>
          <a:p>
            <a:pPr lvl="1"/>
            <a:r>
              <a:rPr lang="en-US" dirty="0"/>
              <a:t>matrix size: 256×256</a:t>
            </a:r>
          </a:p>
          <a:p>
            <a:pPr lvl="1"/>
            <a:r>
              <a:rPr lang="en-US" dirty="0"/>
              <a:t>field of view: 320×320 mm</a:t>
            </a:r>
          </a:p>
          <a:p>
            <a:pPr lvl="1"/>
            <a:r>
              <a:rPr lang="en-US" dirty="0"/>
              <a:t>slice thickness: 2 mm</a:t>
            </a:r>
          </a:p>
          <a:p>
            <a:r>
              <a:rPr lang="en-US" dirty="0"/>
              <a:t>613 unlabeled + 20 labeled CT volumes </a:t>
            </a:r>
          </a:p>
          <a:p>
            <a:pPr lvl="1"/>
            <a:r>
              <a:rPr lang="en-US" dirty="0"/>
              <a:t>matrix size: 512×512</a:t>
            </a:r>
          </a:p>
          <a:p>
            <a:pPr lvl="1"/>
            <a:r>
              <a:rPr lang="en-US" dirty="0"/>
              <a:t>field of view: 360×360 mm</a:t>
            </a:r>
          </a:p>
          <a:p>
            <a:pPr lvl="1"/>
            <a:r>
              <a:rPr lang="en-US" dirty="0"/>
              <a:t>slice thickness: 2mm</a:t>
            </a:r>
          </a:p>
          <a:p>
            <a:endParaRPr lang="en-US" dirty="0"/>
          </a:p>
        </p:txBody>
      </p:sp>
      <p:pic>
        <p:nvPicPr>
          <p:cNvPr id="7" name="Picture 6">
            <a:extLst>
              <a:ext uri="{FF2B5EF4-FFF2-40B4-BE49-F238E27FC236}">
                <a16:creationId xmlns:a16="http://schemas.microsoft.com/office/drawing/2014/main" id="{85999752-1D2E-480B-B0F4-9B355E144810}"/>
              </a:ext>
            </a:extLst>
          </p:cNvPr>
          <p:cNvPicPr>
            <a:picLocks noChangeAspect="1"/>
          </p:cNvPicPr>
          <p:nvPr/>
        </p:nvPicPr>
        <p:blipFill>
          <a:blip r:embed="rId2"/>
          <a:stretch>
            <a:fillRect/>
          </a:stretch>
        </p:blipFill>
        <p:spPr>
          <a:xfrm>
            <a:off x="8329612" y="407985"/>
            <a:ext cx="2733675" cy="2609850"/>
          </a:xfrm>
          <a:prstGeom prst="rect">
            <a:avLst/>
          </a:prstGeom>
        </p:spPr>
      </p:pic>
      <p:pic>
        <p:nvPicPr>
          <p:cNvPr id="9" name="Picture 8">
            <a:extLst>
              <a:ext uri="{FF2B5EF4-FFF2-40B4-BE49-F238E27FC236}">
                <a16:creationId xmlns:a16="http://schemas.microsoft.com/office/drawing/2014/main" id="{4192E245-209C-40DE-8DEF-864C7216AFFD}"/>
              </a:ext>
            </a:extLst>
          </p:cNvPr>
          <p:cNvPicPr>
            <a:picLocks noChangeAspect="1"/>
          </p:cNvPicPr>
          <p:nvPr/>
        </p:nvPicPr>
        <p:blipFill>
          <a:blip r:embed="rId3"/>
          <a:stretch>
            <a:fillRect/>
          </a:stretch>
        </p:blipFill>
        <p:spPr>
          <a:xfrm>
            <a:off x="7615237" y="3292474"/>
            <a:ext cx="4505325" cy="2647950"/>
          </a:xfrm>
          <a:prstGeom prst="rect">
            <a:avLst/>
          </a:prstGeom>
        </p:spPr>
      </p:pic>
      <p:cxnSp>
        <p:nvCxnSpPr>
          <p:cNvPr id="11" name="Straight Connector 10">
            <a:extLst>
              <a:ext uri="{FF2B5EF4-FFF2-40B4-BE49-F238E27FC236}">
                <a16:creationId xmlns:a16="http://schemas.microsoft.com/office/drawing/2014/main" id="{F19B6EBD-AF37-49F2-A4CD-B14CC121FE6C}"/>
              </a:ext>
            </a:extLst>
          </p:cNvPr>
          <p:cNvCxnSpPr>
            <a:cxnSpLocks/>
          </p:cNvCxnSpPr>
          <p:nvPr/>
        </p:nvCxnSpPr>
        <p:spPr>
          <a:xfrm>
            <a:off x="6581775" y="3292474"/>
            <a:ext cx="5405437"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E0A3ED-72C6-4D7A-95A6-8B144B7BEDF3}"/>
              </a:ext>
            </a:extLst>
          </p:cNvPr>
          <p:cNvSpPr txBox="1"/>
          <p:nvPr/>
        </p:nvSpPr>
        <p:spPr>
          <a:xfrm>
            <a:off x="6500986" y="1361194"/>
            <a:ext cx="961675" cy="707886"/>
          </a:xfrm>
          <a:prstGeom prst="rect">
            <a:avLst/>
          </a:prstGeom>
          <a:noFill/>
        </p:spPr>
        <p:txBody>
          <a:bodyPr wrap="none" rtlCol="0">
            <a:spAutoFit/>
          </a:bodyPr>
          <a:lstStyle/>
          <a:p>
            <a:pPr algn="ctr"/>
            <a:r>
              <a:rPr lang="en-US" sz="2000" dirty="0"/>
              <a:t>MR </a:t>
            </a:r>
          </a:p>
          <a:p>
            <a:pPr algn="ctr"/>
            <a:r>
              <a:rPr lang="en-US" sz="2000" dirty="0"/>
              <a:t>dataset</a:t>
            </a:r>
          </a:p>
        </p:txBody>
      </p:sp>
      <p:sp>
        <p:nvSpPr>
          <p:cNvPr id="14" name="TextBox 13">
            <a:extLst>
              <a:ext uri="{FF2B5EF4-FFF2-40B4-BE49-F238E27FC236}">
                <a16:creationId xmlns:a16="http://schemas.microsoft.com/office/drawing/2014/main" id="{1996B4C1-0DBF-4C1E-B54F-10DC7D070692}"/>
              </a:ext>
            </a:extLst>
          </p:cNvPr>
          <p:cNvSpPr txBox="1"/>
          <p:nvPr/>
        </p:nvSpPr>
        <p:spPr>
          <a:xfrm>
            <a:off x="6500987" y="4210187"/>
            <a:ext cx="961675" cy="707886"/>
          </a:xfrm>
          <a:prstGeom prst="rect">
            <a:avLst/>
          </a:prstGeom>
          <a:noFill/>
        </p:spPr>
        <p:txBody>
          <a:bodyPr wrap="none" rtlCol="0">
            <a:spAutoFit/>
          </a:bodyPr>
          <a:lstStyle/>
          <a:p>
            <a:pPr algn="ctr"/>
            <a:r>
              <a:rPr lang="en-US" sz="2000" dirty="0"/>
              <a:t>CT </a:t>
            </a:r>
          </a:p>
          <a:p>
            <a:pPr algn="ctr"/>
            <a:r>
              <a:rPr lang="en-US" sz="2000" dirty="0"/>
              <a:t>dataset</a:t>
            </a:r>
          </a:p>
        </p:txBody>
      </p:sp>
      <p:sp>
        <p:nvSpPr>
          <p:cNvPr id="17" name="TextBox 16">
            <a:extLst>
              <a:ext uri="{FF2B5EF4-FFF2-40B4-BE49-F238E27FC236}">
                <a16:creationId xmlns:a16="http://schemas.microsoft.com/office/drawing/2014/main" id="{49CD7313-8C65-4013-8369-F7E08403E360}"/>
              </a:ext>
            </a:extLst>
          </p:cNvPr>
          <p:cNvSpPr txBox="1"/>
          <p:nvPr/>
        </p:nvSpPr>
        <p:spPr>
          <a:xfrm>
            <a:off x="10077449" y="5927723"/>
            <a:ext cx="6153150" cy="276999"/>
          </a:xfrm>
          <a:prstGeom prst="rect">
            <a:avLst/>
          </a:prstGeom>
          <a:noFill/>
        </p:spPr>
        <p:txBody>
          <a:bodyPr wrap="square">
            <a:spAutoFit/>
          </a:bodyPr>
          <a:lstStyle/>
          <a:p>
            <a:r>
              <a:rPr lang="en-US" sz="1200" dirty="0"/>
              <a:t>Image reference: [2] Y. </a:t>
            </a:r>
            <a:r>
              <a:rPr lang="en-US" sz="1200" dirty="0" err="1"/>
              <a:t>Hiasa</a:t>
            </a:r>
            <a:endParaRPr lang="en-US" sz="1200" dirty="0"/>
          </a:p>
        </p:txBody>
      </p:sp>
      <p:sp>
        <p:nvSpPr>
          <p:cNvPr id="18" name="TextBox 17">
            <a:extLst>
              <a:ext uri="{FF2B5EF4-FFF2-40B4-BE49-F238E27FC236}">
                <a16:creationId xmlns:a16="http://schemas.microsoft.com/office/drawing/2014/main" id="{BC2F34E9-F26B-43FA-BD72-15B48B890C73}"/>
              </a:ext>
            </a:extLst>
          </p:cNvPr>
          <p:cNvSpPr txBox="1"/>
          <p:nvPr/>
        </p:nvSpPr>
        <p:spPr>
          <a:xfrm>
            <a:off x="10182224" y="3012300"/>
            <a:ext cx="6153150" cy="276999"/>
          </a:xfrm>
          <a:prstGeom prst="rect">
            <a:avLst/>
          </a:prstGeom>
          <a:noFill/>
        </p:spPr>
        <p:txBody>
          <a:bodyPr wrap="square">
            <a:spAutoFit/>
          </a:bodyPr>
          <a:lstStyle/>
          <a:p>
            <a:r>
              <a:rPr lang="en-US" sz="1200" dirty="0"/>
              <a:t>Image reference: [1] Y. </a:t>
            </a:r>
            <a:r>
              <a:rPr lang="en-US" sz="1200" dirty="0" err="1"/>
              <a:t>Hiasa</a:t>
            </a:r>
            <a:endParaRPr lang="en-US" sz="1200" dirty="0"/>
          </a:p>
        </p:txBody>
      </p:sp>
    </p:spTree>
    <p:extLst>
      <p:ext uri="{BB962C8B-B14F-4D97-AF65-F5344CB8AC3E}">
        <p14:creationId xmlns:p14="http://schemas.microsoft.com/office/powerpoint/2010/main" val="243588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296E-19E7-4887-A148-1C53F1D7E735}"/>
              </a:ext>
            </a:extLst>
          </p:cNvPr>
          <p:cNvSpPr>
            <a:spLocks noGrp="1"/>
          </p:cNvSpPr>
          <p:nvPr>
            <p:ph type="title"/>
          </p:nvPr>
        </p:nvSpPr>
        <p:spPr/>
        <p:txBody>
          <a:bodyPr/>
          <a:lstStyle/>
          <a:p>
            <a:r>
              <a:rPr lang="en-US" dirty="0"/>
              <a:t>Paper: </a:t>
            </a:r>
            <a:r>
              <a:rPr lang="en-US" dirty="0" err="1"/>
              <a:t>CycleGAN</a:t>
            </a:r>
            <a:r>
              <a:rPr lang="en-US" dirty="0"/>
              <a:t> Workflow</a:t>
            </a:r>
          </a:p>
        </p:txBody>
      </p:sp>
      <p:sp>
        <p:nvSpPr>
          <p:cNvPr id="3" name="Content Placeholder 2">
            <a:extLst>
              <a:ext uri="{FF2B5EF4-FFF2-40B4-BE49-F238E27FC236}">
                <a16:creationId xmlns:a16="http://schemas.microsoft.com/office/drawing/2014/main" id="{26A36ABB-935F-4AC3-8AFE-21D0558812C1}"/>
              </a:ext>
            </a:extLst>
          </p:cNvPr>
          <p:cNvSpPr>
            <a:spLocks noGrp="1"/>
          </p:cNvSpPr>
          <p:nvPr>
            <p:ph idx="1"/>
          </p:nvPr>
        </p:nvSpPr>
        <p:spPr/>
        <p:txBody>
          <a:bodyPr/>
          <a:lstStyle/>
          <a:p>
            <a:r>
              <a:rPr lang="en-US" dirty="0"/>
              <a:t>Generator networks</a:t>
            </a:r>
          </a:p>
          <a:p>
            <a:pPr lvl="1"/>
            <a:r>
              <a:rPr lang="en-US" dirty="0"/>
              <a:t>       : translates MR to CT</a:t>
            </a:r>
          </a:p>
          <a:p>
            <a:pPr lvl="1"/>
            <a:r>
              <a:rPr lang="en-US" dirty="0"/>
              <a:t>        : translates CT to MR</a:t>
            </a:r>
          </a:p>
          <a:p>
            <a:r>
              <a:rPr lang="en-US" dirty="0"/>
              <a:t>Discriminator networks</a:t>
            </a:r>
          </a:p>
          <a:p>
            <a:pPr lvl="1"/>
            <a:r>
              <a:rPr lang="en-US" dirty="0"/>
              <a:t>         : distinguish real and fake MR</a:t>
            </a:r>
          </a:p>
          <a:p>
            <a:pPr lvl="1"/>
            <a:r>
              <a:rPr lang="en-US" dirty="0"/>
              <a:t>         : distinguish real and fake CT</a:t>
            </a:r>
          </a:p>
          <a:p>
            <a:r>
              <a:rPr lang="en-US" dirty="0"/>
              <a:t>Loss functions</a:t>
            </a:r>
          </a:p>
          <a:p>
            <a:pPr lvl="1"/>
            <a:r>
              <a:rPr lang="en-US" dirty="0"/>
              <a:t>       ,         : adversarial losses</a:t>
            </a:r>
          </a:p>
          <a:p>
            <a:pPr lvl="1"/>
            <a:r>
              <a:rPr lang="en-US" dirty="0"/>
              <a:t>           : cycle consistency loss</a:t>
            </a:r>
          </a:p>
          <a:p>
            <a:pPr lvl="1"/>
            <a:r>
              <a:rPr lang="en-US" dirty="0"/>
              <a:t>        : gradient correlation loss</a:t>
            </a:r>
          </a:p>
        </p:txBody>
      </p:sp>
      <p:pic>
        <p:nvPicPr>
          <p:cNvPr id="5" name="Picture 4">
            <a:extLst>
              <a:ext uri="{FF2B5EF4-FFF2-40B4-BE49-F238E27FC236}">
                <a16:creationId xmlns:a16="http://schemas.microsoft.com/office/drawing/2014/main" id="{91ADA9AA-1528-4FFD-8B5E-D4A94AA60E5E}"/>
              </a:ext>
            </a:extLst>
          </p:cNvPr>
          <p:cNvPicPr>
            <a:picLocks noChangeAspect="1"/>
          </p:cNvPicPr>
          <p:nvPr/>
        </p:nvPicPr>
        <p:blipFill>
          <a:blip r:embed="rId2"/>
          <a:stretch>
            <a:fillRect/>
          </a:stretch>
        </p:blipFill>
        <p:spPr>
          <a:xfrm>
            <a:off x="5767876" y="1272300"/>
            <a:ext cx="5726052" cy="3984330"/>
          </a:xfrm>
          <a:prstGeom prst="rect">
            <a:avLst/>
          </a:prstGeom>
        </p:spPr>
      </p:pic>
      <p:sp>
        <p:nvSpPr>
          <p:cNvPr id="6" name="TextBox 5">
            <a:extLst>
              <a:ext uri="{FF2B5EF4-FFF2-40B4-BE49-F238E27FC236}">
                <a16:creationId xmlns:a16="http://schemas.microsoft.com/office/drawing/2014/main" id="{F41A75EF-32DD-48D5-A257-AAEAC366E36F}"/>
              </a:ext>
            </a:extLst>
          </p:cNvPr>
          <p:cNvSpPr txBox="1"/>
          <p:nvPr/>
        </p:nvSpPr>
        <p:spPr>
          <a:xfrm>
            <a:off x="9296399" y="5502971"/>
            <a:ext cx="6153150" cy="307777"/>
          </a:xfrm>
          <a:prstGeom prst="rect">
            <a:avLst/>
          </a:prstGeom>
          <a:noFill/>
        </p:spPr>
        <p:txBody>
          <a:bodyPr wrap="square">
            <a:spAutoFit/>
          </a:bodyPr>
          <a:lstStyle/>
          <a:p>
            <a:r>
              <a:rPr lang="en-US" sz="1400" dirty="0"/>
              <a:t>Image reference: [2] Y. </a:t>
            </a:r>
            <a:r>
              <a:rPr lang="en-US" sz="1400" dirty="0" err="1"/>
              <a:t>Hiasa</a:t>
            </a:r>
            <a:endParaRPr lang="en-US" sz="1400" dirty="0"/>
          </a:p>
        </p:txBody>
      </p:sp>
      <p:pic>
        <p:nvPicPr>
          <p:cNvPr id="1026" name="Picture 2">
            <a:extLst>
              <a:ext uri="{FF2B5EF4-FFF2-40B4-BE49-F238E27FC236}">
                <a16:creationId xmlns:a16="http://schemas.microsoft.com/office/drawing/2014/main" id="{0B4ACC3C-041C-4FB5-B8F1-2835CDA3C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255" y="1702595"/>
            <a:ext cx="460723" cy="211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156B305-9A86-4325-A859-FE3DD6000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377" y="2089303"/>
            <a:ext cx="518578" cy="210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EFE9C7F-A0F5-4DA2-8652-8E38FAE3A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827" y="4971311"/>
            <a:ext cx="455676" cy="2103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4D485E3-D7F6-401D-AE0E-36D2064FB4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3209" y="4181475"/>
            <a:ext cx="446913" cy="2103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2AA2F51-038F-450E-A431-647211D809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0" y="4181475"/>
            <a:ext cx="508254" cy="2103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64729FD-1D6F-47D8-9070-51DD824CFC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3209" y="4558386"/>
            <a:ext cx="643648" cy="2377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E15594F-4CA9-4210-A930-0A4CAB9C1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5868" y="3319995"/>
            <a:ext cx="482829" cy="2103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B9AC371B-5E27-44EA-B2CC-87A8846A5E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2334" y="2949116"/>
            <a:ext cx="547996" cy="21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2CDB-35D0-47E6-A5F6-3242CFF307CF}"/>
              </a:ext>
            </a:extLst>
          </p:cNvPr>
          <p:cNvSpPr>
            <a:spLocks noGrp="1"/>
          </p:cNvSpPr>
          <p:nvPr>
            <p:ph type="title"/>
          </p:nvPr>
        </p:nvSpPr>
        <p:spPr/>
        <p:txBody>
          <a:bodyPr/>
          <a:lstStyle/>
          <a:p>
            <a:r>
              <a:rPr lang="en-US" dirty="0"/>
              <a:t>Paper: </a:t>
            </a:r>
            <a:r>
              <a:rPr lang="en-US" dirty="0" err="1"/>
              <a:t>CycleGAN</a:t>
            </a:r>
            <a:r>
              <a:rPr lang="en-US" dirty="0"/>
              <a:t> loss</a:t>
            </a:r>
          </a:p>
        </p:txBody>
      </p:sp>
      <p:sp>
        <p:nvSpPr>
          <p:cNvPr id="3" name="Content Placeholder 2">
            <a:extLst>
              <a:ext uri="{FF2B5EF4-FFF2-40B4-BE49-F238E27FC236}">
                <a16:creationId xmlns:a16="http://schemas.microsoft.com/office/drawing/2014/main" id="{6E543C54-0DD5-4F70-A136-C802F48929B8}"/>
              </a:ext>
            </a:extLst>
          </p:cNvPr>
          <p:cNvSpPr>
            <a:spLocks noGrp="1"/>
          </p:cNvSpPr>
          <p:nvPr>
            <p:ph idx="1"/>
          </p:nvPr>
        </p:nvSpPr>
        <p:spPr/>
        <p:txBody>
          <a:bodyPr/>
          <a:lstStyle/>
          <a:p>
            <a:r>
              <a:rPr lang="en-US" dirty="0"/>
              <a:t>Adversarial losses</a:t>
            </a:r>
          </a:p>
          <a:p>
            <a:pPr lvl="1"/>
            <a:r>
              <a:rPr lang="en-US" dirty="0"/>
              <a:t>Generators create synthesized images, while the discriminators attempt to distinguish between the real and synthesized images by maximizing the adversarial losses</a:t>
            </a:r>
          </a:p>
          <a:p>
            <a:pPr lvl="1"/>
            <a:endParaRPr lang="en-US" dirty="0"/>
          </a:p>
          <a:p>
            <a:pPr lvl="1"/>
            <a:endParaRPr lang="en-US" dirty="0"/>
          </a:p>
          <a:p>
            <a:pPr lvl="1"/>
            <a:endParaRPr lang="en-US" dirty="0"/>
          </a:p>
          <a:p>
            <a:r>
              <a:rPr lang="en-US" dirty="0"/>
              <a:t>Cycle consistency loss</a:t>
            </a:r>
          </a:p>
          <a:p>
            <a:pPr lvl="1"/>
            <a:r>
              <a:rPr lang="en-US" dirty="0"/>
              <a:t>Compare the real image and the reconstructed images from synthesized images</a:t>
            </a:r>
          </a:p>
          <a:p>
            <a:pPr lvl="1"/>
            <a:r>
              <a:rPr lang="en-US" dirty="0"/>
              <a:t>Prevent convergence where generators creates same set of images</a:t>
            </a:r>
          </a:p>
          <a:p>
            <a:endParaRPr lang="en-US" dirty="0"/>
          </a:p>
        </p:txBody>
      </p:sp>
      <p:pic>
        <p:nvPicPr>
          <p:cNvPr id="7" name="Picture 6">
            <a:extLst>
              <a:ext uri="{FF2B5EF4-FFF2-40B4-BE49-F238E27FC236}">
                <a16:creationId xmlns:a16="http://schemas.microsoft.com/office/drawing/2014/main" id="{51C2B426-E53A-4B10-82E4-4557029719DF}"/>
              </a:ext>
            </a:extLst>
          </p:cNvPr>
          <p:cNvPicPr>
            <a:picLocks noChangeAspect="1"/>
          </p:cNvPicPr>
          <p:nvPr/>
        </p:nvPicPr>
        <p:blipFill>
          <a:blip r:embed="rId2"/>
          <a:stretch>
            <a:fillRect/>
          </a:stretch>
        </p:blipFill>
        <p:spPr>
          <a:xfrm>
            <a:off x="1438711" y="2801559"/>
            <a:ext cx="7534275" cy="887493"/>
          </a:xfrm>
          <a:prstGeom prst="rect">
            <a:avLst/>
          </a:prstGeom>
        </p:spPr>
      </p:pic>
      <p:grpSp>
        <p:nvGrpSpPr>
          <p:cNvPr id="10" name="Group 9">
            <a:extLst>
              <a:ext uri="{FF2B5EF4-FFF2-40B4-BE49-F238E27FC236}">
                <a16:creationId xmlns:a16="http://schemas.microsoft.com/office/drawing/2014/main" id="{5B77CC4E-F4EE-40FF-A2C3-56E7E589A43B}"/>
              </a:ext>
            </a:extLst>
          </p:cNvPr>
          <p:cNvGrpSpPr/>
          <p:nvPr/>
        </p:nvGrpSpPr>
        <p:grpSpPr>
          <a:xfrm>
            <a:off x="10277635" y="2859018"/>
            <a:ext cx="1247926" cy="646331"/>
            <a:chOff x="10135274" y="2518541"/>
            <a:chExt cx="1247926" cy="646331"/>
          </a:xfrm>
        </p:grpSpPr>
        <p:pic>
          <p:nvPicPr>
            <p:cNvPr id="2050" name="Picture 2">
              <a:extLst>
                <a:ext uri="{FF2B5EF4-FFF2-40B4-BE49-F238E27FC236}">
                  <a16:creationId xmlns:a16="http://schemas.microsoft.com/office/drawing/2014/main" id="{06CDCE07-8E31-4238-AA30-0BB010778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274" y="2657474"/>
              <a:ext cx="141491" cy="1280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F7CA675-A50E-4FB5-9982-320B07EF1D33}"/>
                </a:ext>
              </a:extLst>
            </p:cNvPr>
            <p:cNvSpPr txBox="1"/>
            <p:nvPr/>
          </p:nvSpPr>
          <p:spPr>
            <a:xfrm>
              <a:off x="10207878" y="2518541"/>
              <a:ext cx="1175322" cy="646331"/>
            </a:xfrm>
            <a:prstGeom prst="rect">
              <a:avLst/>
            </a:prstGeom>
            <a:noFill/>
          </p:spPr>
          <p:txBody>
            <a:bodyPr wrap="none" rtlCol="0">
              <a:spAutoFit/>
            </a:bodyPr>
            <a:lstStyle/>
            <a:p>
              <a:r>
                <a:rPr lang="en-SG" dirty="0"/>
                <a:t>: Input CT</a:t>
              </a:r>
            </a:p>
            <a:p>
              <a:r>
                <a:rPr lang="en-SG" dirty="0"/>
                <a:t>: Input MR</a:t>
              </a:r>
              <a:endParaRPr lang="en-US" dirty="0"/>
            </a:p>
          </p:txBody>
        </p:sp>
        <p:pic>
          <p:nvPicPr>
            <p:cNvPr id="2052" name="Picture 4">
              <a:extLst>
                <a:ext uri="{FF2B5EF4-FFF2-40B4-BE49-F238E27FC236}">
                  <a16:creationId xmlns:a16="http://schemas.microsoft.com/office/drawing/2014/main" id="{6D125BE1-D170-4751-BDA9-30DA674E4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5473" y="2930230"/>
              <a:ext cx="132080" cy="18288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1431C9C3-F097-4AA4-AA7C-142DF138A0DC}"/>
              </a:ext>
            </a:extLst>
          </p:cNvPr>
          <p:cNvPicPr>
            <a:picLocks noChangeAspect="1"/>
          </p:cNvPicPr>
          <p:nvPr/>
        </p:nvPicPr>
        <p:blipFill>
          <a:blip r:embed="rId5"/>
          <a:stretch>
            <a:fillRect/>
          </a:stretch>
        </p:blipFill>
        <p:spPr>
          <a:xfrm>
            <a:off x="1536215" y="5163227"/>
            <a:ext cx="8443912" cy="666803"/>
          </a:xfrm>
          <a:prstGeom prst="rect">
            <a:avLst/>
          </a:prstGeom>
        </p:spPr>
      </p:pic>
      <p:grpSp>
        <p:nvGrpSpPr>
          <p:cNvPr id="15" name="Group 14">
            <a:extLst>
              <a:ext uri="{FF2B5EF4-FFF2-40B4-BE49-F238E27FC236}">
                <a16:creationId xmlns:a16="http://schemas.microsoft.com/office/drawing/2014/main" id="{DC9A9629-EB89-4997-97CA-58516682CD22}"/>
              </a:ext>
            </a:extLst>
          </p:cNvPr>
          <p:cNvGrpSpPr/>
          <p:nvPr/>
        </p:nvGrpSpPr>
        <p:grpSpPr>
          <a:xfrm>
            <a:off x="10319606" y="5173462"/>
            <a:ext cx="1247926" cy="646331"/>
            <a:chOff x="10135274" y="2518541"/>
            <a:chExt cx="1247926" cy="646331"/>
          </a:xfrm>
        </p:grpSpPr>
        <p:pic>
          <p:nvPicPr>
            <p:cNvPr id="16" name="Picture 2">
              <a:extLst>
                <a:ext uri="{FF2B5EF4-FFF2-40B4-BE49-F238E27FC236}">
                  <a16:creationId xmlns:a16="http://schemas.microsoft.com/office/drawing/2014/main" id="{D74861DF-52C7-45BC-8B0C-EB0A68DC1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274" y="2657474"/>
              <a:ext cx="141491" cy="1280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C6DD8DA-4770-4672-8EBA-930D4CB18042}"/>
                </a:ext>
              </a:extLst>
            </p:cNvPr>
            <p:cNvSpPr txBox="1"/>
            <p:nvPr/>
          </p:nvSpPr>
          <p:spPr>
            <a:xfrm>
              <a:off x="10207878" y="2518541"/>
              <a:ext cx="1175322" cy="646331"/>
            </a:xfrm>
            <a:prstGeom prst="rect">
              <a:avLst/>
            </a:prstGeom>
            <a:noFill/>
          </p:spPr>
          <p:txBody>
            <a:bodyPr wrap="none" rtlCol="0">
              <a:spAutoFit/>
            </a:bodyPr>
            <a:lstStyle/>
            <a:p>
              <a:r>
                <a:rPr lang="en-SG" dirty="0"/>
                <a:t>: Input CT</a:t>
              </a:r>
            </a:p>
            <a:p>
              <a:r>
                <a:rPr lang="en-SG" dirty="0"/>
                <a:t>: Input MR</a:t>
              </a:r>
              <a:endParaRPr lang="en-US" dirty="0"/>
            </a:p>
          </p:txBody>
        </p:sp>
        <p:pic>
          <p:nvPicPr>
            <p:cNvPr id="18" name="Picture 4">
              <a:extLst>
                <a:ext uri="{FF2B5EF4-FFF2-40B4-BE49-F238E27FC236}">
                  <a16:creationId xmlns:a16="http://schemas.microsoft.com/office/drawing/2014/main" id="{1364F19F-BECC-4737-9D49-DE58DFF52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5473" y="2930230"/>
              <a:ext cx="132080" cy="182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543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722C-2025-4782-B646-4BF27CBB2EE5}"/>
              </a:ext>
            </a:extLst>
          </p:cNvPr>
          <p:cNvSpPr>
            <a:spLocks noGrp="1"/>
          </p:cNvSpPr>
          <p:nvPr>
            <p:ph type="title"/>
          </p:nvPr>
        </p:nvSpPr>
        <p:spPr/>
        <p:txBody>
          <a:bodyPr/>
          <a:lstStyle/>
          <a:p>
            <a:r>
              <a:rPr lang="en-SG" dirty="0"/>
              <a:t>Paper: Gradient consistency loss</a:t>
            </a:r>
            <a:endParaRPr lang="en-US" dirty="0"/>
          </a:p>
        </p:txBody>
      </p:sp>
      <p:sp>
        <p:nvSpPr>
          <p:cNvPr id="3" name="Content Placeholder 2">
            <a:extLst>
              <a:ext uri="{FF2B5EF4-FFF2-40B4-BE49-F238E27FC236}">
                <a16:creationId xmlns:a16="http://schemas.microsoft.com/office/drawing/2014/main" id="{A04CAA50-0DC4-411F-9F47-EF5642091466}"/>
              </a:ext>
            </a:extLst>
          </p:cNvPr>
          <p:cNvSpPr>
            <a:spLocks noGrp="1"/>
          </p:cNvSpPr>
          <p:nvPr>
            <p:ph idx="1"/>
          </p:nvPr>
        </p:nvSpPr>
        <p:spPr/>
        <p:txBody>
          <a:bodyPr/>
          <a:lstStyle/>
          <a:p>
            <a:r>
              <a:rPr lang="en-SG" dirty="0"/>
              <a:t>Gradient correlation (GC) is a similarity metric in medical image registration. The value is defined to be the normalized cross correlation (NCC) between two images.</a:t>
            </a:r>
          </a:p>
          <a:p>
            <a:endParaRPr lang="en-SG" dirty="0"/>
          </a:p>
          <a:p>
            <a:endParaRPr lang="en-SG" dirty="0"/>
          </a:p>
          <a:p>
            <a:endParaRPr lang="en-SG" dirty="0"/>
          </a:p>
          <a:p>
            <a:endParaRPr lang="en-SG" dirty="0"/>
          </a:p>
          <a:p>
            <a:r>
              <a:rPr lang="en-SG" dirty="0"/>
              <a:t>Gradient consistency loss is formulated as:</a:t>
            </a:r>
          </a:p>
          <a:p>
            <a:endParaRPr lang="en-SG" dirty="0"/>
          </a:p>
          <a:p>
            <a:endParaRPr lang="en-SG" dirty="0"/>
          </a:p>
          <a:p>
            <a:r>
              <a:rPr lang="en-SG" dirty="0"/>
              <a:t>Overall loss function:</a:t>
            </a:r>
          </a:p>
          <a:p>
            <a:endParaRPr lang="en-SG" dirty="0"/>
          </a:p>
          <a:p>
            <a:endParaRPr lang="en-SG" dirty="0"/>
          </a:p>
          <a:p>
            <a:endParaRPr lang="en-US" dirty="0"/>
          </a:p>
        </p:txBody>
      </p:sp>
      <p:pic>
        <p:nvPicPr>
          <p:cNvPr id="5" name="Picture 4">
            <a:extLst>
              <a:ext uri="{FF2B5EF4-FFF2-40B4-BE49-F238E27FC236}">
                <a16:creationId xmlns:a16="http://schemas.microsoft.com/office/drawing/2014/main" id="{E862EECE-2524-490B-A23F-877CE768EF40}"/>
              </a:ext>
            </a:extLst>
          </p:cNvPr>
          <p:cNvPicPr>
            <a:picLocks noChangeAspect="1"/>
          </p:cNvPicPr>
          <p:nvPr/>
        </p:nvPicPr>
        <p:blipFill>
          <a:blip r:embed="rId2"/>
          <a:stretch>
            <a:fillRect/>
          </a:stretch>
        </p:blipFill>
        <p:spPr>
          <a:xfrm>
            <a:off x="1425789" y="1950149"/>
            <a:ext cx="7512824" cy="1812226"/>
          </a:xfrm>
          <a:prstGeom prst="rect">
            <a:avLst/>
          </a:prstGeom>
        </p:spPr>
      </p:pic>
      <p:pic>
        <p:nvPicPr>
          <p:cNvPr id="7" name="Picture 6">
            <a:extLst>
              <a:ext uri="{FF2B5EF4-FFF2-40B4-BE49-F238E27FC236}">
                <a16:creationId xmlns:a16="http://schemas.microsoft.com/office/drawing/2014/main" id="{8AD8587B-BC7E-4B1D-9740-A4F81DEE7C75}"/>
              </a:ext>
            </a:extLst>
          </p:cNvPr>
          <p:cNvPicPr>
            <a:picLocks noChangeAspect="1"/>
          </p:cNvPicPr>
          <p:nvPr/>
        </p:nvPicPr>
        <p:blipFill>
          <a:blip r:embed="rId3"/>
          <a:stretch>
            <a:fillRect/>
          </a:stretch>
        </p:blipFill>
        <p:spPr>
          <a:xfrm>
            <a:off x="1568740" y="4357688"/>
            <a:ext cx="7835106" cy="842962"/>
          </a:xfrm>
          <a:prstGeom prst="rect">
            <a:avLst/>
          </a:prstGeom>
        </p:spPr>
      </p:pic>
      <p:pic>
        <p:nvPicPr>
          <p:cNvPr id="9" name="Picture 8">
            <a:extLst>
              <a:ext uri="{FF2B5EF4-FFF2-40B4-BE49-F238E27FC236}">
                <a16:creationId xmlns:a16="http://schemas.microsoft.com/office/drawing/2014/main" id="{4A9AF368-3F7A-42AD-B549-3C532A605A79}"/>
              </a:ext>
            </a:extLst>
          </p:cNvPr>
          <p:cNvPicPr>
            <a:picLocks noChangeAspect="1"/>
          </p:cNvPicPr>
          <p:nvPr/>
        </p:nvPicPr>
        <p:blipFill>
          <a:blip r:embed="rId4"/>
          <a:stretch>
            <a:fillRect/>
          </a:stretch>
        </p:blipFill>
        <p:spPr>
          <a:xfrm>
            <a:off x="1643062" y="5593558"/>
            <a:ext cx="5972175" cy="714375"/>
          </a:xfrm>
          <a:prstGeom prst="rect">
            <a:avLst/>
          </a:prstGeom>
        </p:spPr>
      </p:pic>
    </p:spTree>
    <p:extLst>
      <p:ext uri="{BB962C8B-B14F-4D97-AF65-F5344CB8AC3E}">
        <p14:creationId xmlns:p14="http://schemas.microsoft.com/office/powerpoint/2010/main" val="804969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5369</TotalTime>
  <Words>1072</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Song Std L</vt:lpstr>
      <vt:lpstr>Aleo-Regular</vt:lpstr>
      <vt:lpstr>Lucida Grande</vt:lpstr>
      <vt:lpstr>Arial</vt:lpstr>
      <vt:lpstr>Calibri</vt:lpstr>
      <vt:lpstr>Wingdings</vt:lpstr>
      <vt:lpstr>Office Theme</vt:lpstr>
      <vt:lpstr>Group 10: Cross Modality Medical Image Synthesis and Registration through Machine Learning </vt:lpstr>
      <vt:lpstr>Project recap - Background</vt:lpstr>
      <vt:lpstr>Project recap - Project Goal</vt:lpstr>
      <vt:lpstr>Paper Overview</vt:lpstr>
      <vt:lpstr>Paper: Background</vt:lpstr>
      <vt:lpstr>Paper: Dataset</vt:lpstr>
      <vt:lpstr>Paper: CycleGAN Workflow</vt:lpstr>
      <vt:lpstr>Paper: CycleGAN loss</vt:lpstr>
      <vt:lpstr>Paper: Gradient consistency loss</vt:lpstr>
      <vt:lpstr>Paper: Evaluation method</vt:lpstr>
      <vt:lpstr>PowerPoint Presentation</vt:lpstr>
      <vt:lpstr>Paper: Results</vt:lpstr>
      <vt:lpstr>Paper: Results</vt:lpstr>
      <vt:lpstr>Paper: Conclusions</vt:lpstr>
      <vt:lpstr>Paper: Critiques</vt:lpstr>
      <vt:lpstr>Paper: Relevance to project</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Ping-Cheng Ku</dc:creator>
  <cp:lastModifiedBy>Ping-Cheng Ku</cp:lastModifiedBy>
  <cp:revision>99</cp:revision>
  <dcterms:created xsi:type="dcterms:W3CDTF">2021-02-10T09:59:18Z</dcterms:created>
  <dcterms:modified xsi:type="dcterms:W3CDTF">2021-04-27T16:32:46Z</dcterms:modified>
</cp:coreProperties>
</file>