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E2A90-3D00-4F13-98DB-8EE08972AA2E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726FE-0EE7-4C2E-AFCE-D7129E71F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5F568-B3CC-4519-B28A-4282CF4C4EA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0382-E3B3-4873-B865-31EDB3439D9D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04CF2D8-EA81-4381-9B66-CACEF3592B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0382-E3B3-4873-B865-31EDB3439D9D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F2D8-EA81-4381-9B66-CACEF3592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0382-E3B3-4873-B865-31EDB3439D9D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F2D8-EA81-4381-9B66-CACEF3592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0382-E3B3-4873-B865-31EDB3439D9D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F2D8-EA81-4381-9B66-CACEF3592B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0382-E3B3-4873-B865-31EDB3439D9D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04CF2D8-EA81-4381-9B66-CACEF3592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0382-E3B3-4873-B865-31EDB3439D9D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F2D8-EA81-4381-9B66-CACEF3592B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0382-E3B3-4873-B865-31EDB3439D9D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F2D8-EA81-4381-9B66-CACEF3592B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0382-E3B3-4873-B865-31EDB3439D9D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F2D8-EA81-4381-9B66-CACEF3592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0382-E3B3-4873-B865-31EDB3439D9D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F2D8-EA81-4381-9B66-CACEF3592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0382-E3B3-4873-B865-31EDB3439D9D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F2D8-EA81-4381-9B66-CACEF3592B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0382-E3B3-4873-B865-31EDB3439D9D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04CF2D8-EA81-4381-9B66-CACEF3592B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2F0382-E3B3-4873-B865-31EDB3439D9D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04CF2D8-EA81-4381-9B66-CACEF3592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allison.morrow@jhu.edu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hyperlink" Target="http://ultrasonix.com/wikisonix/index.php?title=File:DAQ.JPG" TargetMode="External"/><Relationship Id="rId7" Type="http://schemas.openxmlformats.org/officeDocument/2006/relationships/image" Target="../media/image1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10" Type="http://schemas.openxmlformats.org/officeDocument/2006/relationships/image" Target="../media/image18.pn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2/17/11</a:t>
            </a:r>
          </a:p>
          <a:p>
            <a:r>
              <a:rPr lang="en-US" dirty="0" smtClean="0"/>
              <a:t>Robert Kim, BME, AMS</a:t>
            </a:r>
          </a:p>
          <a:p>
            <a:r>
              <a:rPr lang="en-US" dirty="0" smtClean="0"/>
              <a:t>Steven Su, BME, AMS</a:t>
            </a:r>
          </a:p>
          <a:p>
            <a:r>
              <a:rPr lang="en-US" dirty="0" err="1" smtClean="0"/>
              <a:t>Saurabh</a:t>
            </a:r>
            <a:r>
              <a:rPr lang="en-US" dirty="0" smtClean="0"/>
              <a:t> </a:t>
            </a:r>
            <a:r>
              <a:rPr lang="en-US" dirty="0" err="1" smtClean="0"/>
              <a:t>Vyas</a:t>
            </a:r>
            <a:r>
              <a:rPr lang="en-US" dirty="0" smtClean="0"/>
              <a:t>, BME, EE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Interventional </a:t>
            </a:r>
            <a:r>
              <a:rPr lang="en-US" dirty="0" err="1" smtClean="0"/>
              <a:t>Photoacoustic</a:t>
            </a:r>
            <a:r>
              <a:rPr lang="en-US" dirty="0" smtClean="0"/>
              <a:t> Registration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410200"/>
            <a:ext cx="2286000" cy="101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5562600"/>
            <a:ext cx="25241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5334000"/>
            <a:ext cx="17716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Approach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Integrate stereo camera and continuous wavelength (CW) laser source to pulse laser source.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Software and algorithms will be implemented to calibrate the CW laser to the pulse laser and the CW laser to the stereo camera setup.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This is the maximum deliverable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Deliverables (Minimum)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dirty="0" smtClean="0"/>
              <a:t>Design phantoms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Pulse laser source will be used to project a single point onto a phantom from which several ultrasound slices will be obtained. 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For each corresponding slice, the point will be identifiable.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 Perform sensitivity analysis and relative motion analysis.  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Most importantly, all individual components and their ability to function as one unit. </a:t>
            </a:r>
          </a:p>
          <a:p>
            <a:pPr lvl="0">
              <a:buNone/>
            </a:pP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Deliverables (Expected)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dirty="0" smtClean="0"/>
              <a:t>Use a moving 2D ultrasound probe (semi-automated)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Three points will be identified using 3D ultrasound data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Build a robotic stage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Needs to be synchronized and calibrated with the laser setup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Develop modular software to integrate robotic stage into the existing ultrasound setup.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Engineer some mechanical structures to install the corresponding probes onto the stage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Deliverables (Maximum)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q"/>
            </a:pPr>
            <a:r>
              <a:rPr lang="en-US" dirty="0" smtClean="0"/>
              <a:t>Attach and integrate a stereo camera to the laser fiber as well as a continuous wavelength laser (CWL) source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CWL will then need to be calibrated to pulsed laser pattern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CWL will also need to be calibrated to the camera setup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118258" y="1371599"/>
          <a:ext cx="8797142" cy="4844195"/>
        </p:xfrm>
        <a:graphic>
          <a:graphicData uri="http://schemas.openxmlformats.org/presentationml/2006/ole">
            <p:oleObj spid="_x0000_s3073" name="Worksheet" r:id="rId3" imgW="11420559" imgH="7077143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 Validations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Milestone 1: Phantom will exist. DAQ data can be analyzed. (Complete By 3/14/11)</a:t>
            </a:r>
          </a:p>
          <a:p>
            <a:r>
              <a:rPr lang="en-US" dirty="0" smtClean="0"/>
              <a:t>Milestone 2:Obtain point using US slices. Use rigid transformations to evaluate accuracy of registration by moving point. (Complete By 3/28/14)</a:t>
            </a:r>
          </a:p>
          <a:p>
            <a:pPr lvl="0"/>
            <a:r>
              <a:rPr lang="en-US" dirty="0" smtClean="0"/>
              <a:t>Milestone 3: Robotic stage will exist. Changing the laser pattern and use the obtained rigid transformation to evaluate registration. (Complete By 5/1/11)</a:t>
            </a:r>
          </a:p>
          <a:p>
            <a:pPr lvl="0"/>
            <a:r>
              <a:rPr lang="en-US" dirty="0" smtClean="0"/>
              <a:t>Milestone 4: TBD. Need more physics background to create validation protocol. (Complete By TBD)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en-US" sz="6400" dirty="0" smtClean="0"/>
              <a:t>Weekly meetings with Dr. </a:t>
            </a:r>
            <a:r>
              <a:rPr lang="en-US" sz="6400" dirty="0" err="1" smtClean="0"/>
              <a:t>Emad</a:t>
            </a:r>
            <a:r>
              <a:rPr lang="en-US" sz="6400" dirty="0" smtClean="0"/>
              <a:t> </a:t>
            </a:r>
            <a:r>
              <a:rPr lang="en-US" sz="6400" dirty="0" err="1" smtClean="0"/>
              <a:t>Boctor</a:t>
            </a:r>
            <a:r>
              <a:rPr lang="en-US" sz="6400" dirty="0" smtClean="0"/>
              <a:t> at either Homewood Campus (</a:t>
            </a:r>
            <a:r>
              <a:rPr lang="en-US" sz="6400" dirty="0" err="1" smtClean="0"/>
              <a:t>Hackerman</a:t>
            </a:r>
            <a:r>
              <a:rPr lang="en-US" sz="6400" dirty="0" smtClean="0"/>
              <a:t> Hall, </a:t>
            </a:r>
            <a:r>
              <a:rPr lang="en-US" sz="6400" dirty="0" err="1" smtClean="0"/>
              <a:t>Postdoc</a:t>
            </a:r>
            <a:r>
              <a:rPr lang="en-US" sz="6400" dirty="0" smtClean="0"/>
              <a:t> Room) or JHMI JHOPC building on Mondays at 9:00 a.m.</a:t>
            </a:r>
          </a:p>
          <a:p>
            <a:pPr lvl="0"/>
            <a:r>
              <a:rPr lang="en-US" sz="6400" dirty="0" smtClean="0"/>
              <a:t>Team meetings every Monday, Wednesday, and Friday at </a:t>
            </a:r>
            <a:r>
              <a:rPr lang="en-US" sz="6400" dirty="0" err="1" smtClean="0"/>
              <a:t>Hackerman</a:t>
            </a:r>
            <a:r>
              <a:rPr lang="en-US" sz="6400" dirty="0" smtClean="0"/>
              <a:t> 224 from 7:00-9:00 p.m. </a:t>
            </a:r>
          </a:p>
          <a:p>
            <a:pPr lvl="1"/>
            <a:r>
              <a:rPr lang="en-US" sz="6400" dirty="0" smtClean="0"/>
              <a:t>Monday:  Updates and Planning for upcoming week. Delegation of individual tasks. </a:t>
            </a:r>
          </a:p>
          <a:p>
            <a:pPr lvl="1"/>
            <a:r>
              <a:rPr lang="en-US" sz="6400" dirty="0" smtClean="0"/>
              <a:t>Wednesday: Integration of individual work.</a:t>
            </a:r>
          </a:p>
          <a:p>
            <a:pPr lvl="1"/>
            <a:r>
              <a:rPr lang="en-US" sz="6400" dirty="0" smtClean="0"/>
              <a:t>Friday: Testing and verification of work.</a:t>
            </a:r>
          </a:p>
          <a:p>
            <a:pPr lvl="2"/>
            <a:r>
              <a:rPr lang="en-US" sz="6400" dirty="0" smtClean="0"/>
              <a:t>Individual tasks will be completed over the weekend or in between meetings as schedules permit.</a:t>
            </a:r>
          </a:p>
          <a:p>
            <a:pPr lvl="0"/>
            <a:r>
              <a:rPr lang="en-US" sz="6400" dirty="0" smtClean="0"/>
              <a:t>Work and responsibilities will be split according to the following criterion:</a:t>
            </a:r>
          </a:p>
          <a:p>
            <a:pPr lvl="1"/>
            <a:r>
              <a:rPr lang="en-US" sz="6400" dirty="0" err="1" smtClean="0"/>
              <a:t>Saurabh</a:t>
            </a:r>
            <a:r>
              <a:rPr lang="en-US" sz="6400" dirty="0" smtClean="0"/>
              <a:t>: Calibrate PLS, Calibrate US, Relative Motion Analysis, Engineer Mechanical Attachments</a:t>
            </a:r>
          </a:p>
          <a:p>
            <a:pPr lvl="1"/>
            <a:r>
              <a:rPr lang="en-US" sz="6400" dirty="0" smtClean="0"/>
              <a:t>Robert: Calibrate US, Relative Motion Analysis, Develop Modular Software</a:t>
            </a:r>
          </a:p>
          <a:p>
            <a:pPr lvl="1"/>
            <a:r>
              <a:rPr lang="en-US" sz="6400" dirty="0" smtClean="0"/>
              <a:t>Steven: Build Phantoms, Calibrate PLS, Sensitivity Analysis, Engineer Robotic Stage</a:t>
            </a:r>
          </a:p>
          <a:p>
            <a:pPr lvl="1"/>
            <a:r>
              <a:rPr lang="en-US" sz="6400" dirty="0" smtClean="0"/>
              <a:t>ALL: Integrate PLS and US, Obtain Single Point Reading, Analyze Results From 1 Point Analysis, Integrate Robotic Stage into System, Collect 3 Point Data</a:t>
            </a:r>
          </a:p>
          <a:p>
            <a:pPr lvl="0"/>
            <a:r>
              <a:rPr lang="en-US" sz="6400" dirty="0" smtClean="0"/>
              <a:t>Schedule appointment to meet with Dr. Russell Taylor as appropriate (Contact: Allison Morrow, </a:t>
            </a:r>
            <a:r>
              <a:rPr lang="en-US" sz="6400" u="sng" dirty="0" smtClean="0">
                <a:hlinkClick r:id="rId2"/>
              </a:rPr>
              <a:t>allison.morrow@jhu.edu</a:t>
            </a:r>
            <a:r>
              <a:rPr lang="en-US" sz="6400" dirty="0" smtClean="0"/>
              <a:t>)</a:t>
            </a:r>
          </a:p>
          <a:p>
            <a:r>
              <a:rPr lang="en-US" sz="6400" dirty="0" smtClean="0"/>
              <a:t>Updates to the management plan will be made accordingly throughout the semester. The plan will be updated online when changes are made. Mentors will be notified accordingly.</a:t>
            </a:r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sz="2800" b="1" dirty="0" smtClean="0"/>
              <a:t>Dependency:</a:t>
            </a:r>
            <a:r>
              <a:rPr lang="en-US" sz="2800" dirty="0" smtClean="0"/>
              <a:t> Access to Dr. Jin Kang’s lab and equipment</a:t>
            </a:r>
          </a:p>
          <a:p>
            <a:pPr lvl="1"/>
            <a:r>
              <a:rPr lang="en-US" b="1" dirty="0" smtClean="0"/>
              <a:t>Resolution Plan: </a:t>
            </a:r>
            <a:r>
              <a:rPr lang="en-US" dirty="0" smtClean="0"/>
              <a:t>Dr. </a:t>
            </a:r>
            <a:r>
              <a:rPr lang="en-US" dirty="0" err="1" smtClean="0"/>
              <a:t>Boctor</a:t>
            </a:r>
            <a:r>
              <a:rPr lang="en-US" dirty="0" smtClean="0"/>
              <a:t> has collaborated with Kang previously and has gotten permission for us </a:t>
            </a:r>
          </a:p>
          <a:p>
            <a:pPr lvl="1"/>
            <a:r>
              <a:rPr lang="en-US" b="1" dirty="0" smtClean="0"/>
              <a:t>Resolve By: </a:t>
            </a:r>
            <a:r>
              <a:rPr lang="en-US" dirty="0" smtClean="0"/>
              <a:t>N/A</a:t>
            </a:r>
          </a:p>
          <a:p>
            <a:pPr lvl="1"/>
            <a:r>
              <a:rPr lang="en-US" b="1" dirty="0" smtClean="0"/>
              <a:t>Resolved: </a:t>
            </a:r>
            <a:r>
              <a:rPr lang="en-US" dirty="0" smtClean="0"/>
              <a:t>Yes</a:t>
            </a:r>
          </a:p>
          <a:p>
            <a:pPr lvl="1"/>
            <a:r>
              <a:rPr lang="en-US" b="1" dirty="0" smtClean="0"/>
              <a:t>Fallback Plan: </a:t>
            </a:r>
            <a:r>
              <a:rPr lang="en-US" dirty="0" smtClean="0"/>
              <a:t>N/A</a:t>
            </a:r>
          </a:p>
          <a:p>
            <a:pPr lvl="1"/>
            <a:r>
              <a:rPr lang="en-US" b="1" dirty="0" smtClean="0"/>
              <a:t>Affects: </a:t>
            </a:r>
            <a:r>
              <a:rPr lang="en-US" dirty="0" smtClean="0"/>
              <a:t>N/A</a:t>
            </a:r>
          </a:p>
          <a:p>
            <a:pPr lvl="0"/>
            <a:r>
              <a:rPr lang="en-US" sz="2800" b="1" dirty="0" smtClean="0"/>
              <a:t>Dependency:</a:t>
            </a:r>
            <a:r>
              <a:rPr lang="en-US" sz="2800" dirty="0" smtClean="0"/>
              <a:t> Help in learning how to build phantoms</a:t>
            </a:r>
          </a:p>
          <a:p>
            <a:pPr lvl="1"/>
            <a:r>
              <a:rPr lang="en-US" b="1" dirty="0" smtClean="0"/>
              <a:t>Resolution Plan:</a:t>
            </a:r>
            <a:r>
              <a:rPr lang="en-US" dirty="0" smtClean="0"/>
              <a:t> Dr. </a:t>
            </a:r>
            <a:r>
              <a:rPr lang="en-US" dirty="0" err="1" smtClean="0"/>
              <a:t>Boctor</a:t>
            </a:r>
            <a:r>
              <a:rPr lang="en-US" dirty="0" smtClean="0"/>
              <a:t> has offered his lab members for assistance</a:t>
            </a:r>
          </a:p>
          <a:p>
            <a:pPr lvl="1"/>
            <a:r>
              <a:rPr lang="en-US" b="1" dirty="0" smtClean="0"/>
              <a:t>Resolve By:</a:t>
            </a:r>
            <a:r>
              <a:rPr lang="en-US" dirty="0" smtClean="0"/>
              <a:t> 2/25/11</a:t>
            </a:r>
          </a:p>
          <a:p>
            <a:pPr lvl="1"/>
            <a:r>
              <a:rPr lang="en-US" b="1" dirty="0" smtClean="0"/>
              <a:t>Resolved:</a:t>
            </a:r>
            <a:r>
              <a:rPr lang="en-US" dirty="0" smtClean="0"/>
              <a:t> No</a:t>
            </a:r>
          </a:p>
          <a:p>
            <a:pPr lvl="1"/>
            <a:r>
              <a:rPr lang="en-US" b="1" dirty="0" smtClean="0"/>
              <a:t>Fallback Plan:</a:t>
            </a:r>
            <a:r>
              <a:rPr lang="en-US" dirty="0" smtClean="0"/>
              <a:t> Beg Dr. Taylor for money to buy them from elsewhere</a:t>
            </a:r>
          </a:p>
          <a:p>
            <a:pPr lvl="1"/>
            <a:r>
              <a:rPr lang="en-US" b="1" dirty="0" smtClean="0"/>
              <a:t>Affects:</a:t>
            </a:r>
            <a:r>
              <a:rPr lang="en-US" dirty="0" smtClean="0"/>
              <a:t> Milestone 1 (and therefore all subsequent milestones)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sz="2800" b="1" dirty="0" smtClean="0"/>
              <a:t>Dependency: </a:t>
            </a:r>
            <a:r>
              <a:rPr lang="en-US" sz="2800" dirty="0" smtClean="0"/>
              <a:t>Access to Dr. </a:t>
            </a:r>
            <a:r>
              <a:rPr lang="en-US" sz="2800" dirty="0" err="1" smtClean="0"/>
              <a:t>Boctor’s</a:t>
            </a:r>
            <a:r>
              <a:rPr lang="en-US" sz="2800" dirty="0" smtClean="0"/>
              <a:t> lab (JHOPC)</a:t>
            </a:r>
          </a:p>
          <a:p>
            <a:pPr lvl="1"/>
            <a:r>
              <a:rPr lang="en-US" b="1" dirty="0" smtClean="0"/>
              <a:t>Resolution Plan:</a:t>
            </a:r>
            <a:r>
              <a:rPr lang="en-US" dirty="0" smtClean="0"/>
              <a:t> Have </a:t>
            </a:r>
            <a:r>
              <a:rPr lang="en-US" dirty="0" err="1" smtClean="0"/>
              <a:t>Jcard</a:t>
            </a:r>
            <a:r>
              <a:rPr lang="en-US" dirty="0" smtClean="0"/>
              <a:t> access already</a:t>
            </a:r>
          </a:p>
          <a:p>
            <a:pPr lvl="1"/>
            <a:r>
              <a:rPr lang="en-US" b="1" dirty="0" smtClean="0"/>
              <a:t>Resolve By:</a:t>
            </a:r>
            <a:r>
              <a:rPr lang="en-US" dirty="0" smtClean="0"/>
              <a:t> N/A</a:t>
            </a:r>
          </a:p>
          <a:p>
            <a:pPr lvl="1"/>
            <a:r>
              <a:rPr lang="en-US" b="1" dirty="0" smtClean="0"/>
              <a:t>Resolved: </a:t>
            </a:r>
            <a:r>
              <a:rPr lang="en-US" dirty="0" smtClean="0"/>
              <a:t>Yes</a:t>
            </a:r>
          </a:p>
          <a:p>
            <a:pPr lvl="1"/>
            <a:r>
              <a:rPr lang="en-US" b="1" dirty="0" smtClean="0"/>
              <a:t>Fallback Plan: </a:t>
            </a:r>
            <a:r>
              <a:rPr lang="en-US" dirty="0" smtClean="0"/>
              <a:t>N/A</a:t>
            </a:r>
          </a:p>
          <a:p>
            <a:pPr lvl="1"/>
            <a:r>
              <a:rPr lang="en-US" b="1" dirty="0" smtClean="0"/>
              <a:t>Affects:</a:t>
            </a:r>
            <a:r>
              <a:rPr lang="en-US" dirty="0" smtClean="0"/>
              <a:t> N/A</a:t>
            </a:r>
          </a:p>
          <a:p>
            <a:pPr lvl="0"/>
            <a:r>
              <a:rPr lang="en-US" sz="2800" b="1" dirty="0" smtClean="0"/>
              <a:t>Dependency:</a:t>
            </a:r>
            <a:r>
              <a:rPr lang="en-US" sz="2800" dirty="0" smtClean="0"/>
              <a:t> Learn the physics of how to calibrate CWL with PLS</a:t>
            </a:r>
          </a:p>
          <a:p>
            <a:pPr lvl="1"/>
            <a:r>
              <a:rPr lang="en-US" b="1" dirty="0" smtClean="0"/>
              <a:t>Resolution Plan:</a:t>
            </a:r>
            <a:r>
              <a:rPr lang="en-US" dirty="0" smtClean="0"/>
              <a:t> Dr. </a:t>
            </a:r>
            <a:r>
              <a:rPr lang="en-US" dirty="0" err="1" smtClean="0"/>
              <a:t>Emad</a:t>
            </a:r>
            <a:r>
              <a:rPr lang="en-US" dirty="0" smtClean="0"/>
              <a:t> </a:t>
            </a:r>
            <a:r>
              <a:rPr lang="en-US" dirty="0" err="1" smtClean="0"/>
              <a:t>Boctor</a:t>
            </a:r>
            <a:r>
              <a:rPr lang="en-US" dirty="0" smtClean="0"/>
              <a:t> has offered his PhD students to help us</a:t>
            </a:r>
          </a:p>
          <a:p>
            <a:pPr lvl="1"/>
            <a:r>
              <a:rPr lang="en-US" b="1" dirty="0" smtClean="0"/>
              <a:t>Resolve By:</a:t>
            </a:r>
            <a:r>
              <a:rPr lang="en-US" dirty="0" smtClean="0"/>
              <a:t> 5/1/11</a:t>
            </a:r>
          </a:p>
          <a:p>
            <a:pPr lvl="1"/>
            <a:r>
              <a:rPr lang="en-US" b="1" dirty="0" smtClean="0"/>
              <a:t>Resolved: </a:t>
            </a:r>
            <a:r>
              <a:rPr lang="en-US" dirty="0" smtClean="0"/>
              <a:t>No</a:t>
            </a:r>
          </a:p>
          <a:p>
            <a:pPr lvl="1"/>
            <a:r>
              <a:rPr lang="en-US" b="1" dirty="0" smtClean="0"/>
              <a:t>Fallback Plan: </a:t>
            </a:r>
            <a:r>
              <a:rPr lang="en-US" dirty="0" smtClean="0"/>
              <a:t>Don’t do maximum deliverables</a:t>
            </a:r>
          </a:p>
          <a:p>
            <a:pPr lvl="1"/>
            <a:r>
              <a:rPr lang="en-US" b="1" dirty="0" smtClean="0"/>
              <a:t>Affects:</a:t>
            </a:r>
            <a:r>
              <a:rPr lang="en-US" dirty="0" smtClean="0"/>
              <a:t> Milestone 4 (Maximum Deliverables)</a:t>
            </a:r>
          </a:p>
          <a:p>
            <a:pPr lvl="0"/>
            <a:r>
              <a:rPr lang="en-US" sz="2800" b="1" dirty="0" smtClean="0"/>
              <a:t>Dependency:</a:t>
            </a:r>
            <a:r>
              <a:rPr lang="en-US" sz="2800" dirty="0" smtClean="0"/>
              <a:t> Funding for poster</a:t>
            </a:r>
          </a:p>
          <a:p>
            <a:pPr lvl="1"/>
            <a:r>
              <a:rPr lang="en-US" b="1" dirty="0" smtClean="0"/>
              <a:t>Resolution Plan:</a:t>
            </a:r>
            <a:r>
              <a:rPr lang="en-US" dirty="0" smtClean="0"/>
              <a:t> Ask Dr. Taylor for the $40 required for poster printing at DMC</a:t>
            </a:r>
          </a:p>
          <a:p>
            <a:pPr lvl="1"/>
            <a:r>
              <a:rPr lang="en-US" b="1" dirty="0" smtClean="0"/>
              <a:t>Resolve By:  </a:t>
            </a:r>
            <a:r>
              <a:rPr lang="en-US" dirty="0" smtClean="0"/>
              <a:t>5/5/11</a:t>
            </a:r>
          </a:p>
          <a:p>
            <a:pPr lvl="1"/>
            <a:r>
              <a:rPr lang="en-US" b="1" dirty="0" smtClean="0"/>
              <a:t>Resolved:</a:t>
            </a:r>
            <a:r>
              <a:rPr lang="en-US" dirty="0" smtClean="0"/>
              <a:t> No</a:t>
            </a:r>
          </a:p>
          <a:p>
            <a:pPr lvl="1"/>
            <a:r>
              <a:rPr lang="en-US" b="1" dirty="0" smtClean="0"/>
              <a:t>Fallback Plan:</a:t>
            </a:r>
            <a:r>
              <a:rPr lang="en-US" dirty="0" smtClean="0"/>
              <a:t> Dr. </a:t>
            </a:r>
            <a:r>
              <a:rPr lang="en-US" dirty="0" err="1" smtClean="0"/>
              <a:t>Boctor</a:t>
            </a:r>
            <a:r>
              <a:rPr lang="en-US" dirty="0" smtClean="0"/>
              <a:t> pays out of pocket</a:t>
            </a:r>
          </a:p>
          <a:p>
            <a:pPr lvl="1"/>
            <a:r>
              <a:rPr lang="en-US" b="1" dirty="0" smtClean="0"/>
              <a:t>Affects:</a:t>
            </a:r>
            <a:r>
              <a:rPr lang="en-US" dirty="0" smtClean="0"/>
              <a:t> Final Grade in 600.446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err="1" smtClean="0"/>
              <a:t>Xu</a:t>
            </a:r>
            <a:r>
              <a:rPr lang="en-US" dirty="0" smtClean="0"/>
              <a:t> et al. </a:t>
            </a:r>
            <a:r>
              <a:rPr lang="en-US" dirty="0" err="1" smtClean="0"/>
              <a:t>Photoacoustic</a:t>
            </a:r>
            <a:r>
              <a:rPr lang="en-US" dirty="0" smtClean="0"/>
              <a:t> Imaging in Biomedicine. Review of Scientific Instruments [2006]</a:t>
            </a:r>
          </a:p>
          <a:p>
            <a:pPr lvl="0"/>
            <a:r>
              <a:rPr lang="en-US" dirty="0" smtClean="0"/>
              <a:t>Spike, BT. The </a:t>
            </a:r>
            <a:r>
              <a:rPr lang="en-US" dirty="0" err="1" smtClean="0"/>
              <a:t>Photoacoustic</a:t>
            </a:r>
            <a:r>
              <a:rPr lang="en-US" dirty="0" smtClean="0"/>
              <a:t> Effect. Physics 325 Lecture Notes [2006]</a:t>
            </a:r>
          </a:p>
          <a:p>
            <a:pPr lvl="0"/>
            <a:r>
              <a:rPr lang="en-US" dirty="0" smtClean="0"/>
              <a:t>P </a:t>
            </a:r>
            <a:r>
              <a:rPr lang="en-US" dirty="0" err="1" smtClean="0"/>
              <a:t>Oberhammer</a:t>
            </a:r>
            <a:r>
              <a:rPr lang="en-US" dirty="0" smtClean="0"/>
              <a:t> et al. Optimization and Quantification for Rigid Point Based Registration for Computer Aided Surgery. Advances in Medical Engineering. [2007]</a:t>
            </a:r>
          </a:p>
          <a:p>
            <a:pPr lvl="0"/>
            <a:r>
              <a:rPr lang="en-US" dirty="0" smtClean="0"/>
              <a:t>C. G. A. </a:t>
            </a:r>
            <a:r>
              <a:rPr lang="en-US" dirty="0" err="1" smtClean="0"/>
              <a:t>Hoelen</a:t>
            </a:r>
            <a:r>
              <a:rPr lang="en-US" dirty="0" smtClean="0"/>
              <a:t> et al. 3-Dimensional </a:t>
            </a:r>
            <a:r>
              <a:rPr lang="en-US" dirty="0" err="1" smtClean="0"/>
              <a:t>Photoacoustic</a:t>
            </a:r>
            <a:r>
              <a:rPr lang="en-US" dirty="0" smtClean="0"/>
              <a:t> Imaging of Blood Vessels in Tissue. Optic Letters. [1998]</a:t>
            </a:r>
          </a:p>
          <a:p>
            <a:pPr lvl="0"/>
            <a:r>
              <a:rPr lang="en-US" dirty="0" smtClean="0"/>
              <a:t>K </a:t>
            </a:r>
            <a:r>
              <a:rPr lang="en-US" dirty="0" err="1" smtClean="0"/>
              <a:t>Kostli</a:t>
            </a:r>
            <a:r>
              <a:rPr lang="en-US" dirty="0" smtClean="0"/>
              <a:t> et al. Two Dimensional Photo-acoustic Imaging by Use of Fourier Transform Image Reconstruction and a Detector with an Anisotropic Response. Applied Optics. [2003]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Summary and Goals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Background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Motivation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Technical Approach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Deliverables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Timeline and Milestone Validation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Management Plan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Dependencies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References</a:t>
            </a:r>
          </a:p>
          <a:p>
            <a:pPr marL="514350" indent="-514350">
              <a:buFont typeface="Wingdings" pitchFamily="2" charset="2"/>
              <a:buChar char="q"/>
            </a:pPr>
            <a:endParaRPr lang="en-US" dirty="0" smtClean="0"/>
          </a:p>
          <a:p>
            <a:pPr marL="514350" indent="-514350"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1981200"/>
            <a:ext cx="3200400" cy="1905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THANK YOU!</a:t>
            </a:r>
            <a:br>
              <a:rPr lang="en-US" dirty="0" smtClean="0"/>
            </a:br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and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 smtClean="0"/>
              <a:t>Photoacoustic</a:t>
            </a:r>
            <a:r>
              <a:rPr lang="en-US" dirty="0" smtClean="0"/>
              <a:t> registration is a promising new technology that has the potential to replace existing registration methods such as EM an optical tracking.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The main goal of this project is to perform 3 point registration using </a:t>
            </a:r>
            <a:r>
              <a:rPr lang="en-US" dirty="0" err="1" smtClean="0"/>
              <a:t>photoacoustic</a:t>
            </a:r>
            <a:r>
              <a:rPr lang="en-US" dirty="0" smtClean="0"/>
              <a:t> registration using 3D ultrasound data.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Discovered by Alexander Graham Bell in 1880. </a:t>
            </a:r>
          </a:p>
          <a:p>
            <a:r>
              <a:rPr lang="en-US" dirty="0" smtClean="0"/>
              <a:t>Electromagnetic (light) waves are converted to acoustic waves due to absorption and thermal excitation.  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photoacoustic</a:t>
            </a:r>
            <a:r>
              <a:rPr lang="en-US" dirty="0" smtClean="0"/>
              <a:t> effect has been previously exploited to lead to the invention of </a:t>
            </a:r>
            <a:r>
              <a:rPr lang="en-US" dirty="0" err="1" smtClean="0"/>
              <a:t>photoacoustic</a:t>
            </a:r>
            <a:r>
              <a:rPr lang="en-US" dirty="0" smtClean="0"/>
              <a:t> spectroscopy and is currently used in biomedical applications such as structural imaging, functional imaging, and molecular imaging.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419600" cy="4572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When matter is exposed to high frequency pulses of light, most of the light’s energy will be absorbed by the molecules in the incident matter. </a:t>
            </a:r>
          </a:p>
          <a:p>
            <a:r>
              <a:rPr lang="en-US" dirty="0" smtClean="0"/>
              <a:t>As the energy from the light is converted to heat, the molecules become thermally excited. </a:t>
            </a:r>
          </a:p>
          <a:p>
            <a:r>
              <a:rPr lang="en-US" dirty="0" smtClean="0"/>
              <a:t>Heat waves will then radiate away from the matter causing sound waves due to pressure variations in the environment around the medium.  </a:t>
            </a:r>
          </a:p>
          <a:p>
            <a:r>
              <a:rPr lang="en-US" dirty="0" smtClean="0"/>
              <a:t>These sound waves can then be detected by acoustic devices such as ultrasound.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524000"/>
            <a:ext cx="20955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514600"/>
            <a:ext cx="16478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3657600"/>
            <a:ext cx="15430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0200" y="4724400"/>
            <a:ext cx="181927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6934200" y="1828800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RF/Laser Pulse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0" y="2895600"/>
            <a:ext cx="1125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Absorption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779185" y="3886200"/>
            <a:ext cx="2364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Thermal Expansion/</a:t>
            </a:r>
          </a:p>
          <a:p>
            <a:r>
              <a:rPr lang="en-US" dirty="0" smtClean="0"/>
              <a:t>Acoustic Wave Generation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71360" y="5117068"/>
            <a:ext cx="1930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Ultrasonic Detection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Why Use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Photoacoustic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Imaging?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Disadvantages of Ultrasound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False positives caused by calcifications and air bubbles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False negatives caused by shadowing effect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Advantages of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Photoacoustic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Imaging</a:t>
            </a:r>
          </a:p>
          <a:p>
            <a:pPr lvl="1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Photoacoustic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effect only from seeds and not other objects due to specific laser wavelength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One way path and large aperture reduces shadowing effect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7280" y="4754880"/>
            <a:ext cx="3200400" cy="1455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2080" y="4754880"/>
            <a:ext cx="3200400" cy="156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895600" y="6400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Courtesy of  Dr. </a:t>
            </a:r>
            <a:r>
              <a:rPr lang="en-US" dirty="0" err="1" smtClean="0"/>
              <a:t>Emad</a:t>
            </a:r>
            <a:r>
              <a:rPr lang="en-US" dirty="0" smtClean="0"/>
              <a:t> </a:t>
            </a:r>
            <a:r>
              <a:rPr lang="en-US" dirty="0" err="1" smtClean="0"/>
              <a:t>Boctor</a:t>
            </a:r>
            <a:r>
              <a:rPr lang="en-US" dirty="0" smtClean="0"/>
              <a:t>, PhD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Setup</a:t>
            </a:r>
            <a:endParaRPr lang="en-US" dirty="0"/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914400" y="2133600"/>
            <a:ext cx="3749040" cy="3276600"/>
            <a:chOff x="-228600" y="-315952"/>
            <a:chExt cx="7772400" cy="6792955"/>
          </a:xfrm>
        </p:grpSpPr>
        <p:pic>
          <p:nvPicPr>
            <p:cNvPr id="5" name="Picture 2" descr="http://www.medgadget.com/archives/img/654347ult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28800" y="-315952"/>
              <a:ext cx="914401" cy="1957648"/>
            </a:xfrm>
            <a:prstGeom prst="rect">
              <a:avLst/>
            </a:prstGeom>
            <a:noFill/>
          </p:spPr>
        </p:pic>
        <p:pic>
          <p:nvPicPr>
            <p:cNvPr id="6" name="Picture 4" descr="http://ultrasonix.com/wikisonix/images/thumb/4/49/DAQ.JPG/300px-DAQ.JPG">
              <a:hlinkClick r:id="rId3" tooltip="SonixDAQ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28800" y="2743200"/>
              <a:ext cx="914400" cy="612648"/>
            </a:xfrm>
            <a:prstGeom prst="rect">
              <a:avLst/>
            </a:prstGeom>
            <a:noFill/>
          </p:spPr>
        </p:pic>
        <p:pic>
          <p:nvPicPr>
            <p:cNvPr id="7" name="Picture 6" descr="http://t1.gstatic.com/images?q=tbn:ANd9GcQJCHZBSwME1QfsLFocEo2crIOct53eFb-Q_6-7-zdIWGr8VlQ&amp;t=1&amp;usg=__v04_KIrQ55nPSZicTva40gXs97o=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943600" y="3429001"/>
              <a:ext cx="1371599" cy="757572"/>
            </a:xfrm>
            <a:prstGeom prst="rect">
              <a:avLst/>
            </a:prstGeom>
            <a:noFill/>
          </p:spPr>
        </p:pic>
        <p:pic>
          <p:nvPicPr>
            <p:cNvPr id="8" name="Picture 8" descr="http://t0.gstatic.com/images?q=tbn:ANd9GcS5ULkIjKHfsCdlyrjLBpW2u8HnkzMGztXDIAwP9OzIJdaqKHc&amp;t=1&amp;usg=__SP3K_eeAHliEI_d-kj5CFzAGru8=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343401" y="1421781"/>
              <a:ext cx="914401" cy="685799"/>
            </a:xfrm>
            <a:prstGeom prst="rect">
              <a:avLst/>
            </a:prstGeom>
            <a:noFill/>
          </p:spPr>
        </p:pic>
        <p:pic>
          <p:nvPicPr>
            <p:cNvPr id="9" name="Picture 8" descr="DAQ1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7200" y="2399413"/>
              <a:ext cx="457200" cy="1334387"/>
            </a:xfrm>
            <a:prstGeom prst="rect">
              <a:avLst/>
            </a:prstGeom>
          </p:spPr>
        </p:pic>
        <p:pic>
          <p:nvPicPr>
            <p:cNvPr id="10" name="Picture 9" descr="RP1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886200" y="-315952"/>
              <a:ext cx="1828800" cy="1005482"/>
            </a:xfrm>
            <a:prstGeom prst="rect">
              <a:avLst/>
            </a:prstGeom>
          </p:spPr>
        </p:pic>
        <p:pic>
          <p:nvPicPr>
            <p:cNvPr id="11" name="Picture 10" descr="http://t1.gstatic.com/images?q=tbn:ANd9GcQG-wnuXOAnTi333CtFuoKrcRMCAJfogPe6rCSDdHlhp5dcJ-U&amp;t=1&amp;usg=__yIq0XOmmhj0_Sh8syqeRC5jKCWY=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828800" y="4789451"/>
              <a:ext cx="914401" cy="910336"/>
            </a:xfrm>
            <a:prstGeom prst="rect">
              <a:avLst/>
            </a:prstGeom>
            <a:noFill/>
          </p:spPr>
        </p:pic>
        <p:grpSp>
          <p:nvGrpSpPr>
            <p:cNvPr id="12" name="Group 29"/>
            <p:cNvGrpSpPr>
              <a:grpSpLocks noChangeAspect="1"/>
            </p:cNvGrpSpPr>
            <p:nvPr/>
          </p:nvGrpSpPr>
          <p:grpSpPr>
            <a:xfrm>
              <a:off x="4114795" y="3200400"/>
              <a:ext cx="914399" cy="1280162"/>
              <a:chOff x="4178808" y="3794760"/>
              <a:chExt cx="878799" cy="1179578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4178808" y="4169666"/>
                <a:ext cx="411480" cy="804672"/>
              </a:xfrm>
              <a:prstGeom prst="rect">
                <a:avLst/>
              </a:prstGeom>
              <a:solidFill>
                <a:srgbClr val="FFFF00">
                  <a:alpha val="50000"/>
                </a:srgbClr>
              </a:solidFill>
              <a:ln w="127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Parallelogram 28"/>
              <p:cNvSpPr/>
              <p:nvPr/>
            </p:nvSpPr>
            <p:spPr>
              <a:xfrm>
                <a:off x="4178808" y="3794760"/>
                <a:ext cx="777240" cy="365760"/>
              </a:xfrm>
              <a:prstGeom prst="parallelogram">
                <a:avLst>
                  <a:gd name="adj" fmla="val 96311"/>
                </a:avLst>
              </a:prstGeom>
              <a:solidFill>
                <a:srgbClr val="FFFF00">
                  <a:alpha val="50000"/>
                </a:srgbClr>
              </a:solidFill>
              <a:ln w="127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Parallelogram 29"/>
              <p:cNvSpPr/>
              <p:nvPr/>
            </p:nvSpPr>
            <p:spPr>
              <a:xfrm rot="18893580">
                <a:off x="4238463" y="4101785"/>
                <a:ext cx="1066800" cy="571489"/>
              </a:xfrm>
              <a:prstGeom prst="parallelogram">
                <a:avLst>
                  <a:gd name="adj" fmla="val 99317"/>
                </a:avLst>
              </a:prstGeom>
              <a:solidFill>
                <a:srgbClr val="FFFF00">
                  <a:alpha val="50000"/>
                </a:srgbClr>
              </a:solidFill>
              <a:ln w="127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>
                <a:off x="4724400" y="4267200"/>
                <a:ext cx="91440" cy="0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4724400" y="4419600"/>
                <a:ext cx="91440" cy="0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4648200" y="4343400"/>
                <a:ext cx="91440" cy="0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4800600" y="4343400"/>
                <a:ext cx="91440" cy="0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Oval 34"/>
              <p:cNvSpPr/>
              <p:nvPr/>
            </p:nvSpPr>
            <p:spPr>
              <a:xfrm>
                <a:off x="4617720" y="4114803"/>
                <a:ext cx="304800" cy="457199"/>
              </a:xfrm>
              <a:prstGeom prst="ellipse">
                <a:avLst/>
              </a:prstGeom>
              <a:solidFill>
                <a:srgbClr val="FF0000">
                  <a:alpha val="25000"/>
                </a:srgbClr>
              </a:solidFill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>
              <a:xfrm>
                <a:off x="4480560" y="3810000"/>
                <a:ext cx="472440" cy="365760"/>
              </a:xfrm>
              <a:prstGeom prst="parallelogram">
                <a:avLst>
                  <a:gd name="adj" fmla="val 96311"/>
                </a:avLst>
              </a:prstGeom>
              <a:solidFill>
                <a:schemeClr val="bg1">
                  <a:lumMod val="50000"/>
                  <a:alpha val="5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1371600" y="1737732"/>
              <a:ext cx="1828800" cy="457201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Sonix</a:t>
              </a:r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 CEP</a:t>
              </a: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Ultrasound system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71600" y="3383280"/>
              <a:ext cx="1828800" cy="457200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SonixDAQ</a:t>
              </a:r>
              <a:endParaRPr lang="en-US" sz="12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Module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71600" y="6019802"/>
              <a:ext cx="1828800" cy="457201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MATLAB</a:t>
              </a: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Software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-228600" y="4124094"/>
              <a:ext cx="1828800" cy="457201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DAQControl</a:t>
              </a:r>
              <a:endParaRPr lang="en-US" sz="12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Software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886200" y="789878"/>
              <a:ext cx="1828800" cy="457201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SonixRP</a:t>
              </a:r>
              <a:endParaRPr lang="en-US" sz="12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Software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886200" y="2103120"/>
              <a:ext cx="1828800" cy="457200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L14-5W</a:t>
              </a: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Transducer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657600" y="4440045"/>
              <a:ext cx="1828800" cy="457201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Phantom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715000" y="4598021"/>
              <a:ext cx="1828800" cy="457201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Surelite</a:t>
              </a:r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 II</a:t>
              </a: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Laser system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" name="Straight Connector 20"/>
            <p:cNvCxnSpPr>
              <a:endCxn id="6" idx="0"/>
            </p:cNvCxnSpPr>
            <p:nvPr/>
          </p:nvCxnSpPr>
          <p:spPr>
            <a:xfrm rot="5400000">
              <a:off x="2133600" y="2590800"/>
              <a:ext cx="304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4" idx="2"/>
              <a:endCxn id="11" idx="0"/>
            </p:cNvCxnSpPr>
            <p:nvPr/>
          </p:nvCxnSpPr>
          <p:spPr>
            <a:xfrm rot="5400000">
              <a:off x="1811516" y="4314966"/>
              <a:ext cx="948969" cy="3292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9" idx="3"/>
              <a:endCxn id="6" idx="1"/>
            </p:cNvCxnSpPr>
            <p:nvPr/>
          </p:nvCxnSpPr>
          <p:spPr>
            <a:xfrm flipV="1">
              <a:off x="914400" y="3049524"/>
              <a:ext cx="914400" cy="1708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7" idx="2"/>
              <a:endCxn id="8" idx="0"/>
            </p:cNvCxnSpPr>
            <p:nvPr/>
          </p:nvCxnSpPr>
          <p:spPr>
            <a:xfrm rot="5400000">
              <a:off x="4713250" y="1334430"/>
              <a:ext cx="174702" cy="3292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8" idx="2"/>
            </p:cNvCxnSpPr>
            <p:nvPr/>
          </p:nvCxnSpPr>
          <p:spPr>
            <a:xfrm rot="5400000">
              <a:off x="4541520" y="2819400"/>
              <a:ext cx="51816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5105401" y="3810002"/>
              <a:ext cx="838200" cy="2214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3" idx="3"/>
            </p:cNvCxnSpPr>
            <p:nvPr/>
          </p:nvCxnSpPr>
          <p:spPr>
            <a:xfrm flipV="1">
              <a:off x="3200400" y="1951093"/>
              <a:ext cx="838200" cy="1524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933950" y="1963472"/>
            <a:ext cx="3749675" cy="3540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Approach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Design and build a phantom that will be used for </a:t>
            </a:r>
            <a:r>
              <a:rPr lang="en-US" dirty="0" err="1" smtClean="0"/>
              <a:t>photoacoustic</a:t>
            </a:r>
            <a:r>
              <a:rPr lang="en-US" dirty="0" smtClean="0"/>
              <a:t> imaging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Single point will be projected onto the phantom using a pulse laser system (532 nm laser source).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Point on the phantom will be detected using </a:t>
            </a:r>
            <a:r>
              <a:rPr lang="en-US" dirty="0" err="1" smtClean="0"/>
              <a:t>Sonix</a:t>
            </a:r>
            <a:r>
              <a:rPr lang="en-US" dirty="0" smtClean="0"/>
              <a:t> CEP ultrasound system and </a:t>
            </a:r>
            <a:r>
              <a:rPr lang="en-US" dirty="0" err="1" smtClean="0"/>
              <a:t>Sonix</a:t>
            </a:r>
            <a:r>
              <a:rPr lang="en-US" dirty="0" smtClean="0"/>
              <a:t> DAQ module.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Horn’s registration algorithm will be used to identify the coordinates of the point in the ultrasound coordinate system.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Sensitive analysis and relative motion analysis will be done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Approach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Once system works properly, a laser pattern using three laser points will be projected onto the phantom.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Robotic stage and an adapter to mount a 2D ultrasound probe to the robotic stage will be designed and constructed to acquire 3D ultrasound data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2D ultrasound probe on the robotic stage will be moved to detect all three points on the phantom.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Develop modular software to synchronize and calibrate robotic stage with laser source.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48</TotalTime>
  <Words>1368</Words>
  <Application>Microsoft Office PowerPoint</Application>
  <PresentationFormat>On-screen Show (4:3)</PresentationFormat>
  <Paragraphs>149</Paragraphs>
  <Slides>20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Equity</vt:lpstr>
      <vt:lpstr>Worksheet</vt:lpstr>
      <vt:lpstr>Interventional Photoacoustic Registration</vt:lpstr>
      <vt:lpstr>Outline</vt:lpstr>
      <vt:lpstr>Summary and Goals</vt:lpstr>
      <vt:lpstr>Background (1)</vt:lpstr>
      <vt:lpstr>Background (2)</vt:lpstr>
      <vt:lpstr>Why Use Photoacoustic Imaging?</vt:lpstr>
      <vt:lpstr>Current Setup</vt:lpstr>
      <vt:lpstr>Technical Approach (1)</vt:lpstr>
      <vt:lpstr>Technical Approach (2)</vt:lpstr>
      <vt:lpstr>Technical Approach (3)</vt:lpstr>
      <vt:lpstr>Deliverables (Minimum)</vt:lpstr>
      <vt:lpstr>Deliverables (Expected)</vt:lpstr>
      <vt:lpstr>Deliverables (Maximum)</vt:lpstr>
      <vt:lpstr>Timeline</vt:lpstr>
      <vt:lpstr>Milestone Validations</vt:lpstr>
      <vt:lpstr>Management Plan</vt:lpstr>
      <vt:lpstr>Dependencies (1)</vt:lpstr>
      <vt:lpstr>Dependencies (2)</vt:lpstr>
      <vt:lpstr>References</vt:lpstr>
      <vt:lpstr>THANK YOU! 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Interventional Photoacoustic Registration</dc:title>
  <dc:creator>Steven</dc:creator>
  <cp:lastModifiedBy>Steven</cp:lastModifiedBy>
  <cp:revision>19</cp:revision>
  <dcterms:created xsi:type="dcterms:W3CDTF">2011-02-17T04:03:12Z</dcterms:created>
  <dcterms:modified xsi:type="dcterms:W3CDTF">2011-02-17T04:56:12Z</dcterms:modified>
</cp:coreProperties>
</file>