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1" r:id="rId1"/>
  </p:sldMasterIdLst>
  <p:notesMasterIdLst>
    <p:notesMasterId r:id="rId25"/>
  </p:notesMasterIdLst>
  <p:sldIdLst>
    <p:sldId id="256" r:id="rId2"/>
    <p:sldId id="257" r:id="rId3"/>
    <p:sldId id="260" r:id="rId4"/>
    <p:sldId id="259" r:id="rId5"/>
    <p:sldId id="261" r:id="rId6"/>
    <p:sldId id="276" r:id="rId7"/>
    <p:sldId id="262" r:id="rId8"/>
    <p:sldId id="263" r:id="rId9"/>
    <p:sldId id="264" r:id="rId10"/>
    <p:sldId id="275" r:id="rId11"/>
    <p:sldId id="274" r:id="rId12"/>
    <p:sldId id="265" r:id="rId13"/>
    <p:sldId id="266" r:id="rId14"/>
    <p:sldId id="277" r:id="rId15"/>
    <p:sldId id="267" r:id="rId16"/>
    <p:sldId id="268" r:id="rId17"/>
    <p:sldId id="269" r:id="rId18"/>
    <p:sldId id="270" r:id="rId19"/>
    <p:sldId id="271" r:id="rId20"/>
    <p:sldId id="272" r:id="rId21"/>
    <p:sldId id="273" r:id="rId22"/>
    <p:sldId id="278" r:id="rId23"/>
    <p:sldId id="27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40" autoAdjust="0"/>
    <p:restoredTop sz="89114" autoAdjust="0"/>
  </p:normalViewPr>
  <p:slideViewPr>
    <p:cSldViewPr snapToGrid="0">
      <p:cViewPr varScale="1">
        <p:scale>
          <a:sx n="64" d="100"/>
          <a:sy n="64" d="100"/>
        </p:scale>
        <p:origin x="89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C7B614-309C-42BC-9B74-A506D1A1734C}" type="datetimeFigureOut">
              <a:rPr lang="en-US" smtClean="0"/>
              <a:t>3/7/2017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85FA77-851E-4CDE-9F18-0F48A8F7452F}" type="slidenum">
              <a:rPr lang="en-US" smtClean="0"/>
              <a:t>‹#›</a:t>
            </a:fld>
            <a:endParaRPr lang="en-US"/>
          </a:p>
        </p:txBody>
      </p:sp>
    </p:spTree>
    <p:extLst>
      <p:ext uri="{BB962C8B-B14F-4D97-AF65-F5344CB8AC3E}">
        <p14:creationId xmlns:p14="http://schemas.microsoft.com/office/powerpoint/2010/main" val="574940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I’m Radhika and my project is about the development of surgical instruments for robotic open microsurgery.</a:t>
            </a:r>
          </a:p>
        </p:txBody>
      </p:sp>
      <p:sp>
        <p:nvSpPr>
          <p:cNvPr id="4" name="Slide Number Placeholder 3"/>
          <p:cNvSpPr>
            <a:spLocks noGrp="1"/>
          </p:cNvSpPr>
          <p:nvPr>
            <p:ph type="sldNum" sz="quarter" idx="10"/>
          </p:nvPr>
        </p:nvSpPr>
        <p:spPr/>
        <p:txBody>
          <a:bodyPr/>
          <a:lstStyle/>
          <a:p>
            <a:fld id="{5385FA77-851E-4CDE-9F18-0F48A8F7452F}" type="slidenum">
              <a:rPr lang="en-US" smtClean="0"/>
              <a:t>1</a:t>
            </a:fld>
            <a:endParaRPr lang="en-US"/>
          </a:p>
        </p:txBody>
      </p:sp>
    </p:spTree>
    <p:extLst>
      <p:ext uri="{BB962C8B-B14F-4D97-AF65-F5344CB8AC3E}">
        <p14:creationId xmlns:p14="http://schemas.microsoft.com/office/powerpoint/2010/main" val="4244874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3 kinds of objective methods:</a:t>
            </a:r>
          </a:p>
          <a:p>
            <a:r>
              <a:rPr lang="en-US" dirty="0"/>
              <a:t>Motion analysis: optical tracking, EM tracking, video analysis</a:t>
            </a:r>
          </a:p>
        </p:txBody>
      </p:sp>
      <p:sp>
        <p:nvSpPr>
          <p:cNvPr id="4" name="Slide Number Placeholder 3"/>
          <p:cNvSpPr>
            <a:spLocks noGrp="1"/>
          </p:cNvSpPr>
          <p:nvPr>
            <p:ph type="sldNum" sz="quarter" idx="10"/>
          </p:nvPr>
        </p:nvSpPr>
        <p:spPr/>
        <p:txBody>
          <a:bodyPr/>
          <a:lstStyle/>
          <a:p>
            <a:fld id="{5385FA77-851E-4CDE-9F18-0F48A8F7452F}" type="slidenum">
              <a:rPr lang="en-US" smtClean="0"/>
              <a:t>11</a:t>
            </a:fld>
            <a:endParaRPr lang="en-US"/>
          </a:p>
        </p:txBody>
      </p:sp>
    </p:spTree>
    <p:extLst>
      <p:ext uri="{BB962C8B-B14F-4D97-AF65-F5344CB8AC3E}">
        <p14:creationId xmlns:p14="http://schemas.microsoft.com/office/powerpoint/2010/main" val="3276941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a:t>
            </a:r>
            <a:r>
              <a:rPr lang="en-US" dirty="0" err="1"/>
              <a:t>ecg</a:t>
            </a:r>
            <a:r>
              <a:rPr lang="en-US" dirty="0"/>
              <a:t> where you have electrodes on the skin. As the muscles flex, the electric potential changes and this is recorded. Amplitude is the most basic analysis. MVC </a:t>
            </a:r>
            <a:r>
              <a:rPr lang="en-US" dirty="0" err="1"/>
              <a:t>reklates</a:t>
            </a:r>
            <a:r>
              <a:rPr lang="en-US" dirty="0"/>
              <a:t> the load to muscle strength and frequency analysis studies fatigue involved.</a:t>
            </a:r>
          </a:p>
        </p:txBody>
      </p:sp>
      <p:sp>
        <p:nvSpPr>
          <p:cNvPr id="4" name="Slide Number Placeholder 3"/>
          <p:cNvSpPr>
            <a:spLocks noGrp="1"/>
          </p:cNvSpPr>
          <p:nvPr>
            <p:ph type="sldNum" sz="quarter" idx="10"/>
          </p:nvPr>
        </p:nvSpPr>
        <p:spPr/>
        <p:txBody>
          <a:bodyPr/>
          <a:lstStyle/>
          <a:p>
            <a:fld id="{5385FA77-851E-4CDE-9F18-0F48A8F7452F}" type="slidenum">
              <a:rPr lang="en-US" smtClean="0"/>
              <a:t>12</a:t>
            </a:fld>
            <a:endParaRPr lang="en-US"/>
          </a:p>
        </p:txBody>
      </p:sp>
    </p:spTree>
    <p:extLst>
      <p:ext uri="{BB962C8B-B14F-4D97-AF65-F5344CB8AC3E}">
        <p14:creationId xmlns:p14="http://schemas.microsoft.com/office/powerpoint/2010/main" val="544165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third objective system is the force plate system which uses transducers or strain gauges to measure reaction force. Its good only for postural </a:t>
            </a:r>
            <a:r>
              <a:rPr lang="en-US" dirty="0" err="1"/>
              <a:t>nalysis</a:t>
            </a:r>
            <a:endParaRPr lang="en-US" dirty="0"/>
          </a:p>
        </p:txBody>
      </p:sp>
      <p:sp>
        <p:nvSpPr>
          <p:cNvPr id="4" name="Slide Number Placeholder 3"/>
          <p:cNvSpPr>
            <a:spLocks noGrp="1"/>
          </p:cNvSpPr>
          <p:nvPr>
            <p:ph type="sldNum" sz="quarter" idx="10"/>
          </p:nvPr>
        </p:nvSpPr>
        <p:spPr/>
        <p:txBody>
          <a:bodyPr/>
          <a:lstStyle/>
          <a:p>
            <a:fld id="{5385FA77-851E-4CDE-9F18-0F48A8F7452F}" type="slidenum">
              <a:rPr lang="en-US" smtClean="0"/>
              <a:t>13</a:t>
            </a:fld>
            <a:endParaRPr lang="en-US"/>
          </a:p>
        </p:txBody>
      </p:sp>
    </p:spTree>
    <p:extLst>
      <p:ext uri="{BB962C8B-B14F-4D97-AF65-F5344CB8AC3E}">
        <p14:creationId xmlns:p14="http://schemas.microsoft.com/office/powerpoint/2010/main" val="2127056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Thorough description. It has been used in robotic </a:t>
            </a:r>
            <a:r>
              <a:rPr lang="en-US" dirty="0" err="1"/>
              <a:t>assited</a:t>
            </a:r>
            <a:endParaRPr lang="en-US" dirty="0"/>
          </a:p>
        </p:txBody>
      </p:sp>
      <p:sp>
        <p:nvSpPr>
          <p:cNvPr id="4" name="Slide Number Placeholder 3"/>
          <p:cNvSpPr>
            <a:spLocks noGrp="1"/>
          </p:cNvSpPr>
          <p:nvPr>
            <p:ph type="sldNum" sz="quarter" idx="10"/>
          </p:nvPr>
        </p:nvSpPr>
        <p:spPr/>
        <p:txBody>
          <a:bodyPr/>
          <a:lstStyle/>
          <a:p>
            <a:fld id="{5385FA77-851E-4CDE-9F18-0F48A8F7452F}" type="slidenum">
              <a:rPr lang="en-US" smtClean="0"/>
              <a:t>14</a:t>
            </a:fld>
            <a:endParaRPr lang="en-US"/>
          </a:p>
        </p:txBody>
      </p:sp>
    </p:spTree>
    <p:extLst>
      <p:ext uri="{BB962C8B-B14F-4D97-AF65-F5344CB8AC3E}">
        <p14:creationId xmlns:p14="http://schemas.microsoft.com/office/powerpoint/2010/main" val="1463652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paper is a </a:t>
            </a:r>
            <a:r>
              <a:rPr lang="en-US" dirty="0" err="1"/>
              <a:t>semimal</a:t>
            </a:r>
            <a:r>
              <a:rPr lang="en-US" dirty="0"/>
              <a:t> work on a postural analysis developed specifically for healthcare practitioners</a:t>
            </a:r>
          </a:p>
          <a:p>
            <a:endParaRPr lang="en-US" dirty="0"/>
          </a:p>
          <a:p>
            <a:r>
              <a:rPr lang="en-US" dirty="0"/>
              <a:t>it is basically Sensitive and generalizable for many tasks, it has a scoring system </a:t>
            </a:r>
            <a:r>
              <a:rPr lang="en-US" dirty="0" err="1"/>
              <a:t>fo</a:t>
            </a:r>
            <a:r>
              <a:rPr lang="en-US" dirty="0"/>
              <a:t> muscle activity and indicates action level </a:t>
            </a:r>
          </a:p>
        </p:txBody>
      </p:sp>
      <p:sp>
        <p:nvSpPr>
          <p:cNvPr id="4" name="Slide Number Placeholder 3"/>
          <p:cNvSpPr>
            <a:spLocks noGrp="1"/>
          </p:cNvSpPr>
          <p:nvPr>
            <p:ph type="sldNum" sz="quarter" idx="10"/>
          </p:nvPr>
        </p:nvSpPr>
        <p:spPr/>
        <p:txBody>
          <a:bodyPr/>
          <a:lstStyle/>
          <a:p>
            <a:fld id="{5385FA77-851E-4CDE-9F18-0F48A8F7452F}" type="slidenum">
              <a:rPr lang="en-US" smtClean="0"/>
              <a:t>15</a:t>
            </a:fld>
            <a:endParaRPr lang="en-US"/>
          </a:p>
        </p:txBody>
      </p:sp>
    </p:spTree>
    <p:extLst>
      <p:ext uri="{BB962C8B-B14F-4D97-AF65-F5344CB8AC3E}">
        <p14:creationId xmlns:p14="http://schemas.microsoft.com/office/powerpoint/2010/main" val="3349906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limbs are segmented into group a and b:</a:t>
            </a:r>
          </a:p>
          <a:p>
            <a:r>
              <a:rPr lang="en-US" dirty="0"/>
              <a:t>Leg, neck, trunk</a:t>
            </a:r>
          </a:p>
          <a:p>
            <a:endParaRPr lang="en-US" dirty="0"/>
          </a:p>
        </p:txBody>
      </p:sp>
      <p:sp>
        <p:nvSpPr>
          <p:cNvPr id="4" name="Slide Number Placeholder 3"/>
          <p:cNvSpPr>
            <a:spLocks noGrp="1"/>
          </p:cNvSpPr>
          <p:nvPr>
            <p:ph type="sldNum" sz="quarter" idx="10"/>
          </p:nvPr>
        </p:nvSpPr>
        <p:spPr/>
        <p:txBody>
          <a:bodyPr/>
          <a:lstStyle/>
          <a:p>
            <a:fld id="{5385FA77-851E-4CDE-9F18-0F48A8F7452F}" type="slidenum">
              <a:rPr lang="en-US" smtClean="0"/>
              <a:t>16</a:t>
            </a:fld>
            <a:endParaRPr lang="en-US"/>
          </a:p>
        </p:txBody>
      </p:sp>
    </p:spTree>
    <p:extLst>
      <p:ext uri="{BB962C8B-B14F-4D97-AF65-F5344CB8AC3E}">
        <p14:creationId xmlns:p14="http://schemas.microsoft.com/office/powerpoint/2010/main" val="2309272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85FA77-851E-4CDE-9F18-0F48A8F7452F}" type="slidenum">
              <a:rPr lang="en-US" smtClean="0"/>
              <a:t>18</a:t>
            </a:fld>
            <a:endParaRPr lang="en-US"/>
          </a:p>
        </p:txBody>
      </p:sp>
    </p:spTree>
    <p:extLst>
      <p:ext uri="{BB962C8B-B14F-4D97-AF65-F5344CB8AC3E}">
        <p14:creationId xmlns:p14="http://schemas.microsoft.com/office/powerpoint/2010/main" val="1782276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to refresh your memories, our aim is to develop microvascular needle driver and forceps that can be integrated with the cooperatively controlled </a:t>
            </a:r>
            <a:r>
              <a:rPr lang="en-US" dirty="0" err="1"/>
              <a:t>galen</a:t>
            </a:r>
            <a:r>
              <a:rPr lang="en-US" dirty="0"/>
              <a:t> robot. It is required that the tool is held at the top by the surgeon and at the middle by the robot. There needs to be rotational freedom about the tools axis. The design must obviously be ergonomic and dexterous and we also hope to have good </a:t>
            </a:r>
            <a:r>
              <a:rPr lang="en-US" dirty="0" err="1"/>
              <a:t>manufacturabilty</a:t>
            </a:r>
            <a:r>
              <a:rPr lang="en-US" dirty="0"/>
              <a:t> and </a:t>
            </a:r>
            <a:r>
              <a:rPr lang="en-US" dirty="0" err="1"/>
              <a:t>sterilizability</a:t>
            </a:r>
            <a:r>
              <a:rPr lang="en-US" dirty="0"/>
              <a:t>.</a:t>
            </a:r>
          </a:p>
          <a:p>
            <a:endParaRPr lang="en-US" dirty="0"/>
          </a:p>
          <a:p>
            <a:r>
              <a:rPr lang="en-US" dirty="0"/>
              <a:t>In todays talk, I am going to focus on 3 papers about surgical instrument ergonomics. The first deals with microsurgery specific design </a:t>
            </a:r>
            <a:r>
              <a:rPr lang="en-US" dirty="0" err="1"/>
              <a:t>consdierations</a:t>
            </a:r>
            <a:r>
              <a:rPr lang="en-US" dirty="0"/>
              <a:t> in addition to what we already have. The second paper gives information about task classification, evaluation models and measurement systems. The third paper is about a popular postural analysis tool called REBA.</a:t>
            </a:r>
          </a:p>
        </p:txBody>
      </p:sp>
      <p:sp>
        <p:nvSpPr>
          <p:cNvPr id="4" name="Slide Number Placeholder 3"/>
          <p:cNvSpPr>
            <a:spLocks noGrp="1"/>
          </p:cNvSpPr>
          <p:nvPr>
            <p:ph type="sldNum" sz="quarter" idx="10"/>
          </p:nvPr>
        </p:nvSpPr>
        <p:spPr/>
        <p:txBody>
          <a:bodyPr/>
          <a:lstStyle/>
          <a:p>
            <a:fld id="{5385FA77-851E-4CDE-9F18-0F48A8F7452F}" type="slidenum">
              <a:rPr lang="en-US" smtClean="0"/>
              <a:t>2</a:t>
            </a:fld>
            <a:endParaRPr lang="en-US"/>
          </a:p>
        </p:txBody>
      </p:sp>
    </p:spTree>
    <p:extLst>
      <p:ext uri="{BB962C8B-B14F-4D97-AF65-F5344CB8AC3E}">
        <p14:creationId xmlns:p14="http://schemas.microsoft.com/office/powerpoint/2010/main" val="957025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study of people's efficiency in their working environment. In any setup, there are 5 main areas of ergonomic importance. </a:t>
            </a:r>
          </a:p>
          <a:p>
            <a:r>
              <a:rPr lang="en-US" dirty="0"/>
              <a:t>The ergonomics of tool itself- we have a handheld instrument so the fingers, wrist and arms will be affected</a:t>
            </a:r>
          </a:p>
          <a:p>
            <a:r>
              <a:rPr lang="en-US" dirty="0" err="1"/>
              <a:t>Thelocation</a:t>
            </a:r>
            <a:r>
              <a:rPr lang="en-US" dirty="0"/>
              <a:t> of the tool in the workspace- this will affect the posture of the surgeon</a:t>
            </a:r>
          </a:p>
          <a:p>
            <a:r>
              <a:rPr lang="en-US" dirty="0"/>
              <a:t>Environmental factors like lighting and temperature are also important but not in our projects control</a:t>
            </a:r>
          </a:p>
          <a:p>
            <a:r>
              <a:rPr lang="en-US" dirty="0"/>
              <a:t>Its not just </a:t>
            </a:r>
            <a:r>
              <a:rPr lang="en-US" dirty="0" err="1"/>
              <a:t>thesurgeon</a:t>
            </a:r>
            <a:r>
              <a:rPr lang="en-US" dirty="0"/>
              <a:t> in the OR, he or she has assistants too and we must consider them</a:t>
            </a:r>
          </a:p>
          <a:p>
            <a:r>
              <a:rPr lang="en-US" dirty="0"/>
              <a:t>We also have some control over the variety, order, frequency and duration of tasks</a:t>
            </a:r>
          </a:p>
          <a:p>
            <a:r>
              <a:rPr lang="en-US" dirty="0"/>
              <a:t>So 1, 2 and to an extent ,5 are within our realm of influence as far as this project is concerned</a:t>
            </a:r>
            <a:endParaRPr lang="en-US" dirty="0"/>
          </a:p>
        </p:txBody>
      </p:sp>
      <p:sp>
        <p:nvSpPr>
          <p:cNvPr id="4" name="Slide Number Placeholder 3"/>
          <p:cNvSpPr>
            <a:spLocks noGrp="1"/>
          </p:cNvSpPr>
          <p:nvPr>
            <p:ph type="sldNum" sz="quarter" idx="10"/>
          </p:nvPr>
        </p:nvSpPr>
        <p:spPr/>
        <p:txBody>
          <a:bodyPr/>
          <a:lstStyle/>
          <a:p>
            <a:fld id="{5385FA77-851E-4CDE-9F18-0F48A8F7452F}" type="slidenum">
              <a:rPr lang="en-US" smtClean="0"/>
              <a:t>3</a:t>
            </a:fld>
            <a:endParaRPr lang="en-US"/>
          </a:p>
        </p:txBody>
      </p:sp>
    </p:spTree>
    <p:extLst>
      <p:ext uri="{BB962C8B-B14F-4D97-AF65-F5344CB8AC3E}">
        <p14:creationId xmlns:p14="http://schemas.microsoft.com/office/powerpoint/2010/main" val="4159429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first paper. It was published in 1977 but still very relevant. It looks at ergonomics in visual feedback which involves microscopes, lighting and so on. </a:t>
            </a:r>
          </a:p>
          <a:p>
            <a:r>
              <a:rPr lang="en-US" dirty="0"/>
              <a:t>The </a:t>
            </a:r>
            <a:r>
              <a:rPr lang="en-US" dirty="0" err="1"/>
              <a:t>galen</a:t>
            </a:r>
            <a:r>
              <a:rPr lang="en-US" dirty="0"/>
              <a:t> robot will take care of hand tremor and  training aspects. The fourth aspect, dealing with hand grip is what we will see now. The fifth section is a bit outdated.</a:t>
            </a:r>
          </a:p>
        </p:txBody>
      </p:sp>
      <p:sp>
        <p:nvSpPr>
          <p:cNvPr id="4" name="Slide Number Placeholder 3"/>
          <p:cNvSpPr>
            <a:spLocks noGrp="1"/>
          </p:cNvSpPr>
          <p:nvPr>
            <p:ph type="sldNum" sz="quarter" idx="10"/>
          </p:nvPr>
        </p:nvSpPr>
        <p:spPr/>
        <p:txBody>
          <a:bodyPr/>
          <a:lstStyle/>
          <a:p>
            <a:fld id="{5385FA77-851E-4CDE-9F18-0F48A8F7452F}" type="slidenum">
              <a:rPr lang="en-US" smtClean="0"/>
              <a:t>4</a:t>
            </a:fld>
            <a:endParaRPr lang="en-US"/>
          </a:p>
        </p:txBody>
      </p:sp>
    </p:spTree>
    <p:extLst>
      <p:ext uri="{BB962C8B-B14F-4D97-AF65-F5344CB8AC3E}">
        <p14:creationId xmlns:p14="http://schemas.microsoft.com/office/powerpoint/2010/main" val="1486690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it comes to handle design, we have to understand the microsurgical grip. Similar to pen grip. Three </a:t>
            </a:r>
            <a:r>
              <a:rPr lang="en-US" dirty="0" err="1"/>
              <a:t>movments</a:t>
            </a:r>
            <a:r>
              <a:rPr lang="en-US" dirty="0"/>
              <a:t> are </a:t>
            </a:r>
            <a:r>
              <a:rPr lang="en-US" dirty="0" err="1"/>
              <a:t>protraction,retraction</a:t>
            </a:r>
            <a:r>
              <a:rPr lang="en-US" dirty="0"/>
              <a:t>, </a:t>
            </a:r>
            <a:r>
              <a:rPr lang="en-US" dirty="0" err="1"/>
              <a:t>roataion</a:t>
            </a:r>
            <a:r>
              <a:rPr lang="en-US" dirty="0"/>
              <a:t> ad pinching</a:t>
            </a:r>
          </a:p>
          <a:p>
            <a:endParaRPr lang="en-US" dirty="0"/>
          </a:p>
          <a:p>
            <a:r>
              <a:rPr lang="en-US" dirty="0"/>
              <a:t>Based on biomechanical testing it was found that the ideal length of handle is about 10 cm so that the tool </a:t>
            </a:r>
            <a:r>
              <a:rPr lang="en-US" dirty="0" err="1"/>
              <a:t>acnrest</a:t>
            </a:r>
            <a:r>
              <a:rPr lang="en-US" dirty="0"/>
              <a:t> in the thumb’s cleft. Distance from the fingertips to the instrument tip is something we have to find out, because we have a robot in our application</a:t>
            </a:r>
          </a:p>
          <a:p>
            <a:endParaRPr lang="en-US" dirty="0"/>
          </a:p>
          <a:p>
            <a:r>
              <a:rPr lang="en-US" dirty="0"/>
              <a:t>Handle cross section must </a:t>
            </a:r>
            <a:r>
              <a:rPr lang="en-US" dirty="0" err="1"/>
              <a:t>eb</a:t>
            </a:r>
            <a:r>
              <a:rPr lang="en-US" dirty="0"/>
              <a:t> circular for rotatability and must have a friction grip</a:t>
            </a:r>
          </a:p>
          <a:p>
            <a:r>
              <a:rPr lang="en-US" dirty="0" err="1"/>
              <a:t>Diamter</a:t>
            </a:r>
            <a:r>
              <a:rPr lang="en-US" dirty="0"/>
              <a:t> of the handle must be large enough to grasp but small enough to fit in the cleft</a:t>
            </a:r>
          </a:p>
          <a:p>
            <a:r>
              <a:rPr lang="en-US" dirty="0"/>
              <a:t>The force required for actuation must be between 40 and 100 gm. Below that, the surgeon will not be able to hold the instrument without actuating it. </a:t>
            </a:r>
            <a:r>
              <a:rPr lang="en-US" dirty="0" err="1"/>
              <a:t>Aboive</a:t>
            </a:r>
            <a:r>
              <a:rPr lang="en-US" dirty="0"/>
              <a:t> that, fatigue occurs. Mechanical advantage must ideally be 6.</a:t>
            </a:r>
          </a:p>
        </p:txBody>
      </p:sp>
      <p:sp>
        <p:nvSpPr>
          <p:cNvPr id="4" name="Slide Number Placeholder 3"/>
          <p:cNvSpPr>
            <a:spLocks noGrp="1"/>
          </p:cNvSpPr>
          <p:nvPr>
            <p:ph type="sldNum" sz="quarter" idx="10"/>
          </p:nvPr>
        </p:nvSpPr>
        <p:spPr/>
        <p:txBody>
          <a:bodyPr/>
          <a:lstStyle/>
          <a:p>
            <a:fld id="{5385FA77-851E-4CDE-9F18-0F48A8F7452F}" type="slidenum">
              <a:rPr lang="en-US" smtClean="0"/>
              <a:t>5</a:t>
            </a:fld>
            <a:endParaRPr lang="en-US"/>
          </a:p>
        </p:txBody>
      </p:sp>
    </p:spTree>
    <p:extLst>
      <p:ext uri="{BB962C8B-B14F-4D97-AF65-F5344CB8AC3E}">
        <p14:creationId xmlns:p14="http://schemas.microsoft.com/office/powerpoint/2010/main" val="2769184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paper is very useful because it give the dimension directly, but we must be a bit careful as a robot was not involved here and it also has outdated information regarding to </a:t>
            </a:r>
            <a:r>
              <a:rPr lang="en-US" dirty="0" err="1"/>
              <a:t>manfacturing</a:t>
            </a:r>
            <a:endParaRPr lang="en-US" dirty="0"/>
          </a:p>
        </p:txBody>
      </p:sp>
      <p:sp>
        <p:nvSpPr>
          <p:cNvPr id="4" name="Slide Number Placeholder 3"/>
          <p:cNvSpPr>
            <a:spLocks noGrp="1"/>
          </p:cNvSpPr>
          <p:nvPr>
            <p:ph type="sldNum" sz="quarter" idx="10"/>
          </p:nvPr>
        </p:nvSpPr>
        <p:spPr/>
        <p:txBody>
          <a:bodyPr/>
          <a:lstStyle/>
          <a:p>
            <a:fld id="{5385FA77-851E-4CDE-9F18-0F48A8F7452F}" type="slidenum">
              <a:rPr lang="en-US" smtClean="0"/>
              <a:t>6</a:t>
            </a:fld>
            <a:endParaRPr lang="en-US"/>
          </a:p>
        </p:txBody>
      </p:sp>
    </p:spTree>
    <p:extLst>
      <p:ext uri="{BB962C8B-B14F-4D97-AF65-F5344CB8AC3E}">
        <p14:creationId xmlns:p14="http://schemas.microsoft.com/office/powerpoint/2010/main" val="3607017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paper deals with task classification, ergonomic models and measurement systems</a:t>
            </a:r>
          </a:p>
          <a:p>
            <a:r>
              <a:rPr lang="en-US" dirty="0"/>
              <a:t>Tasks can be of </a:t>
            </a:r>
            <a:r>
              <a:rPr lang="en-US" dirty="0" err="1"/>
              <a:t>gthree</a:t>
            </a:r>
            <a:r>
              <a:rPr lang="en-US" dirty="0"/>
              <a:t> types: static- just actuating the gripper</a:t>
            </a:r>
          </a:p>
          <a:p>
            <a:r>
              <a:rPr lang="en-US" dirty="0"/>
              <a:t>Simple navigation- </a:t>
            </a:r>
            <a:r>
              <a:rPr lang="en-US" dirty="0" err="1"/>
              <a:t>jusr</a:t>
            </a:r>
            <a:r>
              <a:rPr lang="en-US" dirty="0"/>
              <a:t> moving along a path</a:t>
            </a:r>
          </a:p>
          <a:p>
            <a:r>
              <a:rPr lang="en-US" dirty="0"/>
              <a:t>Manipulation – where you actually use the tool for its intended purpose</a:t>
            </a:r>
          </a:p>
        </p:txBody>
      </p:sp>
      <p:sp>
        <p:nvSpPr>
          <p:cNvPr id="4" name="Slide Number Placeholder 3"/>
          <p:cNvSpPr>
            <a:spLocks noGrp="1"/>
          </p:cNvSpPr>
          <p:nvPr>
            <p:ph type="sldNum" sz="quarter" idx="10"/>
          </p:nvPr>
        </p:nvSpPr>
        <p:spPr/>
        <p:txBody>
          <a:bodyPr/>
          <a:lstStyle/>
          <a:p>
            <a:fld id="{5385FA77-851E-4CDE-9F18-0F48A8F7452F}" type="slidenum">
              <a:rPr lang="en-US" smtClean="0"/>
              <a:t>7</a:t>
            </a:fld>
            <a:endParaRPr lang="en-US"/>
          </a:p>
        </p:txBody>
      </p:sp>
    </p:spTree>
    <p:extLst>
      <p:ext uri="{BB962C8B-B14F-4D97-AF65-F5344CB8AC3E}">
        <p14:creationId xmlns:p14="http://schemas.microsoft.com/office/powerpoint/2010/main" val="1000274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Again,ergonomic</a:t>
            </a:r>
            <a:r>
              <a:rPr lang="en-US" dirty="0"/>
              <a:t> testing environments can be classified into 3 types: OR. Not everyone has access to such facilities.</a:t>
            </a:r>
          </a:p>
          <a:p>
            <a:r>
              <a:rPr lang="en-US" dirty="0"/>
              <a:t>Training boxes are good but lack sophistication/ These are just hollow boxes with access slots and camcorders,</a:t>
            </a:r>
          </a:p>
          <a:p>
            <a:r>
              <a:rPr lang="en-US" dirty="0"/>
              <a:t>Virtual realty simulators can give  lot of information but can be expensive and not generalizable.</a:t>
            </a:r>
          </a:p>
        </p:txBody>
      </p:sp>
      <p:sp>
        <p:nvSpPr>
          <p:cNvPr id="4" name="Slide Number Placeholder 3"/>
          <p:cNvSpPr>
            <a:spLocks noGrp="1"/>
          </p:cNvSpPr>
          <p:nvPr>
            <p:ph type="sldNum" sz="quarter" idx="10"/>
          </p:nvPr>
        </p:nvSpPr>
        <p:spPr/>
        <p:txBody>
          <a:bodyPr/>
          <a:lstStyle/>
          <a:p>
            <a:fld id="{5385FA77-851E-4CDE-9F18-0F48A8F7452F}" type="slidenum">
              <a:rPr lang="en-US" smtClean="0"/>
              <a:t>8</a:t>
            </a:fld>
            <a:endParaRPr lang="en-US"/>
          </a:p>
        </p:txBody>
      </p:sp>
    </p:spTree>
    <p:extLst>
      <p:ext uri="{BB962C8B-B14F-4D97-AF65-F5344CB8AC3E}">
        <p14:creationId xmlns:p14="http://schemas.microsoft.com/office/powerpoint/2010/main" val="4242714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Coming to measurement methods : There are both subjective and objective measurement systems. / Subjective ones are just </a:t>
            </a:r>
            <a:r>
              <a:rPr lang="en-US" dirty="0" err="1"/>
              <a:t>questonaarierss</a:t>
            </a:r>
            <a:r>
              <a:rPr lang="en-US" dirty="0"/>
              <a:t> and surveys.</a:t>
            </a:r>
          </a:p>
          <a:p>
            <a:r>
              <a:rPr lang="en-US" dirty="0"/>
              <a:t>Objective measures use sensors to record information. </a:t>
            </a:r>
          </a:p>
        </p:txBody>
      </p:sp>
      <p:sp>
        <p:nvSpPr>
          <p:cNvPr id="4" name="Slide Number Placeholder 3"/>
          <p:cNvSpPr>
            <a:spLocks noGrp="1"/>
          </p:cNvSpPr>
          <p:nvPr>
            <p:ph type="sldNum" sz="quarter" idx="10"/>
          </p:nvPr>
        </p:nvSpPr>
        <p:spPr/>
        <p:txBody>
          <a:bodyPr/>
          <a:lstStyle/>
          <a:p>
            <a:fld id="{5385FA77-851E-4CDE-9F18-0F48A8F7452F}" type="slidenum">
              <a:rPr lang="en-US" smtClean="0"/>
              <a:t>9</a:t>
            </a:fld>
            <a:endParaRPr lang="en-US"/>
          </a:p>
        </p:txBody>
      </p:sp>
    </p:spTree>
    <p:extLst>
      <p:ext uri="{BB962C8B-B14F-4D97-AF65-F5344CB8AC3E}">
        <p14:creationId xmlns:p14="http://schemas.microsoft.com/office/powerpoint/2010/main" val="3540324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6C6A8EFB-5F88-4F22-A693-EA58A393018B}" type="datetimeFigureOut">
              <a:rPr lang="en-US" smtClean="0"/>
              <a:t>3/7/2017</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AF393DE0-41A4-405C-8B7C-B4056C0A53DD}" type="slidenum">
              <a:rPr lang="en-US" smtClean="0"/>
              <a:t>‹#›</a:t>
            </a:fld>
            <a:endParaRPr lang="en-US"/>
          </a:p>
        </p:txBody>
      </p:sp>
    </p:spTree>
    <p:extLst>
      <p:ext uri="{BB962C8B-B14F-4D97-AF65-F5344CB8AC3E}">
        <p14:creationId xmlns:p14="http://schemas.microsoft.com/office/powerpoint/2010/main" val="403838701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6A8EFB-5F88-4F22-A693-EA58A393018B}" type="datetimeFigureOut">
              <a:rPr lang="en-US" smtClean="0"/>
              <a:t>3/7/2017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93DE0-41A4-405C-8B7C-B4056C0A53DD}" type="slidenum">
              <a:rPr lang="en-US" smtClean="0"/>
              <a:t>‹#›</a:t>
            </a:fld>
            <a:endParaRPr lang="en-US"/>
          </a:p>
        </p:txBody>
      </p:sp>
    </p:spTree>
    <p:extLst>
      <p:ext uri="{BB962C8B-B14F-4D97-AF65-F5344CB8AC3E}">
        <p14:creationId xmlns:p14="http://schemas.microsoft.com/office/powerpoint/2010/main" val="2687212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6A8EFB-5F88-4F22-A693-EA58A393018B}" type="datetimeFigureOut">
              <a:rPr lang="en-US" smtClean="0"/>
              <a:t>3/7/2017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93DE0-41A4-405C-8B7C-B4056C0A53DD}" type="slidenum">
              <a:rPr lang="en-US" smtClean="0"/>
              <a:t>‹#›</a:t>
            </a:fld>
            <a:endParaRPr lang="en-US"/>
          </a:p>
        </p:txBody>
      </p:sp>
    </p:spTree>
    <p:extLst>
      <p:ext uri="{BB962C8B-B14F-4D97-AF65-F5344CB8AC3E}">
        <p14:creationId xmlns:p14="http://schemas.microsoft.com/office/powerpoint/2010/main" val="355131659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6A8EFB-5F88-4F22-A693-EA58A393018B}" type="datetimeFigureOut">
              <a:rPr lang="en-US" smtClean="0"/>
              <a:t>3/7/2017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93DE0-41A4-405C-8B7C-B4056C0A53DD}" type="slidenum">
              <a:rPr lang="en-US" smtClean="0"/>
              <a:t>‹#›</a:t>
            </a:fld>
            <a:endParaRPr lang="en-US"/>
          </a:p>
        </p:txBody>
      </p:sp>
    </p:spTree>
    <p:extLst>
      <p:ext uri="{BB962C8B-B14F-4D97-AF65-F5344CB8AC3E}">
        <p14:creationId xmlns:p14="http://schemas.microsoft.com/office/powerpoint/2010/main" val="3727718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C6A8EFB-5F88-4F22-A693-EA58A393018B}" type="datetimeFigureOut">
              <a:rPr lang="en-US" smtClean="0"/>
              <a:t>3/7/2017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93DE0-41A4-405C-8B7C-B4056C0A53DD}" type="slidenum">
              <a:rPr lang="en-US" smtClean="0"/>
              <a:t>‹#›</a:t>
            </a:fld>
            <a:endParaRPr lang="en-US"/>
          </a:p>
        </p:txBody>
      </p:sp>
    </p:spTree>
    <p:extLst>
      <p:ext uri="{BB962C8B-B14F-4D97-AF65-F5344CB8AC3E}">
        <p14:creationId xmlns:p14="http://schemas.microsoft.com/office/powerpoint/2010/main" val="181207145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6A8EFB-5F88-4F22-A693-EA58A393018B}" type="datetimeFigureOut">
              <a:rPr lang="en-US" smtClean="0"/>
              <a:t>3/7/2017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393DE0-41A4-405C-8B7C-B4056C0A53DD}" type="slidenum">
              <a:rPr lang="en-US" smtClean="0"/>
              <a:t>‹#›</a:t>
            </a:fld>
            <a:endParaRPr lang="en-US"/>
          </a:p>
        </p:txBody>
      </p:sp>
    </p:spTree>
    <p:extLst>
      <p:ext uri="{BB962C8B-B14F-4D97-AF65-F5344CB8AC3E}">
        <p14:creationId xmlns:p14="http://schemas.microsoft.com/office/powerpoint/2010/main" val="850337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6A8EFB-5F88-4F22-A693-EA58A393018B}" type="datetimeFigureOut">
              <a:rPr lang="en-US" smtClean="0"/>
              <a:t>3/7/2017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393DE0-41A4-405C-8B7C-B4056C0A53DD}" type="slidenum">
              <a:rPr lang="en-US" smtClean="0"/>
              <a:t>‹#›</a:t>
            </a:fld>
            <a:endParaRPr lang="en-US"/>
          </a:p>
        </p:txBody>
      </p:sp>
    </p:spTree>
    <p:extLst>
      <p:ext uri="{BB962C8B-B14F-4D97-AF65-F5344CB8AC3E}">
        <p14:creationId xmlns:p14="http://schemas.microsoft.com/office/powerpoint/2010/main" val="3839712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6A8EFB-5F88-4F22-A693-EA58A393018B}" type="datetimeFigureOut">
              <a:rPr lang="en-US" smtClean="0"/>
              <a:t>3/7/2017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393DE0-41A4-405C-8B7C-B4056C0A53DD}" type="slidenum">
              <a:rPr lang="en-US" smtClean="0"/>
              <a:t>‹#›</a:t>
            </a:fld>
            <a:endParaRPr lang="en-US"/>
          </a:p>
        </p:txBody>
      </p:sp>
    </p:spTree>
    <p:extLst>
      <p:ext uri="{BB962C8B-B14F-4D97-AF65-F5344CB8AC3E}">
        <p14:creationId xmlns:p14="http://schemas.microsoft.com/office/powerpoint/2010/main" val="1566833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6A8EFB-5F88-4F22-A693-EA58A393018B}" type="datetimeFigureOut">
              <a:rPr lang="en-US" smtClean="0"/>
              <a:t>3/7/2017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393DE0-41A4-405C-8B7C-B4056C0A53DD}" type="slidenum">
              <a:rPr lang="en-US" smtClean="0"/>
              <a:t>‹#›</a:t>
            </a:fld>
            <a:endParaRPr lang="en-US"/>
          </a:p>
        </p:txBody>
      </p:sp>
    </p:spTree>
    <p:extLst>
      <p:ext uri="{BB962C8B-B14F-4D97-AF65-F5344CB8AC3E}">
        <p14:creationId xmlns:p14="http://schemas.microsoft.com/office/powerpoint/2010/main" val="3362870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fld id="{6C6A8EFB-5F88-4F22-A693-EA58A393018B}" type="datetimeFigureOut">
              <a:rPr lang="en-US" smtClean="0"/>
              <a:t>3/7/2017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AF393DE0-41A4-405C-8B7C-B4056C0A53DD}" type="slidenum">
              <a:rPr lang="en-US" smtClean="0"/>
              <a:t>‹#›</a:t>
            </a:fld>
            <a:endParaRPr lang="en-US"/>
          </a:p>
        </p:txBody>
      </p:sp>
    </p:spTree>
    <p:extLst>
      <p:ext uri="{BB962C8B-B14F-4D97-AF65-F5344CB8AC3E}">
        <p14:creationId xmlns:p14="http://schemas.microsoft.com/office/powerpoint/2010/main" val="2863548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6C6A8EFB-5F88-4F22-A693-EA58A393018B}" type="datetimeFigureOut">
              <a:rPr lang="en-US" smtClean="0"/>
              <a:t>3/7/2017</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AF393DE0-41A4-405C-8B7C-B4056C0A53DD}" type="slidenum">
              <a:rPr lang="en-US" smtClean="0"/>
              <a:t>‹#›</a:t>
            </a:fld>
            <a:endParaRPr lang="en-US"/>
          </a:p>
        </p:txBody>
      </p:sp>
    </p:spTree>
    <p:extLst>
      <p:ext uri="{BB962C8B-B14F-4D97-AF65-F5344CB8AC3E}">
        <p14:creationId xmlns:p14="http://schemas.microsoft.com/office/powerpoint/2010/main" val="297352441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6C6A8EFB-5F88-4F22-A693-EA58A393018B}" type="datetimeFigureOut">
              <a:rPr lang="en-US" smtClean="0"/>
              <a:t>3/7/2017</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AF393DE0-41A4-405C-8B7C-B4056C0A53DD}" type="slidenum">
              <a:rPr lang="en-US" smtClean="0"/>
              <a:t>‹#›</a:t>
            </a:fld>
            <a:endParaRPr lang="en-US"/>
          </a:p>
        </p:txBody>
      </p:sp>
    </p:spTree>
    <p:extLst>
      <p:ext uri="{BB962C8B-B14F-4D97-AF65-F5344CB8AC3E}">
        <p14:creationId xmlns:p14="http://schemas.microsoft.com/office/powerpoint/2010/main" val="3421866588"/>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t>Seminar/Literature Review: </a:t>
            </a:r>
            <a:r>
              <a:rPr lang="en-US" sz="2800" b="1" dirty="0"/>
              <a:t>Surgical Instrument Ergonomics </a:t>
            </a:r>
            <a:br>
              <a:rPr lang="en-US" sz="2800" b="1" dirty="0"/>
            </a:br>
            <a:br>
              <a:rPr lang="en-US" sz="2800" b="1" dirty="0"/>
            </a:br>
            <a:br>
              <a:rPr lang="en-US" sz="5400" dirty="0"/>
            </a:br>
            <a:r>
              <a:rPr lang="en-US" sz="4400" dirty="0"/>
              <a:t>Surgical Instruments for Robotic Open Microsurgery</a:t>
            </a:r>
          </a:p>
        </p:txBody>
      </p:sp>
      <p:sp>
        <p:nvSpPr>
          <p:cNvPr id="3" name="Subtitle 2"/>
          <p:cNvSpPr>
            <a:spLocks noGrp="1"/>
          </p:cNvSpPr>
          <p:nvPr>
            <p:ph type="subTitle" idx="1"/>
          </p:nvPr>
        </p:nvSpPr>
        <p:spPr>
          <a:xfrm>
            <a:off x="667512" y="4206876"/>
            <a:ext cx="10718292" cy="1645920"/>
          </a:xfrm>
        </p:spPr>
        <p:txBody>
          <a:bodyPr>
            <a:normAutofit lnSpcReduction="10000"/>
          </a:bodyPr>
          <a:lstStyle/>
          <a:p>
            <a:r>
              <a:rPr lang="en-US" dirty="0"/>
              <a:t>Olivia Puleo and Radhika Rajaram</a:t>
            </a:r>
          </a:p>
          <a:p>
            <a:r>
              <a:rPr lang="en-US" dirty="0"/>
              <a:t>Mentors: Yunus Sevimli, Dr. Russell Taylor, Dr. Christopher </a:t>
            </a:r>
            <a:r>
              <a:rPr lang="en-US" dirty="0" err="1"/>
              <a:t>Razavi</a:t>
            </a:r>
            <a:endParaRPr lang="en-US" dirty="0"/>
          </a:p>
          <a:p>
            <a:pPr algn="ctr"/>
            <a:r>
              <a:rPr lang="en-US" dirty="0"/>
              <a:t>March 7</a:t>
            </a:r>
            <a:r>
              <a:rPr lang="en-US" baseline="30000" dirty="0"/>
              <a:t>th</a:t>
            </a:r>
            <a:r>
              <a:rPr lang="en-US" dirty="0"/>
              <a:t> 2017</a:t>
            </a:r>
          </a:p>
        </p:txBody>
      </p:sp>
    </p:spTree>
    <p:extLst>
      <p:ext uri="{BB962C8B-B14F-4D97-AF65-F5344CB8AC3E}">
        <p14:creationId xmlns:p14="http://schemas.microsoft.com/office/powerpoint/2010/main" val="303835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499532"/>
            <a:ext cx="3568412" cy="3670685"/>
          </a:xfrm>
        </p:spPr>
        <p:txBody>
          <a:bodyPr>
            <a:normAutofit/>
          </a:bodyPr>
          <a:lstStyle/>
          <a:p>
            <a:r>
              <a:rPr lang="en-US" sz="7200" dirty="0"/>
              <a:t>LED</a:t>
            </a:r>
            <a:br>
              <a:rPr lang="en-US" sz="2800" dirty="0"/>
            </a:br>
            <a:br>
              <a:rPr lang="en-US" sz="2800" dirty="0"/>
            </a:br>
            <a:r>
              <a:rPr lang="en-US" sz="2800" dirty="0"/>
              <a:t>Local Experienced Discomfort</a:t>
            </a:r>
            <a:br>
              <a:rPr lang="en-US" sz="2800" dirty="0"/>
            </a:br>
            <a:br>
              <a:rPr lang="en-US" sz="2800" dirty="0"/>
            </a:br>
            <a:r>
              <a:rPr lang="en-US" sz="2800" dirty="0"/>
              <a:t>Olivier et al, Surgical endoscopy 2009</a:t>
            </a:r>
          </a:p>
        </p:txBody>
      </p:sp>
      <p:pic>
        <p:nvPicPr>
          <p:cNvPr id="4" name="Content Placeholder 3"/>
          <p:cNvPicPr>
            <a:picLocks noGrp="1" noChangeAspect="1"/>
          </p:cNvPicPr>
          <p:nvPr>
            <p:ph idx="1"/>
          </p:nvPr>
        </p:nvPicPr>
        <p:blipFill>
          <a:blip r:embed="rId2"/>
          <a:stretch>
            <a:fillRect/>
          </a:stretch>
        </p:blipFill>
        <p:spPr>
          <a:xfrm>
            <a:off x="3728464" y="154854"/>
            <a:ext cx="6343792" cy="6439910"/>
          </a:xfrm>
          <a:prstGeom prst="rect">
            <a:avLst/>
          </a:prstGeom>
        </p:spPr>
      </p:pic>
    </p:spTree>
    <p:extLst>
      <p:ext uri="{BB962C8B-B14F-4D97-AF65-F5344CB8AC3E}">
        <p14:creationId xmlns:p14="http://schemas.microsoft.com/office/powerpoint/2010/main" val="1384423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318655"/>
            <a:ext cx="10772775" cy="955963"/>
          </a:xfrm>
        </p:spPr>
        <p:txBody>
          <a:bodyPr/>
          <a:lstStyle/>
          <a:p>
            <a:r>
              <a:rPr lang="en-US" dirty="0"/>
              <a:t>Measurement methods</a:t>
            </a:r>
            <a:endParaRPr lang="en-US" dirty="0"/>
          </a:p>
        </p:txBody>
      </p:sp>
      <p:sp>
        <p:nvSpPr>
          <p:cNvPr id="3" name="Content Placeholder 2"/>
          <p:cNvSpPr>
            <a:spLocks noGrp="1"/>
          </p:cNvSpPr>
          <p:nvPr>
            <p:ph idx="1"/>
          </p:nvPr>
        </p:nvSpPr>
        <p:spPr>
          <a:xfrm>
            <a:off x="615660" y="1274619"/>
            <a:ext cx="8001868" cy="2701636"/>
          </a:xfrm>
        </p:spPr>
        <p:txBody>
          <a:bodyPr>
            <a:normAutofit fontScale="92500" lnSpcReduction="10000"/>
          </a:bodyPr>
          <a:lstStyle/>
          <a:p>
            <a:r>
              <a:rPr lang="en-US" dirty="0"/>
              <a:t>2) Measured with sensors (objective):</a:t>
            </a:r>
          </a:p>
          <a:p>
            <a:r>
              <a:rPr lang="en-US" sz="3600" dirty="0">
                <a:solidFill>
                  <a:srgbClr val="0070C0"/>
                </a:solidFill>
              </a:rPr>
              <a:t>  a) Motion analysis:  </a:t>
            </a:r>
            <a:r>
              <a:rPr lang="en-US" dirty="0"/>
              <a:t>video- manual analysis, optical tracking , EM tracking, Orientation sensor</a:t>
            </a:r>
          </a:p>
          <a:p>
            <a:r>
              <a:rPr lang="en-US" dirty="0"/>
              <a:t>Optical motion systems capable of handling hundreds of markers-</a:t>
            </a:r>
          </a:p>
          <a:p>
            <a:r>
              <a:rPr lang="en-US" dirty="0"/>
              <a:t>Measure flexion/extension, abduction/adduction, internal/external rotation , </a:t>
            </a:r>
            <a:r>
              <a:rPr lang="en-US" dirty="0" err="1"/>
              <a:t>CoM</a:t>
            </a:r>
            <a:endParaRPr lang="en-US" dirty="0"/>
          </a:p>
          <a:p>
            <a:r>
              <a:rPr lang="en-US" dirty="0"/>
              <a:t>Factors to consider: occlusion, interference, space requirements</a:t>
            </a:r>
          </a:p>
          <a:p>
            <a:endParaRPr lang="en-US" dirty="0"/>
          </a:p>
        </p:txBody>
      </p:sp>
      <p:pic>
        <p:nvPicPr>
          <p:cNvPr id="4" name="Picture 3"/>
          <p:cNvPicPr>
            <a:picLocks noChangeAspect="1"/>
          </p:cNvPicPr>
          <p:nvPr/>
        </p:nvPicPr>
        <p:blipFill>
          <a:blip r:embed="rId3"/>
          <a:stretch>
            <a:fillRect/>
          </a:stretch>
        </p:blipFill>
        <p:spPr>
          <a:xfrm>
            <a:off x="8783348" y="1779165"/>
            <a:ext cx="3076575" cy="3781425"/>
          </a:xfrm>
          <a:prstGeom prst="rect">
            <a:avLst/>
          </a:prstGeom>
        </p:spPr>
      </p:pic>
      <p:sp>
        <p:nvSpPr>
          <p:cNvPr id="5" name="TextBox 4"/>
          <p:cNvSpPr txBox="1"/>
          <p:nvPr/>
        </p:nvSpPr>
        <p:spPr>
          <a:xfrm>
            <a:off x="8617528" y="5742253"/>
            <a:ext cx="3020290" cy="646331"/>
          </a:xfrm>
          <a:prstGeom prst="rect">
            <a:avLst/>
          </a:prstGeom>
          <a:noFill/>
        </p:spPr>
        <p:txBody>
          <a:bodyPr wrap="square" rtlCol="0">
            <a:spAutoFit/>
          </a:bodyPr>
          <a:lstStyle/>
          <a:p>
            <a:r>
              <a:rPr lang="en-US" dirty="0"/>
              <a:t>Ultrasound tracking</a:t>
            </a:r>
          </a:p>
          <a:p>
            <a:r>
              <a:rPr lang="en-US" dirty="0" err="1"/>
              <a:t>Zebris</a:t>
            </a:r>
            <a:r>
              <a:rPr lang="en-US" dirty="0"/>
              <a:t>, </a:t>
            </a:r>
            <a:r>
              <a:rPr lang="en-US" dirty="0" err="1"/>
              <a:t>Isny</a:t>
            </a:r>
            <a:r>
              <a:rPr lang="en-US" dirty="0"/>
              <a:t>, Germany</a:t>
            </a:r>
          </a:p>
        </p:txBody>
      </p:sp>
      <p:pic>
        <p:nvPicPr>
          <p:cNvPr id="6" name="Picture 5"/>
          <p:cNvPicPr>
            <a:picLocks noChangeAspect="1"/>
          </p:cNvPicPr>
          <p:nvPr/>
        </p:nvPicPr>
        <p:blipFill>
          <a:blip r:embed="rId4"/>
          <a:stretch>
            <a:fillRect/>
          </a:stretch>
        </p:blipFill>
        <p:spPr>
          <a:xfrm>
            <a:off x="310306" y="4294909"/>
            <a:ext cx="8143783" cy="2382982"/>
          </a:xfrm>
          <a:prstGeom prst="rect">
            <a:avLst/>
          </a:prstGeom>
        </p:spPr>
      </p:pic>
    </p:spTree>
    <p:extLst>
      <p:ext uri="{BB962C8B-B14F-4D97-AF65-F5344CB8AC3E}">
        <p14:creationId xmlns:p14="http://schemas.microsoft.com/office/powerpoint/2010/main" val="567345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 EMG- Electro-</a:t>
            </a:r>
            <a:r>
              <a:rPr lang="en-US" dirty="0" err="1"/>
              <a:t>myography</a:t>
            </a:r>
            <a:endParaRPr lang="en-US" dirty="0"/>
          </a:p>
        </p:txBody>
      </p:sp>
      <p:sp>
        <p:nvSpPr>
          <p:cNvPr id="3" name="Content Placeholder 2"/>
          <p:cNvSpPr>
            <a:spLocks noGrp="1"/>
          </p:cNvSpPr>
          <p:nvPr>
            <p:ph idx="1"/>
          </p:nvPr>
        </p:nvSpPr>
        <p:spPr/>
        <p:txBody>
          <a:bodyPr>
            <a:normAutofit/>
          </a:bodyPr>
          <a:lstStyle/>
          <a:p>
            <a:r>
              <a:rPr lang="en-US" dirty="0"/>
              <a:t>Muscle exertion causes change of the action potentials which can be measured just above the skin using electrodes</a:t>
            </a:r>
          </a:p>
          <a:p>
            <a:r>
              <a:rPr lang="en-US" dirty="0"/>
              <a:t>EMG data analysis relates muscle activation to outcome (force, torque, movement, fatigue level)</a:t>
            </a:r>
          </a:p>
          <a:p>
            <a:r>
              <a:rPr lang="en-US" dirty="0"/>
              <a:t>Three types of analysis:</a:t>
            </a:r>
          </a:p>
          <a:p>
            <a:r>
              <a:rPr lang="en-US" dirty="0"/>
              <a:t>1) Amplitude of EMG signal averaged over time</a:t>
            </a:r>
          </a:p>
          <a:p>
            <a:r>
              <a:rPr lang="en-US" dirty="0"/>
              <a:t>2) Percentage of Maximum Voluntary Contraction (% MVC)</a:t>
            </a:r>
          </a:p>
          <a:p>
            <a:r>
              <a:rPr lang="en-US" dirty="0"/>
              <a:t>3) Frequency analysis – task induced fatigue</a:t>
            </a:r>
          </a:p>
          <a:p>
            <a:endParaRPr lang="en-US" dirty="0"/>
          </a:p>
        </p:txBody>
      </p:sp>
    </p:spTree>
    <p:extLst>
      <p:ext uri="{BB962C8B-B14F-4D97-AF65-F5344CB8AC3E}">
        <p14:creationId xmlns:p14="http://schemas.microsoft.com/office/powerpoint/2010/main" val="2848626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 Force plate Systems</a:t>
            </a:r>
          </a:p>
        </p:txBody>
      </p:sp>
      <p:sp>
        <p:nvSpPr>
          <p:cNvPr id="3" name="Content Placeholder 2"/>
          <p:cNvSpPr>
            <a:spLocks noGrp="1"/>
          </p:cNvSpPr>
          <p:nvPr>
            <p:ph idx="1"/>
          </p:nvPr>
        </p:nvSpPr>
        <p:spPr>
          <a:xfrm>
            <a:off x="676656" y="2011680"/>
            <a:ext cx="5057775" cy="3766185"/>
          </a:xfrm>
        </p:spPr>
        <p:txBody>
          <a:bodyPr>
            <a:normAutofit fontScale="92500" lnSpcReduction="20000"/>
          </a:bodyPr>
          <a:lstStyle/>
          <a:p>
            <a:r>
              <a:rPr lang="en-US" dirty="0"/>
              <a:t>Plates that measure Ground Reaction Force (GRF) through piezoelectric transducers or strain gauges</a:t>
            </a:r>
          </a:p>
          <a:p>
            <a:r>
              <a:rPr lang="en-US" dirty="0"/>
              <a:t>Can provide:</a:t>
            </a:r>
          </a:p>
          <a:p>
            <a:r>
              <a:rPr lang="en-US" dirty="0"/>
              <a:t>1) 3D resolution of force</a:t>
            </a:r>
          </a:p>
          <a:p>
            <a:r>
              <a:rPr lang="en-US" dirty="0"/>
              <a:t>2) 2D coordinates of Centre of Pressure</a:t>
            </a:r>
          </a:p>
          <a:p>
            <a:r>
              <a:rPr lang="en-US" dirty="0"/>
              <a:t>3) rotational moments about x, y and z axes</a:t>
            </a:r>
          </a:p>
          <a:p>
            <a:endParaRPr lang="en-US" dirty="0"/>
          </a:p>
          <a:p>
            <a:r>
              <a:rPr lang="en-US" dirty="0"/>
              <a:t>This system is good only for overall posture measurement</a:t>
            </a:r>
          </a:p>
        </p:txBody>
      </p:sp>
      <p:pic>
        <p:nvPicPr>
          <p:cNvPr id="1026" name="Picture 2" descr="https://static-content.springer.com/image/art%3A10.1007%2Fs00464-008-0141-4/MediaObjects/464_2008_141_Fig2_HTM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4431" y="1750590"/>
            <a:ext cx="5715000" cy="3838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858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Content Placeholder 2"/>
          <p:cNvSpPr>
            <a:spLocks noGrp="1"/>
          </p:cNvSpPr>
          <p:nvPr>
            <p:ph idx="1"/>
          </p:nvPr>
        </p:nvSpPr>
        <p:spPr/>
        <p:txBody>
          <a:bodyPr>
            <a:normAutofit/>
          </a:bodyPr>
          <a:lstStyle/>
          <a:p>
            <a:r>
              <a:rPr lang="en-US" dirty="0"/>
              <a:t>Positives:</a:t>
            </a:r>
          </a:p>
          <a:p>
            <a:r>
              <a:rPr lang="en-US" dirty="0"/>
              <a:t>A thorough classification and description of tasks and measurement methods</a:t>
            </a:r>
          </a:p>
          <a:p>
            <a:r>
              <a:rPr lang="en-US" dirty="0"/>
              <a:t>Applicable to both tool and workspace integration ergonomics</a:t>
            </a:r>
          </a:p>
          <a:p>
            <a:r>
              <a:rPr lang="en-US" dirty="0"/>
              <a:t>Discusses advantages and limitations of the various methods</a:t>
            </a:r>
          </a:p>
          <a:p>
            <a:r>
              <a:rPr lang="en-US" dirty="0"/>
              <a:t>Has been used to evaluate robot assisted surgeries</a:t>
            </a:r>
            <a:endParaRPr lang="en-US" dirty="0"/>
          </a:p>
          <a:p>
            <a:endParaRPr lang="en-US" dirty="0"/>
          </a:p>
          <a:p>
            <a:r>
              <a:rPr lang="en-US" dirty="0"/>
              <a:t>Negatives:</a:t>
            </a:r>
          </a:p>
          <a:p>
            <a:r>
              <a:rPr lang="en-US" dirty="0"/>
              <a:t>Does not provide a scoring system that can give actionable advice</a:t>
            </a:r>
          </a:p>
        </p:txBody>
      </p:sp>
    </p:spTree>
    <p:extLst>
      <p:ext uri="{BB962C8B-B14F-4D97-AF65-F5344CB8AC3E}">
        <p14:creationId xmlns:p14="http://schemas.microsoft.com/office/powerpoint/2010/main" val="1214270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Paper 3: Rapid Entire Body Assessment (REBA)</a:t>
            </a:r>
          </a:p>
        </p:txBody>
      </p:sp>
      <p:sp>
        <p:nvSpPr>
          <p:cNvPr id="3" name="Content Placeholder 2"/>
          <p:cNvSpPr>
            <a:spLocks noGrp="1"/>
          </p:cNvSpPr>
          <p:nvPr>
            <p:ph idx="1"/>
          </p:nvPr>
        </p:nvSpPr>
        <p:spPr>
          <a:xfrm>
            <a:off x="415636" y="2008909"/>
            <a:ext cx="11263746" cy="4447309"/>
          </a:xfrm>
        </p:spPr>
        <p:txBody>
          <a:bodyPr>
            <a:normAutofit fontScale="70000" lnSpcReduction="20000"/>
          </a:bodyPr>
          <a:lstStyle/>
          <a:p>
            <a:endParaRPr lang="en-US" dirty="0"/>
          </a:p>
          <a:p>
            <a:r>
              <a:rPr lang="en-US" sz="2600" dirty="0" err="1"/>
              <a:t>Hignett</a:t>
            </a:r>
            <a:r>
              <a:rPr lang="en-US" sz="2600" dirty="0"/>
              <a:t>, S., &amp; </a:t>
            </a:r>
            <a:r>
              <a:rPr lang="en-US" sz="2600" dirty="0" err="1"/>
              <a:t>Mcatamney</a:t>
            </a:r>
            <a:r>
              <a:rPr lang="en-US" sz="2600" dirty="0"/>
              <a:t>, L. (2000). Rapid Entire Body Assessment (REBA). </a:t>
            </a:r>
            <a:r>
              <a:rPr lang="en-US" sz="2600" i="1" dirty="0"/>
              <a:t>Applied Ergonomics,</a:t>
            </a:r>
            <a:r>
              <a:rPr lang="en-US" sz="2600" dirty="0"/>
              <a:t> </a:t>
            </a:r>
            <a:r>
              <a:rPr lang="en-US" sz="2600" i="1" dirty="0"/>
              <a:t>31</a:t>
            </a:r>
            <a:r>
              <a:rPr lang="en-US" sz="2600" dirty="0"/>
              <a:t>(2), 201</a:t>
            </a:r>
          </a:p>
          <a:p>
            <a:r>
              <a:rPr lang="en-US" sz="2600" dirty="0"/>
              <a:t>-205. </a:t>
            </a:r>
          </a:p>
          <a:p>
            <a:endParaRPr lang="en-US" dirty="0"/>
          </a:p>
          <a:p>
            <a:r>
              <a:rPr lang="en-US" dirty="0"/>
              <a:t>Postural analysis tool specifically developed for healthcare practitioners</a:t>
            </a:r>
          </a:p>
          <a:p>
            <a:endParaRPr lang="en-US" dirty="0"/>
          </a:p>
          <a:p>
            <a:r>
              <a:rPr lang="en-US" dirty="0"/>
              <a:t>Features of REBA:</a:t>
            </a:r>
          </a:p>
          <a:p>
            <a:r>
              <a:rPr lang="en-US" dirty="0"/>
              <a:t>1) Sensitivity to musculoskeletal risks in a variety of tasks</a:t>
            </a:r>
          </a:p>
          <a:p>
            <a:r>
              <a:rPr lang="en-US" dirty="0"/>
              <a:t>2) Segmentation of body and coding of segments</a:t>
            </a:r>
          </a:p>
          <a:p>
            <a:r>
              <a:rPr lang="en-US" dirty="0"/>
              <a:t>3) Scoring system for muscle activity caused by static, dynamic, rapid changing or unstable postures</a:t>
            </a:r>
          </a:p>
          <a:p>
            <a:r>
              <a:rPr lang="en-US" dirty="0"/>
              <a:t>4) Hand hold is given importance</a:t>
            </a:r>
          </a:p>
          <a:p>
            <a:r>
              <a:rPr lang="en-US" dirty="0"/>
              <a:t>5) Action level with indication of urgency</a:t>
            </a:r>
          </a:p>
          <a:p>
            <a:r>
              <a:rPr lang="en-US" dirty="0"/>
              <a:t>6) Only pen and paper required</a:t>
            </a:r>
          </a:p>
          <a:p>
            <a:endParaRPr lang="en-US" dirty="0"/>
          </a:p>
          <a:p>
            <a:endParaRPr lang="en-US" dirty="0"/>
          </a:p>
          <a:p>
            <a:endParaRPr lang="en-US" dirty="0"/>
          </a:p>
        </p:txBody>
      </p:sp>
    </p:spTree>
    <p:extLst>
      <p:ext uri="{BB962C8B-B14F-4D97-AF65-F5344CB8AC3E}">
        <p14:creationId xmlns:p14="http://schemas.microsoft.com/office/powerpoint/2010/main" val="1862871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346364"/>
            <a:ext cx="10370994" cy="1011381"/>
          </a:xfrm>
        </p:spPr>
        <p:txBody>
          <a:bodyPr/>
          <a:lstStyle/>
          <a:p>
            <a:r>
              <a:rPr lang="en-US" dirty="0"/>
              <a:t>REBA scores</a:t>
            </a:r>
          </a:p>
        </p:txBody>
      </p:sp>
      <p:pic>
        <p:nvPicPr>
          <p:cNvPr id="4" name="Content Placeholder 3"/>
          <p:cNvPicPr>
            <a:picLocks noGrp="1" noChangeAspect="1"/>
          </p:cNvPicPr>
          <p:nvPr>
            <p:ph idx="1"/>
          </p:nvPr>
        </p:nvPicPr>
        <p:blipFill>
          <a:blip r:embed="rId3"/>
          <a:stretch>
            <a:fillRect/>
          </a:stretch>
        </p:blipFill>
        <p:spPr>
          <a:xfrm>
            <a:off x="657224" y="1708655"/>
            <a:ext cx="7900370" cy="4553599"/>
          </a:xfrm>
          <a:prstGeom prst="rect">
            <a:avLst/>
          </a:prstGeom>
        </p:spPr>
      </p:pic>
      <p:sp>
        <p:nvSpPr>
          <p:cNvPr id="5" name="TextBox 4"/>
          <p:cNvSpPr txBox="1"/>
          <p:nvPr/>
        </p:nvSpPr>
        <p:spPr>
          <a:xfrm>
            <a:off x="8756073" y="1357745"/>
            <a:ext cx="3103418" cy="5355312"/>
          </a:xfrm>
          <a:prstGeom prst="rect">
            <a:avLst/>
          </a:prstGeom>
          <a:noFill/>
        </p:spPr>
        <p:txBody>
          <a:bodyPr wrap="square" rtlCol="0">
            <a:spAutoFit/>
          </a:bodyPr>
          <a:lstStyle/>
          <a:p>
            <a:r>
              <a:rPr lang="en-US" dirty="0"/>
              <a:t>Group A parts:</a:t>
            </a:r>
          </a:p>
          <a:p>
            <a:endParaRPr lang="en-US" dirty="0"/>
          </a:p>
          <a:p>
            <a:r>
              <a:rPr lang="en-US" dirty="0"/>
              <a:t>Leg</a:t>
            </a:r>
          </a:p>
          <a:p>
            <a:r>
              <a:rPr lang="en-US" dirty="0"/>
              <a:t>Neck</a:t>
            </a:r>
          </a:p>
          <a:p>
            <a:r>
              <a:rPr lang="en-US" dirty="0"/>
              <a:t>Trunk</a:t>
            </a:r>
          </a:p>
          <a:p>
            <a:r>
              <a:rPr lang="en-US" dirty="0"/>
              <a:t>- 60 posture combinations</a:t>
            </a:r>
          </a:p>
          <a:p>
            <a:endParaRPr lang="en-US" dirty="0"/>
          </a:p>
          <a:p>
            <a:endParaRPr lang="en-US" dirty="0"/>
          </a:p>
          <a:p>
            <a:endParaRPr lang="en-US" dirty="0"/>
          </a:p>
          <a:p>
            <a:r>
              <a:rPr lang="en-US" dirty="0"/>
              <a:t>Group B parts:</a:t>
            </a:r>
          </a:p>
          <a:p>
            <a:endParaRPr lang="en-US" dirty="0"/>
          </a:p>
          <a:p>
            <a:r>
              <a:rPr lang="en-US" dirty="0"/>
              <a:t>Upper arms</a:t>
            </a:r>
          </a:p>
          <a:p>
            <a:r>
              <a:rPr lang="en-US" dirty="0"/>
              <a:t>Lower arms</a:t>
            </a:r>
          </a:p>
          <a:p>
            <a:r>
              <a:rPr lang="en-US" dirty="0"/>
              <a:t>Wrists</a:t>
            </a:r>
          </a:p>
          <a:p>
            <a:r>
              <a:rPr lang="en-US" dirty="0"/>
              <a:t>-36 posture combinations</a:t>
            </a:r>
          </a:p>
          <a:p>
            <a:endParaRPr lang="en-US" dirty="0"/>
          </a:p>
          <a:p>
            <a:r>
              <a:rPr lang="en-US" dirty="0"/>
              <a:t>Group A+ B:</a:t>
            </a:r>
          </a:p>
          <a:p>
            <a:r>
              <a:rPr lang="en-US" dirty="0"/>
              <a:t>144 combinations</a:t>
            </a:r>
          </a:p>
          <a:p>
            <a:endParaRPr lang="en-US" dirty="0"/>
          </a:p>
        </p:txBody>
      </p:sp>
    </p:spTree>
    <p:extLst>
      <p:ext uri="{BB962C8B-B14F-4D97-AF65-F5344CB8AC3E}">
        <p14:creationId xmlns:p14="http://schemas.microsoft.com/office/powerpoint/2010/main" val="2300750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2099831" cy="3906212"/>
          </a:xfrm>
        </p:spPr>
        <p:txBody>
          <a:bodyPr/>
          <a:lstStyle/>
          <a:p>
            <a:r>
              <a:rPr lang="en-US" dirty="0"/>
              <a:t>REBA scores</a:t>
            </a:r>
          </a:p>
        </p:txBody>
      </p:sp>
      <p:pic>
        <p:nvPicPr>
          <p:cNvPr id="4" name="Content Placeholder 3"/>
          <p:cNvPicPr>
            <a:picLocks noGrp="1" noChangeAspect="1"/>
          </p:cNvPicPr>
          <p:nvPr>
            <p:ph idx="1"/>
          </p:nvPr>
        </p:nvPicPr>
        <p:blipFill>
          <a:blip r:embed="rId2"/>
          <a:stretch>
            <a:fillRect/>
          </a:stretch>
        </p:blipFill>
        <p:spPr>
          <a:xfrm>
            <a:off x="4777210" y="208588"/>
            <a:ext cx="7414790" cy="5403274"/>
          </a:xfrm>
          <a:prstGeom prst="rect">
            <a:avLst/>
          </a:prstGeom>
        </p:spPr>
      </p:pic>
      <p:pic>
        <p:nvPicPr>
          <p:cNvPr id="5" name="Picture 4"/>
          <p:cNvPicPr>
            <a:picLocks noChangeAspect="1"/>
          </p:cNvPicPr>
          <p:nvPr/>
        </p:nvPicPr>
        <p:blipFill>
          <a:blip r:embed="rId3"/>
          <a:stretch>
            <a:fillRect/>
          </a:stretch>
        </p:blipFill>
        <p:spPr>
          <a:xfrm>
            <a:off x="88215" y="5195455"/>
            <a:ext cx="5638800" cy="1371600"/>
          </a:xfrm>
          <a:prstGeom prst="rect">
            <a:avLst/>
          </a:prstGeom>
        </p:spPr>
      </p:pic>
    </p:spTree>
    <p:extLst>
      <p:ext uri="{BB962C8B-B14F-4D97-AF65-F5344CB8AC3E}">
        <p14:creationId xmlns:p14="http://schemas.microsoft.com/office/powerpoint/2010/main" val="3557951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physiotherapist with patient</a:t>
            </a:r>
          </a:p>
        </p:txBody>
      </p:sp>
      <p:pic>
        <p:nvPicPr>
          <p:cNvPr id="4" name="Content Placeholder 3"/>
          <p:cNvPicPr>
            <a:picLocks noGrp="1" noChangeAspect="1"/>
          </p:cNvPicPr>
          <p:nvPr>
            <p:ph idx="1"/>
          </p:nvPr>
        </p:nvPicPr>
        <p:blipFill>
          <a:blip r:embed="rId3"/>
          <a:stretch>
            <a:fillRect/>
          </a:stretch>
        </p:blipFill>
        <p:spPr>
          <a:xfrm>
            <a:off x="456996" y="2157731"/>
            <a:ext cx="3491550" cy="4241271"/>
          </a:xfrm>
          <a:prstGeom prst="rect">
            <a:avLst/>
          </a:prstGeom>
        </p:spPr>
      </p:pic>
      <p:sp>
        <p:nvSpPr>
          <p:cNvPr id="5" name="TextBox 4"/>
          <p:cNvSpPr txBox="1"/>
          <p:nvPr/>
        </p:nvSpPr>
        <p:spPr>
          <a:xfrm>
            <a:off x="4364182" y="2479964"/>
            <a:ext cx="6954982" cy="4801314"/>
          </a:xfrm>
          <a:prstGeom prst="rect">
            <a:avLst/>
          </a:prstGeom>
          <a:noFill/>
        </p:spPr>
        <p:txBody>
          <a:bodyPr wrap="square" rtlCol="0">
            <a:spAutoFit/>
          </a:bodyPr>
          <a:lstStyle/>
          <a:p>
            <a:r>
              <a:rPr lang="en-US" dirty="0"/>
              <a:t>Group A:</a:t>
            </a:r>
          </a:p>
          <a:p>
            <a:r>
              <a:rPr lang="en-US" dirty="0"/>
              <a:t>Trunk is flexed more than 60 degrees, side flex (4 +1)</a:t>
            </a:r>
          </a:p>
          <a:p>
            <a:r>
              <a:rPr lang="en-US" dirty="0"/>
              <a:t>Neck is extended (2)</a:t>
            </a:r>
          </a:p>
          <a:p>
            <a:r>
              <a:rPr lang="en-US" dirty="0"/>
              <a:t>Legs are both weight bearing and flexed more than 60 degrees (1 +2)</a:t>
            </a:r>
          </a:p>
          <a:p>
            <a:r>
              <a:rPr lang="en-US" dirty="0"/>
              <a:t>Load force &lt; 5 kg (0)</a:t>
            </a:r>
          </a:p>
          <a:p>
            <a:endParaRPr lang="en-US" dirty="0"/>
          </a:p>
          <a:p>
            <a:r>
              <a:rPr lang="en-US" dirty="0"/>
              <a:t>Group B:</a:t>
            </a:r>
          </a:p>
          <a:p>
            <a:r>
              <a:rPr lang="en-US" dirty="0"/>
              <a:t>Upper arms flexed between 45 to 90 degrees, abducted, gravity assisted</a:t>
            </a:r>
          </a:p>
          <a:p>
            <a:r>
              <a:rPr lang="en-US" dirty="0"/>
              <a:t>(3 + 1 -1)</a:t>
            </a:r>
          </a:p>
          <a:p>
            <a:r>
              <a:rPr lang="en-US" dirty="0"/>
              <a:t>Lower arm flexed less than 60 degrees (2)</a:t>
            </a:r>
          </a:p>
          <a:p>
            <a:r>
              <a:rPr lang="en-US" dirty="0"/>
              <a:t>Wrist 0 to 15 degrees (1)</a:t>
            </a:r>
          </a:p>
          <a:p>
            <a:endParaRPr lang="en-US" dirty="0"/>
          </a:p>
          <a:p>
            <a:r>
              <a:rPr lang="en-US" dirty="0"/>
              <a:t>Coupling: (1) not ideal hand-hold</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616596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 table and activity score</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60700" y="2011679"/>
            <a:ext cx="11480549" cy="4209011"/>
          </a:xfrm>
          <a:prstGeom prst="rect">
            <a:avLst/>
          </a:prstGeom>
        </p:spPr>
      </p:pic>
    </p:spTree>
    <p:extLst>
      <p:ext uri="{BB962C8B-B14F-4D97-AF65-F5344CB8AC3E}">
        <p14:creationId xmlns:p14="http://schemas.microsoft.com/office/powerpoint/2010/main" val="689115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1149159"/>
          </a:xfrm>
        </p:spPr>
        <p:txBody>
          <a:bodyPr/>
          <a:lstStyle/>
          <a:p>
            <a:r>
              <a:rPr lang="en-US" dirty="0"/>
              <a:t>Aim</a:t>
            </a:r>
          </a:p>
        </p:txBody>
      </p:sp>
      <p:sp>
        <p:nvSpPr>
          <p:cNvPr id="3" name="Content Placeholder 2"/>
          <p:cNvSpPr>
            <a:spLocks noGrp="1"/>
          </p:cNvSpPr>
          <p:nvPr>
            <p:ph idx="1"/>
          </p:nvPr>
        </p:nvSpPr>
        <p:spPr>
          <a:xfrm>
            <a:off x="574097" y="1648692"/>
            <a:ext cx="7655504" cy="4622676"/>
          </a:xfrm>
        </p:spPr>
        <p:txBody>
          <a:bodyPr>
            <a:normAutofit fontScale="92500" lnSpcReduction="20000"/>
          </a:bodyPr>
          <a:lstStyle/>
          <a:p>
            <a:r>
              <a:rPr lang="en-US" dirty="0"/>
              <a:t>Develop normally-open microvascular needle driver and/or</a:t>
            </a:r>
          </a:p>
          <a:p>
            <a:pPr marL="0" indent="0">
              <a:buNone/>
            </a:pPr>
            <a:r>
              <a:rPr lang="en-US" dirty="0"/>
              <a:t> forceps that can be integrated with Galen robot</a:t>
            </a:r>
          </a:p>
          <a:p>
            <a:r>
              <a:rPr lang="en-US" dirty="0"/>
              <a:t>1) Held at the top by the surgeon</a:t>
            </a:r>
          </a:p>
          <a:p>
            <a:r>
              <a:rPr lang="en-US" dirty="0"/>
              <a:t>2) Held at the middle by the robot</a:t>
            </a:r>
          </a:p>
          <a:p>
            <a:r>
              <a:rPr lang="en-US" dirty="0"/>
              <a:t>3) Allows for rotation about own axis</a:t>
            </a:r>
          </a:p>
          <a:p>
            <a:r>
              <a:rPr lang="en-US" dirty="0"/>
              <a:t>4) Ergonomic and dexterous</a:t>
            </a:r>
          </a:p>
          <a:p>
            <a:r>
              <a:rPr lang="en-US" dirty="0"/>
              <a:t>5) Design for manufacturability &amp; </a:t>
            </a:r>
            <a:r>
              <a:rPr lang="en-US" dirty="0" err="1"/>
              <a:t>sterilizability</a:t>
            </a:r>
            <a:endParaRPr lang="en-US" dirty="0"/>
          </a:p>
          <a:p>
            <a:endParaRPr lang="en-US" dirty="0"/>
          </a:p>
          <a:p>
            <a:r>
              <a:rPr lang="en-US" b="1" dirty="0"/>
              <a:t>Surgical Instrument Ergonomics</a:t>
            </a:r>
            <a:r>
              <a:rPr lang="en-US" b="1" dirty="0"/>
              <a:t> </a:t>
            </a:r>
          </a:p>
          <a:p>
            <a:r>
              <a:rPr lang="en-US" dirty="0"/>
              <a:t>1) Design considerations for microsurgery</a:t>
            </a:r>
          </a:p>
          <a:p>
            <a:r>
              <a:rPr lang="en-US" dirty="0"/>
              <a:t>2) Tasks, models, evaluation methods (in laparoscopy)</a:t>
            </a:r>
          </a:p>
          <a:p>
            <a:r>
              <a:rPr lang="en-US" dirty="0"/>
              <a:t>3) Postural analysis tool</a:t>
            </a:r>
          </a:p>
          <a:p>
            <a:endParaRPr lang="en-US" dirty="0"/>
          </a:p>
        </p:txBody>
      </p:sp>
      <p:pic>
        <p:nvPicPr>
          <p:cNvPr id="4" name="Picture 3"/>
          <p:cNvPicPr>
            <a:picLocks noChangeAspect="1"/>
          </p:cNvPicPr>
          <p:nvPr/>
        </p:nvPicPr>
        <p:blipFill>
          <a:blip r:embed="rId3"/>
          <a:stretch>
            <a:fillRect/>
          </a:stretch>
        </p:blipFill>
        <p:spPr>
          <a:xfrm>
            <a:off x="8478982" y="1050099"/>
            <a:ext cx="3034144" cy="4422234"/>
          </a:xfrm>
          <a:prstGeom prst="rect">
            <a:avLst/>
          </a:prstGeom>
        </p:spPr>
      </p:pic>
      <p:sp>
        <p:nvSpPr>
          <p:cNvPr id="5" name="TextBox 4"/>
          <p:cNvSpPr txBox="1"/>
          <p:nvPr/>
        </p:nvSpPr>
        <p:spPr>
          <a:xfrm>
            <a:off x="8478982" y="5902036"/>
            <a:ext cx="3034144" cy="369332"/>
          </a:xfrm>
          <a:prstGeom prst="rect">
            <a:avLst/>
          </a:prstGeom>
          <a:noFill/>
        </p:spPr>
        <p:txBody>
          <a:bodyPr wrap="square" rtlCol="0">
            <a:spAutoFit/>
          </a:bodyPr>
          <a:lstStyle/>
          <a:p>
            <a:r>
              <a:rPr lang="en-US" dirty="0"/>
              <a:t>Kumar et </a:t>
            </a:r>
            <a:r>
              <a:rPr lang="en-US" dirty="0" err="1"/>
              <a:t>al.,MICCAI</a:t>
            </a:r>
            <a:r>
              <a:rPr lang="en-US" dirty="0"/>
              <a:t> ‘99</a:t>
            </a:r>
          </a:p>
        </p:txBody>
      </p:sp>
    </p:spTree>
    <p:extLst>
      <p:ext uri="{BB962C8B-B14F-4D97-AF65-F5344CB8AC3E}">
        <p14:creationId xmlns:p14="http://schemas.microsoft.com/office/powerpoint/2010/main" val="381214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REBA action level</a:t>
            </a:r>
          </a:p>
        </p:txBody>
      </p:sp>
      <p:sp>
        <p:nvSpPr>
          <p:cNvPr id="3" name="Content Placeholder 2"/>
          <p:cNvSpPr>
            <a:spLocks noGrp="1"/>
          </p:cNvSpPr>
          <p:nvPr>
            <p:ph idx="1"/>
          </p:nvPr>
        </p:nvSpPr>
        <p:spPr/>
        <p:txBody>
          <a:bodyPr/>
          <a:lstStyle/>
          <a:p>
            <a:r>
              <a:rPr lang="en-US" dirty="0"/>
              <a:t>10 + 1 = 11</a:t>
            </a:r>
          </a:p>
          <a:p>
            <a:endParaRPr lang="en-US" dirty="0"/>
          </a:p>
          <a:p>
            <a:r>
              <a:rPr lang="en-US" dirty="0"/>
              <a:t>(A-B table+ action)</a:t>
            </a:r>
          </a:p>
          <a:p>
            <a:endParaRPr lang="en-US" dirty="0"/>
          </a:p>
          <a:p>
            <a:endParaRPr lang="en-US" dirty="0"/>
          </a:p>
          <a:p>
            <a:r>
              <a:rPr lang="en-US" dirty="0"/>
              <a:t>High risk task!</a:t>
            </a:r>
          </a:p>
        </p:txBody>
      </p:sp>
      <p:pic>
        <p:nvPicPr>
          <p:cNvPr id="5" name="Picture 4"/>
          <p:cNvPicPr>
            <a:picLocks noChangeAspect="1"/>
          </p:cNvPicPr>
          <p:nvPr/>
        </p:nvPicPr>
        <p:blipFill>
          <a:blip r:embed="rId2"/>
          <a:stretch>
            <a:fillRect/>
          </a:stretch>
        </p:blipFill>
        <p:spPr>
          <a:xfrm>
            <a:off x="4063340" y="2325052"/>
            <a:ext cx="6846249" cy="3139440"/>
          </a:xfrm>
          <a:prstGeom prst="rect">
            <a:avLst/>
          </a:prstGeom>
        </p:spPr>
      </p:pic>
    </p:spTree>
    <p:extLst>
      <p:ext uri="{BB962C8B-B14F-4D97-AF65-F5344CB8AC3E}">
        <p14:creationId xmlns:p14="http://schemas.microsoft.com/office/powerpoint/2010/main" val="752427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REBA software</a:t>
            </a:r>
          </a:p>
        </p:txBody>
      </p:sp>
      <p:sp>
        <p:nvSpPr>
          <p:cNvPr id="3" name="Content Placeholder 2"/>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0" y="2381683"/>
            <a:ext cx="7089414" cy="3755881"/>
          </a:xfrm>
          <a:prstGeom prst="rect">
            <a:avLst/>
          </a:prstGeom>
        </p:spPr>
      </p:pic>
      <p:pic>
        <p:nvPicPr>
          <p:cNvPr id="7" name="Picture 6"/>
          <p:cNvPicPr>
            <a:picLocks noChangeAspect="1"/>
          </p:cNvPicPr>
          <p:nvPr/>
        </p:nvPicPr>
        <p:blipFill>
          <a:blip r:embed="rId3"/>
          <a:stretch>
            <a:fillRect/>
          </a:stretch>
        </p:blipFill>
        <p:spPr>
          <a:xfrm>
            <a:off x="5844885" y="2417099"/>
            <a:ext cx="5942409" cy="3720465"/>
          </a:xfrm>
          <a:prstGeom prst="rect">
            <a:avLst/>
          </a:prstGeom>
        </p:spPr>
      </p:pic>
    </p:spTree>
    <p:extLst>
      <p:ext uri="{BB962C8B-B14F-4D97-AF65-F5344CB8AC3E}">
        <p14:creationId xmlns:p14="http://schemas.microsoft.com/office/powerpoint/2010/main" val="1845956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Content Placeholder 2"/>
          <p:cNvSpPr>
            <a:spLocks noGrp="1"/>
          </p:cNvSpPr>
          <p:nvPr>
            <p:ph idx="1"/>
          </p:nvPr>
        </p:nvSpPr>
        <p:spPr/>
        <p:txBody>
          <a:bodyPr/>
          <a:lstStyle/>
          <a:p>
            <a:r>
              <a:rPr lang="en-US" dirty="0"/>
              <a:t>Positives:</a:t>
            </a:r>
          </a:p>
          <a:p>
            <a:r>
              <a:rPr lang="en-US" dirty="0"/>
              <a:t>REBA tool has been evaluated for over a decade and found to be quite accurate and popular</a:t>
            </a:r>
          </a:p>
          <a:p>
            <a:r>
              <a:rPr lang="en-US" dirty="0"/>
              <a:t>Easy to understand and use</a:t>
            </a:r>
          </a:p>
          <a:p>
            <a:r>
              <a:rPr lang="en-US" dirty="0"/>
              <a:t>Has been used to evaluate robotic assisted surgeries</a:t>
            </a:r>
          </a:p>
          <a:p>
            <a:endParaRPr lang="en-US" dirty="0"/>
          </a:p>
          <a:p>
            <a:r>
              <a:rPr lang="en-US" dirty="0"/>
              <a:t>Negatives:</a:t>
            </a:r>
          </a:p>
          <a:p>
            <a:r>
              <a:rPr lang="en-US" dirty="0"/>
              <a:t>Does not deal with fingertip forces</a:t>
            </a:r>
          </a:p>
        </p:txBody>
      </p:sp>
    </p:spTree>
    <p:extLst>
      <p:ext uri="{BB962C8B-B14F-4D97-AF65-F5344CB8AC3E}">
        <p14:creationId xmlns:p14="http://schemas.microsoft.com/office/powerpoint/2010/main" val="1490227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normAutofit lnSpcReduction="10000"/>
          </a:bodyPr>
          <a:lstStyle/>
          <a:p>
            <a:r>
              <a:rPr lang="en-US" dirty="0"/>
              <a:t>1) Papers together make comprehensive resource for ergonomic design and evaluation</a:t>
            </a:r>
          </a:p>
          <a:p>
            <a:r>
              <a:rPr lang="en-US" dirty="0"/>
              <a:t>2) Our surgical instrument is integrated with a robot, we may face unique challenges while trying to implement safe and effective instrument design</a:t>
            </a:r>
          </a:p>
          <a:p>
            <a:r>
              <a:rPr lang="en-US" dirty="0"/>
              <a:t>3) We do not aim to test the instruments with experienced surgeons, the knowledge of correct working posture can help in our self-evaluation.   </a:t>
            </a:r>
          </a:p>
          <a:p>
            <a:r>
              <a:rPr lang="en-US" dirty="0"/>
              <a:t> </a:t>
            </a:r>
          </a:p>
          <a:p>
            <a:endParaRPr lang="en-US" dirty="0"/>
          </a:p>
          <a:p>
            <a:r>
              <a:rPr lang="en-US" sz="4400" dirty="0"/>
              <a:t>Questions?</a:t>
            </a:r>
          </a:p>
          <a:p>
            <a:endParaRPr lang="en-US" dirty="0"/>
          </a:p>
        </p:txBody>
      </p:sp>
    </p:spTree>
    <p:extLst>
      <p:ext uri="{BB962C8B-B14F-4D97-AF65-F5344CB8AC3E}">
        <p14:creationId xmlns:p14="http://schemas.microsoft.com/office/powerpoint/2010/main" val="1296208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Areas for improving ergonomics</a:t>
            </a:r>
          </a:p>
        </p:txBody>
      </p:sp>
      <p:sp>
        <p:nvSpPr>
          <p:cNvPr id="3" name="Content Placeholder 2"/>
          <p:cNvSpPr>
            <a:spLocks noGrp="1"/>
          </p:cNvSpPr>
          <p:nvPr>
            <p:ph idx="1"/>
          </p:nvPr>
        </p:nvSpPr>
        <p:spPr>
          <a:xfrm>
            <a:off x="657224" y="2011680"/>
            <a:ext cx="10753725" cy="3766185"/>
          </a:xfrm>
        </p:spPr>
        <p:txBody>
          <a:bodyPr/>
          <a:lstStyle/>
          <a:p>
            <a:r>
              <a:rPr lang="en-US" dirty="0">
                <a:solidFill>
                  <a:srgbClr val="00B050"/>
                </a:solidFill>
              </a:rPr>
              <a:t>1) Tool itself  - affects fingers, wrist, shoulders etc.</a:t>
            </a:r>
          </a:p>
          <a:p>
            <a:r>
              <a:rPr lang="en-US" dirty="0">
                <a:solidFill>
                  <a:srgbClr val="00B050"/>
                </a:solidFill>
              </a:rPr>
              <a:t>2) Location of tool in workspace – affects neck, eyes, overall posture</a:t>
            </a:r>
          </a:p>
          <a:p>
            <a:r>
              <a:rPr lang="en-US" dirty="0"/>
              <a:t>3) Environment (lighting, noise, temperature) </a:t>
            </a:r>
          </a:p>
          <a:p>
            <a:r>
              <a:rPr lang="en-US" dirty="0"/>
              <a:t>4) Participant numbers (nurse, endoscope holder)</a:t>
            </a:r>
          </a:p>
          <a:p>
            <a:r>
              <a:rPr lang="en-US" dirty="0">
                <a:solidFill>
                  <a:srgbClr val="00B050"/>
                </a:solidFill>
              </a:rPr>
              <a:t>5) Variety, order, frequency and duration of tasks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2940" y="2801216"/>
            <a:ext cx="4943475" cy="3943350"/>
          </a:xfrm>
          <a:prstGeom prst="rect">
            <a:avLst/>
          </a:prstGeom>
        </p:spPr>
      </p:pic>
    </p:spTree>
    <p:extLst>
      <p:ext uri="{BB962C8B-B14F-4D97-AF65-F5344CB8AC3E}">
        <p14:creationId xmlns:p14="http://schemas.microsoft.com/office/powerpoint/2010/main" val="272434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1551708"/>
            <a:ext cx="10772775" cy="1191491"/>
          </a:xfrm>
        </p:spPr>
        <p:txBody>
          <a:bodyPr>
            <a:normAutofit/>
          </a:bodyPr>
          <a:lstStyle/>
          <a:p>
            <a:r>
              <a:rPr lang="en-US" sz="2400" dirty="0" err="1">
                <a:solidFill>
                  <a:schemeClr val="tx1"/>
                </a:solidFill>
              </a:rPr>
              <a:t>Patkin</a:t>
            </a:r>
            <a:r>
              <a:rPr lang="en-US" sz="2400" dirty="0">
                <a:solidFill>
                  <a:schemeClr val="tx1"/>
                </a:solidFill>
              </a:rPr>
              <a:t>, M. (1977), ERGONOMICS APPLIED TO THE PRACTICE OF MICROSURGERY. Australian and New Zealand Journal of Surgery, 47: 320–329. </a:t>
            </a:r>
            <a:endParaRPr lang="en-US" sz="2400" dirty="0">
              <a:solidFill>
                <a:schemeClr val="tx1"/>
              </a:solidFill>
            </a:endParaRPr>
          </a:p>
        </p:txBody>
      </p:sp>
      <p:sp>
        <p:nvSpPr>
          <p:cNvPr id="3" name="Content Placeholder 2"/>
          <p:cNvSpPr>
            <a:spLocks noGrp="1"/>
          </p:cNvSpPr>
          <p:nvPr>
            <p:ph idx="1"/>
          </p:nvPr>
        </p:nvSpPr>
        <p:spPr>
          <a:xfrm>
            <a:off x="657224" y="3034145"/>
            <a:ext cx="10773157" cy="3380510"/>
          </a:xfrm>
        </p:spPr>
        <p:txBody>
          <a:bodyPr/>
          <a:lstStyle/>
          <a:p>
            <a:r>
              <a:rPr lang="en-US" dirty="0"/>
              <a:t>This paper examines five aspects of microsurgery where ergonomics is important</a:t>
            </a:r>
          </a:p>
          <a:p>
            <a:r>
              <a:rPr lang="en-US" dirty="0"/>
              <a:t> </a:t>
            </a:r>
          </a:p>
          <a:p>
            <a:r>
              <a:rPr lang="en-US" dirty="0"/>
              <a:t>(</a:t>
            </a:r>
            <a:r>
              <a:rPr lang="en-US" dirty="0" err="1"/>
              <a:t>i</a:t>
            </a:r>
            <a:r>
              <a:rPr lang="en-US" dirty="0"/>
              <a:t>) visual feedback</a:t>
            </a:r>
          </a:p>
          <a:p>
            <a:r>
              <a:rPr lang="en-US" dirty="0"/>
              <a:t>(ii) accuracy of hand movement and control of tremor</a:t>
            </a:r>
          </a:p>
          <a:p>
            <a:r>
              <a:rPr lang="en-US" dirty="0"/>
              <a:t>(iii) the acquisition of skill</a:t>
            </a:r>
          </a:p>
          <a:p>
            <a:r>
              <a:rPr lang="en-US" b="1" dirty="0">
                <a:solidFill>
                  <a:srgbClr val="FF0000"/>
                </a:solidFill>
              </a:rPr>
              <a:t>(iv) hand grip used for precise work</a:t>
            </a:r>
          </a:p>
          <a:p>
            <a:r>
              <a:rPr lang="en-US" dirty="0"/>
              <a:t>(v) design and care of microsurgical instruments</a:t>
            </a:r>
          </a:p>
          <a:p>
            <a:endParaRPr lang="en-US" dirty="0"/>
          </a:p>
        </p:txBody>
      </p:sp>
      <p:sp>
        <p:nvSpPr>
          <p:cNvPr id="4" name="TextBox 3"/>
          <p:cNvSpPr txBox="1"/>
          <p:nvPr/>
        </p:nvSpPr>
        <p:spPr>
          <a:xfrm>
            <a:off x="803564" y="457200"/>
            <a:ext cx="10044545" cy="1077218"/>
          </a:xfrm>
          <a:prstGeom prst="rect">
            <a:avLst/>
          </a:prstGeom>
          <a:noFill/>
        </p:spPr>
        <p:txBody>
          <a:bodyPr wrap="square" rtlCol="0">
            <a:spAutoFit/>
          </a:bodyPr>
          <a:lstStyle/>
          <a:p>
            <a:r>
              <a:rPr lang="en-US" sz="3200" dirty="0"/>
              <a:t>Paper 1: ERGONOMICS APPLIED TO THE PRACTICE OF MICROSURGERY</a:t>
            </a:r>
            <a:endParaRPr lang="en-US" sz="3200" dirty="0"/>
          </a:p>
        </p:txBody>
      </p:sp>
    </p:spTree>
    <p:extLst>
      <p:ext uri="{BB962C8B-B14F-4D97-AF65-F5344CB8AC3E}">
        <p14:creationId xmlns:p14="http://schemas.microsoft.com/office/powerpoint/2010/main" val="3429473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50"/>
                </a:solidFill>
              </a:rPr>
              <a:t>Handle design</a:t>
            </a:r>
          </a:p>
        </p:txBody>
      </p:sp>
      <p:sp>
        <p:nvSpPr>
          <p:cNvPr id="3" name="Content Placeholder 2"/>
          <p:cNvSpPr>
            <a:spLocks noGrp="1"/>
          </p:cNvSpPr>
          <p:nvPr>
            <p:ph idx="1"/>
          </p:nvPr>
        </p:nvSpPr>
        <p:spPr/>
        <p:txBody>
          <a:bodyPr>
            <a:normAutofit fontScale="92500" lnSpcReduction="20000"/>
          </a:bodyPr>
          <a:lstStyle/>
          <a:p>
            <a:r>
              <a:rPr lang="en-US" dirty="0"/>
              <a:t>Microsurgical “grip” different from “pen” grip</a:t>
            </a:r>
          </a:p>
          <a:p>
            <a:r>
              <a:rPr lang="en-US" dirty="0"/>
              <a:t>Three main movements:</a:t>
            </a:r>
          </a:p>
          <a:p>
            <a:r>
              <a:rPr lang="en-US" dirty="0"/>
              <a:t>A) Protraction, retraction  B) rotation   C) pinch/trigger</a:t>
            </a:r>
          </a:p>
          <a:p>
            <a:endParaRPr lang="en-US" dirty="0"/>
          </a:p>
          <a:p>
            <a:r>
              <a:rPr lang="en-US" dirty="0"/>
              <a:t>A) Length of handle – about 10 cm; t</a:t>
            </a:r>
            <a:r>
              <a:rPr lang="en-US" dirty="0"/>
              <a:t>he distance from fingertips to </a:t>
            </a:r>
          </a:p>
          <a:p>
            <a:r>
              <a:rPr lang="en-US" dirty="0"/>
              <a:t>instrument tip will depend on access to the tissues at operation</a:t>
            </a:r>
            <a:endParaRPr lang="en-US" dirty="0"/>
          </a:p>
          <a:p>
            <a:r>
              <a:rPr lang="en-US" dirty="0"/>
              <a:t>B) Handle cross-section circular, milled for friction</a:t>
            </a:r>
          </a:p>
          <a:p>
            <a:r>
              <a:rPr lang="en-US" dirty="0"/>
              <a:t>C) Diameter of handle 5-10 mm</a:t>
            </a:r>
          </a:p>
          <a:p>
            <a:r>
              <a:rPr lang="en-US" dirty="0"/>
              <a:t>D) Force required for closing is 40 – 100 gm</a:t>
            </a:r>
          </a:p>
          <a:p>
            <a:r>
              <a:rPr lang="en-US" dirty="0"/>
              <a:t>E) Mechanical advantage : 6:1</a:t>
            </a:r>
          </a:p>
        </p:txBody>
      </p:sp>
      <p:pic>
        <p:nvPicPr>
          <p:cNvPr id="1026" name="Picture 2" descr="https://mpatkin.org/Images/figs_micro_instr_care/a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6306" y="854672"/>
            <a:ext cx="2893693" cy="34096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536306" y="4862945"/>
            <a:ext cx="3039722" cy="923330"/>
          </a:xfrm>
          <a:prstGeom prst="rect">
            <a:avLst/>
          </a:prstGeom>
          <a:noFill/>
        </p:spPr>
        <p:txBody>
          <a:bodyPr wrap="square" rtlCol="0">
            <a:spAutoFit/>
          </a:bodyPr>
          <a:lstStyle/>
          <a:p>
            <a:r>
              <a:rPr lang="en-US" dirty="0"/>
              <a:t>Microsurgical vs Pen grip</a:t>
            </a:r>
          </a:p>
          <a:p>
            <a:endParaRPr lang="en-US" dirty="0"/>
          </a:p>
          <a:p>
            <a:r>
              <a:rPr lang="en-US" dirty="0" err="1"/>
              <a:t>Patkin</a:t>
            </a:r>
            <a:r>
              <a:rPr lang="en-US" dirty="0"/>
              <a:t> et al., </a:t>
            </a:r>
            <a:r>
              <a:rPr lang="en-US" dirty="0"/>
              <a:t>. ANZ 1977</a:t>
            </a:r>
            <a:endParaRPr lang="en-US" dirty="0"/>
          </a:p>
        </p:txBody>
      </p:sp>
    </p:spTree>
    <p:extLst>
      <p:ext uri="{BB962C8B-B14F-4D97-AF65-F5344CB8AC3E}">
        <p14:creationId xmlns:p14="http://schemas.microsoft.com/office/powerpoint/2010/main" val="1504963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Content Placeholder 2"/>
          <p:cNvSpPr>
            <a:spLocks noGrp="1"/>
          </p:cNvSpPr>
          <p:nvPr>
            <p:ph idx="1"/>
          </p:nvPr>
        </p:nvSpPr>
        <p:spPr/>
        <p:txBody>
          <a:bodyPr/>
          <a:lstStyle/>
          <a:p>
            <a:r>
              <a:rPr lang="en-US" dirty="0"/>
              <a:t>Positives:</a:t>
            </a:r>
          </a:p>
          <a:p>
            <a:r>
              <a:rPr lang="en-US" dirty="0"/>
              <a:t>Mentions dimensions required exactly, along with biomechanical reasons behind them</a:t>
            </a:r>
          </a:p>
          <a:p>
            <a:r>
              <a:rPr lang="en-US" dirty="0"/>
              <a:t>Actionable suggestions for tool and workplace design</a:t>
            </a:r>
            <a:endParaRPr lang="en-US" dirty="0"/>
          </a:p>
          <a:p>
            <a:endParaRPr lang="en-US" dirty="0"/>
          </a:p>
          <a:p>
            <a:r>
              <a:rPr lang="en-US" dirty="0"/>
              <a:t>Negatives:</a:t>
            </a:r>
          </a:p>
          <a:p>
            <a:r>
              <a:rPr lang="en-US" dirty="0"/>
              <a:t>Outdated paper- manufacturing has improved greatly over 3 decades</a:t>
            </a:r>
          </a:p>
          <a:p>
            <a:r>
              <a:rPr lang="en-US" dirty="0"/>
              <a:t>Based on conventional surgery and not robotic assisted surgery</a:t>
            </a:r>
          </a:p>
          <a:p>
            <a:endParaRPr lang="en-US" dirty="0"/>
          </a:p>
        </p:txBody>
      </p:sp>
    </p:spTree>
    <p:extLst>
      <p:ext uri="{BB962C8B-B14F-4D97-AF65-F5344CB8AC3E}">
        <p14:creationId xmlns:p14="http://schemas.microsoft.com/office/powerpoint/2010/main" val="3597487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Paper 2: Tasks ,Models and Measurement Systems (Laparoscopy)</a:t>
            </a:r>
          </a:p>
        </p:txBody>
      </p:sp>
      <p:sp>
        <p:nvSpPr>
          <p:cNvPr id="3" name="Content Placeholder 2"/>
          <p:cNvSpPr>
            <a:spLocks noGrp="1"/>
          </p:cNvSpPr>
          <p:nvPr>
            <p:ph idx="1"/>
          </p:nvPr>
        </p:nvSpPr>
        <p:spPr>
          <a:xfrm>
            <a:off x="0" y="2779839"/>
            <a:ext cx="8862007" cy="3648670"/>
          </a:xfrm>
        </p:spPr>
        <p:txBody>
          <a:bodyPr>
            <a:normAutofit lnSpcReduction="10000"/>
          </a:bodyPr>
          <a:lstStyle/>
          <a:p>
            <a:r>
              <a:rPr lang="en-US" dirty="0"/>
              <a:t>Types of tasks:</a:t>
            </a:r>
          </a:p>
          <a:p>
            <a:r>
              <a:rPr lang="en-US" dirty="0"/>
              <a:t>1) </a:t>
            </a:r>
            <a:r>
              <a:rPr lang="en-US" b="1" dirty="0"/>
              <a:t>Static</a:t>
            </a:r>
            <a:r>
              <a:rPr lang="en-US" dirty="0"/>
              <a:t> – opening and closing of instruments, no motion </a:t>
            </a:r>
          </a:p>
          <a:p>
            <a:r>
              <a:rPr lang="en-US" dirty="0"/>
              <a:t>of tool tip</a:t>
            </a:r>
          </a:p>
          <a:p>
            <a:r>
              <a:rPr lang="en-US" dirty="0"/>
              <a:t>2) </a:t>
            </a:r>
            <a:r>
              <a:rPr lang="en-US" b="1" dirty="0"/>
              <a:t>Simple navigation </a:t>
            </a:r>
            <a:r>
              <a:rPr lang="en-US" dirty="0"/>
              <a:t>– Operation game</a:t>
            </a:r>
          </a:p>
          <a:p>
            <a:r>
              <a:rPr lang="en-US" dirty="0"/>
              <a:t>3) </a:t>
            </a:r>
            <a:r>
              <a:rPr lang="en-US" b="1" dirty="0"/>
              <a:t>Manipulation </a:t>
            </a:r>
            <a:r>
              <a:rPr lang="en-US" dirty="0"/>
              <a:t>- pushing small object into </a:t>
            </a:r>
          </a:p>
          <a:p>
            <a:r>
              <a:rPr lang="en-US" dirty="0"/>
              <a:t>small aperture, instrument-instrument rope passing,</a:t>
            </a:r>
          </a:p>
          <a:p>
            <a:r>
              <a:rPr lang="en-US" dirty="0"/>
              <a:t>Cable passing, shape cutting, suturing, tying</a:t>
            </a:r>
          </a:p>
          <a:p>
            <a:r>
              <a:rPr lang="en-US" dirty="0"/>
              <a:t>Fundamentals of Laparoscopic skills (FLS)</a:t>
            </a:r>
          </a:p>
          <a:p>
            <a:endParaRPr lang="en-US" dirty="0"/>
          </a:p>
          <a:p>
            <a:endParaRPr lang="en-US" dirty="0"/>
          </a:p>
        </p:txBody>
      </p:sp>
      <p:pic>
        <p:nvPicPr>
          <p:cNvPr id="2052" name="Picture 4" descr="Image result for operation g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5963" y="1869990"/>
            <a:ext cx="3283526" cy="20978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8927" y="4419318"/>
            <a:ext cx="3326008" cy="2121254"/>
          </a:xfrm>
          <a:prstGeom prst="rect">
            <a:avLst/>
          </a:prstGeom>
        </p:spPr>
      </p:pic>
      <p:sp>
        <p:nvSpPr>
          <p:cNvPr id="4" name="TextBox 3"/>
          <p:cNvSpPr txBox="1"/>
          <p:nvPr/>
        </p:nvSpPr>
        <p:spPr>
          <a:xfrm>
            <a:off x="462102" y="1759527"/>
            <a:ext cx="6605257" cy="923330"/>
          </a:xfrm>
          <a:prstGeom prst="rect">
            <a:avLst/>
          </a:prstGeom>
          <a:noFill/>
        </p:spPr>
        <p:txBody>
          <a:bodyPr wrap="square" rtlCol="0">
            <a:spAutoFit/>
          </a:bodyPr>
          <a:lstStyle/>
          <a:p>
            <a:r>
              <a:rPr lang="en-US" dirty="0"/>
              <a:t>Lee, G., Lee, T., Dexter, D., Klein, R., &amp; Park, A. (2007). Methodological Infrastructure in Surgical Ergonomics: A Review of Tasks, Models, and Measurement Systems. </a:t>
            </a:r>
            <a:r>
              <a:rPr lang="en-US" i="1" dirty="0"/>
              <a:t>Surgical Innovation,</a:t>
            </a:r>
            <a:r>
              <a:rPr lang="en-US" dirty="0"/>
              <a:t> </a:t>
            </a:r>
            <a:r>
              <a:rPr lang="en-US" i="1" dirty="0"/>
              <a:t>14</a:t>
            </a:r>
            <a:r>
              <a:rPr lang="en-US" dirty="0"/>
              <a:t>(3), 153-167. </a:t>
            </a:r>
            <a:endParaRPr lang="en-US" dirty="0"/>
          </a:p>
        </p:txBody>
      </p:sp>
    </p:spTree>
    <p:extLst>
      <p:ext uri="{BB962C8B-B14F-4D97-AF65-F5344CB8AC3E}">
        <p14:creationId xmlns:p14="http://schemas.microsoft.com/office/powerpoint/2010/main" val="2924379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Environments for testing</a:t>
            </a:r>
          </a:p>
        </p:txBody>
      </p:sp>
      <p:sp>
        <p:nvSpPr>
          <p:cNvPr id="3" name="Content Placeholder 2"/>
          <p:cNvSpPr>
            <a:spLocks noGrp="1"/>
          </p:cNvSpPr>
          <p:nvPr>
            <p:ph idx="1"/>
          </p:nvPr>
        </p:nvSpPr>
        <p:spPr/>
        <p:txBody>
          <a:bodyPr>
            <a:normAutofit lnSpcReduction="10000"/>
          </a:bodyPr>
          <a:lstStyle/>
          <a:p>
            <a:r>
              <a:rPr lang="en-US" dirty="0"/>
              <a:t>1) </a:t>
            </a:r>
            <a:r>
              <a:rPr lang="en-US" b="1" dirty="0"/>
              <a:t>Operating Room- </a:t>
            </a:r>
            <a:r>
              <a:rPr lang="en-US" dirty="0"/>
              <a:t>on cadavers, phantoms</a:t>
            </a:r>
          </a:p>
          <a:p>
            <a:r>
              <a:rPr lang="en-US" dirty="0"/>
              <a:t>2) </a:t>
            </a:r>
            <a:r>
              <a:rPr lang="en-US" b="1" dirty="0"/>
              <a:t>Training box- </a:t>
            </a:r>
            <a:r>
              <a:rPr lang="en-US" dirty="0"/>
              <a:t>confined space roughly approximating the abdominal cavity into which ports may be placed to allow instrument access, camera within for recording</a:t>
            </a:r>
          </a:p>
          <a:p>
            <a:r>
              <a:rPr lang="en-US" dirty="0"/>
              <a:t>3) </a:t>
            </a:r>
            <a:r>
              <a:rPr lang="en-US" b="1" dirty="0"/>
              <a:t>Virtual Reality simulators – </a:t>
            </a:r>
            <a:r>
              <a:rPr lang="en-US" dirty="0"/>
              <a:t>visual, audio and haptic feedback</a:t>
            </a:r>
          </a:p>
          <a:p>
            <a:endParaRPr lang="en-US" dirty="0"/>
          </a:p>
          <a:p>
            <a:endParaRPr lang="en-US" dirty="0"/>
          </a:p>
          <a:p>
            <a:r>
              <a:rPr lang="en-US" dirty="0"/>
              <a:t>By measuring the success rate and speed of</a:t>
            </a:r>
          </a:p>
          <a:p>
            <a:r>
              <a:rPr lang="en-US" dirty="0"/>
              <a:t>completion, we can compare the</a:t>
            </a:r>
          </a:p>
          <a:p>
            <a:r>
              <a:rPr lang="en-US" dirty="0"/>
              <a:t>ergonomics of different instrument designs</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4344" y="3894772"/>
            <a:ext cx="4255655" cy="2834266"/>
          </a:xfrm>
          <a:prstGeom prst="rect">
            <a:avLst/>
          </a:prstGeom>
        </p:spPr>
      </p:pic>
    </p:spTree>
    <p:extLst>
      <p:ext uri="{BB962C8B-B14F-4D97-AF65-F5344CB8AC3E}">
        <p14:creationId xmlns:p14="http://schemas.microsoft.com/office/powerpoint/2010/main" val="1294799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methods</a:t>
            </a:r>
          </a:p>
        </p:txBody>
      </p:sp>
      <p:sp>
        <p:nvSpPr>
          <p:cNvPr id="3" name="Content Placeholder 2"/>
          <p:cNvSpPr>
            <a:spLocks noGrp="1"/>
          </p:cNvSpPr>
          <p:nvPr>
            <p:ph idx="1"/>
          </p:nvPr>
        </p:nvSpPr>
        <p:spPr>
          <a:xfrm>
            <a:off x="676657" y="2011681"/>
            <a:ext cx="7857743" cy="1895302"/>
          </a:xfrm>
        </p:spPr>
        <p:txBody>
          <a:bodyPr>
            <a:normAutofit/>
          </a:bodyPr>
          <a:lstStyle/>
          <a:p>
            <a:r>
              <a:rPr lang="en-US" dirty="0"/>
              <a:t>1) Self-reported (subjective). Study participants fill out questionnaires, surveys</a:t>
            </a:r>
          </a:p>
          <a:p>
            <a:r>
              <a:rPr lang="en-US" dirty="0" err="1"/>
              <a:t>Eg</a:t>
            </a:r>
            <a:r>
              <a:rPr lang="en-US" dirty="0"/>
              <a:t>: Subjective Mental Effort Questionnaire (SMEQ) and the Local Experienced Discomfort (LED) scale</a:t>
            </a:r>
          </a:p>
          <a:p>
            <a:endParaRPr lang="en-US" dirty="0"/>
          </a:p>
          <a:p>
            <a:endParaRPr lang="en-US" dirty="0"/>
          </a:p>
        </p:txBody>
      </p:sp>
      <p:pic>
        <p:nvPicPr>
          <p:cNvPr id="4" name="Picture 3"/>
          <p:cNvPicPr>
            <a:picLocks noChangeAspect="1"/>
          </p:cNvPicPr>
          <p:nvPr/>
        </p:nvPicPr>
        <p:blipFill>
          <a:blip r:embed="rId3"/>
          <a:stretch>
            <a:fillRect/>
          </a:stretch>
        </p:blipFill>
        <p:spPr>
          <a:xfrm>
            <a:off x="8354291" y="282080"/>
            <a:ext cx="3667125" cy="6373210"/>
          </a:xfrm>
          <a:prstGeom prst="rect">
            <a:avLst/>
          </a:prstGeom>
        </p:spPr>
      </p:pic>
      <p:sp>
        <p:nvSpPr>
          <p:cNvPr id="5" name="TextBox 4"/>
          <p:cNvSpPr txBox="1"/>
          <p:nvPr/>
        </p:nvSpPr>
        <p:spPr>
          <a:xfrm>
            <a:off x="5444836" y="4585856"/>
            <a:ext cx="3048000" cy="2031325"/>
          </a:xfrm>
          <a:prstGeom prst="rect">
            <a:avLst/>
          </a:prstGeom>
          <a:noFill/>
        </p:spPr>
        <p:txBody>
          <a:bodyPr wrap="square" rtlCol="0">
            <a:spAutoFit/>
          </a:bodyPr>
          <a:lstStyle/>
          <a:p>
            <a:r>
              <a:rPr lang="en-US" dirty="0"/>
              <a:t>SMEQ</a:t>
            </a:r>
          </a:p>
          <a:p>
            <a:endParaRPr lang="en-US" dirty="0"/>
          </a:p>
          <a:p>
            <a:r>
              <a:rPr lang="en-US" dirty="0"/>
              <a:t>Subjective Mental Effort Questionnaire</a:t>
            </a:r>
            <a:endParaRPr lang="en-US" dirty="0"/>
          </a:p>
          <a:p>
            <a:endParaRPr lang="en-US" dirty="0"/>
          </a:p>
          <a:p>
            <a:r>
              <a:rPr lang="en-US" dirty="0"/>
              <a:t>Olivier et al., Surgical Endoscopy 2009</a:t>
            </a:r>
          </a:p>
        </p:txBody>
      </p:sp>
    </p:spTree>
    <p:extLst>
      <p:ext uri="{BB962C8B-B14F-4D97-AF65-F5344CB8AC3E}">
        <p14:creationId xmlns:p14="http://schemas.microsoft.com/office/powerpoint/2010/main" val="701419285"/>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TM03457491[[fn=Metropolitan]]</Template>
  <TotalTime>747</TotalTime>
  <Words>2030</Words>
  <Application>Microsoft Office PowerPoint</Application>
  <PresentationFormat>Widescreen</PresentationFormat>
  <Paragraphs>246</Paragraphs>
  <Slides>23</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Metropolitan</vt:lpstr>
      <vt:lpstr>Seminar/Literature Review: Surgical Instrument Ergonomics    Surgical Instruments for Robotic Open Microsurgery</vt:lpstr>
      <vt:lpstr>Aim</vt:lpstr>
      <vt:lpstr>Areas for improving ergonomics</vt:lpstr>
      <vt:lpstr>Patkin, M. (1977), ERGONOMICS APPLIED TO THE PRACTICE OF MICROSURGERY. Australian and New Zealand Journal of Surgery, 47: 320–329. </vt:lpstr>
      <vt:lpstr>Handle design</vt:lpstr>
      <vt:lpstr>Assessment</vt:lpstr>
      <vt:lpstr>Paper 2: Tasks ,Models and Measurement Systems (Laparoscopy)</vt:lpstr>
      <vt:lpstr>Environments for testing</vt:lpstr>
      <vt:lpstr>Measurement methods</vt:lpstr>
      <vt:lpstr>LED  Local Experienced Discomfort  Olivier et al, Surgical endoscopy 2009</vt:lpstr>
      <vt:lpstr>Measurement methods</vt:lpstr>
      <vt:lpstr>b) EMG- Electro-myography</vt:lpstr>
      <vt:lpstr>c) Force plate Systems</vt:lpstr>
      <vt:lpstr>Assessment</vt:lpstr>
      <vt:lpstr>Paper 3: Rapid Entire Body Assessment (REBA)</vt:lpstr>
      <vt:lpstr>REBA scores</vt:lpstr>
      <vt:lpstr>REBA scores</vt:lpstr>
      <vt:lpstr>Example- physiotherapist with patient</vt:lpstr>
      <vt:lpstr>A-B table and activity score</vt:lpstr>
      <vt:lpstr>REBA action level</vt:lpstr>
      <vt:lpstr>REBA software</vt:lpstr>
      <vt:lpstr>Assessment</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Literature Review Surgical Instruments for Robotic Open Microsurgery</dc:title>
  <dc:creator>Radhika Rajaram</dc:creator>
  <cp:lastModifiedBy>Radhika Rajaram</cp:lastModifiedBy>
  <cp:revision>48</cp:revision>
  <dcterms:created xsi:type="dcterms:W3CDTF">2017-03-07T05:36:53Z</dcterms:created>
  <dcterms:modified xsi:type="dcterms:W3CDTF">2017-03-07T18:10:58Z</dcterms:modified>
</cp:coreProperties>
</file>