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7" r:id="rId2"/>
    <p:sldId id="258" r:id="rId3"/>
    <p:sldId id="259" r:id="rId4"/>
    <p:sldId id="260" r:id="rId5"/>
    <p:sldId id="261" r:id="rId6"/>
    <p:sldId id="273" r:id="rId7"/>
    <p:sldId id="262" r:id="rId8"/>
    <p:sldId id="265" r:id="rId9"/>
    <p:sldId id="263" r:id="rId10"/>
    <p:sldId id="264" r:id="rId11"/>
    <p:sldId id="274" r:id="rId12"/>
    <p:sldId id="275" r:id="rId13"/>
    <p:sldId id="266" r:id="rId14"/>
    <p:sldId id="267" r:id="rId15"/>
    <p:sldId id="272" r:id="rId16"/>
    <p:sldId id="270" r:id="rId17"/>
    <p:sldId id="268" r:id="rId18"/>
    <p:sldId id="27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2"/>
    <p:restoredTop sz="95232" autoAdjust="0"/>
  </p:normalViewPr>
  <p:slideViewPr>
    <p:cSldViewPr snapToGrid="0" snapToObjects="1">
      <p:cViewPr varScale="1">
        <p:scale>
          <a:sx n="122" d="100"/>
          <a:sy n="122" d="100"/>
        </p:scale>
        <p:origin x="132" y="9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D15D73-8EFF-0849-ABA3-0B4F08DF8E7A}" type="datetimeFigureOut">
              <a:rPr lang="en-US" smtClean="0"/>
              <a:t>2/26/2019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A187A2-260E-134B-A18C-B3DFA2540978}" type="slidenum">
              <a:rPr lang="en-US" smtClean="0"/>
              <a:t>‹#›</a:t>
            </a:fld>
            <a:endParaRPr lang="en-US"/>
          </a:p>
        </p:txBody>
      </p:sp>
    </p:spTree>
    <p:extLst>
      <p:ext uri="{BB962C8B-B14F-4D97-AF65-F5344CB8AC3E}">
        <p14:creationId xmlns:p14="http://schemas.microsoft.com/office/powerpoint/2010/main" val="1825304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174D300E-617F-AC4B-BE0F-46B74994F7D2}" type="slidenum">
              <a:rPr lang="en-US" smtClean="0"/>
              <a:t>1</a:t>
            </a:fld>
            <a:endParaRPr lang="en-US"/>
          </a:p>
        </p:txBody>
      </p:sp>
    </p:spTree>
    <p:extLst>
      <p:ext uri="{BB962C8B-B14F-4D97-AF65-F5344CB8AC3E}">
        <p14:creationId xmlns:p14="http://schemas.microsoft.com/office/powerpoint/2010/main" val="335934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all signals reached probe, we record it and change it into temperature image with the help of machine learning.</a:t>
            </a:r>
            <a:r>
              <a:rPr lang="en-US" baseline="0" dirty="0"/>
              <a:t>	</a:t>
            </a:r>
            <a:endParaRPr lang="en-US" dirty="0"/>
          </a:p>
        </p:txBody>
      </p:sp>
      <p:sp>
        <p:nvSpPr>
          <p:cNvPr id="4" name="Slide Number Placeholder 3"/>
          <p:cNvSpPr>
            <a:spLocks noGrp="1"/>
          </p:cNvSpPr>
          <p:nvPr>
            <p:ph type="sldNum" sz="quarter" idx="10"/>
          </p:nvPr>
        </p:nvSpPr>
        <p:spPr/>
        <p:txBody>
          <a:bodyPr/>
          <a:lstStyle/>
          <a:p>
            <a:fld id="{42C550AC-FF7F-EB44-941C-02B0C63F0790}" type="slidenum">
              <a:rPr lang="en-US" smtClean="0"/>
              <a:t>10</a:t>
            </a:fld>
            <a:endParaRPr lang="en-US"/>
          </a:p>
        </p:txBody>
      </p:sp>
    </p:spTree>
    <p:extLst>
      <p:ext uri="{BB962C8B-B14F-4D97-AF65-F5344CB8AC3E}">
        <p14:creationId xmlns:p14="http://schemas.microsoft.com/office/powerpoint/2010/main" val="369034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all signals reached probe, we record it and change it into temperature image with the help of machine learning.</a:t>
            </a:r>
            <a:r>
              <a:rPr lang="en-US" baseline="0" dirty="0"/>
              <a:t>	</a:t>
            </a:r>
            <a:endParaRPr lang="en-US" dirty="0"/>
          </a:p>
        </p:txBody>
      </p:sp>
      <p:sp>
        <p:nvSpPr>
          <p:cNvPr id="4" name="Slide Number Placeholder 3"/>
          <p:cNvSpPr>
            <a:spLocks noGrp="1"/>
          </p:cNvSpPr>
          <p:nvPr>
            <p:ph type="sldNum" sz="quarter" idx="10"/>
          </p:nvPr>
        </p:nvSpPr>
        <p:spPr/>
        <p:txBody>
          <a:bodyPr/>
          <a:lstStyle/>
          <a:p>
            <a:fld id="{42C550AC-FF7F-EB44-941C-02B0C63F0790}" type="slidenum">
              <a:rPr lang="en-US" smtClean="0"/>
              <a:t>11</a:t>
            </a:fld>
            <a:endParaRPr lang="en-US"/>
          </a:p>
        </p:txBody>
      </p:sp>
    </p:spTree>
    <p:extLst>
      <p:ext uri="{BB962C8B-B14F-4D97-AF65-F5344CB8AC3E}">
        <p14:creationId xmlns:p14="http://schemas.microsoft.com/office/powerpoint/2010/main" val="2523348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all signals reached probe, we record it and change it into temperature image with the help of machine learning.</a:t>
            </a:r>
            <a:r>
              <a:rPr lang="en-US" baseline="0" dirty="0"/>
              <a:t>	</a:t>
            </a:r>
            <a:endParaRPr lang="en-US" dirty="0"/>
          </a:p>
        </p:txBody>
      </p:sp>
      <p:sp>
        <p:nvSpPr>
          <p:cNvPr id="4" name="Slide Number Placeholder 3"/>
          <p:cNvSpPr>
            <a:spLocks noGrp="1"/>
          </p:cNvSpPr>
          <p:nvPr>
            <p:ph type="sldNum" sz="quarter" idx="10"/>
          </p:nvPr>
        </p:nvSpPr>
        <p:spPr/>
        <p:txBody>
          <a:bodyPr/>
          <a:lstStyle/>
          <a:p>
            <a:fld id="{42C550AC-FF7F-EB44-941C-02B0C63F0790}" type="slidenum">
              <a:rPr lang="en-US" smtClean="0"/>
              <a:t>12</a:t>
            </a:fld>
            <a:endParaRPr lang="en-US"/>
          </a:p>
        </p:txBody>
      </p:sp>
    </p:spTree>
    <p:extLst>
      <p:ext uri="{BB962C8B-B14F-4D97-AF65-F5344CB8AC3E}">
        <p14:creationId xmlns:p14="http://schemas.microsoft.com/office/powerpoint/2010/main" val="1016098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C550AC-FF7F-EB44-941C-02B0C63F0790}" type="slidenum">
              <a:rPr lang="en-US" smtClean="0"/>
              <a:t>13</a:t>
            </a:fld>
            <a:endParaRPr lang="en-US"/>
          </a:p>
        </p:txBody>
      </p:sp>
    </p:spTree>
    <p:extLst>
      <p:ext uri="{BB962C8B-B14F-4D97-AF65-F5344CB8AC3E}">
        <p14:creationId xmlns:p14="http://schemas.microsoft.com/office/powerpoint/2010/main" val="19792220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C550AC-FF7F-EB44-941C-02B0C63F0790}" type="slidenum">
              <a:rPr lang="en-US" smtClean="0"/>
              <a:t>14</a:t>
            </a:fld>
            <a:endParaRPr lang="en-US"/>
          </a:p>
        </p:txBody>
      </p:sp>
    </p:spTree>
    <p:extLst>
      <p:ext uri="{BB962C8B-B14F-4D97-AF65-F5344CB8AC3E}">
        <p14:creationId xmlns:p14="http://schemas.microsoft.com/office/powerpoint/2010/main" val="1504138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C550AC-FF7F-EB44-941C-02B0C63F0790}" type="slidenum">
              <a:rPr lang="en-US" smtClean="0"/>
              <a:t>15</a:t>
            </a:fld>
            <a:endParaRPr lang="en-US"/>
          </a:p>
        </p:txBody>
      </p:sp>
    </p:spTree>
    <p:extLst>
      <p:ext uri="{BB962C8B-B14F-4D97-AF65-F5344CB8AC3E}">
        <p14:creationId xmlns:p14="http://schemas.microsoft.com/office/powerpoint/2010/main" val="2056669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C550AC-FF7F-EB44-941C-02B0C63F0790}" type="slidenum">
              <a:rPr lang="en-US" smtClean="0"/>
              <a:t>16</a:t>
            </a:fld>
            <a:endParaRPr lang="en-US"/>
          </a:p>
        </p:txBody>
      </p:sp>
    </p:spTree>
    <p:extLst>
      <p:ext uri="{BB962C8B-B14F-4D97-AF65-F5344CB8AC3E}">
        <p14:creationId xmlns:p14="http://schemas.microsoft.com/office/powerpoint/2010/main" val="21286070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C550AC-FF7F-EB44-941C-02B0C63F0790}" type="slidenum">
              <a:rPr lang="en-US" smtClean="0"/>
              <a:t>17</a:t>
            </a:fld>
            <a:endParaRPr lang="en-US"/>
          </a:p>
        </p:txBody>
      </p:sp>
    </p:spTree>
    <p:extLst>
      <p:ext uri="{BB962C8B-B14F-4D97-AF65-F5344CB8AC3E}">
        <p14:creationId xmlns:p14="http://schemas.microsoft.com/office/powerpoint/2010/main" val="17356737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C550AC-FF7F-EB44-941C-02B0C63F0790}" type="slidenum">
              <a:rPr lang="en-US" smtClean="0"/>
              <a:t>18</a:t>
            </a:fld>
            <a:endParaRPr lang="en-US"/>
          </a:p>
        </p:txBody>
      </p:sp>
    </p:spTree>
    <p:extLst>
      <p:ext uri="{BB962C8B-B14F-4D97-AF65-F5344CB8AC3E}">
        <p14:creationId xmlns:p14="http://schemas.microsoft.com/office/powerpoint/2010/main" val="2939176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ask you a question. What is one of the most dangerous illness in the world?</a:t>
            </a:r>
          </a:p>
          <a:p>
            <a:r>
              <a:rPr lang="en-US" baseline="0" dirty="0"/>
              <a:t>Cancer is one of them, right?</a:t>
            </a:r>
          </a:p>
          <a:p>
            <a:r>
              <a:rPr lang="en-US" baseline="0" dirty="0"/>
              <a:t>			</a:t>
            </a:r>
            <a:endParaRPr lang="en-US" dirty="0"/>
          </a:p>
        </p:txBody>
      </p:sp>
      <p:sp>
        <p:nvSpPr>
          <p:cNvPr id="4" name="Slide Number Placeholder 3"/>
          <p:cNvSpPr>
            <a:spLocks noGrp="1"/>
          </p:cNvSpPr>
          <p:nvPr>
            <p:ph type="sldNum" sz="quarter" idx="10"/>
          </p:nvPr>
        </p:nvSpPr>
        <p:spPr/>
        <p:txBody>
          <a:bodyPr/>
          <a:lstStyle/>
          <a:p>
            <a:fld id="{42C550AC-FF7F-EB44-941C-02B0C63F0790}" type="slidenum">
              <a:rPr lang="en-US" smtClean="0"/>
              <a:t>2</a:t>
            </a:fld>
            <a:endParaRPr lang="en-US"/>
          </a:p>
        </p:txBody>
      </p:sp>
    </p:spTree>
    <p:extLst>
      <p:ext uri="{BB962C8B-B14F-4D97-AF65-F5344CB8AC3E}">
        <p14:creationId xmlns:p14="http://schemas.microsoft.com/office/powerpoint/2010/main" val="280087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doctors usually do with cancer?</a:t>
            </a:r>
          </a:p>
          <a:p>
            <a:r>
              <a:rPr lang="en-US" dirty="0"/>
              <a:t>They perform a surgery on patients. </a:t>
            </a:r>
            <a:r>
              <a:rPr lang="en-US" altLang="zh-CN" dirty="0"/>
              <a:t>They cut into body and excise the </a:t>
            </a:r>
            <a:r>
              <a:rPr lang="en-US" altLang="zh-CN" dirty="0" err="1"/>
              <a:t>tumour</a:t>
            </a:r>
            <a:r>
              <a:rPr lang="en-US" altLang="zh-CN" dirty="0"/>
              <a:t>. However, such a surgery will leave a permanent scar and great pain on patient.</a:t>
            </a:r>
            <a:endParaRPr lang="en-US" dirty="0"/>
          </a:p>
        </p:txBody>
      </p:sp>
      <p:sp>
        <p:nvSpPr>
          <p:cNvPr id="4" name="Slide Number Placeholder 3"/>
          <p:cNvSpPr>
            <a:spLocks noGrp="1"/>
          </p:cNvSpPr>
          <p:nvPr>
            <p:ph type="sldNum" sz="quarter" idx="10"/>
          </p:nvPr>
        </p:nvSpPr>
        <p:spPr/>
        <p:txBody>
          <a:bodyPr/>
          <a:lstStyle/>
          <a:p>
            <a:fld id="{42C550AC-FF7F-EB44-941C-02B0C63F0790}" type="slidenum">
              <a:rPr lang="en-US" smtClean="0"/>
              <a:t>3</a:t>
            </a:fld>
            <a:endParaRPr lang="en-US"/>
          </a:p>
        </p:txBody>
      </p:sp>
    </p:spTree>
    <p:extLst>
      <p:ext uri="{BB962C8B-B14F-4D97-AF65-F5344CB8AC3E}">
        <p14:creationId xmlns:p14="http://schemas.microsoft.com/office/powerpoint/2010/main" val="913406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a new technology called HIFU which is high intensity focused ultrasound. The machine is placed at the bottom of a patient and it send ultrasound focused on the tissue to increase the temperature. With the doctors’ operation, the machine ablate different small areas in the tissue and finally ablate all of them.</a:t>
            </a:r>
          </a:p>
        </p:txBody>
      </p:sp>
      <p:sp>
        <p:nvSpPr>
          <p:cNvPr id="4" name="Slide Number Placeholder 3"/>
          <p:cNvSpPr>
            <a:spLocks noGrp="1"/>
          </p:cNvSpPr>
          <p:nvPr>
            <p:ph type="sldNum" sz="quarter" idx="10"/>
          </p:nvPr>
        </p:nvSpPr>
        <p:spPr/>
        <p:txBody>
          <a:bodyPr/>
          <a:lstStyle/>
          <a:p>
            <a:fld id="{42C550AC-FF7F-EB44-941C-02B0C63F0790}" type="slidenum">
              <a:rPr lang="en-US" smtClean="0"/>
              <a:t>4</a:t>
            </a:fld>
            <a:endParaRPr lang="en-US"/>
          </a:p>
        </p:txBody>
      </p:sp>
    </p:spTree>
    <p:extLst>
      <p:ext uri="{BB962C8B-B14F-4D97-AF65-F5344CB8AC3E}">
        <p14:creationId xmlns:p14="http://schemas.microsoft.com/office/powerpoint/2010/main" val="3297549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 challenge is how to know whether the tissue has been ablated or not. We do not want healthy tissues ablated while leave </a:t>
            </a:r>
            <a:r>
              <a:rPr lang="en-US" dirty="0" err="1"/>
              <a:t>tumour</a:t>
            </a:r>
            <a:r>
              <a:rPr lang="en-US" dirty="0"/>
              <a:t> alive. Current solution is using MRI. They put patient into MRI machine. They use HIFU system to ablate the </a:t>
            </a:r>
            <a:r>
              <a:rPr lang="en-US" dirty="0" err="1"/>
              <a:t>tumour</a:t>
            </a:r>
            <a:r>
              <a:rPr lang="en-US" dirty="0"/>
              <a:t> and use MRI to monitor the temperature. The top right picture shows what the tissue looks like before ablation and the bottom right one shows the temperature during ablation. It is obvious that the temperature rises in a certain area.</a:t>
            </a:r>
          </a:p>
          <a:p>
            <a:r>
              <a:rPr lang="en-US" dirty="0"/>
              <a:t>The advantage of MRI is that it monitor the temperature accurately. It is a mature solution and widely used today.</a:t>
            </a:r>
          </a:p>
          <a:p>
            <a:r>
              <a:rPr lang="en-US" dirty="0"/>
              <a:t>However, MRI is extremely expensive and it is not portable. MRI is heavy and you need to build a room for this. Also, some patients have </a:t>
            </a:r>
            <a:r>
              <a:rPr lang="en-US" dirty="0" err="1"/>
              <a:t>contraindiction</a:t>
            </a:r>
            <a:r>
              <a:rPr lang="en-US" dirty="0"/>
              <a:t> with MRI. They are afraid of staying there. It makes them uncomfortable. </a:t>
            </a:r>
            <a:endParaRPr lang="en-US" baseline="0"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42C550AC-FF7F-EB44-941C-02B0C63F0790}" type="slidenum">
              <a:rPr lang="en-US" smtClean="0"/>
              <a:t>5</a:t>
            </a:fld>
            <a:endParaRPr lang="en-US"/>
          </a:p>
        </p:txBody>
      </p:sp>
    </p:spTree>
    <p:extLst>
      <p:ext uri="{BB962C8B-B14F-4D97-AF65-F5344CB8AC3E}">
        <p14:creationId xmlns:p14="http://schemas.microsoft.com/office/powerpoint/2010/main" val="2841748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our goal is to design a machine which is portable, low-cost so that every hospital can afford that. Easy to use so that doctors put more attention on ablating the tissue instead of operating the machine. Also, the image should be high quality and accurate.</a:t>
            </a:r>
            <a:r>
              <a:rPr lang="en-US" baseline="0" dirty="0"/>
              <a:t>	</a:t>
            </a:r>
            <a:endParaRPr lang="en-US" dirty="0"/>
          </a:p>
        </p:txBody>
      </p:sp>
      <p:sp>
        <p:nvSpPr>
          <p:cNvPr id="4" name="Slide Number Placeholder 3"/>
          <p:cNvSpPr>
            <a:spLocks noGrp="1"/>
          </p:cNvSpPr>
          <p:nvPr>
            <p:ph type="sldNum" sz="quarter" idx="10"/>
          </p:nvPr>
        </p:nvSpPr>
        <p:spPr/>
        <p:txBody>
          <a:bodyPr/>
          <a:lstStyle/>
          <a:p>
            <a:fld id="{42C550AC-FF7F-EB44-941C-02B0C63F0790}" type="slidenum">
              <a:rPr lang="en-US" smtClean="0"/>
              <a:t>6</a:t>
            </a:fld>
            <a:endParaRPr lang="en-US"/>
          </a:p>
        </p:txBody>
      </p:sp>
    </p:spTree>
    <p:extLst>
      <p:ext uri="{BB962C8B-B14F-4D97-AF65-F5344CB8AC3E}">
        <p14:creationId xmlns:p14="http://schemas.microsoft.com/office/powerpoint/2010/main" val="4079985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solution is HIFU monitoring. Since we use HIFU to ablate, why don’t we use it to monitor at the same time. This is what our setup looks like. There are two phases, first we generate ultrasound focused on the target to ablate it. Then, with function generators and amplifiers, we generate ultrasound signals and received by MRI-compatible PVDF receiver. These signals can help us generate the temperature image. These two phases are conducted one after another. Since ultrasound is a kind of wave, it is able to be received in anywhere else. Thus, we set a receiver on the top to receive these signals, where all signals sent from HIFU can be received. With these raw data, we are able to generate a temperature image and tell doctors whether the tissue has been ablated.</a:t>
            </a:r>
          </a:p>
          <a:p>
            <a:r>
              <a:rPr lang="en-US" baseline="0" dirty="0"/>
              <a:t>			</a:t>
            </a:r>
            <a:endParaRPr lang="en-US" dirty="0"/>
          </a:p>
        </p:txBody>
      </p:sp>
      <p:sp>
        <p:nvSpPr>
          <p:cNvPr id="4" name="Slide Number Placeholder 3"/>
          <p:cNvSpPr>
            <a:spLocks noGrp="1"/>
          </p:cNvSpPr>
          <p:nvPr>
            <p:ph type="sldNum" sz="quarter" idx="10"/>
          </p:nvPr>
        </p:nvSpPr>
        <p:spPr/>
        <p:txBody>
          <a:bodyPr/>
          <a:lstStyle/>
          <a:p>
            <a:fld id="{42C550AC-FF7F-EB44-941C-02B0C63F0790}" type="slidenum">
              <a:rPr lang="en-US" smtClean="0"/>
              <a:t>7</a:t>
            </a:fld>
            <a:endParaRPr lang="en-US"/>
          </a:p>
        </p:txBody>
      </p:sp>
    </p:spTree>
    <p:extLst>
      <p:ext uri="{BB962C8B-B14F-4D97-AF65-F5344CB8AC3E}">
        <p14:creationId xmlns:p14="http://schemas.microsoft.com/office/powerpoint/2010/main" val="1263896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how our experimental setup looks like. We have a HIFU at the bottom which conduct two different phases. Specifically, the first one is to send high intensity ultrasound to ablate the tissue. The second one is to send signals which is received by US probe in order to monitor the temperature in the phantom. The phantom in the middle is made by </a:t>
            </a:r>
            <a:r>
              <a:rPr lang="en-US" dirty="0" err="1"/>
              <a:t>Younsu</a:t>
            </a:r>
            <a:r>
              <a:rPr lang="en-US" dirty="0"/>
              <a:t> and I will learn how to make it before I conduct experiment </a:t>
            </a:r>
            <a:r>
              <a:rPr lang="en-US" dirty="0" err="1"/>
              <a:t>indenpendently</a:t>
            </a:r>
            <a:r>
              <a:rPr lang="en-US" dirty="0"/>
              <a:t>. The top one is US probe which has 128 elements which means we can receive signals from 128 places to get more information.</a:t>
            </a:r>
          </a:p>
        </p:txBody>
      </p:sp>
      <p:sp>
        <p:nvSpPr>
          <p:cNvPr id="4" name="Slide Number Placeholder 3"/>
          <p:cNvSpPr>
            <a:spLocks noGrp="1"/>
          </p:cNvSpPr>
          <p:nvPr>
            <p:ph type="sldNum" sz="quarter" idx="10"/>
          </p:nvPr>
        </p:nvSpPr>
        <p:spPr/>
        <p:txBody>
          <a:bodyPr/>
          <a:lstStyle/>
          <a:p>
            <a:fld id="{42C550AC-FF7F-EB44-941C-02B0C63F0790}" type="slidenum">
              <a:rPr lang="en-US" smtClean="0"/>
              <a:t>8</a:t>
            </a:fld>
            <a:endParaRPr lang="en-US"/>
          </a:p>
        </p:txBody>
      </p:sp>
    </p:spTree>
    <p:extLst>
      <p:ext uri="{BB962C8B-B14F-4D97-AF65-F5344CB8AC3E}">
        <p14:creationId xmlns:p14="http://schemas.microsoft.com/office/powerpoint/2010/main" val="2813867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principle of this machine is that speed of sound and</a:t>
            </a:r>
            <a:r>
              <a:rPr lang="zh-CN" altLang="en-US" dirty="0"/>
              <a:t> </a:t>
            </a:r>
            <a:r>
              <a:rPr lang="en-US" altLang="zh-CN" dirty="0"/>
              <a:t>attenuation</a:t>
            </a:r>
            <a:r>
              <a:rPr lang="en-US" dirty="0"/>
              <a:t> changes with temperature. As is shown in the picture, as the temperature increases, the speed of sound will also increase while decreasing the time of flight. Thus, signals sent with different temperature have different time to reach the receiver. Also, as the temperature increases, the attenuation coefficient will first decrease then increase. So the signal will have different intensity when reaching the receiver.</a:t>
            </a:r>
            <a:endParaRPr lang="en-US" baseline="0"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42C550AC-FF7F-EB44-941C-02B0C63F0790}" type="slidenum">
              <a:rPr lang="en-US" smtClean="0"/>
              <a:t>9</a:t>
            </a:fld>
            <a:endParaRPr lang="en-US"/>
          </a:p>
        </p:txBody>
      </p:sp>
    </p:spTree>
    <p:extLst>
      <p:ext uri="{BB962C8B-B14F-4D97-AF65-F5344CB8AC3E}">
        <p14:creationId xmlns:p14="http://schemas.microsoft.com/office/powerpoint/2010/main" val="1799701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26D0E0F-71B1-A740-9C27-BADB0FF047CD}" type="datetimeFigureOut">
              <a:rPr lang="en-US" smtClean="0"/>
              <a:t>2/26/2019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C6E398-9417-E741-BFFC-7477F592D70A}" type="slidenum">
              <a:rPr lang="en-US" smtClean="0"/>
              <a:t>‹#›</a:t>
            </a:fld>
            <a:endParaRPr lang="en-US"/>
          </a:p>
        </p:txBody>
      </p:sp>
    </p:spTree>
    <p:extLst>
      <p:ext uri="{BB962C8B-B14F-4D97-AF65-F5344CB8AC3E}">
        <p14:creationId xmlns:p14="http://schemas.microsoft.com/office/powerpoint/2010/main" val="1994672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6D0E0F-71B1-A740-9C27-BADB0FF047CD}" type="datetimeFigureOut">
              <a:rPr lang="en-US" smtClean="0"/>
              <a:t>2/26/2019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C6E398-9417-E741-BFFC-7477F592D70A}" type="slidenum">
              <a:rPr lang="en-US" smtClean="0"/>
              <a:t>‹#›</a:t>
            </a:fld>
            <a:endParaRPr lang="en-US"/>
          </a:p>
        </p:txBody>
      </p:sp>
    </p:spTree>
    <p:extLst>
      <p:ext uri="{BB962C8B-B14F-4D97-AF65-F5344CB8AC3E}">
        <p14:creationId xmlns:p14="http://schemas.microsoft.com/office/powerpoint/2010/main" val="478578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6D0E0F-71B1-A740-9C27-BADB0FF047CD}" type="datetimeFigureOut">
              <a:rPr lang="en-US" smtClean="0"/>
              <a:t>2/26/2019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C6E398-9417-E741-BFFC-7477F592D70A}" type="slidenum">
              <a:rPr lang="en-US" smtClean="0"/>
              <a:t>‹#›</a:t>
            </a:fld>
            <a:endParaRPr lang="en-US"/>
          </a:p>
        </p:txBody>
      </p:sp>
    </p:spTree>
    <p:extLst>
      <p:ext uri="{BB962C8B-B14F-4D97-AF65-F5344CB8AC3E}">
        <p14:creationId xmlns:p14="http://schemas.microsoft.com/office/powerpoint/2010/main" val="1146826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6D0E0F-71B1-A740-9C27-BADB0FF047CD}" type="datetimeFigureOut">
              <a:rPr lang="en-US" smtClean="0"/>
              <a:t>2/26/2019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C6E398-9417-E741-BFFC-7477F592D70A}" type="slidenum">
              <a:rPr lang="en-US" smtClean="0"/>
              <a:t>‹#›</a:t>
            </a:fld>
            <a:endParaRPr lang="en-US"/>
          </a:p>
        </p:txBody>
      </p:sp>
    </p:spTree>
    <p:extLst>
      <p:ext uri="{BB962C8B-B14F-4D97-AF65-F5344CB8AC3E}">
        <p14:creationId xmlns:p14="http://schemas.microsoft.com/office/powerpoint/2010/main" val="1839459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6D0E0F-71B1-A740-9C27-BADB0FF047CD}" type="datetimeFigureOut">
              <a:rPr lang="en-US" smtClean="0"/>
              <a:t>2/26/2019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C6E398-9417-E741-BFFC-7477F592D70A}" type="slidenum">
              <a:rPr lang="en-US" smtClean="0"/>
              <a:t>‹#›</a:t>
            </a:fld>
            <a:endParaRPr lang="en-US"/>
          </a:p>
        </p:txBody>
      </p:sp>
    </p:spTree>
    <p:extLst>
      <p:ext uri="{BB962C8B-B14F-4D97-AF65-F5344CB8AC3E}">
        <p14:creationId xmlns:p14="http://schemas.microsoft.com/office/powerpoint/2010/main" val="618797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6D0E0F-71B1-A740-9C27-BADB0FF047CD}" type="datetimeFigureOut">
              <a:rPr lang="en-US" smtClean="0"/>
              <a:t>2/26/2019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C6E398-9417-E741-BFFC-7477F592D70A}" type="slidenum">
              <a:rPr lang="en-US" smtClean="0"/>
              <a:t>‹#›</a:t>
            </a:fld>
            <a:endParaRPr lang="en-US"/>
          </a:p>
        </p:txBody>
      </p:sp>
    </p:spTree>
    <p:extLst>
      <p:ext uri="{BB962C8B-B14F-4D97-AF65-F5344CB8AC3E}">
        <p14:creationId xmlns:p14="http://schemas.microsoft.com/office/powerpoint/2010/main" val="2009948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6D0E0F-71B1-A740-9C27-BADB0FF047CD}" type="datetimeFigureOut">
              <a:rPr lang="en-US" smtClean="0"/>
              <a:t>2/26/2019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C6E398-9417-E741-BFFC-7477F592D70A}" type="slidenum">
              <a:rPr lang="en-US" smtClean="0"/>
              <a:t>‹#›</a:t>
            </a:fld>
            <a:endParaRPr lang="en-US"/>
          </a:p>
        </p:txBody>
      </p:sp>
    </p:spTree>
    <p:extLst>
      <p:ext uri="{BB962C8B-B14F-4D97-AF65-F5344CB8AC3E}">
        <p14:creationId xmlns:p14="http://schemas.microsoft.com/office/powerpoint/2010/main" val="1287294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6D0E0F-71B1-A740-9C27-BADB0FF047CD}" type="datetimeFigureOut">
              <a:rPr lang="en-US" smtClean="0"/>
              <a:t>2/26/2019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C6E398-9417-E741-BFFC-7477F592D70A}" type="slidenum">
              <a:rPr lang="en-US" smtClean="0"/>
              <a:t>‹#›</a:t>
            </a:fld>
            <a:endParaRPr lang="en-US"/>
          </a:p>
        </p:txBody>
      </p:sp>
    </p:spTree>
    <p:extLst>
      <p:ext uri="{BB962C8B-B14F-4D97-AF65-F5344CB8AC3E}">
        <p14:creationId xmlns:p14="http://schemas.microsoft.com/office/powerpoint/2010/main" val="1800821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6D0E0F-71B1-A740-9C27-BADB0FF047CD}" type="datetimeFigureOut">
              <a:rPr lang="en-US" smtClean="0"/>
              <a:t>2/26/2019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C6E398-9417-E741-BFFC-7477F592D70A}" type="slidenum">
              <a:rPr lang="en-US" smtClean="0"/>
              <a:t>‹#›</a:t>
            </a:fld>
            <a:endParaRPr lang="en-US"/>
          </a:p>
        </p:txBody>
      </p:sp>
    </p:spTree>
    <p:extLst>
      <p:ext uri="{BB962C8B-B14F-4D97-AF65-F5344CB8AC3E}">
        <p14:creationId xmlns:p14="http://schemas.microsoft.com/office/powerpoint/2010/main" val="1922686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6D0E0F-71B1-A740-9C27-BADB0FF047CD}" type="datetimeFigureOut">
              <a:rPr lang="en-US" smtClean="0"/>
              <a:t>2/26/2019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C6E398-9417-E741-BFFC-7477F592D70A}" type="slidenum">
              <a:rPr lang="en-US" smtClean="0"/>
              <a:t>‹#›</a:t>
            </a:fld>
            <a:endParaRPr lang="en-US"/>
          </a:p>
        </p:txBody>
      </p:sp>
    </p:spTree>
    <p:extLst>
      <p:ext uri="{BB962C8B-B14F-4D97-AF65-F5344CB8AC3E}">
        <p14:creationId xmlns:p14="http://schemas.microsoft.com/office/powerpoint/2010/main" val="1405300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6D0E0F-71B1-A740-9C27-BADB0FF047CD}" type="datetimeFigureOut">
              <a:rPr lang="en-US" smtClean="0"/>
              <a:t>2/26/2019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C6E398-9417-E741-BFFC-7477F592D70A}" type="slidenum">
              <a:rPr lang="en-US" smtClean="0"/>
              <a:t>‹#›</a:t>
            </a:fld>
            <a:endParaRPr lang="en-US"/>
          </a:p>
        </p:txBody>
      </p:sp>
    </p:spTree>
    <p:extLst>
      <p:ext uri="{BB962C8B-B14F-4D97-AF65-F5344CB8AC3E}">
        <p14:creationId xmlns:p14="http://schemas.microsoft.com/office/powerpoint/2010/main" val="854958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6D0E0F-71B1-A740-9C27-BADB0FF047CD}" type="datetimeFigureOut">
              <a:rPr lang="en-US" smtClean="0"/>
              <a:t>2/26/2019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C6E398-9417-E741-BFFC-7477F592D70A}" type="slidenum">
              <a:rPr lang="en-US" smtClean="0"/>
              <a:t>‹#›</a:t>
            </a:fld>
            <a:endParaRPr lang="en-US"/>
          </a:p>
        </p:txBody>
      </p:sp>
    </p:spTree>
    <p:extLst>
      <p:ext uri="{BB962C8B-B14F-4D97-AF65-F5344CB8AC3E}">
        <p14:creationId xmlns:p14="http://schemas.microsoft.com/office/powerpoint/2010/main" val="3150795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3.tiff"/></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tiff"/></Relationships>
</file>

<file path=ppt/slides/_rels/slide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tiff"/></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tiff"/></Relationships>
</file>

<file path=ppt/slides/_rels/slide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3.tiff"/></Relationships>
</file>

<file path=ppt/slides/_rels/slide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tiff"/></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tiff"/></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tiff"/></Relationships>
</file>

<file path=ppt/slides/_rels/slide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tiff"/></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tiff"/></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tif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tiff"/><Relationship Id="rId5" Type="http://schemas.openxmlformats.org/officeDocument/2006/relationships/image" Target="../media/image2.em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3.tiff"/></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tiff"/></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tiff"/></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tiff"/></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585204" y="2236207"/>
            <a:ext cx="7018235" cy="1178946"/>
          </a:xfrm>
        </p:spPr>
        <p:txBody>
          <a:bodyPr>
            <a:noAutofit/>
          </a:bodyPr>
          <a:lstStyle/>
          <a:p>
            <a:r>
              <a:rPr lang="en-US" altLang="zh-CN" sz="3200" dirty="0">
                <a:solidFill>
                  <a:srgbClr val="C99231"/>
                </a:solidFill>
                <a:latin typeface="Quadon" charset="-128"/>
                <a:ea typeface=" ☞" charset="0"/>
                <a:cs typeface=" ☞" charset="0"/>
              </a:rPr>
              <a:t>Thermal Imaging</a:t>
            </a:r>
            <a:endParaRPr lang="en-US" sz="3200" dirty="0">
              <a:solidFill>
                <a:srgbClr val="C99231"/>
              </a:solidFill>
              <a:latin typeface="Quadon" charset="-128"/>
              <a:ea typeface=" ☞" charset="0"/>
              <a:cs typeface=" ☞" charset="0"/>
            </a:endParaRPr>
          </a:p>
        </p:txBody>
      </p:sp>
      <p:sp>
        <p:nvSpPr>
          <p:cNvPr id="3" name="Subtitle 2"/>
          <p:cNvSpPr>
            <a:spLocks noGrp="1"/>
          </p:cNvSpPr>
          <p:nvPr>
            <p:ph type="subTitle" idx="1"/>
          </p:nvPr>
        </p:nvSpPr>
        <p:spPr>
          <a:xfrm>
            <a:off x="1960167" y="4091683"/>
            <a:ext cx="8309987" cy="1965574"/>
          </a:xfrm>
        </p:spPr>
        <p:txBody>
          <a:bodyPr>
            <a:noAutofit/>
          </a:bodyPr>
          <a:lstStyle/>
          <a:p>
            <a:pPr>
              <a:spcBef>
                <a:spcPts val="0"/>
              </a:spcBef>
            </a:pPr>
            <a:endParaRPr lang="en-US" dirty="0">
              <a:solidFill>
                <a:schemeClr val="bg1"/>
              </a:solidFill>
              <a:latin typeface="+mj-lt"/>
              <a:cs typeface="Gentona Light"/>
            </a:endParaRPr>
          </a:p>
          <a:p>
            <a:pPr>
              <a:spcBef>
                <a:spcPts val="0"/>
              </a:spcBef>
            </a:pPr>
            <a:r>
              <a:rPr lang="en-US" dirty="0">
                <a:solidFill>
                  <a:schemeClr val="bg1"/>
                </a:solidFill>
                <a:latin typeface="Gentona Book" charset="-128"/>
                <a:cs typeface="Gentona Light"/>
              </a:rPr>
              <a:t>Student: Changfan Chen</a:t>
            </a:r>
          </a:p>
          <a:p>
            <a:pPr>
              <a:spcBef>
                <a:spcPts val="0"/>
              </a:spcBef>
            </a:pPr>
            <a:r>
              <a:rPr lang="en-US" dirty="0">
                <a:solidFill>
                  <a:schemeClr val="bg1"/>
                </a:solidFill>
                <a:latin typeface="Gentona Book" charset="-128"/>
                <a:cs typeface="Gentona Light"/>
              </a:rPr>
              <a:t>Mentor: </a:t>
            </a:r>
            <a:r>
              <a:rPr lang="en-US">
                <a:solidFill>
                  <a:schemeClr val="bg1"/>
                </a:solidFill>
                <a:latin typeface="Gentona Book" charset="-128"/>
                <a:cs typeface="Gentona Light"/>
              </a:rPr>
              <a:t>Dr.Emad</a:t>
            </a:r>
            <a:r>
              <a:rPr lang="en-US" dirty="0">
                <a:solidFill>
                  <a:schemeClr val="bg1"/>
                </a:solidFill>
                <a:latin typeface="Gentona Book" charset="-128"/>
                <a:cs typeface="Gentona Light"/>
              </a:rPr>
              <a:t> </a:t>
            </a:r>
            <a:r>
              <a:rPr lang="en-US" dirty="0" err="1">
                <a:solidFill>
                  <a:schemeClr val="bg1"/>
                </a:solidFill>
                <a:latin typeface="Gentona Book" charset="-128"/>
                <a:cs typeface="Gentona Light"/>
              </a:rPr>
              <a:t>Boctor</a:t>
            </a:r>
            <a:r>
              <a:rPr lang="en-US" dirty="0">
                <a:solidFill>
                  <a:schemeClr val="bg1"/>
                </a:solidFill>
                <a:latin typeface="Gentona Book" charset="-128"/>
                <a:cs typeface="Gentona Light"/>
              </a:rPr>
              <a:t>   </a:t>
            </a:r>
            <a:r>
              <a:rPr lang="en-US" altLang="zh-CN" dirty="0" err="1">
                <a:solidFill>
                  <a:schemeClr val="bg1"/>
                </a:solidFill>
                <a:latin typeface="Gentona Book" charset="-128"/>
                <a:cs typeface="Gentona Light"/>
              </a:rPr>
              <a:t>Younsu</a:t>
            </a:r>
            <a:r>
              <a:rPr lang="en-US" altLang="zh-CN" dirty="0">
                <a:solidFill>
                  <a:schemeClr val="bg1"/>
                </a:solidFill>
                <a:latin typeface="Gentona Book" charset="-128"/>
                <a:cs typeface="Gentona Light"/>
              </a:rPr>
              <a:t> Kim</a:t>
            </a:r>
            <a:endParaRPr lang="en-US" dirty="0">
              <a:solidFill>
                <a:schemeClr val="bg1"/>
              </a:solidFill>
              <a:latin typeface="Gentona Book" charset="-128"/>
              <a:cs typeface="Gentona Light"/>
            </a:endParaRPr>
          </a:p>
          <a:p>
            <a:pPr>
              <a:spcBef>
                <a:spcPts val="0"/>
              </a:spcBef>
            </a:pPr>
            <a:r>
              <a:rPr lang="en-US" dirty="0">
                <a:solidFill>
                  <a:schemeClr val="bg1"/>
                </a:solidFill>
                <a:latin typeface="Gentona Book" charset="-128"/>
                <a:cs typeface="Gentona Light"/>
              </a:rPr>
              <a:t>02/12/2019</a:t>
            </a:r>
          </a:p>
          <a:p>
            <a:pPr>
              <a:spcBef>
                <a:spcPts val="0"/>
              </a:spcBef>
            </a:pPr>
            <a:endParaRPr lang="en-US" dirty="0">
              <a:solidFill>
                <a:schemeClr val="bg1"/>
              </a:solidFill>
              <a:latin typeface="Gentona Book" charset="-128"/>
              <a:cs typeface="Gentona Light"/>
            </a:endParaRPr>
          </a:p>
          <a:p>
            <a:pPr>
              <a:spcBef>
                <a:spcPts val="0"/>
              </a:spcBef>
            </a:pPr>
            <a:endParaRPr lang="en-US" dirty="0">
              <a:solidFill>
                <a:schemeClr val="bg1"/>
              </a:solidFill>
              <a:latin typeface="Gentona Book" charset="-128"/>
              <a:cs typeface="Gentona Light"/>
            </a:endParaRPr>
          </a:p>
        </p:txBody>
      </p:sp>
      <p:cxnSp>
        <p:nvCxnSpPr>
          <p:cNvPr id="9" name="Straight Connector 8"/>
          <p:cNvCxnSpPr/>
          <p:nvPr/>
        </p:nvCxnSpPr>
        <p:spPr>
          <a:xfrm>
            <a:off x="2391556" y="1872118"/>
            <a:ext cx="7405534" cy="0"/>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pic>
        <p:nvPicPr>
          <p:cNvPr id="6" name="Picture 5" descr="whiting.logo.large.vertical.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3100" y="-190500"/>
            <a:ext cx="3225800" cy="2159000"/>
          </a:xfrm>
          <a:prstGeom prst="rect">
            <a:avLst/>
          </a:prstGeom>
        </p:spPr>
      </p:pic>
    </p:spTree>
    <p:extLst>
      <p:ext uri="{BB962C8B-B14F-4D97-AF65-F5344CB8AC3E}">
        <p14:creationId xmlns:p14="http://schemas.microsoft.com/office/powerpoint/2010/main" val="10837920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4648200" cy="1236130"/>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whiting.large.horizontal.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107" y="71678"/>
            <a:ext cx="2987152" cy="1278781"/>
          </a:xfrm>
          <a:prstGeom prst="rect">
            <a:avLst/>
          </a:prstGeom>
        </p:spPr>
      </p:pic>
      <p:sp>
        <p:nvSpPr>
          <p:cNvPr id="4" name="Rectangle 3"/>
          <p:cNvSpPr/>
          <p:nvPr/>
        </p:nvSpPr>
        <p:spPr>
          <a:xfrm>
            <a:off x="4648200" y="1"/>
            <a:ext cx="7543800" cy="1236130"/>
          </a:xfrm>
          <a:prstGeom prst="rect">
            <a:avLst/>
          </a:prstGeom>
          <a:solidFill>
            <a:srgbClr val="89795E"/>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pic>
        <p:nvPicPr>
          <p:cNvPr id="7" name="Picture 6">
            <a:extLst>
              <a:ext uri="{FF2B5EF4-FFF2-40B4-BE49-F238E27FC236}">
                <a16:creationId xmlns:a16="http://schemas.microsoft.com/office/drawing/2014/main" id="{E480969D-0917-4966-BEA0-D0B66BE643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3405" y="340312"/>
            <a:ext cx="1518164" cy="738210"/>
          </a:xfrm>
          <a:prstGeom prst="rect">
            <a:avLst/>
          </a:prstGeom>
        </p:spPr>
      </p:pic>
      <p:sp>
        <p:nvSpPr>
          <p:cNvPr id="10" name="TextBox 9">
            <a:extLst>
              <a:ext uri="{FF2B5EF4-FFF2-40B4-BE49-F238E27FC236}">
                <a16:creationId xmlns:a16="http://schemas.microsoft.com/office/drawing/2014/main" id="{9D85FC43-C5A7-45C8-ACBD-2DBD28B1D2FF}"/>
              </a:ext>
            </a:extLst>
          </p:cNvPr>
          <p:cNvSpPr txBox="1"/>
          <p:nvPr/>
        </p:nvSpPr>
        <p:spPr>
          <a:xfrm>
            <a:off x="4798646" y="203200"/>
            <a:ext cx="3485662" cy="707886"/>
          </a:xfrm>
          <a:prstGeom prst="rect">
            <a:avLst/>
          </a:prstGeom>
          <a:noFill/>
        </p:spPr>
        <p:txBody>
          <a:bodyPr wrap="square" rtlCol="0">
            <a:spAutoFit/>
          </a:bodyPr>
          <a:lstStyle/>
          <a:p>
            <a:r>
              <a:rPr lang="en-US" altLang="zh-CN" sz="4000" dirty="0">
                <a:solidFill>
                  <a:schemeClr val="bg1"/>
                </a:solidFill>
              </a:rPr>
              <a:t>Approach</a:t>
            </a:r>
            <a:endParaRPr lang="zh-CN" altLang="en-US" sz="4000" dirty="0">
              <a:solidFill>
                <a:schemeClr val="bg1"/>
              </a:solidFill>
            </a:endParaRPr>
          </a:p>
        </p:txBody>
      </p:sp>
      <p:sp>
        <p:nvSpPr>
          <p:cNvPr id="9" name="TextBox 8">
            <a:extLst>
              <a:ext uri="{FF2B5EF4-FFF2-40B4-BE49-F238E27FC236}">
                <a16:creationId xmlns:a16="http://schemas.microsoft.com/office/drawing/2014/main" id="{BA23D144-73C6-4899-ABC4-A32674DF1DA0}"/>
              </a:ext>
            </a:extLst>
          </p:cNvPr>
          <p:cNvSpPr txBox="1"/>
          <p:nvPr/>
        </p:nvSpPr>
        <p:spPr>
          <a:xfrm>
            <a:off x="196222" y="1257139"/>
            <a:ext cx="10856168" cy="646331"/>
          </a:xfrm>
          <a:prstGeom prst="rect">
            <a:avLst/>
          </a:prstGeom>
          <a:noFill/>
        </p:spPr>
        <p:txBody>
          <a:bodyPr wrap="square" rtlCol="0">
            <a:spAutoFit/>
          </a:bodyPr>
          <a:lstStyle/>
          <a:p>
            <a:pPr marL="174625" lvl="1" defTabSz="800100">
              <a:spcAft>
                <a:spcPct val="15000"/>
              </a:spcAft>
            </a:pPr>
            <a:r>
              <a:rPr lang="en-US" altLang="zh-CN" sz="3600" dirty="0"/>
              <a:t>Machine Learning</a:t>
            </a:r>
          </a:p>
        </p:txBody>
      </p:sp>
      <p:sp>
        <p:nvSpPr>
          <p:cNvPr id="2" name="Arrow: Right 1">
            <a:extLst>
              <a:ext uri="{FF2B5EF4-FFF2-40B4-BE49-F238E27FC236}">
                <a16:creationId xmlns:a16="http://schemas.microsoft.com/office/drawing/2014/main" id="{F17847D4-DEB9-41A2-BE8A-F2128DCDB206}"/>
              </a:ext>
            </a:extLst>
          </p:cNvPr>
          <p:cNvSpPr/>
          <p:nvPr/>
        </p:nvSpPr>
        <p:spPr>
          <a:xfrm>
            <a:off x="6096000" y="3711579"/>
            <a:ext cx="839875" cy="6463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Box 25">
            <a:extLst>
              <a:ext uri="{FF2B5EF4-FFF2-40B4-BE49-F238E27FC236}">
                <a16:creationId xmlns:a16="http://schemas.microsoft.com/office/drawing/2014/main" id="{49F6C02E-9E87-4815-906D-C37E24C39FA0}"/>
              </a:ext>
            </a:extLst>
          </p:cNvPr>
          <p:cNvSpPr txBox="1"/>
          <p:nvPr/>
        </p:nvSpPr>
        <p:spPr>
          <a:xfrm>
            <a:off x="2447096" y="6081221"/>
            <a:ext cx="2090782" cy="369332"/>
          </a:xfrm>
          <a:prstGeom prst="rect">
            <a:avLst/>
          </a:prstGeom>
          <a:noFill/>
        </p:spPr>
        <p:txBody>
          <a:bodyPr wrap="square" rtlCol="0">
            <a:spAutoFit/>
          </a:bodyPr>
          <a:lstStyle/>
          <a:p>
            <a:r>
              <a:rPr lang="en-US" altLang="zh-CN" dirty="0"/>
              <a:t>Signal</a:t>
            </a:r>
            <a:endParaRPr lang="zh-CN" altLang="en-US" dirty="0"/>
          </a:p>
        </p:txBody>
      </p:sp>
      <p:sp>
        <p:nvSpPr>
          <p:cNvPr id="27" name="Rectangle 26">
            <a:extLst>
              <a:ext uri="{FF2B5EF4-FFF2-40B4-BE49-F238E27FC236}">
                <a16:creationId xmlns:a16="http://schemas.microsoft.com/office/drawing/2014/main" id="{CCACE0A2-CD0A-4B07-BE35-2ABD3E142955}"/>
              </a:ext>
            </a:extLst>
          </p:cNvPr>
          <p:cNvSpPr/>
          <p:nvPr/>
        </p:nvSpPr>
        <p:spPr>
          <a:xfrm>
            <a:off x="8625013" y="6064370"/>
            <a:ext cx="2016642" cy="369332"/>
          </a:xfrm>
          <a:prstGeom prst="rect">
            <a:avLst/>
          </a:prstGeom>
        </p:spPr>
        <p:txBody>
          <a:bodyPr wrap="none">
            <a:spAutoFit/>
          </a:bodyPr>
          <a:lstStyle/>
          <a:p>
            <a:r>
              <a:rPr lang="en-US" altLang="zh-CN" dirty="0"/>
              <a:t>Temperature Image</a:t>
            </a:r>
            <a:endParaRPr lang="zh-CN" altLang="en-US" dirty="0"/>
          </a:p>
        </p:txBody>
      </p:sp>
      <p:pic>
        <p:nvPicPr>
          <p:cNvPr id="29" name="Picture 28">
            <a:extLst>
              <a:ext uri="{FF2B5EF4-FFF2-40B4-BE49-F238E27FC236}">
                <a16:creationId xmlns:a16="http://schemas.microsoft.com/office/drawing/2014/main" id="{1DCC91C6-9349-40A6-BCED-348C3FA8F47C}"/>
              </a:ext>
            </a:extLst>
          </p:cNvPr>
          <p:cNvPicPr>
            <a:picLocks noChangeAspect="1"/>
          </p:cNvPicPr>
          <p:nvPr/>
        </p:nvPicPr>
        <p:blipFill rotWithShape="1">
          <a:blip r:embed="rId5"/>
          <a:srcRect l="6876"/>
          <a:stretch/>
        </p:blipFill>
        <p:spPr>
          <a:xfrm>
            <a:off x="7164371" y="1903470"/>
            <a:ext cx="4967244" cy="4000500"/>
          </a:xfrm>
          <a:prstGeom prst="rect">
            <a:avLst/>
          </a:prstGeom>
        </p:spPr>
      </p:pic>
      <p:pic>
        <p:nvPicPr>
          <p:cNvPr id="31" name="Picture 30">
            <a:extLst>
              <a:ext uri="{FF2B5EF4-FFF2-40B4-BE49-F238E27FC236}">
                <a16:creationId xmlns:a16="http://schemas.microsoft.com/office/drawing/2014/main" id="{6DB6852D-EB0A-4B1C-83CA-55562E2FFA01}"/>
              </a:ext>
            </a:extLst>
          </p:cNvPr>
          <p:cNvPicPr>
            <a:picLocks noChangeAspect="1"/>
          </p:cNvPicPr>
          <p:nvPr/>
        </p:nvPicPr>
        <p:blipFill rotWithShape="1">
          <a:blip r:embed="rId6"/>
          <a:srcRect r="50778"/>
          <a:stretch/>
        </p:blipFill>
        <p:spPr>
          <a:xfrm>
            <a:off x="593044" y="1996790"/>
            <a:ext cx="5147880" cy="3876675"/>
          </a:xfrm>
          <a:prstGeom prst="rect">
            <a:avLst/>
          </a:prstGeom>
        </p:spPr>
      </p:pic>
    </p:spTree>
    <p:extLst>
      <p:ext uri="{BB962C8B-B14F-4D97-AF65-F5344CB8AC3E}">
        <p14:creationId xmlns:p14="http://schemas.microsoft.com/office/powerpoint/2010/main" val="3682689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4648200" cy="1236130"/>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whiting.large.horizontal.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107" y="71678"/>
            <a:ext cx="2987152" cy="1278781"/>
          </a:xfrm>
          <a:prstGeom prst="rect">
            <a:avLst/>
          </a:prstGeom>
        </p:spPr>
      </p:pic>
      <p:sp>
        <p:nvSpPr>
          <p:cNvPr id="4" name="Rectangle 3"/>
          <p:cNvSpPr/>
          <p:nvPr/>
        </p:nvSpPr>
        <p:spPr>
          <a:xfrm>
            <a:off x="4648200" y="1"/>
            <a:ext cx="7543800" cy="1236130"/>
          </a:xfrm>
          <a:prstGeom prst="rect">
            <a:avLst/>
          </a:prstGeom>
          <a:solidFill>
            <a:srgbClr val="89795E"/>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pic>
        <p:nvPicPr>
          <p:cNvPr id="7" name="Picture 6">
            <a:extLst>
              <a:ext uri="{FF2B5EF4-FFF2-40B4-BE49-F238E27FC236}">
                <a16:creationId xmlns:a16="http://schemas.microsoft.com/office/drawing/2014/main" id="{E480969D-0917-4966-BEA0-D0B66BE643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3405" y="340312"/>
            <a:ext cx="1518164" cy="738210"/>
          </a:xfrm>
          <a:prstGeom prst="rect">
            <a:avLst/>
          </a:prstGeom>
        </p:spPr>
      </p:pic>
      <p:sp>
        <p:nvSpPr>
          <p:cNvPr id="10" name="TextBox 9">
            <a:extLst>
              <a:ext uri="{FF2B5EF4-FFF2-40B4-BE49-F238E27FC236}">
                <a16:creationId xmlns:a16="http://schemas.microsoft.com/office/drawing/2014/main" id="{9D85FC43-C5A7-45C8-ACBD-2DBD28B1D2FF}"/>
              </a:ext>
            </a:extLst>
          </p:cNvPr>
          <p:cNvSpPr txBox="1"/>
          <p:nvPr/>
        </p:nvSpPr>
        <p:spPr>
          <a:xfrm>
            <a:off x="4798646" y="203200"/>
            <a:ext cx="3485662" cy="707886"/>
          </a:xfrm>
          <a:prstGeom prst="rect">
            <a:avLst/>
          </a:prstGeom>
          <a:noFill/>
        </p:spPr>
        <p:txBody>
          <a:bodyPr wrap="square" rtlCol="0">
            <a:spAutoFit/>
          </a:bodyPr>
          <a:lstStyle/>
          <a:p>
            <a:r>
              <a:rPr lang="en-US" altLang="zh-CN" sz="4000" dirty="0">
                <a:solidFill>
                  <a:schemeClr val="bg1"/>
                </a:solidFill>
              </a:rPr>
              <a:t>Approach</a:t>
            </a:r>
            <a:endParaRPr lang="zh-CN" altLang="en-US" sz="4000" dirty="0">
              <a:solidFill>
                <a:schemeClr val="bg1"/>
              </a:solidFill>
            </a:endParaRPr>
          </a:p>
        </p:txBody>
      </p:sp>
      <p:sp>
        <p:nvSpPr>
          <p:cNvPr id="9" name="TextBox 8">
            <a:extLst>
              <a:ext uri="{FF2B5EF4-FFF2-40B4-BE49-F238E27FC236}">
                <a16:creationId xmlns:a16="http://schemas.microsoft.com/office/drawing/2014/main" id="{BA23D144-73C6-4899-ABC4-A32674DF1DA0}"/>
              </a:ext>
            </a:extLst>
          </p:cNvPr>
          <p:cNvSpPr txBox="1"/>
          <p:nvPr/>
        </p:nvSpPr>
        <p:spPr>
          <a:xfrm>
            <a:off x="196222" y="1257139"/>
            <a:ext cx="10856168" cy="646331"/>
          </a:xfrm>
          <a:prstGeom prst="rect">
            <a:avLst/>
          </a:prstGeom>
          <a:noFill/>
        </p:spPr>
        <p:txBody>
          <a:bodyPr wrap="square" rtlCol="0">
            <a:spAutoFit/>
          </a:bodyPr>
          <a:lstStyle/>
          <a:p>
            <a:pPr marL="174625" lvl="1" defTabSz="800100">
              <a:spcAft>
                <a:spcPct val="15000"/>
              </a:spcAft>
            </a:pPr>
            <a:r>
              <a:rPr lang="en-US" altLang="zh-CN" sz="3600" dirty="0"/>
              <a:t>Networks</a:t>
            </a:r>
          </a:p>
        </p:txBody>
      </p:sp>
      <p:sp>
        <p:nvSpPr>
          <p:cNvPr id="5" name="Rectangle 4">
            <a:extLst>
              <a:ext uri="{FF2B5EF4-FFF2-40B4-BE49-F238E27FC236}">
                <a16:creationId xmlns:a16="http://schemas.microsoft.com/office/drawing/2014/main" id="{ED2CF2B8-A174-482C-93CA-AD6378A46D81}"/>
              </a:ext>
            </a:extLst>
          </p:cNvPr>
          <p:cNvSpPr/>
          <p:nvPr/>
        </p:nvSpPr>
        <p:spPr>
          <a:xfrm>
            <a:off x="1609290" y="1973375"/>
            <a:ext cx="1195754" cy="4454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a:extLst>
              <a:ext uri="{FF2B5EF4-FFF2-40B4-BE49-F238E27FC236}">
                <a16:creationId xmlns:a16="http://schemas.microsoft.com/office/drawing/2014/main" id="{DC841D77-9128-450C-8246-7AA1F4369F73}"/>
              </a:ext>
            </a:extLst>
          </p:cNvPr>
          <p:cNvSpPr txBox="1"/>
          <p:nvPr/>
        </p:nvSpPr>
        <p:spPr>
          <a:xfrm>
            <a:off x="1781229" y="2004636"/>
            <a:ext cx="1023815" cy="382954"/>
          </a:xfrm>
          <a:prstGeom prst="rect">
            <a:avLst/>
          </a:prstGeom>
          <a:noFill/>
        </p:spPr>
        <p:txBody>
          <a:bodyPr wrap="square" rtlCol="0">
            <a:spAutoFit/>
          </a:bodyPr>
          <a:lstStyle/>
          <a:p>
            <a:r>
              <a:rPr lang="en-US" altLang="zh-CN" dirty="0">
                <a:solidFill>
                  <a:schemeClr val="bg1"/>
                </a:solidFill>
              </a:rPr>
              <a:t>Input</a:t>
            </a:r>
            <a:endParaRPr lang="zh-CN" altLang="en-US" dirty="0">
              <a:solidFill>
                <a:schemeClr val="bg1"/>
              </a:solidFill>
            </a:endParaRPr>
          </a:p>
        </p:txBody>
      </p:sp>
      <p:sp>
        <p:nvSpPr>
          <p:cNvPr id="15" name="Rectangle 14">
            <a:extLst>
              <a:ext uri="{FF2B5EF4-FFF2-40B4-BE49-F238E27FC236}">
                <a16:creationId xmlns:a16="http://schemas.microsoft.com/office/drawing/2014/main" id="{E547A428-75EC-4BD7-86D6-403965709C70}"/>
              </a:ext>
            </a:extLst>
          </p:cNvPr>
          <p:cNvSpPr/>
          <p:nvPr/>
        </p:nvSpPr>
        <p:spPr>
          <a:xfrm>
            <a:off x="3938953" y="1973379"/>
            <a:ext cx="1125416" cy="4454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a:extLst>
              <a:ext uri="{FF2B5EF4-FFF2-40B4-BE49-F238E27FC236}">
                <a16:creationId xmlns:a16="http://schemas.microsoft.com/office/drawing/2014/main" id="{F03B317D-3EB5-4236-A437-C038606A33C7}"/>
              </a:ext>
            </a:extLst>
          </p:cNvPr>
          <p:cNvSpPr txBox="1"/>
          <p:nvPr/>
        </p:nvSpPr>
        <p:spPr>
          <a:xfrm>
            <a:off x="4190998" y="2004640"/>
            <a:ext cx="1109785" cy="382954"/>
          </a:xfrm>
          <a:prstGeom prst="rect">
            <a:avLst/>
          </a:prstGeom>
          <a:noFill/>
        </p:spPr>
        <p:txBody>
          <a:bodyPr wrap="square" rtlCol="0">
            <a:spAutoFit/>
          </a:bodyPr>
          <a:lstStyle/>
          <a:p>
            <a:r>
              <a:rPr lang="en-US" altLang="zh-CN" dirty="0">
                <a:solidFill>
                  <a:schemeClr val="bg1"/>
                </a:solidFill>
              </a:rPr>
              <a:t>CNN</a:t>
            </a:r>
            <a:endParaRPr lang="zh-CN" altLang="en-US" dirty="0">
              <a:solidFill>
                <a:schemeClr val="bg1"/>
              </a:solidFill>
            </a:endParaRPr>
          </a:p>
        </p:txBody>
      </p:sp>
      <p:sp>
        <p:nvSpPr>
          <p:cNvPr id="17" name="Rectangle 16">
            <a:extLst>
              <a:ext uri="{FF2B5EF4-FFF2-40B4-BE49-F238E27FC236}">
                <a16:creationId xmlns:a16="http://schemas.microsoft.com/office/drawing/2014/main" id="{4F5D0E79-636E-4618-99E1-92CD9FD99DCF}"/>
              </a:ext>
            </a:extLst>
          </p:cNvPr>
          <p:cNvSpPr/>
          <p:nvPr/>
        </p:nvSpPr>
        <p:spPr>
          <a:xfrm>
            <a:off x="8604738" y="1949935"/>
            <a:ext cx="1318849" cy="4454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a:extLst>
              <a:ext uri="{FF2B5EF4-FFF2-40B4-BE49-F238E27FC236}">
                <a16:creationId xmlns:a16="http://schemas.microsoft.com/office/drawing/2014/main" id="{86E07FA5-3CBA-400C-B211-C50E22F80D65}"/>
              </a:ext>
            </a:extLst>
          </p:cNvPr>
          <p:cNvSpPr txBox="1"/>
          <p:nvPr/>
        </p:nvSpPr>
        <p:spPr>
          <a:xfrm>
            <a:off x="8776677" y="1981196"/>
            <a:ext cx="1023815" cy="382954"/>
          </a:xfrm>
          <a:prstGeom prst="rect">
            <a:avLst/>
          </a:prstGeom>
          <a:noFill/>
        </p:spPr>
        <p:txBody>
          <a:bodyPr wrap="square" rtlCol="0">
            <a:spAutoFit/>
          </a:bodyPr>
          <a:lstStyle/>
          <a:p>
            <a:r>
              <a:rPr lang="en-US" altLang="zh-CN" dirty="0">
                <a:solidFill>
                  <a:schemeClr val="bg1"/>
                </a:solidFill>
              </a:rPr>
              <a:t>Output</a:t>
            </a:r>
            <a:endParaRPr lang="zh-CN" altLang="en-US" dirty="0">
              <a:solidFill>
                <a:schemeClr val="bg1"/>
              </a:solidFill>
            </a:endParaRPr>
          </a:p>
        </p:txBody>
      </p:sp>
      <p:sp>
        <p:nvSpPr>
          <p:cNvPr id="19" name="Rectangle 18">
            <a:extLst>
              <a:ext uri="{FF2B5EF4-FFF2-40B4-BE49-F238E27FC236}">
                <a16:creationId xmlns:a16="http://schemas.microsoft.com/office/drawing/2014/main" id="{345F5FBD-70E6-49E3-AADA-F99671AF258D}"/>
              </a:ext>
            </a:extLst>
          </p:cNvPr>
          <p:cNvSpPr/>
          <p:nvPr/>
        </p:nvSpPr>
        <p:spPr>
          <a:xfrm>
            <a:off x="6293336" y="1949936"/>
            <a:ext cx="1318849" cy="4454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TextBox 19">
            <a:extLst>
              <a:ext uri="{FF2B5EF4-FFF2-40B4-BE49-F238E27FC236}">
                <a16:creationId xmlns:a16="http://schemas.microsoft.com/office/drawing/2014/main" id="{FB976012-0821-4AF4-AD8A-A694C166EB2E}"/>
              </a:ext>
            </a:extLst>
          </p:cNvPr>
          <p:cNvSpPr txBox="1"/>
          <p:nvPr/>
        </p:nvSpPr>
        <p:spPr>
          <a:xfrm>
            <a:off x="6293336" y="1981195"/>
            <a:ext cx="1584569" cy="369332"/>
          </a:xfrm>
          <a:prstGeom prst="rect">
            <a:avLst/>
          </a:prstGeom>
          <a:noFill/>
        </p:spPr>
        <p:txBody>
          <a:bodyPr wrap="square" rtlCol="0">
            <a:spAutoFit/>
          </a:bodyPr>
          <a:lstStyle/>
          <a:p>
            <a:r>
              <a:rPr lang="en-US" altLang="zh-CN" dirty="0">
                <a:solidFill>
                  <a:schemeClr val="bg1"/>
                </a:solidFill>
              </a:rPr>
              <a:t>Dense layers</a:t>
            </a:r>
            <a:endParaRPr lang="zh-CN" altLang="en-US" dirty="0">
              <a:solidFill>
                <a:schemeClr val="bg1"/>
              </a:solidFill>
            </a:endParaRPr>
          </a:p>
        </p:txBody>
      </p:sp>
      <p:sp>
        <p:nvSpPr>
          <p:cNvPr id="21" name="Rectangle 20">
            <a:extLst>
              <a:ext uri="{FF2B5EF4-FFF2-40B4-BE49-F238E27FC236}">
                <a16:creationId xmlns:a16="http://schemas.microsoft.com/office/drawing/2014/main" id="{85503828-91A8-4084-85B9-EA022F3621C7}"/>
              </a:ext>
            </a:extLst>
          </p:cNvPr>
          <p:cNvSpPr/>
          <p:nvPr/>
        </p:nvSpPr>
        <p:spPr>
          <a:xfrm>
            <a:off x="1616129" y="2944444"/>
            <a:ext cx="1195754" cy="4454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TextBox 21">
            <a:extLst>
              <a:ext uri="{FF2B5EF4-FFF2-40B4-BE49-F238E27FC236}">
                <a16:creationId xmlns:a16="http://schemas.microsoft.com/office/drawing/2014/main" id="{597ECDC1-C227-45C8-84C3-094D89A533CA}"/>
              </a:ext>
            </a:extLst>
          </p:cNvPr>
          <p:cNvSpPr txBox="1"/>
          <p:nvPr/>
        </p:nvSpPr>
        <p:spPr>
          <a:xfrm>
            <a:off x="1788068" y="2975705"/>
            <a:ext cx="1023815" cy="382954"/>
          </a:xfrm>
          <a:prstGeom prst="rect">
            <a:avLst/>
          </a:prstGeom>
          <a:noFill/>
        </p:spPr>
        <p:txBody>
          <a:bodyPr wrap="square" rtlCol="0">
            <a:spAutoFit/>
          </a:bodyPr>
          <a:lstStyle/>
          <a:p>
            <a:r>
              <a:rPr lang="en-US" altLang="zh-CN" dirty="0">
                <a:solidFill>
                  <a:schemeClr val="bg1"/>
                </a:solidFill>
              </a:rPr>
              <a:t>Input</a:t>
            </a:r>
            <a:endParaRPr lang="zh-CN" altLang="en-US" dirty="0">
              <a:solidFill>
                <a:schemeClr val="bg1"/>
              </a:solidFill>
            </a:endParaRPr>
          </a:p>
        </p:txBody>
      </p:sp>
      <p:sp>
        <p:nvSpPr>
          <p:cNvPr id="23" name="Rectangle 22">
            <a:extLst>
              <a:ext uri="{FF2B5EF4-FFF2-40B4-BE49-F238E27FC236}">
                <a16:creationId xmlns:a16="http://schemas.microsoft.com/office/drawing/2014/main" id="{78AE4000-E342-409F-953E-5350F7E31695}"/>
              </a:ext>
            </a:extLst>
          </p:cNvPr>
          <p:cNvSpPr/>
          <p:nvPr/>
        </p:nvSpPr>
        <p:spPr>
          <a:xfrm>
            <a:off x="3528645" y="2913182"/>
            <a:ext cx="1125416" cy="4454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TextBox 23">
            <a:extLst>
              <a:ext uri="{FF2B5EF4-FFF2-40B4-BE49-F238E27FC236}">
                <a16:creationId xmlns:a16="http://schemas.microsoft.com/office/drawing/2014/main" id="{0844B54B-9900-4E75-B42C-F897D8EEF207}"/>
              </a:ext>
            </a:extLst>
          </p:cNvPr>
          <p:cNvSpPr txBox="1"/>
          <p:nvPr/>
        </p:nvSpPr>
        <p:spPr>
          <a:xfrm>
            <a:off x="3780690" y="2944443"/>
            <a:ext cx="1109785" cy="382954"/>
          </a:xfrm>
          <a:prstGeom prst="rect">
            <a:avLst/>
          </a:prstGeom>
          <a:noFill/>
        </p:spPr>
        <p:txBody>
          <a:bodyPr wrap="square" rtlCol="0">
            <a:spAutoFit/>
          </a:bodyPr>
          <a:lstStyle/>
          <a:p>
            <a:r>
              <a:rPr lang="en-US" altLang="zh-CN" dirty="0">
                <a:solidFill>
                  <a:schemeClr val="bg1"/>
                </a:solidFill>
              </a:rPr>
              <a:t>CNN</a:t>
            </a:r>
            <a:endParaRPr lang="zh-CN" altLang="en-US" dirty="0">
              <a:solidFill>
                <a:schemeClr val="bg1"/>
              </a:solidFill>
            </a:endParaRPr>
          </a:p>
        </p:txBody>
      </p:sp>
      <p:sp>
        <p:nvSpPr>
          <p:cNvPr id="25" name="Rectangle 24">
            <a:extLst>
              <a:ext uri="{FF2B5EF4-FFF2-40B4-BE49-F238E27FC236}">
                <a16:creationId xmlns:a16="http://schemas.microsoft.com/office/drawing/2014/main" id="{8B26E494-8D8E-4C66-9E33-5B6BAA6093F8}"/>
              </a:ext>
            </a:extLst>
          </p:cNvPr>
          <p:cNvSpPr/>
          <p:nvPr/>
        </p:nvSpPr>
        <p:spPr>
          <a:xfrm>
            <a:off x="5472721" y="2913183"/>
            <a:ext cx="1125416" cy="4454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TextBox 27">
            <a:extLst>
              <a:ext uri="{FF2B5EF4-FFF2-40B4-BE49-F238E27FC236}">
                <a16:creationId xmlns:a16="http://schemas.microsoft.com/office/drawing/2014/main" id="{4A9FF4E1-2ACA-4ED7-9117-44BE52E6E9E1}"/>
              </a:ext>
            </a:extLst>
          </p:cNvPr>
          <p:cNvSpPr txBox="1"/>
          <p:nvPr/>
        </p:nvSpPr>
        <p:spPr>
          <a:xfrm>
            <a:off x="5724766" y="2944444"/>
            <a:ext cx="1109785" cy="382954"/>
          </a:xfrm>
          <a:prstGeom prst="rect">
            <a:avLst/>
          </a:prstGeom>
          <a:noFill/>
        </p:spPr>
        <p:txBody>
          <a:bodyPr wrap="square" rtlCol="0">
            <a:spAutoFit/>
          </a:bodyPr>
          <a:lstStyle/>
          <a:p>
            <a:r>
              <a:rPr lang="en-US" altLang="zh-CN" dirty="0">
                <a:solidFill>
                  <a:schemeClr val="bg1"/>
                </a:solidFill>
              </a:rPr>
              <a:t>LSTM</a:t>
            </a:r>
            <a:endParaRPr lang="zh-CN" altLang="en-US" dirty="0">
              <a:solidFill>
                <a:schemeClr val="bg1"/>
              </a:solidFill>
            </a:endParaRPr>
          </a:p>
        </p:txBody>
      </p:sp>
      <p:sp>
        <p:nvSpPr>
          <p:cNvPr id="30" name="Rectangle 29">
            <a:extLst>
              <a:ext uri="{FF2B5EF4-FFF2-40B4-BE49-F238E27FC236}">
                <a16:creationId xmlns:a16="http://schemas.microsoft.com/office/drawing/2014/main" id="{322D8854-8964-4BF1-90B4-F9469055AB9C}"/>
              </a:ext>
            </a:extLst>
          </p:cNvPr>
          <p:cNvSpPr/>
          <p:nvPr/>
        </p:nvSpPr>
        <p:spPr>
          <a:xfrm>
            <a:off x="7288521" y="2913182"/>
            <a:ext cx="1125416" cy="4454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TextBox 31">
            <a:extLst>
              <a:ext uri="{FF2B5EF4-FFF2-40B4-BE49-F238E27FC236}">
                <a16:creationId xmlns:a16="http://schemas.microsoft.com/office/drawing/2014/main" id="{51906049-EF87-44D9-B6EB-62D3095AA2CA}"/>
              </a:ext>
            </a:extLst>
          </p:cNvPr>
          <p:cNvSpPr txBox="1"/>
          <p:nvPr/>
        </p:nvSpPr>
        <p:spPr>
          <a:xfrm>
            <a:off x="7178129" y="2944443"/>
            <a:ext cx="2093847" cy="369332"/>
          </a:xfrm>
          <a:prstGeom prst="rect">
            <a:avLst/>
          </a:prstGeom>
          <a:noFill/>
        </p:spPr>
        <p:txBody>
          <a:bodyPr wrap="square" rtlCol="0">
            <a:spAutoFit/>
          </a:bodyPr>
          <a:lstStyle/>
          <a:p>
            <a:r>
              <a:rPr lang="en-US" altLang="zh-CN" dirty="0">
                <a:solidFill>
                  <a:schemeClr val="bg1"/>
                </a:solidFill>
              </a:rPr>
              <a:t>Dense layers</a:t>
            </a:r>
            <a:endParaRPr lang="zh-CN" altLang="en-US" dirty="0">
              <a:solidFill>
                <a:schemeClr val="bg1"/>
              </a:solidFill>
            </a:endParaRPr>
          </a:p>
        </p:txBody>
      </p:sp>
      <p:sp>
        <p:nvSpPr>
          <p:cNvPr id="33" name="Rectangle 32">
            <a:extLst>
              <a:ext uri="{FF2B5EF4-FFF2-40B4-BE49-F238E27FC236}">
                <a16:creationId xmlns:a16="http://schemas.microsoft.com/office/drawing/2014/main" id="{4EAB1AE5-14CA-41DE-9BC6-85B628FF79D3}"/>
              </a:ext>
            </a:extLst>
          </p:cNvPr>
          <p:cNvSpPr/>
          <p:nvPr/>
        </p:nvSpPr>
        <p:spPr>
          <a:xfrm>
            <a:off x="9383043" y="2926977"/>
            <a:ext cx="1125416" cy="4454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TextBox 33">
            <a:extLst>
              <a:ext uri="{FF2B5EF4-FFF2-40B4-BE49-F238E27FC236}">
                <a16:creationId xmlns:a16="http://schemas.microsoft.com/office/drawing/2014/main" id="{CBEB528B-F81A-434F-8C3E-28F2FFEAAEB6}"/>
              </a:ext>
            </a:extLst>
          </p:cNvPr>
          <p:cNvSpPr txBox="1"/>
          <p:nvPr/>
        </p:nvSpPr>
        <p:spPr>
          <a:xfrm>
            <a:off x="9524697" y="2958238"/>
            <a:ext cx="1109785" cy="382954"/>
          </a:xfrm>
          <a:prstGeom prst="rect">
            <a:avLst/>
          </a:prstGeom>
          <a:noFill/>
        </p:spPr>
        <p:txBody>
          <a:bodyPr wrap="square" rtlCol="0">
            <a:spAutoFit/>
          </a:bodyPr>
          <a:lstStyle/>
          <a:p>
            <a:r>
              <a:rPr lang="en-US" altLang="zh-CN" dirty="0">
                <a:solidFill>
                  <a:schemeClr val="bg1"/>
                </a:solidFill>
              </a:rPr>
              <a:t>Output</a:t>
            </a:r>
            <a:endParaRPr lang="zh-CN" altLang="en-US" dirty="0">
              <a:solidFill>
                <a:schemeClr val="bg1"/>
              </a:solidFill>
            </a:endParaRPr>
          </a:p>
        </p:txBody>
      </p:sp>
      <p:sp>
        <p:nvSpPr>
          <p:cNvPr id="35" name="Rectangle 34">
            <a:extLst>
              <a:ext uri="{FF2B5EF4-FFF2-40B4-BE49-F238E27FC236}">
                <a16:creationId xmlns:a16="http://schemas.microsoft.com/office/drawing/2014/main" id="{02235AAA-9210-4079-96CE-30DA92F4E74C}"/>
              </a:ext>
            </a:extLst>
          </p:cNvPr>
          <p:cNvSpPr/>
          <p:nvPr/>
        </p:nvSpPr>
        <p:spPr>
          <a:xfrm>
            <a:off x="1622288" y="4527059"/>
            <a:ext cx="1195754" cy="4454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TextBox 35">
            <a:extLst>
              <a:ext uri="{FF2B5EF4-FFF2-40B4-BE49-F238E27FC236}">
                <a16:creationId xmlns:a16="http://schemas.microsoft.com/office/drawing/2014/main" id="{13E67E68-468A-430B-B117-2B851987C77B}"/>
              </a:ext>
            </a:extLst>
          </p:cNvPr>
          <p:cNvSpPr txBox="1"/>
          <p:nvPr/>
        </p:nvSpPr>
        <p:spPr>
          <a:xfrm>
            <a:off x="1794227" y="4558320"/>
            <a:ext cx="1023815" cy="382954"/>
          </a:xfrm>
          <a:prstGeom prst="rect">
            <a:avLst/>
          </a:prstGeom>
          <a:noFill/>
        </p:spPr>
        <p:txBody>
          <a:bodyPr wrap="square" rtlCol="0">
            <a:spAutoFit/>
          </a:bodyPr>
          <a:lstStyle/>
          <a:p>
            <a:r>
              <a:rPr lang="en-US" altLang="zh-CN" dirty="0">
                <a:solidFill>
                  <a:schemeClr val="bg1"/>
                </a:solidFill>
              </a:rPr>
              <a:t>Input</a:t>
            </a:r>
            <a:endParaRPr lang="zh-CN" altLang="en-US" dirty="0">
              <a:solidFill>
                <a:schemeClr val="bg1"/>
              </a:solidFill>
            </a:endParaRPr>
          </a:p>
        </p:txBody>
      </p:sp>
      <p:sp>
        <p:nvSpPr>
          <p:cNvPr id="37" name="Rectangle 36">
            <a:extLst>
              <a:ext uri="{FF2B5EF4-FFF2-40B4-BE49-F238E27FC236}">
                <a16:creationId xmlns:a16="http://schemas.microsoft.com/office/drawing/2014/main" id="{7D45C66E-6D07-47E4-AD4E-DE0FD7564260}"/>
              </a:ext>
            </a:extLst>
          </p:cNvPr>
          <p:cNvSpPr/>
          <p:nvPr/>
        </p:nvSpPr>
        <p:spPr>
          <a:xfrm>
            <a:off x="3451166" y="3821723"/>
            <a:ext cx="1195754" cy="4454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TextBox 37">
            <a:extLst>
              <a:ext uri="{FF2B5EF4-FFF2-40B4-BE49-F238E27FC236}">
                <a16:creationId xmlns:a16="http://schemas.microsoft.com/office/drawing/2014/main" id="{F2E59786-209F-4D77-AE0B-55E26EB5FEEA}"/>
              </a:ext>
            </a:extLst>
          </p:cNvPr>
          <p:cNvSpPr txBox="1"/>
          <p:nvPr/>
        </p:nvSpPr>
        <p:spPr>
          <a:xfrm>
            <a:off x="3623105" y="3852984"/>
            <a:ext cx="1023815" cy="382954"/>
          </a:xfrm>
          <a:prstGeom prst="rect">
            <a:avLst/>
          </a:prstGeom>
          <a:noFill/>
        </p:spPr>
        <p:txBody>
          <a:bodyPr wrap="square" rtlCol="0">
            <a:spAutoFit/>
          </a:bodyPr>
          <a:lstStyle/>
          <a:p>
            <a:r>
              <a:rPr lang="en-US" altLang="zh-CN" dirty="0">
                <a:solidFill>
                  <a:schemeClr val="bg1"/>
                </a:solidFill>
              </a:rPr>
              <a:t>CNN</a:t>
            </a:r>
            <a:endParaRPr lang="zh-CN" altLang="en-US" dirty="0">
              <a:solidFill>
                <a:schemeClr val="bg1"/>
              </a:solidFill>
            </a:endParaRPr>
          </a:p>
        </p:txBody>
      </p:sp>
      <p:sp>
        <p:nvSpPr>
          <p:cNvPr id="39" name="Rectangle 38">
            <a:extLst>
              <a:ext uri="{FF2B5EF4-FFF2-40B4-BE49-F238E27FC236}">
                <a16:creationId xmlns:a16="http://schemas.microsoft.com/office/drawing/2014/main" id="{8D74C771-8955-47AA-A29D-871CAE214D4F}"/>
              </a:ext>
            </a:extLst>
          </p:cNvPr>
          <p:cNvSpPr/>
          <p:nvPr/>
        </p:nvSpPr>
        <p:spPr>
          <a:xfrm>
            <a:off x="3449886" y="5476207"/>
            <a:ext cx="1195754" cy="4454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TextBox 39">
            <a:extLst>
              <a:ext uri="{FF2B5EF4-FFF2-40B4-BE49-F238E27FC236}">
                <a16:creationId xmlns:a16="http://schemas.microsoft.com/office/drawing/2014/main" id="{B5999334-FE52-4C62-A3BF-75BD7D2D4101}"/>
              </a:ext>
            </a:extLst>
          </p:cNvPr>
          <p:cNvSpPr txBox="1"/>
          <p:nvPr/>
        </p:nvSpPr>
        <p:spPr>
          <a:xfrm>
            <a:off x="3716210" y="5507468"/>
            <a:ext cx="1023815" cy="382954"/>
          </a:xfrm>
          <a:prstGeom prst="rect">
            <a:avLst/>
          </a:prstGeom>
          <a:noFill/>
        </p:spPr>
        <p:txBody>
          <a:bodyPr wrap="square" rtlCol="0">
            <a:spAutoFit/>
          </a:bodyPr>
          <a:lstStyle/>
          <a:p>
            <a:r>
              <a:rPr lang="en-US" altLang="zh-CN" dirty="0">
                <a:solidFill>
                  <a:schemeClr val="bg1"/>
                </a:solidFill>
              </a:rPr>
              <a:t>CNN</a:t>
            </a:r>
            <a:endParaRPr lang="zh-CN" altLang="en-US" dirty="0">
              <a:solidFill>
                <a:schemeClr val="bg1"/>
              </a:solidFill>
            </a:endParaRPr>
          </a:p>
        </p:txBody>
      </p:sp>
      <p:sp>
        <p:nvSpPr>
          <p:cNvPr id="41" name="Rectangle 40">
            <a:extLst>
              <a:ext uri="{FF2B5EF4-FFF2-40B4-BE49-F238E27FC236}">
                <a16:creationId xmlns:a16="http://schemas.microsoft.com/office/drawing/2014/main" id="{6D380EB9-1C88-48D6-AD86-E86A2F4C8804}"/>
              </a:ext>
            </a:extLst>
          </p:cNvPr>
          <p:cNvSpPr/>
          <p:nvPr/>
        </p:nvSpPr>
        <p:spPr>
          <a:xfrm>
            <a:off x="5300782" y="3788507"/>
            <a:ext cx="1195754" cy="4454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TextBox 41">
            <a:extLst>
              <a:ext uri="{FF2B5EF4-FFF2-40B4-BE49-F238E27FC236}">
                <a16:creationId xmlns:a16="http://schemas.microsoft.com/office/drawing/2014/main" id="{1500C7B3-4E69-450E-9447-DDFA19C66E86}"/>
              </a:ext>
            </a:extLst>
          </p:cNvPr>
          <p:cNvSpPr txBox="1"/>
          <p:nvPr/>
        </p:nvSpPr>
        <p:spPr>
          <a:xfrm>
            <a:off x="5472721" y="3819768"/>
            <a:ext cx="1023815" cy="382954"/>
          </a:xfrm>
          <a:prstGeom prst="rect">
            <a:avLst/>
          </a:prstGeom>
          <a:noFill/>
        </p:spPr>
        <p:txBody>
          <a:bodyPr wrap="square" rtlCol="0">
            <a:spAutoFit/>
          </a:bodyPr>
          <a:lstStyle/>
          <a:p>
            <a:r>
              <a:rPr lang="en-US" altLang="zh-CN" dirty="0">
                <a:solidFill>
                  <a:schemeClr val="bg1"/>
                </a:solidFill>
              </a:rPr>
              <a:t>LSTM</a:t>
            </a:r>
            <a:endParaRPr lang="zh-CN" altLang="en-US" dirty="0">
              <a:solidFill>
                <a:schemeClr val="bg1"/>
              </a:solidFill>
            </a:endParaRPr>
          </a:p>
        </p:txBody>
      </p:sp>
      <p:sp>
        <p:nvSpPr>
          <p:cNvPr id="43" name="Rectangle 42">
            <a:extLst>
              <a:ext uri="{FF2B5EF4-FFF2-40B4-BE49-F238E27FC236}">
                <a16:creationId xmlns:a16="http://schemas.microsoft.com/office/drawing/2014/main" id="{C8FDD27C-B13A-4B9F-BB5B-C37BE87E27F9}"/>
              </a:ext>
            </a:extLst>
          </p:cNvPr>
          <p:cNvSpPr/>
          <p:nvPr/>
        </p:nvSpPr>
        <p:spPr>
          <a:xfrm>
            <a:off x="5300782" y="5507469"/>
            <a:ext cx="1195754" cy="4454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TextBox 43">
            <a:extLst>
              <a:ext uri="{FF2B5EF4-FFF2-40B4-BE49-F238E27FC236}">
                <a16:creationId xmlns:a16="http://schemas.microsoft.com/office/drawing/2014/main" id="{DF7DCDCE-FC6E-4E2A-B3F9-C7990FF1A455}"/>
              </a:ext>
            </a:extLst>
          </p:cNvPr>
          <p:cNvSpPr txBox="1"/>
          <p:nvPr/>
        </p:nvSpPr>
        <p:spPr>
          <a:xfrm>
            <a:off x="5472721" y="5538730"/>
            <a:ext cx="1023815" cy="382954"/>
          </a:xfrm>
          <a:prstGeom prst="rect">
            <a:avLst/>
          </a:prstGeom>
          <a:noFill/>
        </p:spPr>
        <p:txBody>
          <a:bodyPr wrap="square" rtlCol="0">
            <a:spAutoFit/>
          </a:bodyPr>
          <a:lstStyle/>
          <a:p>
            <a:r>
              <a:rPr lang="en-US" altLang="zh-CN" dirty="0">
                <a:solidFill>
                  <a:schemeClr val="bg1"/>
                </a:solidFill>
              </a:rPr>
              <a:t>LSTM</a:t>
            </a:r>
            <a:endParaRPr lang="zh-CN" altLang="en-US" dirty="0">
              <a:solidFill>
                <a:schemeClr val="bg1"/>
              </a:solidFill>
            </a:endParaRPr>
          </a:p>
        </p:txBody>
      </p:sp>
      <p:sp>
        <p:nvSpPr>
          <p:cNvPr id="45" name="Rectangle 44">
            <a:extLst>
              <a:ext uri="{FF2B5EF4-FFF2-40B4-BE49-F238E27FC236}">
                <a16:creationId xmlns:a16="http://schemas.microsoft.com/office/drawing/2014/main" id="{FF05212A-67F8-4B49-9904-F641B4314848}"/>
              </a:ext>
            </a:extLst>
          </p:cNvPr>
          <p:cNvSpPr/>
          <p:nvPr/>
        </p:nvSpPr>
        <p:spPr>
          <a:xfrm>
            <a:off x="7150398" y="3785573"/>
            <a:ext cx="1524678" cy="4454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TextBox 45">
            <a:extLst>
              <a:ext uri="{FF2B5EF4-FFF2-40B4-BE49-F238E27FC236}">
                <a16:creationId xmlns:a16="http://schemas.microsoft.com/office/drawing/2014/main" id="{4A37DE89-1F65-4634-A54D-260C9B916C62}"/>
              </a:ext>
            </a:extLst>
          </p:cNvPr>
          <p:cNvSpPr txBox="1"/>
          <p:nvPr/>
        </p:nvSpPr>
        <p:spPr>
          <a:xfrm>
            <a:off x="7150735" y="3811223"/>
            <a:ext cx="1454340" cy="369332"/>
          </a:xfrm>
          <a:prstGeom prst="rect">
            <a:avLst/>
          </a:prstGeom>
          <a:noFill/>
        </p:spPr>
        <p:txBody>
          <a:bodyPr wrap="square" rtlCol="0">
            <a:spAutoFit/>
          </a:bodyPr>
          <a:lstStyle/>
          <a:p>
            <a:r>
              <a:rPr lang="en-US" altLang="zh-CN" dirty="0">
                <a:solidFill>
                  <a:schemeClr val="bg1"/>
                </a:solidFill>
              </a:rPr>
              <a:t>Axial image</a:t>
            </a:r>
            <a:endParaRPr lang="zh-CN" altLang="en-US" dirty="0">
              <a:solidFill>
                <a:schemeClr val="bg1"/>
              </a:solidFill>
            </a:endParaRPr>
          </a:p>
        </p:txBody>
      </p:sp>
      <p:sp>
        <p:nvSpPr>
          <p:cNvPr id="47" name="Rectangle 46">
            <a:extLst>
              <a:ext uri="{FF2B5EF4-FFF2-40B4-BE49-F238E27FC236}">
                <a16:creationId xmlns:a16="http://schemas.microsoft.com/office/drawing/2014/main" id="{9F678437-B92C-42C1-8B0B-8664038561CF}"/>
              </a:ext>
            </a:extLst>
          </p:cNvPr>
          <p:cNvSpPr/>
          <p:nvPr/>
        </p:nvSpPr>
        <p:spPr>
          <a:xfrm>
            <a:off x="7150397" y="5507469"/>
            <a:ext cx="1524679" cy="4454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TextBox 47">
            <a:extLst>
              <a:ext uri="{FF2B5EF4-FFF2-40B4-BE49-F238E27FC236}">
                <a16:creationId xmlns:a16="http://schemas.microsoft.com/office/drawing/2014/main" id="{33EA8753-0FC8-4537-8751-00AEB1C242D3}"/>
              </a:ext>
            </a:extLst>
          </p:cNvPr>
          <p:cNvSpPr txBox="1"/>
          <p:nvPr/>
        </p:nvSpPr>
        <p:spPr>
          <a:xfrm>
            <a:off x="7150735" y="5530438"/>
            <a:ext cx="1837294" cy="369332"/>
          </a:xfrm>
          <a:prstGeom prst="rect">
            <a:avLst/>
          </a:prstGeom>
          <a:noFill/>
        </p:spPr>
        <p:txBody>
          <a:bodyPr wrap="square" rtlCol="0">
            <a:spAutoFit/>
          </a:bodyPr>
          <a:lstStyle/>
          <a:p>
            <a:r>
              <a:rPr lang="en-US" altLang="zh-CN" dirty="0">
                <a:solidFill>
                  <a:schemeClr val="bg1"/>
                </a:solidFill>
              </a:rPr>
              <a:t>Coronal image</a:t>
            </a:r>
            <a:endParaRPr lang="zh-CN" altLang="en-US" dirty="0">
              <a:solidFill>
                <a:schemeClr val="bg1"/>
              </a:solidFill>
            </a:endParaRPr>
          </a:p>
        </p:txBody>
      </p:sp>
      <p:sp>
        <p:nvSpPr>
          <p:cNvPr id="12" name="TextBox 11">
            <a:extLst>
              <a:ext uri="{FF2B5EF4-FFF2-40B4-BE49-F238E27FC236}">
                <a16:creationId xmlns:a16="http://schemas.microsoft.com/office/drawing/2014/main" id="{CA1D95B0-A425-4A7D-A2C3-55007B503E03}"/>
              </a:ext>
            </a:extLst>
          </p:cNvPr>
          <p:cNvSpPr txBox="1"/>
          <p:nvPr/>
        </p:nvSpPr>
        <p:spPr>
          <a:xfrm>
            <a:off x="422031" y="1817074"/>
            <a:ext cx="957684" cy="4832092"/>
          </a:xfrm>
          <a:prstGeom prst="rect">
            <a:avLst/>
          </a:prstGeom>
          <a:noFill/>
        </p:spPr>
        <p:txBody>
          <a:bodyPr wrap="square" rtlCol="0">
            <a:spAutoFit/>
          </a:bodyPr>
          <a:lstStyle/>
          <a:p>
            <a:r>
              <a:rPr lang="en-US" altLang="zh-CN" sz="2800" dirty="0"/>
              <a:t>1.</a:t>
            </a:r>
          </a:p>
          <a:p>
            <a:endParaRPr lang="en-US" altLang="zh-CN" sz="2800" dirty="0"/>
          </a:p>
          <a:p>
            <a:r>
              <a:rPr lang="en-US" altLang="zh-CN" sz="2800" dirty="0"/>
              <a:t>2.</a:t>
            </a:r>
          </a:p>
          <a:p>
            <a:endParaRPr lang="en-US" altLang="zh-CN" sz="2800" dirty="0"/>
          </a:p>
          <a:p>
            <a:endParaRPr lang="en-US" altLang="zh-CN" sz="2800" dirty="0"/>
          </a:p>
          <a:p>
            <a:endParaRPr lang="en-US" altLang="zh-CN" sz="2800" dirty="0"/>
          </a:p>
          <a:p>
            <a:r>
              <a:rPr lang="en-US" altLang="zh-CN" sz="2800" dirty="0"/>
              <a:t>3.</a:t>
            </a:r>
          </a:p>
          <a:p>
            <a:endParaRPr lang="en-US" altLang="zh-CN" sz="2800" dirty="0"/>
          </a:p>
          <a:p>
            <a:endParaRPr lang="en-US" altLang="zh-CN" sz="2800" dirty="0"/>
          </a:p>
          <a:p>
            <a:endParaRPr lang="en-US" altLang="zh-CN" sz="2800" dirty="0"/>
          </a:p>
          <a:p>
            <a:r>
              <a:rPr lang="en-US" altLang="zh-CN" sz="2800" dirty="0"/>
              <a:t>4.</a:t>
            </a:r>
            <a:endParaRPr lang="zh-CN" altLang="en-US" sz="2800" dirty="0"/>
          </a:p>
        </p:txBody>
      </p:sp>
      <p:sp>
        <p:nvSpPr>
          <p:cNvPr id="49" name="Rectangle 48">
            <a:extLst>
              <a:ext uri="{FF2B5EF4-FFF2-40B4-BE49-F238E27FC236}">
                <a16:creationId xmlns:a16="http://schemas.microsoft.com/office/drawing/2014/main" id="{637FB64A-9497-4F91-A279-630EB9833D41}"/>
              </a:ext>
            </a:extLst>
          </p:cNvPr>
          <p:cNvSpPr/>
          <p:nvPr/>
        </p:nvSpPr>
        <p:spPr>
          <a:xfrm>
            <a:off x="9382705" y="4669744"/>
            <a:ext cx="1524679" cy="4454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TextBox 49">
            <a:extLst>
              <a:ext uri="{FF2B5EF4-FFF2-40B4-BE49-F238E27FC236}">
                <a16:creationId xmlns:a16="http://schemas.microsoft.com/office/drawing/2014/main" id="{A2215810-6B55-4CA0-95BB-7D604B3997EA}"/>
              </a:ext>
            </a:extLst>
          </p:cNvPr>
          <p:cNvSpPr txBox="1"/>
          <p:nvPr/>
        </p:nvSpPr>
        <p:spPr>
          <a:xfrm>
            <a:off x="9383043" y="4692713"/>
            <a:ext cx="1837294" cy="369332"/>
          </a:xfrm>
          <a:prstGeom prst="rect">
            <a:avLst/>
          </a:prstGeom>
          <a:noFill/>
        </p:spPr>
        <p:txBody>
          <a:bodyPr wrap="square" rtlCol="0">
            <a:spAutoFit/>
          </a:bodyPr>
          <a:lstStyle/>
          <a:p>
            <a:r>
              <a:rPr lang="en-US" altLang="zh-CN" dirty="0">
                <a:solidFill>
                  <a:schemeClr val="bg1"/>
                </a:solidFill>
              </a:rPr>
              <a:t>Coronal image</a:t>
            </a:r>
            <a:endParaRPr lang="zh-CN" altLang="en-US" dirty="0">
              <a:solidFill>
                <a:schemeClr val="bg1"/>
              </a:solidFill>
            </a:endParaRPr>
          </a:p>
        </p:txBody>
      </p:sp>
      <p:cxnSp>
        <p:nvCxnSpPr>
          <p:cNvPr id="58" name="Straight Arrow Connector 57">
            <a:extLst>
              <a:ext uri="{FF2B5EF4-FFF2-40B4-BE49-F238E27FC236}">
                <a16:creationId xmlns:a16="http://schemas.microsoft.com/office/drawing/2014/main" id="{4B84595A-A610-45CD-8466-3B3F2000A8AF}"/>
              </a:ext>
            </a:extLst>
          </p:cNvPr>
          <p:cNvCxnSpPr>
            <a:cxnSpLocks/>
          </p:cNvCxnSpPr>
          <p:nvPr/>
        </p:nvCxnSpPr>
        <p:spPr>
          <a:xfrm flipV="1">
            <a:off x="2946399" y="3146483"/>
            <a:ext cx="478721" cy="1379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12C01F4B-1608-45B2-A462-46D2938E7A1B}"/>
              </a:ext>
            </a:extLst>
          </p:cNvPr>
          <p:cNvCxnSpPr>
            <a:cxnSpLocks/>
          </p:cNvCxnSpPr>
          <p:nvPr/>
        </p:nvCxnSpPr>
        <p:spPr>
          <a:xfrm flipV="1">
            <a:off x="3134928" y="2244563"/>
            <a:ext cx="478721" cy="1379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3D78AF4C-E414-4CEF-8AE0-3805E8C25A0A}"/>
              </a:ext>
            </a:extLst>
          </p:cNvPr>
          <p:cNvCxnSpPr>
            <a:cxnSpLocks/>
          </p:cNvCxnSpPr>
          <p:nvPr/>
        </p:nvCxnSpPr>
        <p:spPr>
          <a:xfrm flipV="1">
            <a:off x="4810841" y="3166815"/>
            <a:ext cx="478721" cy="1379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A2AF59B5-9FF1-4F9D-81D9-3B3E195BB0B8}"/>
              </a:ext>
            </a:extLst>
          </p:cNvPr>
          <p:cNvCxnSpPr>
            <a:cxnSpLocks/>
          </p:cNvCxnSpPr>
          <p:nvPr/>
        </p:nvCxnSpPr>
        <p:spPr>
          <a:xfrm flipV="1">
            <a:off x="6683777" y="3135920"/>
            <a:ext cx="478721" cy="1379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25C66EEE-E92A-46E2-998A-C18F20B01A71}"/>
              </a:ext>
            </a:extLst>
          </p:cNvPr>
          <p:cNvCxnSpPr>
            <a:cxnSpLocks/>
          </p:cNvCxnSpPr>
          <p:nvPr/>
        </p:nvCxnSpPr>
        <p:spPr>
          <a:xfrm flipV="1">
            <a:off x="8666607" y="3108862"/>
            <a:ext cx="478721" cy="1379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B628075F-9703-4E12-953F-89AAC68550BE}"/>
              </a:ext>
            </a:extLst>
          </p:cNvPr>
          <p:cNvCxnSpPr>
            <a:cxnSpLocks/>
          </p:cNvCxnSpPr>
          <p:nvPr/>
        </p:nvCxnSpPr>
        <p:spPr>
          <a:xfrm flipV="1">
            <a:off x="5451198" y="2183785"/>
            <a:ext cx="478721" cy="1379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9D041A94-7F22-4A66-90C9-A1E7637BEF92}"/>
              </a:ext>
            </a:extLst>
          </p:cNvPr>
          <p:cNvCxnSpPr>
            <a:cxnSpLocks/>
          </p:cNvCxnSpPr>
          <p:nvPr/>
        </p:nvCxnSpPr>
        <p:spPr>
          <a:xfrm flipV="1">
            <a:off x="7810483" y="2158877"/>
            <a:ext cx="478721" cy="1379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F4A48D90-905B-4F6B-B6EE-9FB2E09A0D6D}"/>
              </a:ext>
            </a:extLst>
          </p:cNvPr>
          <p:cNvCxnSpPr>
            <a:cxnSpLocks/>
          </p:cNvCxnSpPr>
          <p:nvPr/>
        </p:nvCxnSpPr>
        <p:spPr>
          <a:xfrm flipV="1">
            <a:off x="4740025" y="4001413"/>
            <a:ext cx="478721" cy="1379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19C0809E-40BD-4C62-AEE7-8EA6769C5C04}"/>
              </a:ext>
            </a:extLst>
          </p:cNvPr>
          <p:cNvCxnSpPr>
            <a:cxnSpLocks/>
          </p:cNvCxnSpPr>
          <p:nvPr/>
        </p:nvCxnSpPr>
        <p:spPr>
          <a:xfrm flipV="1">
            <a:off x="6587009" y="4019910"/>
            <a:ext cx="478721" cy="1379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4CC110EF-4A47-4AE3-947E-592223A8170A}"/>
              </a:ext>
            </a:extLst>
          </p:cNvPr>
          <p:cNvCxnSpPr>
            <a:cxnSpLocks/>
          </p:cNvCxnSpPr>
          <p:nvPr/>
        </p:nvCxnSpPr>
        <p:spPr>
          <a:xfrm flipV="1">
            <a:off x="4723426" y="5685149"/>
            <a:ext cx="478721" cy="1379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8479AB50-463A-4018-8FC5-55F09A7086B8}"/>
              </a:ext>
            </a:extLst>
          </p:cNvPr>
          <p:cNvCxnSpPr>
            <a:cxnSpLocks/>
          </p:cNvCxnSpPr>
          <p:nvPr/>
        </p:nvCxnSpPr>
        <p:spPr>
          <a:xfrm flipV="1">
            <a:off x="6584106" y="5750539"/>
            <a:ext cx="478721" cy="1379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11222C0E-48A0-4092-8282-19B0E927C792}"/>
              </a:ext>
            </a:extLst>
          </p:cNvPr>
          <p:cNvCxnSpPr>
            <a:cxnSpLocks/>
          </p:cNvCxnSpPr>
          <p:nvPr/>
        </p:nvCxnSpPr>
        <p:spPr>
          <a:xfrm flipV="1">
            <a:off x="2861527" y="4044461"/>
            <a:ext cx="512761" cy="35455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B705E89F-5E3F-4B34-AC4D-FCF1A5FA8208}"/>
              </a:ext>
            </a:extLst>
          </p:cNvPr>
          <p:cNvCxnSpPr>
            <a:cxnSpLocks/>
          </p:cNvCxnSpPr>
          <p:nvPr/>
        </p:nvCxnSpPr>
        <p:spPr>
          <a:xfrm>
            <a:off x="2878546" y="5204002"/>
            <a:ext cx="495742" cy="48114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6DD39453-301F-49D7-AAE9-8B38DAE137FA}"/>
              </a:ext>
            </a:extLst>
          </p:cNvPr>
          <p:cNvCxnSpPr>
            <a:cxnSpLocks/>
          </p:cNvCxnSpPr>
          <p:nvPr/>
        </p:nvCxnSpPr>
        <p:spPr>
          <a:xfrm>
            <a:off x="8790623" y="4033706"/>
            <a:ext cx="497961" cy="49335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DA60531A-9E78-4781-97AE-06F9B04EE3E8}"/>
              </a:ext>
            </a:extLst>
          </p:cNvPr>
          <p:cNvCxnSpPr>
            <a:cxnSpLocks/>
          </p:cNvCxnSpPr>
          <p:nvPr/>
        </p:nvCxnSpPr>
        <p:spPr>
          <a:xfrm flipV="1">
            <a:off x="8800242" y="5204002"/>
            <a:ext cx="488342" cy="56765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78" name="Rectangle 77">
            <a:extLst>
              <a:ext uri="{FF2B5EF4-FFF2-40B4-BE49-F238E27FC236}">
                <a16:creationId xmlns:a16="http://schemas.microsoft.com/office/drawing/2014/main" id="{8D289058-A6CA-4FE2-BC3E-1AC3EF50A09E}"/>
              </a:ext>
            </a:extLst>
          </p:cNvPr>
          <p:cNvSpPr/>
          <p:nvPr/>
        </p:nvSpPr>
        <p:spPr>
          <a:xfrm>
            <a:off x="1586825" y="6214756"/>
            <a:ext cx="1195754" cy="4454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TextBox 78">
            <a:extLst>
              <a:ext uri="{FF2B5EF4-FFF2-40B4-BE49-F238E27FC236}">
                <a16:creationId xmlns:a16="http://schemas.microsoft.com/office/drawing/2014/main" id="{D0DB412D-9991-44DE-9170-A87FB335E577}"/>
              </a:ext>
            </a:extLst>
          </p:cNvPr>
          <p:cNvSpPr txBox="1"/>
          <p:nvPr/>
        </p:nvSpPr>
        <p:spPr>
          <a:xfrm>
            <a:off x="1758764" y="6246017"/>
            <a:ext cx="1023815" cy="382954"/>
          </a:xfrm>
          <a:prstGeom prst="rect">
            <a:avLst/>
          </a:prstGeom>
          <a:noFill/>
        </p:spPr>
        <p:txBody>
          <a:bodyPr wrap="square" rtlCol="0">
            <a:spAutoFit/>
          </a:bodyPr>
          <a:lstStyle/>
          <a:p>
            <a:r>
              <a:rPr lang="en-US" altLang="zh-CN" dirty="0">
                <a:solidFill>
                  <a:schemeClr val="bg1"/>
                </a:solidFill>
              </a:rPr>
              <a:t>Input</a:t>
            </a:r>
            <a:endParaRPr lang="zh-CN" altLang="en-US" dirty="0">
              <a:solidFill>
                <a:schemeClr val="bg1"/>
              </a:solidFill>
            </a:endParaRPr>
          </a:p>
        </p:txBody>
      </p:sp>
      <p:sp>
        <p:nvSpPr>
          <p:cNvPr id="80" name="Rectangle 79">
            <a:extLst>
              <a:ext uri="{FF2B5EF4-FFF2-40B4-BE49-F238E27FC236}">
                <a16:creationId xmlns:a16="http://schemas.microsoft.com/office/drawing/2014/main" id="{2B5494F1-19E2-4F3D-8FD1-F5EDAB385F2E}"/>
              </a:ext>
            </a:extLst>
          </p:cNvPr>
          <p:cNvSpPr/>
          <p:nvPr/>
        </p:nvSpPr>
        <p:spPr>
          <a:xfrm>
            <a:off x="3610878" y="6214760"/>
            <a:ext cx="1125416" cy="4454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TextBox 80">
            <a:extLst>
              <a:ext uri="{FF2B5EF4-FFF2-40B4-BE49-F238E27FC236}">
                <a16:creationId xmlns:a16="http://schemas.microsoft.com/office/drawing/2014/main" id="{A0FC072C-7645-4655-A831-528BD7BF8880}"/>
              </a:ext>
            </a:extLst>
          </p:cNvPr>
          <p:cNvSpPr txBox="1"/>
          <p:nvPr/>
        </p:nvSpPr>
        <p:spPr>
          <a:xfrm>
            <a:off x="3862923" y="6246021"/>
            <a:ext cx="1109785" cy="382954"/>
          </a:xfrm>
          <a:prstGeom prst="rect">
            <a:avLst/>
          </a:prstGeom>
          <a:noFill/>
        </p:spPr>
        <p:txBody>
          <a:bodyPr wrap="square" rtlCol="0">
            <a:spAutoFit/>
          </a:bodyPr>
          <a:lstStyle/>
          <a:p>
            <a:r>
              <a:rPr lang="en-US" altLang="zh-CN" dirty="0">
                <a:solidFill>
                  <a:schemeClr val="bg1"/>
                </a:solidFill>
              </a:rPr>
              <a:t>CNN</a:t>
            </a:r>
            <a:endParaRPr lang="zh-CN" altLang="en-US" dirty="0">
              <a:solidFill>
                <a:schemeClr val="bg1"/>
              </a:solidFill>
            </a:endParaRPr>
          </a:p>
        </p:txBody>
      </p:sp>
      <p:sp>
        <p:nvSpPr>
          <p:cNvPr id="82" name="Rectangle 81">
            <a:extLst>
              <a:ext uri="{FF2B5EF4-FFF2-40B4-BE49-F238E27FC236}">
                <a16:creationId xmlns:a16="http://schemas.microsoft.com/office/drawing/2014/main" id="{BDA293DC-3288-489C-A3C2-106F939055CF}"/>
              </a:ext>
            </a:extLst>
          </p:cNvPr>
          <p:cNvSpPr/>
          <p:nvPr/>
        </p:nvSpPr>
        <p:spPr>
          <a:xfrm>
            <a:off x="8200289" y="6183498"/>
            <a:ext cx="1318849" cy="4454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TextBox 82">
            <a:extLst>
              <a:ext uri="{FF2B5EF4-FFF2-40B4-BE49-F238E27FC236}">
                <a16:creationId xmlns:a16="http://schemas.microsoft.com/office/drawing/2014/main" id="{FE3E979E-B45D-4188-8DF0-C24F623DFBBA}"/>
              </a:ext>
            </a:extLst>
          </p:cNvPr>
          <p:cNvSpPr txBox="1"/>
          <p:nvPr/>
        </p:nvSpPr>
        <p:spPr>
          <a:xfrm>
            <a:off x="8549049" y="6214759"/>
            <a:ext cx="1023815" cy="382954"/>
          </a:xfrm>
          <a:prstGeom prst="rect">
            <a:avLst/>
          </a:prstGeom>
          <a:noFill/>
        </p:spPr>
        <p:txBody>
          <a:bodyPr wrap="square" rtlCol="0">
            <a:spAutoFit/>
          </a:bodyPr>
          <a:lstStyle/>
          <a:p>
            <a:r>
              <a:rPr lang="en-US" altLang="zh-CN" dirty="0">
                <a:solidFill>
                  <a:schemeClr val="bg1"/>
                </a:solidFill>
              </a:rPr>
              <a:t>Axial</a:t>
            </a:r>
            <a:endParaRPr lang="zh-CN" altLang="en-US" dirty="0">
              <a:solidFill>
                <a:schemeClr val="bg1"/>
              </a:solidFill>
            </a:endParaRPr>
          </a:p>
        </p:txBody>
      </p:sp>
      <p:sp>
        <p:nvSpPr>
          <p:cNvPr id="84" name="Rectangle 83">
            <a:extLst>
              <a:ext uri="{FF2B5EF4-FFF2-40B4-BE49-F238E27FC236}">
                <a16:creationId xmlns:a16="http://schemas.microsoft.com/office/drawing/2014/main" id="{D4BB2724-F581-4BA4-AD2A-E4DDBE23FEAD}"/>
              </a:ext>
            </a:extLst>
          </p:cNvPr>
          <p:cNvSpPr/>
          <p:nvPr/>
        </p:nvSpPr>
        <p:spPr>
          <a:xfrm>
            <a:off x="5805852" y="6191317"/>
            <a:ext cx="1318849" cy="4454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TextBox 84">
            <a:extLst>
              <a:ext uri="{FF2B5EF4-FFF2-40B4-BE49-F238E27FC236}">
                <a16:creationId xmlns:a16="http://schemas.microsoft.com/office/drawing/2014/main" id="{6201A4CD-E7EA-4BD9-ABD4-A572B891E7B8}"/>
              </a:ext>
            </a:extLst>
          </p:cNvPr>
          <p:cNvSpPr txBox="1"/>
          <p:nvPr/>
        </p:nvSpPr>
        <p:spPr>
          <a:xfrm>
            <a:off x="5805852" y="6222576"/>
            <a:ext cx="1584569" cy="369332"/>
          </a:xfrm>
          <a:prstGeom prst="rect">
            <a:avLst/>
          </a:prstGeom>
          <a:noFill/>
        </p:spPr>
        <p:txBody>
          <a:bodyPr wrap="square" rtlCol="0">
            <a:spAutoFit/>
          </a:bodyPr>
          <a:lstStyle/>
          <a:p>
            <a:r>
              <a:rPr lang="en-US" altLang="zh-CN" dirty="0">
                <a:solidFill>
                  <a:schemeClr val="bg1"/>
                </a:solidFill>
              </a:rPr>
              <a:t>Dense layers</a:t>
            </a:r>
            <a:endParaRPr lang="zh-CN" altLang="en-US" dirty="0">
              <a:solidFill>
                <a:schemeClr val="bg1"/>
              </a:solidFill>
            </a:endParaRPr>
          </a:p>
        </p:txBody>
      </p:sp>
      <p:cxnSp>
        <p:nvCxnSpPr>
          <p:cNvPr id="86" name="Straight Arrow Connector 85">
            <a:extLst>
              <a:ext uri="{FF2B5EF4-FFF2-40B4-BE49-F238E27FC236}">
                <a16:creationId xmlns:a16="http://schemas.microsoft.com/office/drawing/2014/main" id="{47FE91A6-D306-4B15-84DC-6F5D520D025D}"/>
              </a:ext>
            </a:extLst>
          </p:cNvPr>
          <p:cNvCxnSpPr>
            <a:cxnSpLocks/>
          </p:cNvCxnSpPr>
          <p:nvPr/>
        </p:nvCxnSpPr>
        <p:spPr>
          <a:xfrm flipV="1">
            <a:off x="2906635" y="6479046"/>
            <a:ext cx="478721" cy="1379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4F6C6C6C-7DDF-46A9-B68E-6FD5FF9D6DFA}"/>
              </a:ext>
            </a:extLst>
          </p:cNvPr>
          <p:cNvCxnSpPr>
            <a:cxnSpLocks/>
          </p:cNvCxnSpPr>
          <p:nvPr/>
        </p:nvCxnSpPr>
        <p:spPr>
          <a:xfrm flipV="1">
            <a:off x="5048881" y="6425166"/>
            <a:ext cx="478721" cy="1379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CFB835EB-6C45-4DB9-A017-5B6533FB9250}"/>
              </a:ext>
            </a:extLst>
          </p:cNvPr>
          <p:cNvCxnSpPr>
            <a:cxnSpLocks/>
          </p:cNvCxnSpPr>
          <p:nvPr/>
        </p:nvCxnSpPr>
        <p:spPr>
          <a:xfrm flipV="1">
            <a:off x="7499820" y="6400258"/>
            <a:ext cx="478721" cy="1379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90" name="Rectangle 89">
            <a:extLst>
              <a:ext uri="{FF2B5EF4-FFF2-40B4-BE49-F238E27FC236}">
                <a16:creationId xmlns:a16="http://schemas.microsoft.com/office/drawing/2014/main" id="{20E79F91-EE30-4234-B16E-E0DB2D98D2B6}"/>
              </a:ext>
            </a:extLst>
          </p:cNvPr>
          <p:cNvSpPr/>
          <p:nvPr/>
        </p:nvSpPr>
        <p:spPr>
          <a:xfrm>
            <a:off x="10303608" y="6162617"/>
            <a:ext cx="1318849" cy="4454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TextBox 90">
            <a:extLst>
              <a:ext uri="{FF2B5EF4-FFF2-40B4-BE49-F238E27FC236}">
                <a16:creationId xmlns:a16="http://schemas.microsoft.com/office/drawing/2014/main" id="{6128EA2E-D85B-4A3D-A9E9-1994E15AAD2E}"/>
              </a:ext>
            </a:extLst>
          </p:cNvPr>
          <p:cNvSpPr txBox="1"/>
          <p:nvPr/>
        </p:nvSpPr>
        <p:spPr>
          <a:xfrm>
            <a:off x="10540482" y="6200658"/>
            <a:ext cx="1023815" cy="382954"/>
          </a:xfrm>
          <a:prstGeom prst="rect">
            <a:avLst/>
          </a:prstGeom>
          <a:noFill/>
        </p:spPr>
        <p:txBody>
          <a:bodyPr wrap="square" rtlCol="0">
            <a:spAutoFit/>
          </a:bodyPr>
          <a:lstStyle/>
          <a:p>
            <a:r>
              <a:rPr lang="en-US" altLang="zh-CN" dirty="0">
                <a:solidFill>
                  <a:schemeClr val="bg1"/>
                </a:solidFill>
              </a:rPr>
              <a:t>Coronal</a:t>
            </a:r>
            <a:endParaRPr lang="zh-CN" altLang="en-US" dirty="0">
              <a:solidFill>
                <a:schemeClr val="bg1"/>
              </a:solidFill>
            </a:endParaRPr>
          </a:p>
        </p:txBody>
      </p:sp>
      <p:cxnSp>
        <p:nvCxnSpPr>
          <p:cNvPr id="92" name="Straight Arrow Connector 91">
            <a:extLst>
              <a:ext uri="{FF2B5EF4-FFF2-40B4-BE49-F238E27FC236}">
                <a16:creationId xmlns:a16="http://schemas.microsoft.com/office/drawing/2014/main" id="{F311A276-EF8B-4DD7-A30B-C487F1EE4F56}"/>
              </a:ext>
            </a:extLst>
          </p:cNvPr>
          <p:cNvCxnSpPr>
            <a:cxnSpLocks/>
          </p:cNvCxnSpPr>
          <p:nvPr/>
        </p:nvCxnSpPr>
        <p:spPr>
          <a:xfrm flipV="1">
            <a:off x="9670209" y="6396726"/>
            <a:ext cx="478721" cy="1379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8595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4648200" cy="1236130"/>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whiting.large.horizontal.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107" y="71678"/>
            <a:ext cx="2987152" cy="1278781"/>
          </a:xfrm>
          <a:prstGeom prst="rect">
            <a:avLst/>
          </a:prstGeom>
        </p:spPr>
      </p:pic>
      <p:sp>
        <p:nvSpPr>
          <p:cNvPr id="4" name="Rectangle 3"/>
          <p:cNvSpPr/>
          <p:nvPr/>
        </p:nvSpPr>
        <p:spPr>
          <a:xfrm>
            <a:off x="4648200" y="1"/>
            <a:ext cx="7543800" cy="1236130"/>
          </a:xfrm>
          <a:prstGeom prst="rect">
            <a:avLst/>
          </a:prstGeom>
          <a:solidFill>
            <a:srgbClr val="89795E"/>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pic>
        <p:nvPicPr>
          <p:cNvPr id="7" name="Picture 6">
            <a:extLst>
              <a:ext uri="{FF2B5EF4-FFF2-40B4-BE49-F238E27FC236}">
                <a16:creationId xmlns:a16="http://schemas.microsoft.com/office/drawing/2014/main" id="{E480969D-0917-4966-BEA0-D0B66BE643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3405" y="340312"/>
            <a:ext cx="1518164" cy="738210"/>
          </a:xfrm>
          <a:prstGeom prst="rect">
            <a:avLst/>
          </a:prstGeom>
        </p:spPr>
      </p:pic>
      <p:sp>
        <p:nvSpPr>
          <p:cNvPr id="10" name="TextBox 9">
            <a:extLst>
              <a:ext uri="{FF2B5EF4-FFF2-40B4-BE49-F238E27FC236}">
                <a16:creationId xmlns:a16="http://schemas.microsoft.com/office/drawing/2014/main" id="{9D85FC43-C5A7-45C8-ACBD-2DBD28B1D2FF}"/>
              </a:ext>
            </a:extLst>
          </p:cNvPr>
          <p:cNvSpPr txBox="1"/>
          <p:nvPr/>
        </p:nvSpPr>
        <p:spPr>
          <a:xfrm>
            <a:off x="4798646" y="203200"/>
            <a:ext cx="3485662" cy="707886"/>
          </a:xfrm>
          <a:prstGeom prst="rect">
            <a:avLst/>
          </a:prstGeom>
          <a:noFill/>
        </p:spPr>
        <p:txBody>
          <a:bodyPr wrap="square" rtlCol="0">
            <a:spAutoFit/>
          </a:bodyPr>
          <a:lstStyle/>
          <a:p>
            <a:r>
              <a:rPr lang="en-US" altLang="zh-CN" sz="4000" dirty="0">
                <a:solidFill>
                  <a:schemeClr val="bg1"/>
                </a:solidFill>
              </a:rPr>
              <a:t>Approach</a:t>
            </a:r>
            <a:endParaRPr lang="zh-CN" altLang="en-US" sz="4000" dirty="0">
              <a:solidFill>
                <a:schemeClr val="bg1"/>
              </a:solidFill>
            </a:endParaRPr>
          </a:p>
        </p:txBody>
      </p:sp>
      <p:sp>
        <p:nvSpPr>
          <p:cNvPr id="9" name="TextBox 8">
            <a:extLst>
              <a:ext uri="{FF2B5EF4-FFF2-40B4-BE49-F238E27FC236}">
                <a16:creationId xmlns:a16="http://schemas.microsoft.com/office/drawing/2014/main" id="{BA23D144-73C6-4899-ABC4-A32674DF1DA0}"/>
              </a:ext>
            </a:extLst>
          </p:cNvPr>
          <p:cNvSpPr txBox="1"/>
          <p:nvPr/>
        </p:nvSpPr>
        <p:spPr>
          <a:xfrm>
            <a:off x="196222" y="1257139"/>
            <a:ext cx="10856168" cy="646331"/>
          </a:xfrm>
          <a:prstGeom prst="rect">
            <a:avLst/>
          </a:prstGeom>
          <a:noFill/>
        </p:spPr>
        <p:txBody>
          <a:bodyPr wrap="square" rtlCol="0">
            <a:spAutoFit/>
          </a:bodyPr>
          <a:lstStyle/>
          <a:p>
            <a:pPr marL="174625" lvl="1" defTabSz="800100">
              <a:spcAft>
                <a:spcPct val="15000"/>
              </a:spcAft>
            </a:pPr>
            <a:r>
              <a:rPr lang="en-US" altLang="zh-CN" sz="3600" dirty="0"/>
              <a:t>More detail</a:t>
            </a:r>
          </a:p>
        </p:txBody>
      </p:sp>
      <p:sp>
        <p:nvSpPr>
          <p:cNvPr id="2" name="TextBox 1">
            <a:extLst>
              <a:ext uri="{FF2B5EF4-FFF2-40B4-BE49-F238E27FC236}">
                <a16:creationId xmlns:a16="http://schemas.microsoft.com/office/drawing/2014/main" id="{9744F588-CED7-421E-A0D0-C3DE50DBAA1B}"/>
              </a:ext>
            </a:extLst>
          </p:cNvPr>
          <p:cNvSpPr txBox="1"/>
          <p:nvPr/>
        </p:nvSpPr>
        <p:spPr>
          <a:xfrm>
            <a:off x="984737" y="2164862"/>
            <a:ext cx="9464431" cy="4524315"/>
          </a:xfrm>
          <a:prstGeom prst="rect">
            <a:avLst/>
          </a:prstGeom>
          <a:noFill/>
        </p:spPr>
        <p:txBody>
          <a:bodyPr wrap="square" rtlCol="0">
            <a:spAutoFit/>
          </a:bodyPr>
          <a:lstStyle/>
          <a:p>
            <a:r>
              <a:rPr lang="en-US" altLang="zh-CN" sz="2800" dirty="0"/>
              <a:t>Loss function: MAE or MSE</a:t>
            </a:r>
          </a:p>
          <a:p>
            <a:endParaRPr lang="en-US" altLang="zh-CN" sz="2800" dirty="0"/>
          </a:p>
          <a:p>
            <a:r>
              <a:rPr lang="en-US" altLang="zh-CN" sz="2800" dirty="0"/>
              <a:t>CNN: image encoder and decoder</a:t>
            </a:r>
          </a:p>
          <a:p>
            <a:endParaRPr lang="en-US" altLang="zh-CN" sz="2800" dirty="0"/>
          </a:p>
          <a:p>
            <a:r>
              <a:rPr lang="en-US" altLang="zh-CN" sz="2800" dirty="0"/>
              <a:t>Stride: larger stride to decrease input but too large will loss information</a:t>
            </a:r>
          </a:p>
          <a:p>
            <a:endParaRPr lang="en-US" altLang="zh-CN" sz="2800" dirty="0"/>
          </a:p>
          <a:p>
            <a:r>
              <a:rPr lang="en-US" altLang="zh-CN" sz="2800" dirty="0"/>
              <a:t>Generalize: Without enough data, add some noise or mistake in the data to increase generalization</a:t>
            </a:r>
          </a:p>
          <a:p>
            <a:endParaRPr lang="en-US" altLang="zh-CN" dirty="0"/>
          </a:p>
          <a:p>
            <a:endParaRPr lang="zh-CN" altLang="en-US" dirty="0"/>
          </a:p>
        </p:txBody>
      </p:sp>
    </p:spTree>
    <p:extLst>
      <p:ext uri="{BB962C8B-B14F-4D97-AF65-F5344CB8AC3E}">
        <p14:creationId xmlns:p14="http://schemas.microsoft.com/office/powerpoint/2010/main" val="22116847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4648200" cy="1236130"/>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whiting.large.horizontal.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107" y="71678"/>
            <a:ext cx="2987152" cy="1278781"/>
          </a:xfrm>
          <a:prstGeom prst="rect">
            <a:avLst/>
          </a:prstGeom>
        </p:spPr>
      </p:pic>
      <p:sp>
        <p:nvSpPr>
          <p:cNvPr id="4" name="Rectangle 3"/>
          <p:cNvSpPr/>
          <p:nvPr/>
        </p:nvSpPr>
        <p:spPr>
          <a:xfrm>
            <a:off x="4648200" y="1"/>
            <a:ext cx="7543800" cy="1236130"/>
          </a:xfrm>
          <a:prstGeom prst="rect">
            <a:avLst/>
          </a:prstGeom>
          <a:solidFill>
            <a:srgbClr val="89795E"/>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pic>
        <p:nvPicPr>
          <p:cNvPr id="7" name="Picture 6">
            <a:extLst>
              <a:ext uri="{FF2B5EF4-FFF2-40B4-BE49-F238E27FC236}">
                <a16:creationId xmlns:a16="http://schemas.microsoft.com/office/drawing/2014/main" id="{E480969D-0917-4966-BEA0-D0B66BE643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3405" y="340312"/>
            <a:ext cx="1518164" cy="738210"/>
          </a:xfrm>
          <a:prstGeom prst="rect">
            <a:avLst/>
          </a:prstGeom>
        </p:spPr>
      </p:pic>
      <p:sp>
        <p:nvSpPr>
          <p:cNvPr id="10" name="TextBox 9">
            <a:extLst>
              <a:ext uri="{FF2B5EF4-FFF2-40B4-BE49-F238E27FC236}">
                <a16:creationId xmlns:a16="http://schemas.microsoft.com/office/drawing/2014/main" id="{9D85FC43-C5A7-45C8-ACBD-2DBD28B1D2FF}"/>
              </a:ext>
            </a:extLst>
          </p:cNvPr>
          <p:cNvSpPr txBox="1"/>
          <p:nvPr/>
        </p:nvSpPr>
        <p:spPr>
          <a:xfrm>
            <a:off x="4798646" y="203200"/>
            <a:ext cx="3485662" cy="707886"/>
          </a:xfrm>
          <a:prstGeom prst="rect">
            <a:avLst/>
          </a:prstGeom>
          <a:noFill/>
        </p:spPr>
        <p:txBody>
          <a:bodyPr wrap="square" rtlCol="0">
            <a:spAutoFit/>
          </a:bodyPr>
          <a:lstStyle/>
          <a:p>
            <a:r>
              <a:rPr lang="en-US" altLang="zh-CN" sz="4000" dirty="0">
                <a:solidFill>
                  <a:schemeClr val="bg1"/>
                </a:solidFill>
              </a:rPr>
              <a:t>Dependencies</a:t>
            </a:r>
            <a:endParaRPr lang="zh-CN" altLang="en-US" sz="4000" dirty="0">
              <a:solidFill>
                <a:schemeClr val="bg1"/>
              </a:solidFill>
            </a:endParaRPr>
          </a:p>
        </p:txBody>
      </p:sp>
      <p:graphicFrame>
        <p:nvGraphicFramePr>
          <p:cNvPr id="2" name="Table 1">
            <a:extLst>
              <a:ext uri="{FF2B5EF4-FFF2-40B4-BE49-F238E27FC236}">
                <a16:creationId xmlns:a16="http://schemas.microsoft.com/office/drawing/2014/main" id="{3D99CD3F-6B05-49DE-B4E2-27B565D82CBE}"/>
              </a:ext>
            </a:extLst>
          </p:cNvPr>
          <p:cNvGraphicFramePr>
            <a:graphicFrameLocks noGrp="1"/>
          </p:cNvGraphicFramePr>
          <p:nvPr>
            <p:extLst>
              <p:ext uri="{D42A27DB-BD31-4B8C-83A1-F6EECF244321}">
                <p14:modId xmlns:p14="http://schemas.microsoft.com/office/powerpoint/2010/main" val="789813048"/>
              </p:ext>
            </p:extLst>
          </p:nvPr>
        </p:nvGraphicFramePr>
        <p:xfrm>
          <a:off x="2152070" y="1958625"/>
          <a:ext cx="7543800" cy="4378960"/>
        </p:xfrm>
        <a:graphic>
          <a:graphicData uri="http://schemas.openxmlformats.org/drawingml/2006/table">
            <a:tbl>
              <a:tblPr firstRow="1" bandRow="1">
                <a:tableStyleId>{5C22544A-7EE6-4342-B048-85BDC9FD1C3A}</a:tableStyleId>
              </a:tblPr>
              <a:tblGrid>
                <a:gridCol w="1885950">
                  <a:extLst>
                    <a:ext uri="{9D8B030D-6E8A-4147-A177-3AD203B41FA5}">
                      <a16:colId xmlns:a16="http://schemas.microsoft.com/office/drawing/2014/main" val="2069820635"/>
                    </a:ext>
                  </a:extLst>
                </a:gridCol>
                <a:gridCol w="1885950">
                  <a:extLst>
                    <a:ext uri="{9D8B030D-6E8A-4147-A177-3AD203B41FA5}">
                      <a16:colId xmlns:a16="http://schemas.microsoft.com/office/drawing/2014/main" val="1008114626"/>
                    </a:ext>
                  </a:extLst>
                </a:gridCol>
                <a:gridCol w="1885950">
                  <a:extLst>
                    <a:ext uri="{9D8B030D-6E8A-4147-A177-3AD203B41FA5}">
                      <a16:colId xmlns:a16="http://schemas.microsoft.com/office/drawing/2014/main" val="2860817633"/>
                    </a:ext>
                  </a:extLst>
                </a:gridCol>
                <a:gridCol w="1885950">
                  <a:extLst>
                    <a:ext uri="{9D8B030D-6E8A-4147-A177-3AD203B41FA5}">
                      <a16:colId xmlns:a16="http://schemas.microsoft.com/office/drawing/2014/main" val="1397127941"/>
                    </a:ext>
                  </a:extLst>
                </a:gridCol>
              </a:tblGrid>
              <a:tr h="370840">
                <a:tc>
                  <a:txBody>
                    <a:bodyPr/>
                    <a:lstStyle/>
                    <a:p>
                      <a:r>
                        <a:rPr lang="en-US" altLang="zh-CN" dirty="0"/>
                        <a:t>Dependency</a:t>
                      </a:r>
                      <a:endParaRPr lang="zh-CN" altLang="en-US" dirty="0"/>
                    </a:p>
                  </a:txBody>
                  <a:tcPr/>
                </a:tc>
                <a:tc>
                  <a:txBody>
                    <a:bodyPr/>
                    <a:lstStyle/>
                    <a:p>
                      <a:r>
                        <a:rPr lang="en-US" altLang="zh-CN" dirty="0"/>
                        <a:t>Solution</a:t>
                      </a:r>
                      <a:endParaRPr lang="zh-CN" altLang="en-US" dirty="0"/>
                    </a:p>
                  </a:txBody>
                  <a:tcPr/>
                </a:tc>
                <a:tc>
                  <a:txBody>
                    <a:bodyPr/>
                    <a:lstStyle/>
                    <a:p>
                      <a:r>
                        <a:rPr lang="en-US" altLang="zh-CN" dirty="0"/>
                        <a:t>Alternative</a:t>
                      </a:r>
                      <a:endParaRPr lang="zh-CN" altLang="en-US" dirty="0"/>
                    </a:p>
                  </a:txBody>
                  <a:tcPr/>
                </a:tc>
                <a:tc>
                  <a:txBody>
                    <a:bodyPr/>
                    <a:lstStyle/>
                    <a:p>
                      <a:r>
                        <a:rPr lang="en-US" altLang="zh-CN" dirty="0"/>
                        <a:t>Status</a:t>
                      </a:r>
                      <a:endParaRPr lang="zh-CN" altLang="en-US" dirty="0"/>
                    </a:p>
                  </a:txBody>
                  <a:tcPr/>
                </a:tc>
                <a:extLst>
                  <a:ext uri="{0D108BD9-81ED-4DB2-BD59-A6C34878D82A}">
                    <a16:rowId xmlns:a16="http://schemas.microsoft.com/office/drawing/2014/main" val="2809042739"/>
                  </a:ext>
                </a:extLst>
              </a:tr>
              <a:tr h="370840">
                <a:tc>
                  <a:txBody>
                    <a:bodyPr/>
                    <a:lstStyle/>
                    <a:p>
                      <a:pPr algn="l"/>
                      <a:r>
                        <a:rPr lang="en-US" altLang="zh-CN" sz="1100" dirty="0"/>
                        <a:t>GPU</a:t>
                      </a:r>
                      <a:endParaRPr lang="zh-CN" altLang="en-US" sz="1100" dirty="0"/>
                    </a:p>
                  </a:txBody>
                  <a:tcPr/>
                </a:tc>
                <a:tc>
                  <a:txBody>
                    <a:bodyPr/>
                    <a:lstStyle/>
                    <a:p>
                      <a:pPr algn="l"/>
                      <a:r>
                        <a:rPr lang="en-US" altLang="zh-CN" sz="1100" dirty="0"/>
                        <a:t>Thin6</a:t>
                      </a:r>
                      <a:endParaRPr lang="zh-CN" altLang="en-US" sz="1100" dirty="0"/>
                    </a:p>
                  </a:txBody>
                  <a:tcPr/>
                </a:tc>
                <a:tc>
                  <a:txBody>
                    <a:bodyPr/>
                    <a:lstStyle/>
                    <a:p>
                      <a:pPr algn="l"/>
                      <a:r>
                        <a:rPr lang="en-US" altLang="zh-CN" sz="1100" dirty="0"/>
                        <a:t>MARCC</a:t>
                      </a:r>
                      <a:endParaRPr lang="zh-CN" altLang="en-US" sz="1100" dirty="0"/>
                    </a:p>
                  </a:txBody>
                  <a:tcPr/>
                </a:tc>
                <a:tc>
                  <a:txBody>
                    <a:bodyPr/>
                    <a:lstStyle/>
                    <a:p>
                      <a:pPr algn="l"/>
                      <a:r>
                        <a:rPr lang="en-US" altLang="zh-CN" sz="1100" dirty="0">
                          <a:solidFill>
                            <a:schemeClr val="accent6"/>
                          </a:solidFill>
                        </a:rPr>
                        <a:t>Solved</a:t>
                      </a:r>
                      <a:endParaRPr lang="zh-CN" altLang="en-US" sz="1100" dirty="0">
                        <a:solidFill>
                          <a:schemeClr val="accent6"/>
                        </a:solidFill>
                      </a:endParaRPr>
                    </a:p>
                  </a:txBody>
                  <a:tcPr/>
                </a:tc>
                <a:extLst>
                  <a:ext uri="{0D108BD9-81ED-4DB2-BD59-A6C34878D82A}">
                    <a16:rowId xmlns:a16="http://schemas.microsoft.com/office/drawing/2014/main" val="3610543248"/>
                  </a:ext>
                </a:extLst>
              </a:tr>
              <a:tr h="370840">
                <a:tc>
                  <a:txBody>
                    <a:bodyPr/>
                    <a:lstStyle/>
                    <a:p>
                      <a:pPr algn="l"/>
                      <a:r>
                        <a:rPr lang="en-US" altLang="zh-CN" sz="1100" dirty="0"/>
                        <a:t>Machine Learning and data processing packages and </a:t>
                      </a:r>
                      <a:r>
                        <a:rPr lang="en-US" altLang="zh-CN" sz="1100" dirty="0" err="1"/>
                        <a:t>Matlab</a:t>
                      </a:r>
                      <a:endParaRPr lang="en-US" altLang="zh-CN" sz="1100" dirty="0"/>
                    </a:p>
                  </a:txBody>
                  <a:tcPr/>
                </a:tc>
                <a:tc>
                  <a:txBody>
                    <a:bodyPr/>
                    <a:lstStyle/>
                    <a:p>
                      <a:pPr algn="l"/>
                      <a:r>
                        <a:rPr lang="en-US" altLang="zh-CN" sz="1100" dirty="0"/>
                        <a:t>Open source </a:t>
                      </a:r>
                    </a:p>
                    <a:p>
                      <a:pPr algn="l"/>
                      <a:r>
                        <a:rPr lang="en-US" altLang="zh-CN" sz="1100" dirty="0"/>
                        <a:t>Acquire </a:t>
                      </a:r>
                      <a:r>
                        <a:rPr lang="en-US" altLang="zh-CN" sz="1100" dirty="0" err="1"/>
                        <a:t>Matlab</a:t>
                      </a:r>
                      <a:r>
                        <a:rPr lang="en-US" altLang="zh-CN" sz="1100" dirty="0"/>
                        <a:t> with Hopkins ID</a:t>
                      </a:r>
                    </a:p>
                  </a:txBody>
                  <a:tcPr/>
                </a:tc>
                <a:tc>
                  <a:txBody>
                    <a:bodyPr/>
                    <a:lstStyle/>
                    <a:p>
                      <a:pPr algn="l"/>
                      <a:r>
                        <a:rPr lang="en-US" altLang="zh-CN" sz="1100" dirty="0"/>
                        <a:t>Open source </a:t>
                      </a:r>
                    </a:p>
                    <a:p>
                      <a:pPr algn="l"/>
                      <a:r>
                        <a:rPr lang="en-US" altLang="zh-CN" sz="1100" dirty="0"/>
                        <a:t>Acquire </a:t>
                      </a:r>
                      <a:r>
                        <a:rPr lang="en-US" altLang="zh-CN" sz="1100" dirty="0" err="1"/>
                        <a:t>Matlab</a:t>
                      </a:r>
                      <a:r>
                        <a:rPr lang="en-US" altLang="zh-CN" sz="1100" dirty="0"/>
                        <a:t> with Hopkins ID</a:t>
                      </a:r>
                      <a:endParaRPr lang="zh-CN" altLang="en-US" sz="1100" dirty="0"/>
                    </a:p>
                    <a:p>
                      <a:pPr algn="l"/>
                      <a:endParaRPr lang="zh-CN" altLang="en-US" sz="1100" dirty="0"/>
                    </a:p>
                  </a:txBody>
                  <a:tcPr/>
                </a:tc>
                <a:tc>
                  <a:txBody>
                    <a:bodyPr/>
                    <a:lstStyle/>
                    <a:p>
                      <a:pPr algn="l"/>
                      <a:r>
                        <a:rPr lang="en-US" altLang="zh-CN" sz="1100" dirty="0">
                          <a:solidFill>
                            <a:schemeClr val="accent6"/>
                          </a:solidFill>
                        </a:rPr>
                        <a:t>Solved</a:t>
                      </a:r>
                      <a:endParaRPr lang="zh-CN" altLang="en-US" sz="1100" dirty="0">
                        <a:solidFill>
                          <a:schemeClr val="accent6"/>
                        </a:solidFill>
                      </a:endParaRPr>
                    </a:p>
                  </a:txBody>
                  <a:tcPr/>
                </a:tc>
                <a:extLst>
                  <a:ext uri="{0D108BD9-81ED-4DB2-BD59-A6C34878D82A}">
                    <a16:rowId xmlns:a16="http://schemas.microsoft.com/office/drawing/2014/main" val="2944354715"/>
                  </a:ext>
                </a:extLst>
              </a:tr>
              <a:tr h="370840">
                <a:tc>
                  <a:txBody>
                    <a:bodyPr/>
                    <a:lstStyle/>
                    <a:p>
                      <a:pPr algn="l"/>
                      <a:r>
                        <a:rPr lang="en-US" altLang="zh-CN" sz="1100" dirty="0"/>
                        <a:t>HIFU</a:t>
                      </a:r>
                      <a:endParaRPr lang="zh-CN" altLang="en-US" sz="1100" dirty="0"/>
                    </a:p>
                  </a:txBody>
                  <a:tcPr/>
                </a:tc>
                <a:tc>
                  <a:txBody>
                    <a:bodyPr/>
                    <a:lstStyle/>
                    <a:p>
                      <a:pPr algn="l"/>
                      <a:r>
                        <a:rPr lang="en-US" altLang="zh-CN" sz="1100" dirty="0"/>
                        <a:t>Make appoint with hospital to use </a:t>
                      </a:r>
                      <a:r>
                        <a:rPr lang="en-US" altLang="zh-CN" sz="1100" dirty="0" err="1"/>
                        <a:t>Sonalleve</a:t>
                      </a:r>
                      <a:r>
                        <a:rPr lang="en-US" altLang="zh-CN" sz="1100" dirty="0"/>
                        <a:t> HIFU</a:t>
                      </a:r>
                      <a:endParaRPr lang="zh-CN" altLang="en-US" sz="1100" dirty="0"/>
                    </a:p>
                  </a:txBody>
                  <a:tcPr/>
                </a:tc>
                <a:tc>
                  <a:txBody>
                    <a:bodyPr/>
                    <a:lstStyle/>
                    <a:p>
                      <a:pPr algn="l"/>
                      <a:r>
                        <a:rPr lang="en-US" altLang="zh-CN" sz="1100" dirty="0"/>
                        <a:t>Borrow HIFU from Dr. </a:t>
                      </a:r>
                      <a:r>
                        <a:rPr lang="en-US" altLang="zh-CN" sz="1100" dirty="0" err="1"/>
                        <a:t>Boctor</a:t>
                      </a:r>
                      <a:endParaRPr lang="zh-CN" altLang="en-US" sz="1100" dirty="0"/>
                    </a:p>
                  </a:txBody>
                  <a:tcPr/>
                </a:tc>
                <a:tc>
                  <a:txBody>
                    <a:bodyPr/>
                    <a:lstStyle/>
                    <a:p>
                      <a:pPr algn="l"/>
                      <a:r>
                        <a:rPr lang="en-US" altLang="zh-CN" sz="1100" dirty="0">
                          <a:solidFill>
                            <a:schemeClr val="accent6"/>
                          </a:solidFill>
                        </a:rPr>
                        <a:t>Solved</a:t>
                      </a:r>
                      <a:endParaRPr lang="zh-CN" altLang="en-US" sz="1100" dirty="0">
                        <a:solidFill>
                          <a:schemeClr val="accent6"/>
                        </a:solidFill>
                      </a:endParaRPr>
                    </a:p>
                  </a:txBody>
                  <a:tcPr/>
                </a:tc>
                <a:extLst>
                  <a:ext uri="{0D108BD9-81ED-4DB2-BD59-A6C34878D82A}">
                    <a16:rowId xmlns:a16="http://schemas.microsoft.com/office/drawing/2014/main" val="2269047181"/>
                  </a:ext>
                </a:extLst>
              </a:tr>
              <a:tr h="370840">
                <a:tc>
                  <a:txBody>
                    <a:bodyPr/>
                    <a:lstStyle/>
                    <a:p>
                      <a:pPr algn="l"/>
                      <a:r>
                        <a:rPr lang="en-US" altLang="zh-CN" sz="1100" dirty="0"/>
                        <a:t>MRI Room</a:t>
                      </a:r>
                      <a:endParaRPr lang="zh-CN" altLang="en-US" sz="1100" dirty="0"/>
                    </a:p>
                  </a:txBody>
                  <a:tcPr/>
                </a:tc>
                <a:tc>
                  <a:txBody>
                    <a:bodyPr/>
                    <a:lstStyle/>
                    <a:p>
                      <a:pPr algn="l"/>
                      <a:r>
                        <a:rPr lang="en-US" altLang="zh-CN" sz="1100" dirty="0"/>
                        <a:t>Make appoint with hospital and ask </a:t>
                      </a:r>
                      <a:r>
                        <a:rPr lang="en-US" altLang="zh-CN" sz="1100" dirty="0" err="1"/>
                        <a:t>Xiaoyang</a:t>
                      </a:r>
                      <a:r>
                        <a:rPr lang="en-US" altLang="zh-CN" sz="1100" dirty="0"/>
                        <a:t> to conduct</a:t>
                      </a:r>
                      <a:endParaRPr lang="zh-CN" altLang="en-US" sz="11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100" dirty="0"/>
                        <a:t>Make appoint with hospital and ask </a:t>
                      </a:r>
                      <a:r>
                        <a:rPr lang="en-US" altLang="zh-CN" sz="1100" dirty="0" err="1"/>
                        <a:t>Xiaoyang</a:t>
                      </a:r>
                      <a:r>
                        <a:rPr lang="en-US" altLang="zh-CN" sz="1100" dirty="0"/>
                        <a:t> to conduct</a:t>
                      </a:r>
                      <a:endParaRPr lang="zh-CN" altLang="en-US" sz="1100" dirty="0"/>
                    </a:p>
                    <a:p>
                      <a:pPr algn="l"/>
                      <a:endParaRPr lang="zh-CN" altLang="en-US" sz="1100" dirty="0"/>
                    </a:p>
                  </a:txBody>
                  <a:tcPr/>
                </a:tc>
                <a:tc>
                  <a:txBody>
                    <a:bodyPr/>
                    <a:lstStyle/>
                    <a:p>
                      <a:pPr algn="l"/>
                      <a:r>
                        <a:rPr lang="en-US" altLang="zh-CN" sz="1100" dirty="0">
                          <a:solidFill>
                            <a:schemeClr val="accent6"/>
                          </a:solidFill>
                        </a:rPr>
                        <a:t>Solved</a:t>
                      </a:r>
                      <a:endParaRPr lang="zh-CN" altLang="en-US" sz="1100" dirty="0">
                        <a:solidFill>
                          <a:schemeClr val="accent6"/>
                        </a:solidFill>
                      </a:endParaRPr>
                    </a:p>
                  </a:txBody>
                  <a:tcPr/>
                </a:tc>
                <a:extLst>
                  <a:ext uri="{0D108BD9-81ED-4DB2-BD59-A6C34878D82A}">
                    <a16:rowId xmlns:a16="http://schemas.microsoft.com/office/drawing/2014/main" val="1824930293"/>
                  </a:ext>
                </a:extLst>
              </a:tr>
              <a:tr h="370840">
                <a:tc>
                  <a:txBody>
                    <a:bodyPr/>
                    <a:lstStyle/>
                    <a:p>
                      <a:pPr algn="l"/>
                      <a:r>
                        <a:rPr lang="en-US" altLang="zh-CN" sz="1100" dirty="0" err="1"/>
                        <a:t>Degaser</a:t>
                      </a:r>
                      <a:endParaRPr lang="zh-CN" altLang="en-US" sz="1100" dirty="0"/>
                    </a:p>
                  </a:txBody>
                  <a:tcPr/>
                </a:tc>
                <a:tc>
                  <a:txBody>
                    <a:bodyPr/>
                    <a:lstStyle/>
                    <a:p>
                      <a:pPr algn="l"/>
                      <a:r>
                        <a:rPr lang="en-US" altLang="zh-CN" sz="1100" dirty="0"/>
                        <a:t>Borrow from hospital</a:t>
                      </a:r>
                      <a:endParaRPr lang="zh-CN" altLang="en-US" sz="1100" dirty="0"/>
                    </a:p>
                  </a:txBody>
                  <a:tcPr/>
                </a:tc>
                <a:tc>
                  <a:txBody>
                    <a:bodyPr/>
                    <a:lstStyle/>
                    <a:p>
                      <a:pPr algn="l"/>
                      <a:r>
                        <a:rPr lang="en-US" altLang="zh-CN" sz="1100" dirty="0"/>
                        <a:t>Borrow from hospital</a:t>
                      </a:r>
                      <a:endParaRPr lang="zh-CN" altLang="en-US" sz="1100" dirty="0"/>
                    </a:p>
                  </a:txBody>
                  <a:tcPr/>
                </a:tc>
                <a:tc>
                  <a:txBody>
                    <a:bodyPr/>
                    <a:lstStyle/>
                    <a:p>
                      <a:pPr algn="l"/>
                      <a:r>
                        <a:rPr lang="en-US" altLang="zh-CN" sz="1100" dirty="0">
                          <a:solidFill>
                            <a:schemeClr val="accent6"/>
                          </a:solidFill>
                        </a:rPr>
                        <a:t>Solved</a:t>
                      </a:r>
                      <a:endParaRPr lang="zh-CN" altLang="en-US" sz="1100" dirty="0">
                        <a:solidFill>
                          <a:schemeClr val="accent6"/>
                        </a:solidFill>
                      </a:endParaRPr>
                    </a:p>
                  </a:txBody>
                  <a:tcPr/>
                </a:tc>
                <a:extLst>
                  <a:ext uri="{0D108BD9-81ED-4DB2-BD59-A6C34878D82A}">
                    <a16:rowId xmlns:a16="http://schemas.microsoft.com/office/drawing/2014/main" val="78884987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100" dirty="0"/>
                        <a:t>US Probe </a:t>
                      </a:r>
                      <a:r>
                        <a:rPr lang="en-US" altLang="zh-CN" sz="1100" dirty="0" err="1"/>
                        <a:t>Verasonics</a:t>
                      </a:r>
                      <a:endParaRPr lang="en-US" altLang="zh-CN" sz="1100" dirty="0"/>
                    </a:p>
                  </a:txBody>
                  <a:tcPr/>
                </a:tc>
                <a:tc>
                  <a:txBody>
                    <a:bodyPr/>
                    <a:lstStyle/>
                    <a:p>
                      <a:pPr algn="l"/>
                      <a:r>
                        <a:rPr lang="en-US" altLang="zh-CN" sz="1100" dirty="0"/>
                        <a:t>Borrow from </a:t>
                      </a:r>
                      <a:r>
                        <a:rPr lang="en-US" altLang="zh-CN" sz="1100" dirty="0" err="1"/>
                        <a:t>Dr.Boctor</a:t>
                      </a:r>
                      <a:endParaRPr lang="zh-CN" altLang="en-US" sz="1100" dirty="0"/>
                    </a:p>
                  </a:txBody>
                  <a:tcPr/>
                </a:tc>
                <a:tc>
                  <a:txBody>
                    <a:bodyPr/>
                    <a:lstStyle/>
                    <a:p>
                      <a:pPr algn="l"/>
                      <a:endParaRPr lang="zh-CN" altLang="en-US" sz="1100" dirty="0"/>
                    </a:p>
                  </a:txBody>
                  <a:tcPr/>
                </a:tc>
                <a:tc>
                  <a:txBody>
                    <a:bodyPr/>
                    <a:lstStyle/>
                    <a:p>
                      <a:pPr algn="l"/>
                      <a:r>
                        <a:rPr lang="en-US" altLang="zh-CN" sz="1100" dirty="0">
                          <a:solidFill>
                            <a:schemeClr val="accent6"/>
                          </a:solidFill>
                        </a:rPr>
                        <a:t>Solved</a:t>
                      </a:r>
                      <a:endParaRPr lang="zh-CN" altLang="en-US" sz="1100" dirty="0">
                        <a:solidFill>
                          <a:schemeClr val="accent6"/>
                        </a:solidFill>
                      </a:endParaRPr>
                    </a:p>
                  </a:txBody>
                  <a:tcPr/>
                </a:tc>
                <a:extLst>
                  <a:ext uri="{0D108BD9-81ED-4DB2-BD59-A6C34878D82A}">
                    <a16:rowId xmlns:a16="http://schemas.microsoft.com/office/drawing/2014/main" val="75857294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100" dirty="0"/>
                        <a:t>Phantom</a:t>
                      </a:r>
                    </a:p>
                  </a:txBody>
                  <a:tcPr/>
                </a:tc>
                <a:tc>
                  <a:txBody>
                    <a:bodyPr/>
                    <a:lstStyle/>
                    <a:p>
                      <a:pPr algn="l"/>
                      <a:r>
                        <a:rPr lang="en-US" altLang="zh-CN" sz="1100" dirty="0"/>
                        <a:t>Ask </a:t>
                      </a:r>
                      <a:r>
                        <a:rPr lang="en-US" altLang="zh-CN" sz="1100" dirty="0" err="1"/>
                        <a:t>Younsu</a:t>
                      </a:r>
                      <a:r>
                        <a:rPr lang="en-US" altLang="zh-CN" sz="1100" dirty="0"/>
                        <a:t> for help</a:t>
                      </a:r>
                      <a:endParaRPr lang="zh-CN" altLang="en-US" sz="1100" dirty="0"/>
                    </a:p>
                  </a:txBody>
                  <a:tcPr/>
                </a:tc>
                <a:tc>
                  <a:txBody>
                    <a:bodyPr/>
                    <a:lstStyle/>
                    <a:p>
                      <a:pPr algn="l"/>
                      <a:r>
                        <a:rPr lang="en-US" altLang="zh-CN" sz="1100" dirty="0"/>
                        <a:t>Contact Dr. </a:t>
                      </a:r>
                      <a:r>
                        <a:rPr lang="en-US" altLang="zh-CN" sz="1100" dirty="0" err="1"/>
                        <a:t>Boctor</a:t>
                      </a:r>
                      <a:r>
                        <a:rPr lang="en-US" altLang="zh-CN" sz="1100" dirty="0"/>
                        <a:t> to buy one</a:t>
                      </a:r>
                      <a:endParaRPr lang="zh-CN" altLang="en-US" sz="1100" dirty="0"/>
                    </a:p>
                  </a:txBody>
                  <a:tcPr/>
                </a:tc>
                <a:tc>
                  <a:txBody>
                    <a:bodyPr/>
                    <a:lstStyle/>
                    <a:p>
                      <a:pPr algn="l"/>
                      <a:r>
                        <a:rPr lang="en-US" altLang="zh-CN" sz="1100" dirty="0">
                          <a:solidFill>
                            <a:srgbClr val="FF0000"/>
                          </a:solidFill>
                        </a:rPr>
                        <a:t>Due </a:t>
                      </a:r>
                      <a:r>
                        <a:rPr lang="en-US" altLang="zh-CN" sz="1100">
                          <a:solidFill>
                            <a:srgbClr val="FF0000"/>
                          </a:solidFill>
                        </a:rPr>
                        <a:t>Mar 14th</a:t>
                      </a:r>
                      <a:endParaRPr lang="zh-CN" altLang="en-US" sz="1100" dirty="0">
                        <a:solidFill>
                          <a:srgbClr val="FF0000"/>
                        </a:solidFill>
                      </a:endParaRPr>
                    </a:p>
                  </a:txBody>
                  <a:tcPr/>
                </a:tc>
                <a:extLst>
                  <a:ext uri="{0D108BD9-81ED-4DB2-BD59-A6C34878D82A}">
                    <a16:rowId xmlns:a16="http://schemas.microsoft.com/office/drawing/2014/main" val="415996098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100" dirty="0"/>
                        <a:t>3D Printer</a:t>
                      </a:r>
                    </a:p>
                  </a:txBody>
                  <a:tcPr/>
                </a:tc>
                <a:tc>
                  <a:txBody>
                    <a:bodyPr/>
                    <a:lstStyle/>
                    <a:p>
                      <a:pPr algn="l"/>
                      <a:r>
                        <a:rPr lang="en-US" altLang="zh-CN" sz="1100" dirty="0"/>
                        <a:t>Use the one in Wyman Park</a:t>
                      </a:r>
                      <a:endParaRPr lang="zh-CN" altLang="en-US" sz="1100" dirty="0"/>
                    </a:p>
                  </a:txBody>
                  <a:tcPr/>
                </a:tc>
                <a:tc>
                  <a:txBody>
                    <a:bodyPr/>
                    <a:lstStyle/>
                    <a:p>
                      <a:pPr algn="l"/>
                      <a:r>
                        <a:rPr lang="en-US" altLang="zh-CN" sz="1100" dirty="0"/>
                        <a:t>Buy one online</a:t>
                      </a:r>
                      <a:endParaRPr lang="zh-CN" altLang="en-US" sz="1100" dirty="0"/>
                    </a:p>
                  </a:txBody>
                  <a:tcPr/>
                </a:tc>
                <a:tc>
                  <a:txBody>
                    <a:bodyPr/>
                    <a:lstStyle/>
                    <a:p>
                      <a:pPr algn="l"/>
                      <a:r>
                        <a:rPr lang="en-US" altLang="zh-CN" sz="1100" dirty="0">
                          <a:solidFill>
                            <a:srgbClr val="FF0000"/>
                          </a:solidFill>
                        </a:rPr>
                        <a:t>Due Mar 14th</a:t>
                      </a:r>
                      <a:endParaRPr lang="zh-CN" altLang="en-US" sz="1100" dirty="0">
                        <a:solidFill>
                          <a:srgbClr val="FF0000"/>
                        </a:solidFill>
                      </a:endParaRPr>
                    </a:p>
                  </a:txBody>
                  <a:tcPr/>
                </a:tc>
                <a:extLst>
                  <a:ext uri="{0D108BD9-81ED-4DB2-BD59-A6C34878D82A}">
                    <a16:rowId xmlns:a16="http://schemas.microsoft.com/office/drawing/2014/main" val="264771063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100" dirty="0"/>
                        <a:t>Animals</a:t>
                      </a:r>
                    </a:p>
                  </a:txBody>
                  <a:tcPr/>
                </a:tc>
                <a:tc>
                  <a:txBody>
                    <a:bodyPr/>
                    <a:lstStyle/>
                    <a:p>
                      <a:pPr algn="l"/>
                      <a:r>
                        <a:rPr lang="en-US" altLang="zh-CN" sz="1100" dirty="0">
                          <a:solidFill>
                            <a:schemeClr val="tx1"/>
                          </a:solidFill>
                        </a:rPr>
                        <a:t>Ask Dr.</a:t>
                      </a:r>
                      <a:r>
                        <a:rPr lang="zh-CN" altLang="en-US" sz="1100" dirty="0">
                          <a:solidFill>
                            <a:schemeClr val="tx1"/>
                          </a:solidFill>
                        </a:rPr>
                        <a:t> </a:t>
                      </a:r>
                      <a:r>
                        <a:rPr lang="en-US" altLang="zh-CN" sz="1100" dirty="0" err="1">
                          <a:solidFill>
                            <a:schemeClr val="tx1"/>
                          </a:solidFill>
                        </a:rPr>
                        <a:t>Boctor</a:t>
                      </a:r>
                      <a:r>
                        <a:rPr lang="zh-CN" altLang="en-US" sz="1100" dirty="0">
                          <a:solidFill>
                            <a:schemeClr val="tx1"/>
                          </a:solidFill>
                        </a:rPr>
                        <a:t> </a:t>
                      </a:r>
                      <a:r>
                        <a:rPr lang="en-US" altLang="zh-CN" sz="1100" dirty="0">
                          <a:solidFill>
                            <a:schemeClr val="tx1"/>
                          </a:solidFill>
                        </a:rPr>
                        <a:t>for</a:t>
                      </a:r>
                      <a:r>
                        <a:rPr lang="zh-CN" altLang="en-US" sz="1100" dirty="0">
                          <a:solidFill>
                            <a:schemeClr val="tx1"/>
                          </a:solidFill>
                        </a:rPr>
                        <a:t> </a:t>
                      </a:r>
                      <a:r>
                        <a:rPr lang="en-US" altLang="zh-CN" sz="1100" dirty="0">
                          <a:solidFill>
                            <a:schemeClr val="tx1"/>
                          </a:solidFill>
                        </a:rPr>
                        <a:t>in </a:t>
                      </a:r>
                      <a:r>
                        <a:rPr lang="en-US" altLang="zh-CN" sz="1100" dirty="0"/>
                        <a:t>vivo pig</a:t>
                      </a:r>
                      <a:endParaRPr lang="zh-CN" altLang="en-US" sz="1100" dirty="0">
                        <a:solidFill>
                          <a:schemeClr val="tx1"/>
                        </a:solidFill>
                      </a:endParaRPr>
                    </a:p>
                  </a:txBody>
                  <a:tcPr/>
                </a:tc>
                <a:tc>
                  <a:txBody>
                    <a:bodyPr/>
                    <a:lstStyle/>
                    <a:p>
                      <a:pPr algn="l"/>
                      <a:r>
                        <a:rPr lang="en-US" altLang="zh-CN" sz="1100" dirty="0"/>
                        <a:t>ex vivo tissue </a:t>
                      </a:r>
                      <a:endParaRPr lang="zh-CN" altLang="en-US" sz="1100" dirty="0"/>
                    </a:p>
                  </a:txBody>
                  <a:tcPr/>
                </a:tc>
                <a:tc>
                  <a:txBody>
                    <a:bodyPr/>
                    <a:lstStyle/>
                    <a:p>
                      <a:pPr algn="l"/>
                      <a:r>
                        <a:rPr lang="en-US" altLang="zh-CN" sz="1100" dirty="0">
                          <a:solidFill>
                            <a:srgbClr val="FF0000"/>
                          </a:solidFill>
                        </a:rPr>
                        <a:t>Due May 7th</a:t>
                      </a:r>
                      <a:endParaRPr lang="zh-CN" altLang="en-US" sz="1100" dirty="0">
                        <a:solidFill>
                          <a:srgbClr val="FF0000"/>
                        </a:solidFill>
                      </a:endParaRPr>
                    </a:p>
                  </a:txBody>
                  <a:tcPr/>
                </a:tc>
                <a:extLst>
                  <a:ext uri="{0D108BD9-81ED-4DB2-BD59-A6C34878D82A}">
                    <a16:rowId xmlns:a16="http://schemas.microsoft.com/office/drawing/2014/main" val="1092396770"/>
                  </a:ext>
                </a:extLst>
              </a:tr>
            </a:tbl>
          </a:graphicData>
        </a:graphic>
      </p:graphicFrame>
    </p:spTree>
    <p:extLst>
      <p:ext uri="{BB962C8B-B14F-4D97-AF65-F5344CB8AC3E}">
        <p14:creationId xmlns:p14="http://schemas.microsoft.com/office/powerpoint/2010/main" val="1111155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4648200" cy="1236130"/>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whiting.large.horizontal.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107" y="71678"/>
            <a:ext cx="2987152" cy="1278781"/>
          </a:xfrm>
          <a:prstGeom prst="rect">
            <a:avLst/>
          </a:prstGeom>
        </p:spPr>
      </p:pic>
      <p:sp>
        <p:nvSpPr>
          <p:cNvPr id="4" name="Rectangle 3"/>
          <p:cNvSpPr/>
          <p:nvPr/>
        </p:nvSpPr>
        <p:spPr>
          <a:xfrm>
            <a:off x="4648200" y="1"/>
            <a:ext cx="7543800" cy="1236130"/>
          </a:xfrm>
          <a:prstGeom prst="rect">
            <a:avLst/>
          </a:prstGeom>
          <a:solidFill>
            <a:srgbClr val="89795E"/>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pic>
        <p:nvPicPr>
          <p:cNvPr id="7" name="Picture 6">
            <a:extLst>
              <a:ext uri="{FF2B5EF4-FFF2-40B4-BE49-F238E27FC236}">
                <a16:creationId xmlns:a16="http://schemas.microsoft.com/office/drawing/2014/main" id="{E480969D-0917-4966-BEA0-D0B66BE643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3405" y="340312"/>
            <a:ext cx="1518164" cy="738210"/>
          </a:xfrm>
          <a:prstGeom prst="rect">
            <a:avLst/>
          </a:prstGeom>
        </p:spPr>
      </p:pic>
      <p:sp>
        <p:nvSpPr>
          <p:cNvPr id="10" name="TextBox 9">
            <a:extLst>
              <a:ext uri="{FF2B5EF4-FFF2-40B4-BE49-F238E27FC236}">
                <a16:creationId xmlns:a16="http://schemas.microsoft.com/office/drawing/2014/main" id="{9D85FC43-C5A7-45C8-ACBD-2DBD28B1D2FF}"/>
              </a:ext>
            </a:extLst>
          </p:cNvPr>
          <p:cNvSpPr txBox="1"/>
          <p:nvPr/>
        </p:nvSpPr>
        <p:spPr>
          <a:xfrm>
            <a:off x="4798646" y="203200"/>
            <a:ext cx="5826196" cy="707886"/>
          </a:xfrm>
          <a:prstGeom prst="rect">
            <a:avLst/>
          </a:prstGeom>
          <a:noFill/>
        </p:spPr>
        <p:txBody>
          <a:bodyPr wrap="square" rtlCol="0">
            <a:spAutoFit/>
          </a:bodyPr>
          <a:lstStyle/>
          <a:p>
            <a:r>
              <a:rPr lang="en-US" altLang="zh-CN" sz="4000" dirty="0">
                <a:solidFill>
                  <a:schemeClr val="bg1"/>
                </a:solidFill>
              </a:rPr>
              <a:t>Timeline and workflow</a:t>
            </a:r>
            <a:endParaRPr lang="zh-CN" altLang="en-US" sz="4000" dirty="0">
              <a:solidFill>
                <a:schemeClr val="bg1"/>
              </a:solidFill>
            </a:endParaRPr>
          </a:p>
        </p:txBody>
      </p:sp>
      <p:pic>
        <p:nvPicPr>
          <p:cNvPr id="6" name="Picture 5">
            <a:extLst>
              <a:ext uri="{FF2B5EF4-FFF2-40B4-BE49-F238E27FC236}">
                <a16:creationId xmlns:a16="http://schemas.microsoft.com/office/drawing/2014/main" id="{E09B1633-BF0D-468C-A8FF-42C1782AA7E1}"/>
              </a:ext>
            </a:extLst>
          </p:cNvPr>
          <p:cNvPicPr>
            <a:picLocks noChangeAspect="1"/>
          </p:cNvPicPr>
          <p:nvPr/>
        </p:nvPicPr>
        <p:blipFill>
          <a:blip r:embed="rId5"/>
          <a:stretch>
            <a:fillRect/>
          </a:stretch>
        </p:blipFill>
        <p:spPr>
          <a:xfrm>
            <a:off x="500062" y="2370104"/>
            <a:ext cx="11191875" cy="3343275"/>
          </a:xfrm>
          <a:prstGeom prst="rect">
            <a:avLst/>
          </a:prstGeom>
        </p:spPr>
      </p:pic>
    </p:spTree>
    <p:extLst>
      <p:ext uri="{BB962C8B-B14F-4D97-AF65-F5344CB8AC3E}">
        <p14:creationId xmlns:p14="http://schemas.microsoft.com/office/powerpoint/2010/main" val="39782298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4648200" cy="1236130"/>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whiting.large.horizontal.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107" y="71678"/>
            <a:ext cx="2987152" cy="1278781"/>
          </a:xfrm>
          <a:prstGeom prst="rect">
            <a:avLst/>
          </a:prstGeom>
        </p:spPr>
      </p:pic>
      <p:sp>
        <p:nvSpPr>
          <p:cNvPr id="4" name="Rectangle 3"/>
          <p:cNvSpPr/>
          <p:nvPr/>
        </p:nvSpPr>
        <p:spPr>
          <a:xfrm>
            <a:off x="4648200" y="1"/>
            <a:ext cx="7543800" cy="1236130"/>
          </a:xfrm>
          <a:prstGeom prst="rect">
            <a:avLst/>
          </a:prstGeom>
          <a:solidFill>
            <a:srgbClr val="89795E"/>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pic>
        <p:nvPicPr>
          <p:cNvPr id="7" name="Picture 6">
            <a:extLst>
              <a:ext uri="{FF2B5EF4-FFF2-40B4-BE49-F238E27FC236}">
                <a16:creationId xmlns:a16="http://schemas.microsoft.com/office/drawing/2014/main" id="{E480969D-0917-4966-BEA0-D0B66BE643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3405" y="340312"/>
            <a:ext cx="1518164" cy="738210"/>
          </a:xfrm>
          <a:prstGeom prst="rect">
            <a:avLst/>
          </a:prstGeom>
        </p:spPr>
      </p:pic>
      <p:sp>
        <p:nvSpPr>
          <p:cNvPr id="10" name="TextBox 9">
            <a:extLst>
              <a:ext uri="{FF2B5EF4-FFF2-40B4-BE49-F238E27FC236}">
                <a16:creationId xmlns:a16="http://schemas.microsoft.com/office/drawing/2014/main" id="{9D85FC43-C5A7-45C8-ACBD-2DBD28B1D2FF}"/>
              </a:ext>
            </a:extLst>
          </p:cNvPr>
          <p:cNvSpPr txBox="1"/>
          <p:nvPr/>
        </p:nvSpPr>
        <p:spPr>
          <a:xfrm>
            <a:off x="4798646" y="203200"/>
            <a:ext cx="3485662" cy="707886"/>
          </a:xfrm>
          <a:prstGeom prst="rect">
            <a:avLst/>
          </a:prstGeom>
          <a:noFill/>
        </p:spPr>
        <p:txBody>
          <a:bodyPr wrap="square" rtlCol="0">
            <a:spAutoFit/>
          </a:bodyPr>
          <a:lstStyle/>
          <a:p>
            <a:r>
              <a:rPr lang="en-US" altLang="zh-CN" sz="4000" dirty="0">
                <a:solidFill>
                  <a:schemeClr val="bg1"/>
                </a:solidFill>
              </a:rPr>
              <a:t>Deliverables</a:t>
            </a:r>
            <a:endParaRPr lang="zh-CN" altLang="en-US" sz="4000" dirty="0">
              <a:solidFill>
                <a:schemeClr val="bg1"/>
              </a:solidFill>
            </a:endParaRPr>
          </a:p>
        </p:txBody>
      </p:sp>
      <p:sp>
        <p:nvSpPr>
          <p:cNvPr id="2" name="TextBox 1">
            <a:extLst>
              <a:ext uri="{FF2B5EF4-FFF2-40B4-BE49-F238E27FC236}">
                <a16:creationId xmlns:a16="http://schemas.microsoft.com/office/drawing/2014/main" id="{38573222-36B8-4D5F-A0E7-68057ADA9C45}"/>
              </a:ext>
            </a:extLst>
          </p:cNvPr>
          <p:cNvSpPr txBox="1"/>
          <p:nvPr/>
        </p:nvSpPr>
        <p:spPr>
          <a:xfrm>
            <a:off x="1071095" y="1590145"/>
            <a:ext cx="10146802" cy="6001643"/>
          </a:xfrm>
          <a:prstGeom prst="rect">
            <a:avLst/>
          </a:prstGeom>
          <a:noFill/>
        </p:spPr>
        <p:txBody>
          <a:bodyPr wrap="square" rtlCol="0">
            <a:spAutoFit/>
          </a:bodyPr>
          <a:lstStyle/>
          <a:p>
            <a:r>
              <a:rPr lang="en-US" altLang="zh-CN" sz="2400" dirty="0"/>
              <a:t>Minimum: </a:t>
            </a:r>
          </a:p>
          <a:p>
            <a:pPr marL="285750" indent="-285750">
              <a:buFont typeface="Arial" panose="020B0604020202020204" pitchFamily="34" charset="0"/>
              <a:buChar char="•"/>
            </a:pPr>
            <a:r>
              <a:rPr lang="en-US" altLang="zh-CN" sz="2400" dirty="0"/>
              <a:t>Video of comparison between prediction and ground truth</a:t>
            </a:r>
          </a:p>
          <a:p>
            <a:pPr marL="285750" indent="-285750">
              <a:buFont typeface="Arial" panose="020B0604020202020204" pitchFamily="34" charset="0"/>
              <a:buChar char="•"/>
            </a:pPr>
            <a:r>
              <a:rPr lang="en-US" altLang="zh-CN" sz="2400" dirty="0"/>
              <a:t>design neural networks for our dataset</a:t>
            </a:r>
          </a:p>
          <a:p>
            <a:pPr marL="285750" indent="-285750">
              <a:buFont typeface="Arial" panose="020B0604020202020204" pitchFamily="34" charset="0"/>
              <a:buChar char="•"/>
            </a:pPr>
            <a:r>
              <a:rPr lang="en-US" altLang="zh-CN" sz="2400" dirty="0"/>
              <a:t>Save code and documentation &amp; report on how different parameters and 4 different structures affect performance</a:t>
            </a:r>
          </a:p>
          <a:p>
            <a:endParaRPr lang="en-US" altLang="zh-CN" sz="2400" dirty="0"/>
          </a:p>
          <a:p>
            <a:r>
              <a:rPr lang="en-US" altLang="zh-CN" sz="2400" dirty="0"/>
              <a:t>Expected:</a:t>
            </a:r>
          </a:p>
          <a:p>
            <a:pPr marL="285750" indent="-285750">
              <a:buFont typeface="Arial" panose="020B0604020202020204" pitchFamily="34" charset="0"/>
              <a:buChar char="•"/>
            </a:pPr>
            <a:r>
              <a:rPr lang="en-US" altLang="zh-CN" sz="2400" dirty="0"/>
              <a:t>Process and test 7 experiments dataset from the HIFU experiment</a:t>
            </a:r>
          </a:p>
          <a:p>
            <a:pPr marL="285750" indent="-285750">
              <a:buFont typeface="Arial" panose="020B0604020202020204" pitchFamily="34" charset="0"/>
              <a:buChar char="•"/>
            </a:pPr>
            <a:r>
              <a:rPr lang="en-US" altLang="zh-CN" sz="2400" dirty="0"/>
              <a:t>Written report of difference between performance of TOF and channel data</a:t>
            </a:r>
          </a:p>
          <a:p>
            <a:pPr marL="285750" indent="-285750">
              <a:buFont typeface="Arial" panose="020B0604020202020204" pitchFamily="34" charset="0"/>
              <a:buChar char="•"/>
            </a:pPr>
            <a:endParaRPr lang="en-US" altLang="zh-CN" sz="2400" dirty="0"/>
          </a:p>
          <a:p>
            <a:r>
              <a:rPr lang="en-US" altLang="zh-CN" sz="2400" dirty="0"/>
              <a:t>Maximum:</a:t>
            </a:r>
          </a:p>
          <a:p>
            <a:pPr marL="285750" indent="-285750">
              <a:buFont typeface="Arial" panose="020B0604020202020204" pitchFamily="34" charset="0"/>
              <a:buChar char="•"/>
            </a:pPr>
            <a:r>
              <a:rPr lang="en-US" altLang="zh-CN" sz="2400" dirty="0"/>
              <a:t>Run the system using ex vivo tissue or in vivo pig</a:t>
            </a:r>
          </a:p>
          <a:p>
            <a:pPr marL="285750" indent="-285750">
              <a:buFont typeface="Arial" panose="020B0604020202020204" pitchFamily="34" charset="0"/>
              <a:buChar char="•"/>
            </a:pPr>
            <a:r>
              <a:rPr lang="en-US" altLang="zh-CN" sz="2400" dirty="0"/>
              <a:t>Written report on vivo experiments </a:t>
            </a:r>
          </a:p>
          <a:p>
            <a:pPr marL="285750" indent="-285750">
              <a:buFont typeface="Arial" panose="020B0604020202020204" pitchFamily="34" charset="0"/>
              <a:buChar char="•"/>
            </a:pPr>
            <a:endParaRPr lang="en-US" altLang="zh-CN" dirty="0"/>
          </a:p>
          <a:p>
            <a:endParaRPr lang="en-US" altLang="zh-CN" dirty="0"/>
          </a:p>
          <a:p>
            <a:endParaRPr lang="en-US" altLang="zh-CN" dirty="0"/>
          </a:p>
          <a:p>
            <a:endParaRPr lang="zh-CN" altLang="en-US" dirty="0"/>
          </a:p>
        </p:txBody>
      </p:sp>
    </p:spTree>
    <p:extLst>
      <p:ext uri="{BB962C8B-B14F-4D97-AF65-F5344CB8AC3E}">
        <p14:creationId xmlns:p14="http://schemas.microsoft.com/office/powerpoint/2010/main" val="13368695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4648200" cy="1236130"/>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whiting.large.horizontal.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107" y="71678"/>
            <a:ext cx="2987152" cy="1278781"/>
          </a:xfrm>
          <a:prstGeom prst="rect">
            <a:avLst/>
          </a:prstGeom>
        </p:spPr>
      </p:pic>
      <p:sp>
        <p:nvSpPr>
          <p:cNvPr id="4" name="Rectangle 3"/>
          <p:cNvSpPr/>
          <p:nvPr/>
        </p:nvSpPr>
        <p:spPr>
          <a:xfrm>
            <a:off x="4648200" y="1"/>
            <a:ext cx="7543800" cy="1236130"/>
          </a:xfrm>
          <a:prstGeom prst="rect">
            <a:avLst/>
          </a:prstGeom>
          <a:solidFill>
            <a:srgbClr val="89795E"/>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pic>
        <p:nvPicPr>
          <p:cNvPr id="7" name="Picture 6">
            <a:extLst>
              <a:ext uri="{FF2B5EF4-FFF2-40B4-BE49-F238E27FC236}">
                <a16:creationId xmlns:a16="http://schemas.microsoft.com/office/drawing/2014/main" id="{E480969D-0917-4966-BEA0-D0B66BE643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3405" y="340312"/>
            <a:ext cx="1518164" cy="738210"/>
          </a:xfrm>
          <a:prstGeom prst="rect">
            <a:avLst/>
          </a:prstGeom>
        </p:spPr>
      </p:pic>
      <p:sp>
        <p:nvSpPr>
          <p:cNvPr id="10" name="TextBox 9">
            <a:extLst>
              <a:ext uri="{FF2B5EF4-FFF2-40B4-BE49-F238E27FC236}">
                <a16:creationId xmlns:a16="http://schemas.microsoft.com/office/drawing/2014/main" id="{9D85FC43-C5A7-45C8-ACBD-2DBD28B1D2FF}"/>
              </a:ext>
            </a:extLst>
          </p:cNvPr>
          <p:cNvSpPr txBox="1"/>
          <p:nvPr/>
        </p:nvSpPr>
        <p:spPr>
          <a:xfrm>
            <a:off x="4798646" y="203200"/>
            <a:ext cx="7393354" cy="707886"/>
          </a:xfrm>
          <a:prstGeom prst="rect">
            <a:avLst/>
          </a:prstGeom>
          <a:noFill/>
        </p:spPr>
        <p:txBody>
          <a:bodyPr wrap="square" rtlCol="0">
            <a:spAutoFit/>
          </a:bodyPr>
          <a:lstStyle/>
          <a:p>
            <a:r>
              <a:rPr lang="en-US" altLang="zh-CN" sz="4000" dirty="0">
                <a:solidFill>
                  <a:schemeClr val="bg1"/>
                </a:solidFill>
              </a:rPr>
              <a:t>Deliverables and Milestone</a:t>
            </a:r>
            <a:endParaRPr lang="zh-CN" altLang="en-US" sz="4000" dirty="0">
              <a:solidFill>
                <a:schemeClr val="bg1"/>
              </a:solidFill>
            </a:endParaRPr>
          </a:p>
        </p:txBody>
      </p:sp>
      <p:sp>
        <p:nvSpPr>
          <p:cNvPr id="5" name="Arrow: Right 4">
            <a:extLst>
              <a:ext uri="{FF2B5EF4-FFF2-40B4-BE49-F238E27FC236}">
                <a16:creationId xmlns:a16="http://schemas.microsoft.com/office/drawing/2014/main" id="{072F8057-D0D1-4883-9DB3-141DC2F3D8A9}"/>
              </a:ext>
            </a:extLst>
          </p:cNvPr>
          <p:cNvSpPr/>
          <p:nvPr/>
        </p:nvSpPr>
        <p:spPr>
          <a:xfrm>
            <a:off x="595745" y="2722340"/>
            <a:ext cx="11000509" cy="18010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Straight Connector 8">
            <a:extLst>
              <a:ext uri="{FF2B5EF4-FFF2-40B4-BE49-F238E27FC236}">
                <a16:creationId xmlns:a16="http://schemas.microsoft.com/office/drawing/2014/main" id="{15EB5555-11C4-43CF-A2C5-28EC27FC5B65}"/>
              </a:ext>
            </a:extLst>
          </p:cNvPr>
          <p:cNvCxnSpPr>
            <a:cxnSpLocks/>
          </p:cNvCxnSpPr>
          <p:nvPr/>
        </p:nvCxnSpPr>
        <p:spPr>
          <a:xfrm>
            <a:off x="1874982" y="2363249"/>
            <a:ext cx="0" cy="87745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016A4F2-DFE0-4143-B995-42EA9684FE29}"/>
              </a:ext>
            </a:extLst>
          </p:cNvPr>
          <p:cNvCxnSpPr>
            <a:cxnSpLocks/>
          </p:cNvCxnSpPr>
          <p:nvPr/>
        </p:nvCxnSpPr>
        <p:spPr>
          <a:xfrm>
            <a:off x="1904165" y="4084703"/>
            <a:ext cx="0" cy="87745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E21EAFA-00DB-4E23-8007-80E8D0491866}"/>
              </a:ext>
            </a:extLst>
          </p:cNvPr>
          <p:cNvCxnSpPr>
            <a:cxnSpLocks/>
          </p:cNvCxnSpPr>
          <p:nvPr/>
        </p:nvCxnSpPr>
        <p:spPr>
          <a:xfrm>
            <a:off x="4368799" y="2317067"/>
            <a:ext cx="0" cy="87745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764F03B-C319-4FAF-8FDF-F37A486A301F}"/>
              </a:ext>
            </a:extLst>
          </p:cNvPr>
          <p:cNvCxnSpPr>
            <a:cxnSpLocks/>
          </p:cNvCxnSpPr>
          <p:nvPr/>
        </p:nvCxnSpPr>
        <p:spPr>
          <a:xfrm>
            <a:off x="4368799" y="4084697"/>
            <a:ext cx="0" cy="87745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8AADC35-733B-4BBD-87F1-D25CA537EF16}"/>
              </a:ext>
            </a:extLst>
          </p:cNvPr>
          <p:cNvCxnSpPr>
            <a:cxnSpLocks/>
          </p:cNvCxnSpPr>
          <p:nvPr/>
        </p:nvCxnSpPr>
        <p:spPr>
          <a:xfrm>
            <a:off x="6770254" y="4084697"/>
            <a:ext cx="0" cy="87745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9508A85-0387-426A-A792-A0E400E84198}"/>
              </a:ext>
            </a:extLst>
          </p:cNvPr>
          <p:cNvCxnSpPr>
            <a:cxnSpLocks/>
          </p:cNvCxnSpPr>
          <p:nvPr/>
        </p:nvCxnSpPr>
        <p:spPr>
          <a:xfrm>
            <a:off x="6770254" y="2303212"/>
            <a:ext cx="0" cy="87745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E9B2459-6D22-4369-A3C8-28C8DE0C87A3}"/>
              </a:ext>
            </a:extLst>
          </p:cNvPr>
          <p:cNvCxnSpPr>
            <a:cxnSpLocks/>
          </p:cNvCxnSpPr>
          <p:nvPr/>
        </p:nvCxnSpPr>
        <p:spPr>
          <a:xfrm>
            <a:off x="9148619" y="4084700"/>
            <a:ext cx="0" cy="87745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A74A2C9-2155-487B-B1A0-E596F3DB0B6A}"/>
              </a:ext>
            </a:extLst>
          </p:cNvPr>
          <p:cNvCxnSpPr>
            <a:cxnSpLocks/>
          </p:cNvCxnSpPr>
          <p:nvPr/>
        </p:nvCxnSpPr>
        <p:spPr>
          <a:xfrm>
            <a:off x="9134764" y="2340157"/>
            <a:ext cx="0" cy="877455"/>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AF5A568D-C9D3-4149-A023-F43958DAD2CF}"/>
              </a:ext>
            </a:extLst>
          </p:cNvPr>
          <p:cNvSpPr/>
          <p:nvPr/>
        </p:nvSpPr>
        <p:spPr>
          <a:xfrm>
            <a:off x="3480510" y="5012489"/>
            <a:ext cx="2018309" cy="923330"/>
          </a:xfrm>
          <a:prstGeom prst="rect">
            <a:avLst/>
          </a:prstGeom>
        </p:spPr>
        <p:txBody>
          <a:bodyPr wrap="square">
            <a:spAutoFit/>
          </a:bodyPr>
          <a:lstStyle/>
          <a:p>
            <a:r>
              <a:rPr lang="zh-CN" altLang="en-US" dirty="0"/>
              <a:t>Conduct </a:t>
            </a:r>
            <a:r>
              <a:rPr lang="en-US" altLang="zh-CN" dirty="0"/>
              <a:t>4 more </a:t>
            </a:r>
            <a:r>
              <a:rPr lang="zh-CN" altLang="en-US" dirty="0"/>
              <a:t>experiment</a:t>
            </a:r>
            <a:r>
              <a:rPr lang="en-US" altLang="zh-CN" dirty="0"/>
              <a:t>s</a:t>
            </a:r>
            <a:r>
              <a:rPr lang="zh-CN" altLang="en-US" dirty="0"/>
              <a:t> to collect more data</a:t>
            </a:r>
          </a:p>
        </p:txBody>
      </p:sp>
      <p:sp>
        <p:nvSpPr>
          <p:cNvPr id="21" name="Rectangle 20">
            <a:extLst>
              <a:ext uri="{FF2B5EF4-FFF2-40B4-BE49-F238E27FC236}">
                <a16:creationId xmlns:a16="http://schemas.microsoft.com/office/drawing/2014/main" id="{4DBFA788-C913-48A0-99E8-6E81FFFA3E8E}"/>
              </a:ext>
            </a:extLst>
          </p:cNvPr>
          <p:cNvSpPr/>
          <p:nvPr/>
        </p:nvSpPr>
        <p:spPr>
          <a:xfrm>
            <a:off x="3789491" y="1893154"/>
            <a:ext cx="2018309" cy="369332"/>
          </a:xfrm>
          <a:prstGeom prst="rect">
            <a:avLst/>
          </a:prstGeom>
        </p:spPr>
        <p:txBody>
          <a:bodyPr wrap="square">
            <a:spAutoFit/>
          </a:bodyPr>
          <a:lstStyle/>
          <a:p>
            <a:r>
              <a:rPr lang="en-US" altLang="zh-CN" dirty="0"/>
              <a:t>March 26th</a:t>
            </a:r>
            <a:endParaRPr lang="zh-CN" altLang="en-US" dirty="0"/>
          </a:p>
        </p:txBody>
      </p:sp>
      <p:sp>
        <p:nvSpPr>
          <p:cNvPr id="22" name="Rectangle 21">
            <a:extLst>
              <a:ext uri="{FF2B5EF4-FFF2-40B4-BE49-F238E27FC236}">
                <a16:creationId xmlns:a16="http://schemas.microsoft.com/office/drawing/2014/main" id="{F38EFE09-9433-4A0E-AFDF-68D9B77E6F4C}"/>
              </a:ext>
            </a:extLst>
          </p:cNvPr>
          <p:cNvSpPr/>
          <p:nvPr/>
        </p:nvSpPr>
        <p:spPr>
          <a:xfrm>
            <a:off x="8495323" y="5106670"/>
            <a:ext cx="2018309" cy="646331"/>
          </a:xfrm>
          <a:prstGeom prst="rect">
            <a:avLst/>
          </a:prstGeom>
        </p:spPr>
        <p:txBody>
          <a:bodyPr wrap="square">
            <a:spAutoFit/>
          </a:bodyPr>
          <a:lstStyle/>
          <a:p>
            <a:r>
              <a:rPr lang="zh-CN" altLang="en-US" dirty="0"/>
              <a:t>Conduct </a:t>
            </a:r>
            <a:r>
              <a:rPr lang="en-US" altLang="zh-CN" dirty="0"/>
              <a:t>animal experiment</a:t>
            </a:r>
            <a:endParaRPr lang="zh-CN" altLang="en-US" dirty="0"/>
          </a:p>
        </p:txBody>
      </p:sp>
      <p:sp>
        <p:nvSpPr>
          <p:cNvPr id="23" name="Rectangle 22">
            <a:extLst>
              <a:ext uri="{FF2B5EF4-FFF2-40B4-BE49-F238E27FC236}">
                <a16:creationId xmlns:a16="http://schemas.microsoft.com/office/drawing/2014/main" id="{6FD8AE71-034C-4ACA-B34D-6C1F2E05C894}"/>
              </a:ext>
            </a:extLst>
          </p:cNvPr>
          <p:cNvSpPr/>
          <p:nvPr/>
        </p:nvSpPr>
        <p:spPr>
          <a:xfrm>
            <a:off x="8595198" y="1849696"/>
            <a:ext cx="2018309" cy="369332"/>
          </a:xfrm>
          <a:prstGeom prst="rect">
            <a:avLst/>
          </a:prstGeom>
        </p:spPr>
        <p:txBody>
          <a:bodyPr wrap="square">
            <a:spAutoFit/>
          </a:bodyPr>
          <a:lstStyle/>
          <a:p>
            <a:r>
              <a:rPr lang="en-US" altLang="zh-CN" dirty="0"/>
              <a:t>May 13th</a:t>
            </a:r>
            <a:endParaRPr lang="zh-CN" altLang="en-US" dirty="0"/>
          </a:p>
        </p:txBody>
      </p:sp>
      <p:sp>
        <p:nvSpPr>
          <p:cNvPr id="24" name="Rectangle 23">
            <a:extLst>
              <a:ext uri="{FF2B5EF4-FFF2-40B4-BE49-F238E27FC236}">
                <a16:creationId xmlns:a16="http://schemas.microsoft.com/office/drawing/2014/main" id="{689091DC-A339-4802-8493-93E2B6241CC2}"/>
              </a:ext>
            </a:extLst>
          </p:cNvPr>
          <p:cNvSpPr/>
          <p:nvPr/>
        </p:nvSpPr>
        <p:spPr>
          <a:xfrm>
            <a:off x="6215640" y="5026743"/>
            <a:ext cx="2018309" cy="923330"/>
          </a:xfrm>
          <a:prstGeom prst="rect">
            <a:avLst/>
          </a:prstGeom>
        </p:spPr>
        <p:txBody>
          <a:bodyPr wrap="square">
            <a:spAutoFit/>
          </a:bodyPr>
          <a:lstStyle/>
          <a:p>
            <a:r>
              <a:rPr lang="en-US" altLang="zh-CN" dirty="0"/>
              <a:t>Design network with TOF and finish report of difference </a:t>
            </a:r>
            <a:endParaRPr lang="zh-CN" altLang="en-US" dirty="0"/>
          </a:p>
        </p:txBody>
      </p:sp>
      <p:sp>
        <p:nvSpPr>
          <p:cNvPr id="26" name="Rectangle 25">
            <a:extLst>
              <a:ext uri="{FF2B5EF4-FFF2-40B4-BE49-F238E27FC236}">
                <a16:creationId xmlns:a16="http://schemas.microsoft.com/office/drawing/2014/main" id="{7642B731-4C98-4FC3-BB84-A7029DB79749}"/>
              </a:ext>
            </a:extLst>
          </p:cNvPr>
          <p:cNvSpPr/>
          <p:nvPr/>
        </p:nvSpPr>
        <p:spPr>
          <a:xfrm>
            <a:off x="6192344" y="1874277"/>
            <a:ext cx="2018309" cy="369332"/>
          </a:xfrm>
          <a:prstGeom prst="rect">
            <a:avLst/>
          </a:prstGeom>
        </p:spPr>
        <p:txBody>
          <a:bodyPr wrap="square">
            <a:spAutoFit/>
          </a:bodyPr>
          <a:lstStyle/>
          <a:p>
            <a:r>
              <a:rPr lang="en-US" altLang="zh-CN" dirty="0"/>
              <a:t>April 26th</a:t>
            </a:r>
            <a:endParaRPr lang="zh-CN" altLang="en-US" dirty="0"/>
          </a:p>
        </p:txBody>
      </p:sp>
      <p:sp>
        <p:nvSpPr>
          <p:cNvPr id="27" name="Rectangle 26">
            <a:extLst>
              <a:ext uri="{FF2B5EF4-FFF2-40B4-BE49-F238E27FC236}">
                <a16:creationId xmlns:a16="http://schemas.microsoft.com/office/drawing/2014/main" id="{732B8253-2D09-4013-B292-843491A4506B}"/>
              </a:ext>
            </a:extLst>
          </p:cNvPr>
          <p:cNvSpPr/>
          <p:nvPr/>
        </p:nvSpPr>
        <p:spPr>
          <a:xfrm>
            <a:off x="1456339" y="1874277"/>
            <a:ext cx="2018309" cy="369332"/>
          </a:xfrm>
          <a:prstGeom prst="rect">
            <a:avLst/>
          </a:prstGeom>
        </p:spPr>
        <p:txBody>
          <a:bodyPr wrap="square">
            <a:spAutoFit/>
          </a:bodyPr>
          <a:lstStyle/>
          <a:p>
            <a:r>
              <a:rPr lang="en-US" altLang="zh-CN" dirty="0"/>
              <a:t>March 11th</a:t>
            </a:r>
            <a:endParaRPr lang="zh-CN" altLang="en-US" dirty="0"/>
          </a:p>
        </p:txBody>
      </p:sp>
      <p:sp>
        <p:nvSpPr>
          <p:cNvPr id="29" name="Rectangle 28">
            <a:extLst>
              <a:ext uri="{FF2B5EF4-FFF2-40B4-BE49-F238E27FC236}">
                <a16:creationId xmlns:a16="http://schemas.microsoft.com/office/drawing/2014/main" id="{D4E63945-0043-4100-9D46-8ACF508C0EA0}"/>
              </a:ext>
            </a:extLst>
          </p:cNvPr>
          <p:cNvSpPr/>
          <p:nvPr/>
        </p:nvSpPr>
        <p:spPr>
          <a:xfrm>
            <a:off x="1122370" y="5002162"/>
            <a:ext cx="2018309" cy="1477328"/>
          </a:xfrm>
          <a:prstGeom prst="rect">
            <a:avLst/>
          </a:prstGeom>
        </p:spPr>
        <p:txBody>
          <a:bodyPr wrap="square">
            <a:spAutoFit/>
          </a:bodyPr>
          <a:lstStyle/>
          <a:p>
            <a:r>
              <a:rPr lang="en-US" altLang="zh-CN" dirty="0"/>
              <a:t>Design network with help of coronal and axial image and do documentation</a:t>
            </a:r>
            <a:endParaRPr lang="zh-CN" altLang="en-US" dirty="0"/>
          </a:p>
        </p:txBody>
      </p:sp>
      <p:cxnSp>
        <p:nvCxnSpPr>
          <p:cNvPr id="25" name="Straight Connector 24">
            <a:extLst>
              <a:ext uri="{FF2B5EF4-FFF2-40B4-BE49-F238E27FC236}">
                <a16:creationId xmlns:a16="http://schemas.microsoft.com/office/drawing/2014/main" id="{EB37DB10-450F-455A-9D76-B76913A6658E}"/>
              </a:ext>
            </a:extLst>
          </p:cNvPr>
          <p:cNvCxnSpPr>
            <a:cxnSpLocks/>
          </p:cNvCxnSpPr>
          <p:nvPr/>
        </p:nvCxnSpPr>
        <p:spPr>
          <a:xfrm>
            <a:off x="10970314" y="4084700"/>
            <a:ext cx="0" cy="87745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5A5DB05-0BA1-4E67-AA03-58D10F3BFE20}"/>
              </a:ext>
            </a:extLst>
          </p:cNvPr>
          <p:cNvCxnSpPr>
            <a:cxnSpLocks/>
          </p:cNvCxnSpPr>
          <p:nvPr/>
        </p:nvCxnSpPr>
        <p:spPr>
          <a:xfrm>
            <a:off x="10956459" y="2340157"/>
            <a:ext cx="0" cy="877455"/>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98636687-7DD6-4D5C-87DB-3DC4E65D567E}"/>
              </a:ext>
            </a:extLst>
          </p:cNvPr>
          <p:cNvSpPr/>
          <p:nvPr/>
        </p:nvSpPr>
        <p:spPr>
          <a:xfrm>
            <a:off x="10317018" y="5106670"/>
            <a:ext cx="2018309" cy="646331"/>
          </a:xfrm>
          <a:prstGeom prst="rect">
            <a:avLst/>
          </a:prstGeom>
        </p:spPr>
        <p:txBody>
          <a:bodyPr wrap="square">
            <a:spAutoFit/>
          </a:bodyPr>
          <a:lstStyle/>
          <a:p>
            <a:r>
              <a:rPr lang="en-US" altLang="zh-CN" dirty="0"/>
              <a:t>Final report written</a:t>
            </a:r>
          </a:p>
          <a:p>
            <a:r>
              <a:rPr lang="en-US" altLang="zh-CN" dirty="0"/>
              <a:t>and video taken</a:t>
            </a:r>
            <a:endParaRPr lang="zh-CN" altLang="en-US" dirty="0"/>
          </a:p>
        </p:txBody>
      </p:sp>
      <p:sp>
        <p:nvSpPr>
          <p:cNvPr id="31" name="Rectangle 30">
            <a:extLst>
              <a:ext uri="{FF2B5EF4-FFF2-40B4-BE49-F238E27FC236}">
                <a16:creationId xmlns:a16="http://schemas.microsoft.com/office/drawing/2014/main" id="{1AC381DE-C5F9-471F-AEDE-D30F26EE7CCA}"/>
              </a:ext>
            </a:extLst>
          </p:cNvPr>
          <p:cNvSpPr/>
          <p:nvPr/>
        </p:nvSpPr>
        <p:spPr>
          <a:xfrm>
            <a:off x="10416893" y="1849696"/>
            <a:ext cx="2018309" cy="369332"/>
          </a:xfrm>
          <a:prstGeom prst="rect">
            <a:avLst/>
          </a:prstGeom>
        </p:spPr>
        <p:txBody>
          <a:bodyPr wrap="square">
            <a:spAutoFit/>
          </a:bodyPr>
          <a:lstStyle/>
          <a:p>
            <a:r>
              <a:rPr lang="en-US" altLang="zh-CN" dirty="0"/>
              <a:t>May 13th</a:t>
            </a:r>
            <a:endParaRPr lang="zh-CN" altLang="en-US" dirty="0"/>
          </a:p>
        </p:txBody>
      </p:sp>
    </p:spTree>
    <p:extLst>
      <p:ext uri="{BB962C8B-B14F-4D97-AF65-F5344CB8AC3E}">
        <p14:creationId xmlns:p14="http://schemas.microsoft.com/office/powerpoint/2010/main" val="38566128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4648200" cy="1236130"/>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whiting.large.horizontal.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107" y="71678"/>
            <a:ext cx="2987152" cy="1278781"/>
          </a:xfrm>
          <a:prstGeom prst="rect">
            <a:avLst/>
          </a:prstGeom>
        </p:spPr>
      </p:pic>
      <p:sp>
        <p:nvSpPr>
          <p:cNvPr id="4" name="Rectangle 3"/>
          <p:cNvSpPr/>
          <p:nvPr/>
        </p:nvSpPr>
        <p:spPr>
          <a:xfrm>
            <a:off x="4648200" y="1"/>
            <a:ext cx="7543800" cy="1236130"/>
          </a:xfrm>
          <a:prstGeom prst="rect">
            <a:avLst/>
          </a:prstGeom>
          <a:solidFill>
            <a:srgbClr val="89795E"/>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pic>
        <p:nvPicPr>
          <p:cNvPr id="7" name="Picture 6">
            <a:extLst>
              <a:ext uri="{FF2B5EF4-FFF2-40B4-BE49-F238E27FC236}">
                <a16:creationId xmlns:a16="http://schemas.microsoft.com/office/drawing/2014/main" id="{E480969D-0917-4966-BEA0-D0B66BE643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3405" y="340312"/>
            <a:ext cx="1518164" cy="738210"/>
          </a:xfrm>
          <a:prstGeom prst="rect">
            <a:avLst/>
          </a:prstGeom>
        </p:spPr>
      </p:pic>
      <p:sp>
        <p:nvSpPr>
          <p:cNvPr id="10" name="TextBox 9">
            <a:extLst>
              <a:ext uri="{FF2B5EF4-FFF2-40B4-BE49-F238E27FC236}">
                <a16:creationId xmlns:a16="http://schemas.microsoft.com/office/drawing/2014/main" id="{9D85FC43-C5A7-45C8-ACBD-2DBD28B1D2FF}"/>
              </a:ext>
            </a:extLst>
          </p:cNvPr>
          <p:cNvSpPr txBox="1"/>
          <p:nvPr/>
        </p:nvSpPr>
        <p:spPr>
          <a:xfrm>
            <a:off x="4798646" y="203200"/>
            <a:ext cx="3485662" cy="707886"/>
          </a:xfrm>
          <a:prstGeom prst="rect">
            <a:avLst/>
          </a:prstGeom>
          <a:noFill/>
        </p:spPr>
        <p:txBody>
          <a:bodyPr wrap="square" rtlCol="0">
            <a:spAutoFit/>
          </a:bodyPr>
          <a:lstStyle/>
          <a:p>
            <a:r>
              <a:rPr lang="en-US" altLang="zh-CN" sz="4000" dirty="0">
                <a:solidFill>
                  <a:schemeClr val="bg1"/>
                </a:solidFill>
              </a:rPr>
              <a:t>Management</a:t>
            </a:r>
            <a:endParaRPr lang="zh-CN" altLang="en-US" sz="4000" dirty="0">
              <a:solidFill>
                <a:schemeClr val="bg1"/>
              </a:solidFill>
            </a:endParaRPr>
          </a:p>
        </p:txBody>
      </p:sp>
      <p:sp>
        <p:nvSpPr>
          <p:cNvPr id="2" name="TextBox 1">
            <a:extLst>
              <a:ext uri="{FF2B5EF4-FFF2-40B4-BE49-F238E27FC236}">
                <a16:creationId xmlns:a16="http://schemas.microsoft.com/office/drawing/2014/main" id="{99132EFC-F374-4E6E-9BD7-0600519C6296}"/>
              </a:ext>
            </a:extLst>
          </p:cNvPr>
          <p:cNvSpPr txBox="1"/>
          <p:nvPr/>
        </p:nvSpPr>
        <p:spPr>
          <a:xfrm>
            <a:off x="582626" y="1569855"/>
            <a:ext cx="9904651" cy="1200329"/>
          </a:xfrm>
          <a:prstGeom prst="rect">
            <a:avLst/>
          </a:prstGeom>
          <a:noFill/>
        </p:spPr>
        <p:txBody>
          <a:bodyPr wrap="square" rtlCol="0">
            <a:spAutoFit/>
          </a:bodyPr>
          <a:lstStyle/>
          <a:p>
            <a:r>
              <a:rPr lang="en-US" altLang="zh-CN" sz="2400" dirty="0"/>
              <a:t>Meeting</a:t>
            </a:r>
          </a:p>
          <a:p>
            <a:r>
              <a:rPr lang="en-US" altLang="zh-CN" sz="2400" dirty="0"/>
              <a:t>Lab meeting: Once a week with Dr. </a:t>
            </a:r>
            <a:r>
              <a:rPr lang="en-US" altLang="zh-CN" sz="2400" dirty="0" err="1"/>
              <a:t>Boctor’lab</a:t>
            </a:r>
            <a:r>
              <a:rPr lang="en-US" altLang="zh-CN" sz="2400" dirty="0"/>
              <a:t> on Monday or Wednesday</a:t>
            </a:r>
          </a:p>
          <a:p>
            <a:r>
              <a:rPr lang="en-US" altLang="zh-CN" sz="2400" dirty="0"/>
              <a:t>Personal</a:t>
            </a:r>
            <a:r>
              <a:rPr lang="zh-CN" altLang="en-US" sz="2400" dirty="0"/>
              <a:t> </a:t>
            </a:r>
            <a:r>
              <a:rPr lang="en-US" altLang="zh-CN" sz="2400" dirty="0"/>
              <a:t>meeting:</a:t>
            </a:r>
            <a:r>
              <a:rPr lang="zh-CN" altLang="en-US" sz="2400" dirty="0"/>
              <a:t> </a:t>
            </a:r>
            <a:r>
              <a:rPr lang="en-US" altLang="zh-CN" sz="2400" dirty="0"/>
              <a:t>Meet with </a:t>
            </a:r>
            <a:r>
              <a:rPr lang="en-US" altLang="zh-CN" sz="2400" dirty="0" err="1"/>
              <a:t>Younsu</a:t>
            </a:r>
            <a:r>
              <a:rPr lang="en-US" altLang="zh-CN" sz="2400" dirty="0"/>
              <a:t> when needed and follow schedule</a:t>
            </a:r>
          </a:p>
        </p:txBody>
      </p:sp>
      <p:sp>
        <p:nvSpPr>
          <p:cNvPr id="5" name="TextBox 4">
            <a:extLst>
              <a:ext uri="{FF2B5EF4-FFF2-40B4-BE49-F238E27FC236}">
                <a16:creationId xmlns:a16="http://schemas.microsoft.com/office/drawing/2014/main" id="{CD4A3AEA-3434-48C3-9273-85AC5F2EAC1E}"/>
              </a:ext>
            </a:extLst>
          </p:cNvPr>
          <p:cNvSpPr txBox="1"/>
          <p:nvPr/>
        </p:nvSpPr>
        <p:spPr>
          <a:xfrm>
            <a:off x="582626" y="3279073"/>
            <a:ext cx="8431901" cy="830997"/>
          </a:xfrm>
          <a:prstGeom prst="rect">
            <a:avLst/>
          </a:prstGeom>
          <a:noFill/>
        </p:spPr>
        <p:txBody>
          <a:bodyPr wrap="square" rtlCol="0">
            <a:spAutoFit/>
          </a:bodyPr>
          <a:lstStyle/>
          <a:p>
            <a:r>
              <a:rPr lang="en-US" altLang="zh-CN" sz="2400" dirty="0"/>
              <a:t>Data and code</a:t>
            </a:r>
          </a:p>
          <a:p>
            <a:r>
              <a:rPr lang="en-US" altLang="zh-CN" sz="2400" dirty="0"/>
              <a:t>JH Box</a:t>
            </a:r>
            <a:endParaRPr lang="zh-CN" altLang="en-US" sz="2400" dirty="0"/>
          </a:p>
        </p:txBody>
      </p:sp>
      <p:sp>
        <p:nvSpPr>
          <p:cNvPr id="6" name="TextBox 5">
            <a:extLst>
              <a:ext uri="{FF2B5EF4-FFF2-40B4-BE49-F238E27FC236}">
                <a16:creationId xmlns:a16="http://schemas.microsoft.com/office/drawing/2014/main" id="{6D9D24F6-341A-48FA-883B-DC00A5ED5C35}"/>
              </a:ext>
            </a:extLst>
          </p:cNvPr>
          <p:cNvSpPr txBox="1"/>
          <p:nvPr/>
        </p:nvSpPr>
        <p:spPr>
          <a:xfrm>
            <a:off x="582626" y="4686054"/>
            <a:ext cx="9904651" cy="830997"/>
          </a:xfrm>
          <a:prstGeom prst="rect">
            <a:avLst/>
          </a:prstGeom>
          <a:noFill/>
        </p:spPr>
        <p:txBody>
          <a:bodyPr wrap="square" rtlCol="0">
            <a:spAutoFit/>
          </a:bodyPr>
          <a:lstStyle/>
          <a:p>
            <a:r>
              <a:rPr lang="en-US" altLang="zh-CN" sz="2400" dirty="0"/>
              <a:t>MRI help</a:t>
            </a:r>
          </a:p>
          <a:p>
            <a:r>
              <a:rPr lang="en-US" altLang="zh-CN" sz="2400" dirty="0" err="1"/>
              <a:t>Xiaoyang</a:t>
            </a:r>
            <a:r>
              <a:rPr lang="en-US" altLang="zh-CN" sz="2400" dirty="0"/>
              <a:t> Liu, Parag </a:t>
            </a:r>
            <a:r>
              <a:rPr lang="en-US" altLang="zh-CN" sz="2400" dirty="0" err="1"/>
              <a:t>Karmarkar</a:t>
            </a:r>
            <a:endParaRPr lang="zh-CN" altLang="en-US" sz="2400" dirty="0"/>
          </a:p>
        </p:txBody>
      </p:sp>
    </p:spTree>
    <p:extLst>
      <p:ext uri="{BB962C8B-B14F-4D97-AF65-F5344CB8AC3E}">
        <p14:creationId xmlns:p14="http://schemas.microsoft.com/office/powerpoint/2010/main" val="3485271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4648200" cy="1236130"/>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whiting.large.horizontal.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107" y="71678"/>
            <a:ext cx="2987152" cy="1278781"/>
          </a:xfrm>
          <a:prstGeom prst="rect">
            <a:avLst/>
          </a:prstGeom>
        </p:spPr>
      </p:pic>
      <p:sp>
        <p:nvSpPr>
          <p:cNvPr id="4" name="Rectangle 3"/>
          <p:cNvSpPr/>
          <p:nvPr/>
        </p:nvSpPr>
        <p:spPr>
          <a:xfrm>
            <a:off x="4648200" y="1"/>
            <a:ext cx="7543800" cy="1236130"/>
          </a:xfrm>
          <a:prstGeom prst="rect">
            <a:avLst/>
          </a:prstGeom>
          <a:solidFill>
            <a:srgbClr val="89795E"/>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pic>
        <p:nvPicPr>
          <p:cNvPr id="7" name="Picture 6">
            <a:extLst>
              <a:ext uri="{FF2B5EF4-FFF2-40B4-BE49-F238E27FC236}">
                <a16:creationId xmlns:a16="http://schemas.microsoft.com/office/drawing/2014/main" id="{E480969D-0917-4966-BEA0-D0B66BE643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3405" y="340312"/>
            <a:ext cx="1518164" cy="738210"/>
          </a:xfrm>
          <a:prstGeom prst="rect">
            <a:avLst/>
          </a:prstGeom>
        </p:spPr>
      </p:pic>
      <p:sp>
        <p:nvSpPr>
          <p:cNvPr id="10" name="TextBox 9">
            <a:extLst>
              <a:ext uri="{FF2B5EF4-FFF2-40B4-BE49-F238E27FC236}">
                <a16:creationId xmlns:a16="http://schemas.microsoft.com/office/drawing/2014/main" id="{9D85FC43-C5A7-45C8-ACBD-2DBD28B1D2FF}"/>
              </a:ext>
            </a:extLst>
          </p:cNvPr>
          <p:cNvSpPr txBox="1"/>
          <p:nvPr/>
        </p:nvSpPr>
        <p:spPr>
          <a:xfrm>
            <a:off x="4798646" y="203200"/>
            <a:ext cx="3485662" cy="707886"/>
          </a:xfrm>
          <a:prstGeom prst="rect">
            <a:avLst/>
          </a:prstGeom>
          <a:noFill/>
        </p:spPr>
        <p:txBody>
          <a:bodyPr wrap="square" rtlCol="0">
            <a:spAutoFit/>
          </a:bodyPr>
          <a:lstStyle/>
          <a:p>
            <a:r>
              <a:rPr lang="en-US" altLang="zh-CN" sz="4000" dirty="0">
                <a:solidFill>
                  <a:schemeClr val="bg1"/>
                </a:solidFill>
              </a:rPr>
              <a:t>Reading List</a:t>
            </a:r>
            <a:endParaRPr lang="zh-CN" altLang="en-US" sz="4000" dirty="0">
              <a:solidFill>
                <a:schemeClr val="bg1"/>
              </a:solidFill>
            </a:endParaRPr>
          </a:p>
        </p:txBody>
      </p:sp>
      <p:sp>
        <p:nvSpPr>
          <p:cNvPr id="5" name="TextBox 4">
            <a:extLst>
              <a:ext uri="{FF2B5EF4-FFF2-40B4-BE49-F238E27FC236}">
                <a16:creationId xmlns:a16="http://schemas.microsoft.com/office/drawing/2014/main" id="{3916A74D-ABDC-45EF-A1BE-48662CF90FD8}"/>
              </a:ext>
            </a:extLst>
          </p:cNvPr>
          <p:cNvSpPr txBox="1"/>
          <p:nvPr/>
        </p:nvSpPr>
        <p:spPr>
          <a:xfrm>
            <a:off x="1024759" y="1333898"/>
            <a:ext cx="9806152" cy="5632311"/>
          </a:xfrm>
          <a:prstGeom prst="rect">
            <a:avLst/>
          </a:prstGeom>
          <a:noFill/>
        </p:spPr>
        <p:txBody>
          <a:bodyPr wrap="square" rtlCol="0">
            <a:spAutoFit/>
          </a:bodyPr>
          <a:lstStyle/>
          <a:p>
            <a:r>
              <a:rPr lang="en-US" altLang="zh-CN" sz="1600" dirty="0"/>
              <a:t>[1] Kim Y, </a:t>
            </a:r>
            <a:r>
              <a:rPr lang="en-US" altLang="zh-CN" sz="1600" dirty="0" err="1"/>
              <a:t>Audigier</a:t>
            </a:r>
            <a:r>
              <a:rPr lang="en-US" altLang="zh-CN" sz="1600" dirty="0"/>
              <a:t> C, </a:t>
            </a:r>
            <a:r>
              <a:rPr lang="en-US" altLang="zh-CN" sz="1600" dirty="0" err="1"/>
              <a:t>Ziegle</a:t>
            </a:r>
            <a:r>
              <a:rPr lang="en-US" altLang="zh-CN" sz="1600" dirty="0"/>
              <a:t> J, et al. Ultrasound thermal monitoring with an external ultrasound source for customized bipolar RF ablation shapes[J]. International journal of computer assisted radiology and surgery, 2018, 13(6): 815-826.</a:t>
            </a:r>
          </a:p>
          <a:p>
            <a:endParaRPr lang="en-US" altLang="zh-CN" sz="1600" dirty="0"/>
          </a:p>
          <a:p>
            <a:r>
              <a:rPr lang="en-US" altLang="zh-CN" sz="1600" dirty="0"/>
              <a:t>[2] Kim Y, </a:t>
            </a:r>
            <a:r>
              <a:rPr lang="en-US" altLang="zh-CN" sz="1600" dirty="0" err="1"/>
              <a:t>Audigier</a:t>
            </a:r>
            <a:r>
              <a:rPr lang="en-US" altLang="zh-CN" sz="1600" dirty="0"/>
              <a:t> C, </a:t>
            </a:r>
            <a:r>
              <a:rPr lang="en-US" altLang="zh-CN" sz="1600" dirty="0" err="1"/>
              <a:t>Ellens</a:t>
            </a:r>
            <a:r>
              <a:rPr lang="en-US" altLang="zh-CN" sz="1600" dirty="0"/>
              <a:t> N, et al. A novel 3D ultrasound thermometry method for HIFU ablation using an ultrasound element[C]//2017 IEEE international </a:t>
            </a:r>
            <a:r>
              <a:rPr lang="en-US" altLang="zh-CN" sz="1600" dirty="0" err="1"/>
              <a:t>ultrasonics</a:t>
            </a:r>
            <a:r>
              <a:rPr lang="en-US" altLang="zh-CN" sz="1600" dirty="0"/>
              <a:t> symposium (IUS). IEEE, 2017: 1-4.</a:t>
            </a:r>
          </a:p>
          <a:p>
            <a:endParaRPr lang="en-US" altLang="zh-CN" sz="1600" dirty="0"/>
          </a:p>
          <a:p>
            <a:r>
              <a:rPr lang="en-US" altLang="zh-CN" sz="1600" dirty="0"/>
              <a:t>[3] </a:t>
            </a:r>
            <a:r>
              <a:rPr lang="en-US" altLang="zh-CN" sz="1600" dirty="0" err="1"/>
              <a:t>Audigier</a:t>
            </a:r>
            <a:r>
              <a:rPr lang="en-US" altLang="zh-CN" sz="1600" dirty="0"/>
              <a:t> C, Kim Y, </a:t>
            </a:r>
            <a:r>
              <a:rPr lang="en-US" altLang="zh-CN" sz="1600" dirty="0" err="1"/>
              <a:t>Ellens</a:t>
            </a:r>
            <a:r>
              <a:rPr lang="en-US" altLang="zh-CN" sz="1600" dirty="0"/>
              <a:t> N, et al. Physics-based simulation to enable ultrasound monitoring of </a:t>
            </a:r>
            <a:r>
              <a:rPr lang="en-US" altLang="zh-CN" sz="1600" dirty="0" err="1"/>
              <a:t>hifu</a:t>
            </a:r>
            <a:r>
              <a:rPr lang="en-US" altLang="zh-CN" sz="1600" dirty="0"/>
              <a:t> ablation: An </a:t>
            </a:r>
            <a:r>
              <a:rPr lang="en-US" altLang="zh-CN" sz="1600" dirty="0" err="1"/>
              <a:t>mri</a:t>
            </a:r>
            <a:r>
              <a:rPr lang="en-US" altLang="zh-CN" sz="1600" dirty="0"/>
              <a:t> validation[C]//International Conference on Medical Image Computing and Computer-Assisted Intervention. Springer, Cham, 2018: 89-97.</a:t>
            </a:r>
          </a:p>
          <a:p>
            <a:endParaRPr lang="en-US" altLang="zh-CN" sz="1600" dirty="0"/>
          </a:p>
          <a:p>
            <a:r>
              <a:rPr lang="en-US" altLang="zh-CN" sz="1600" dirty="0"/>
              <a:t>[4] </a:t>
            </a:r>
            <a:r>
              <a:rPr lang="en-US" altLang="zh-CN" sz="1600" dirty="0" err="1"/>
              <a:t>Audigier</a:t>
            </a:r>
            <a:r>
              <a:rPr lang="en-US" altLang="zh-CN" sz="1600" dirty="0"/>
              <a:t> C, Kim Y, </a:t>
            </a:r>
            <a:r>
              <a:rPr lang="en-US" altLang="zh-CN" sz="1600" dirty="0" err="1"/>
              <a:t>Boctor</a:t>
            </a:r>
            <a:r>
              <a:rPr lang="en-US" altLang="zh-CN" sz="1600" dirty="0"/>
              <a:t> E. A Novel Ultrasound Imaging Method for 2D Temperature Monitoring of Thermal Ablation[M]//Imaging for Patient-Customized Simulations and Systems for Point-of-Care Ultrasound. Springer, Cham, 2017: 154-162.</a:t>
            </a:r>
          </a:p>
          <a:p>
            <a:endParaRPr lang="en-US" altLang="zh-CN" sz="1600" dirty="0"/>
          </a:p>
          <a:p>
            <a:r>
              <a:rPr lang="en-US" altLang="zh-CN" sz="1600" dirty="0"/>
              <a:t>[5] Kim Y, </a:t>
            </a:r>
            <a:r>
              <a:rPr lang="en-US" altLang="zh-CN" sz="1600" dirty="0" err="1"/>
              <a:t>Audigier</a:t>
            </a:r>
            <a:r>
              <a:rPr lang="en-US" altLang="zh-CN" sz="1600" dirty="0"/>
              <a:t> C, </a:t>
            </a:r>
            <a:r>
              <a:rPr lang="en-US" altLang="zh-CN" sz="1600" dirty="0" err="1"/>
              <a:t>Ellens</a:t>
            </a:r>
            <a:r>
              <a:rPr lang="en-US" altLang="zh-CN" sz="1600" dirty="0"/>
              <a:t> N, et al. Low-Cost Ultrasound Thermometry for HIFU Therapy Using CNN[C]//2018 IEEE International </a:t>
            </a:r>
            <a:r>
              <a:rPr lang="en-US" altLang="zh-CN" sz="1600" dirty="0" err="1"/>
              <a:t>Ultrasonics</a:t>
            </a:r>
            <a:r>
              <a:rPr lang="en-US" altLang="zh-CN" sz="1600" dirty="0"/>
              <a:t> Symposium (IUS). IEEE, 2018: 1-9.</a:t>
            </a:r>
          </a:p>
          <a:p>
            <a:endParaRPr lang="en-US" altLang="zh-CN" sz="1600" dirty="0"/>
          </a:p>
          <a:p>
            <a:r>
              <a:rPr lang="en-US" altLang="zh-CN" sz="1600" dirty="0"/>
              <a:t>[6] Gers F A, </a:t>
            </a:r>
            <a:r>
              <a:rPr lang="en-US" altLang="zh-CN" sz="1600" dirty="0" err="1"/>
              <a:t>Schmidhuber</a:t>
            </a:r>
            <a:r>
              <a:rPr lang="en-US" altLang="zh-CN" sz="1600" dirty="0"/>
              <a:t> J, Cummins F. Learning to forget: Continual prediction with LSTM[J]. 1999.</a:t>
            </a:r>
          </a:p>
          <a:p>
            <a:endParaRPr lang="en-US" altLang="zh-CN" sz="1600" dirty="0"/>
          </a:p>
          <a:p>
            <a:r>
              <a:rPr lang="en-US" altLang="zh-CN" sz="1600" dirty="0"/>
              <a:t>[7] </a:t>
            </a:r>
            <a:r>
              <a:rPr lang="en-US" altLang="zh-CN" sz="1600" dirty="0" err="1"/>
              <a:t>Eilertsen</a:t>
            </a:r>
            <a:r>
              <a:rPr lang="en-US" altLang="zh-CN" sz="1600" dirty="0"/>
              <a:t> G, </a:t>
            </a:r>
            <a:r>
              <a:rPr lang="en-US" altLang="zh-CN" sz="1600" dirty="0" err="1"/>
              <a:t>Kronander</a:t>
            </a:r>
            <a:r>
              <a:rPr lang="en-US" altLang="zh-CN" sz="1600" dirty="0"/>
              <a:t> J, Denes G, et al. HDR image reconstruction from a single exposure using deep CNNs[J]. ACM Transactions on Graphics (TOG), 2017, 36(6): 178.</a:t>
            </a:r>
            <a:endParaRPr lang="zh-CN" altLang="en-US" sz="1600" dirty="0"/>
          </a:p>
        </p:txBody>
      </p:sp>
    </p:spTree>
    <p:extLst>
      <p:ext uri="{BB962C8B-B14F-4D97-AF65-F5344CB8AC3E}">
        <p14:creationId xmlns:p14="http://schemas.microsoft.com/office/powerpoint/2010/main" val="351769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4648200" cy="1236130"/>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whiting.large.horizontal.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107" y="71678"/>
            <a:ext cx="2987152" cy="1278781"/>
          </a:xfrm>
          <a:prstGeom prst="rect">
            <a:avLst/>
          </a:prstGeom>
        </p:spPr>
      </p:pic>
      <p:sp>
        <p:nvSpPr>
          <p:cNvPr id="4" name="Rectangle 3"/>
          <p:cNvSpPr/>
          <p:nvPr/>
        </p:nvSpPr>
        <p:spPr>
          <a:xfrm>
            <a:off x="4648200" y="1"/>
            <a:ext cx="7543800" cy="1236130"/>
          </a:xfrm>
          <a:prstGeom prst="rect">
            <a:avLst/>
          </a:prstGeom>
          <a:solidFill>
            <a:srgbClr val="89795E"/>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pic>
        <p:nvPicPr>
          <p:cNvPr id="7" name="Picture 6">
            <a:extLst>
              <a:ext uri="{FF2B5EF4-FFF2-40B4-BE49-F238E27FC236}">
                <a16:creationId xmlns:a16="http://schemas.microsoft.com/office/drawing/2014/main" id="{E480969D-0917-4966-BEA0-D0B66BE643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3405" y="340312"/>
            <a:ext cx="1518164" cy="738210"/>
          </a:xfrm>
          <a:prstGeom prst="rect">
            <a:avLst/>
          </a:prstGeom>
        </p:spPr>
      </p:pic>
      <p:sp>
        <p:nvSpPr>
          <p:cNvPr id="10" name="TextBox 9">
            <a:extLst>
              <a:ext uri="{FF2B5EF4-FFF2-40B4-BE49-F238E27FC236}">
                <a16:creationId xmlns:a16="http://schemas.microsoft.com/office/drawing/2014/main" id="{9D85FC43-C5A7-45C8-ACBD-2DBD28B1D2FF}"/>
              </a:ext>
            </a:extLst>
          </p:cNvPr>
          <p:cNvSpPr txBox="1"/>
          <p:nvPr/>
        </p:nvSpPr>
        <p:spPr>
          <a:xfrm>
            <a:off x="4798646" y="203200"/>
            <a:ext cx="3485662" cy="707886"/>
          </a:xfrm>
          <a:prstGeom prst="rect">
            <a:avLst/>
          </a:prstGeom>
          <a:noFill/>
        </p:spPr>
        <p:txBody>
          <a:bodyPr wrap="square" rtlCol="0">
            <a:spAutoFit/>
          </a:bodyPr>
          <a:lstStyle/>
          <a:p>
            <a:r>
              <a:rPr lang="en-US" altLang="zh-CN" sz="4000" dirty="0">
                <a:solidFill>
                  <a:schemeClr val="bg1"/>
                </a:solidFill>
              </a:rPr>
              <a:t>Background</a:t>
            </a:r>
            <a:endParaRPr lang="zh-CN" altLang="en-US" sz="4000" dirty="0">
              <a:solidFill>
                <a:schemeClr val="bg1"/>
              </a:solidFill>
            </a:endParaRPr>
          </a:p>
        </p:txBody>
      </p:sp>
      <p:sp>
        <p:nvSpPr>
          <p:cNvPr id="15" name="TextBox 14">
            <a:extLst>
              <a:ext uri="{FF2B5EF4-FFF2-40B4-BE49-F238E27FC236}">
                <a16:creationId xmlns:a16="http://schemas.microsoft.com/office/drawing/2014/main" id="{627679FB-39D1-4FDB-A713-D80DBB8F9F5F}"/>
              </a:ext>
            </a:extLst>
          </p:cNvPr>
          <p:cNvSpPr txBox="1"/>
          <p:nvPr/>
        </p:nvSpPr>
        <p:spPr>
          <a:xfrm>
            <a:off x="751114" y="2537927"/>
            <a:ext cx="10856168" cy="646331"/>
          </a:xfrm>
          <a:prstGeom prst="rect">
            <a:avLst/>
          </a:prstGeom>
          <a:noFill/>
        </p:spPr>
        <p:txBody>
          <a:bodyPr wrap="square" rtlCol="0">
            <a:spAutoFit/>
          </a:bodyPr>
          <a:lstStyle/>
          <a:p>
            <a:r>
              <a:rPr lang="en-US" altLang="zh-CN" sz="3600" dirty="0"/>
              <a:t>What is one of the most dangerous illness in the world?</a:t>
            </a:r>
            <a:endParaRPr lang="zh-CN" altLang="en-US" sz="3600" dirty="0"/>
          </a:p>
        </p:txBody>
      </p:sp>
      <p:sp>
        <p:nvSpPr>
          <p:cNvPr id="16" name="TextBox 15">
            <a:extLst>
              <a:ext uri="{FF2B5EF4-FFF2-40B4-BE49-F238E27FC236}">
                <a16:creationId xmlns:a16="http://schemas.microsoft.com/office/drawing/2014/main" id="{64C7BEC8-EBED-48F8-A159-1019613EB61D}"/>
              </a:ext>
            </a:extLst>
          </p:cNvPr>
          <p:cNvSpPr txBox="1"/>
          <p:nvPr/>
        </p:nvSpPr>
        <p:spPr>
          <a:xfrm>
            <a:off x="3555010" y="4099680"/>
            <a:ext cx="4791821" cy="1446550"/>
          </a:xfrm>
          <a:prstGeom prst="rect">
            <a:avLst/>
          </a:prstGeom>
          <a:noFill/>
        </p:spPr>
        <p:txBody>
          <a:bodyPr wrap="square" rtlCol="0">
            <a:spAutoFit/>
          </a:bodyPr>
          <a:lstStyle/>
          <a:p>
            <a:r>
              <a:rPr lang="en-US" altLang="zh-CN" sz="8800" dirty="0">
                <a:solidFill>
                  <a:srgbClr val="FF0000"/>
                </a:solidFill>
              </a:rPr>
              <a:t>Cancer!!</a:t>
            </a:r>
            <a:endParaRPr lang="zh-CN" altLang="en-US" sz="8800" dirty="0">
              <a:solidFill>
                <a:srgbClr val="FF0000"/>
              </a:solidFill>
            </a:endParaRPr>
          </a:p>
        </p:txBody>
      </p:sp>
    </p:spTree>
    <p:extLst>
      <p:ext uri="{BB962C8B-B14F-4D97-AF65-F5344CB8AC3E}">
        <p14:creationId xmlns:p14="http://schemas.microsoft.com/office/powerpoint/2010/main" val="31127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4648200" cy="1236130"/>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whiting.large.horizontal.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107" y="71678"/>
            <a:ext cx="2987152" cy="1278781"/>
          </a:xfrm>
          <a:prstGeom prst="rect">
            <a:avLst/>
          </a:prstGeom>
        </p:spPr>
      </p:pic>
      <p:sp>
        <p:nvSpPr>
          <p:cNvPr id="4" name="Rectangle 3"/>
          <p:cNvSpPr/>
          <p:nvPr/>
        </p:nvSpPr>
        <p:spPr>
          <a:xfrm>
            <a:off x="4648200" y="1"/>
            <a:ext cx="7543800" cy="1236130"/>
          </a:xfrm>
          <a:prstGeom prst="rect">
            <a:avLst/>
          </a:prstGeom>
          <a:solidFill>
            <a:srgbClr val="89795E"/>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pic>
        <p:nvPicPr>
          <p:cNvPr id="7" name="Picture 6">
            <a:extLst>
              <a:ext uri="{FF2B5EF4-FFF2-40B4-BE49-F238E27FC236}">
                <a16:creationId xmlns:a16="http://schemas.microsoft.com/office/drawing/2014/main" id="{E480969D-0917-4966-BEA0-D0B66BE643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3405" y="340312"/>
            <a:ext cx="1518164" cy="738210"/>
          </a:xfrm>
          <a:prstGeom prst="rect">
            <a:avLst/>
          </a:prstGeom>
        </p:spPr>
      </p:pic>
      <p:sp>
        <p:nvSpPr>
          <p:cNvPr id="10" name="TextBox 9">
            <a:extLst>
              <a:ext uri="{FF2B5EF4-FFF2-40B4-BE49-F238E27FC236}">
                <a16:creationId xmlns:a16="http://schemas.microsoft.com/office/drawing/2014/main" id="{9D85FC43-C5A7-45C8-ACBD-2DBD28B1D2FF}"/>
              </a:ext>
            </a:extLst>
          </p:cNvPr>
          <p:cNvSpPr txBox="1"/>
          <p:nvPr/>
        </p:nvSpPr>
        <p:spPr>
          <a:xfrm>
            <a:off x="4798646" y="203200"/>
            <a:ext cx="3485662" cy="707886"/>
          </a:xfrm>
          <a:prstGeom prst="rect">
            <a:avLst/>
          </a:prstGeom>
          <a:noFill/>
        </p:spPr>
        <p:txBody>
          <a:bodyPr wrap="square" rtlCol="0">
            <a:spAutoFit/>
          </a:bodyPr>
          <a:lstStyle/>
          <a:p>
            <a:r>
              <a:rPr lang="en-US" altLang="zh-CN" sz="4000" dirty="0">
                <a:solidFill>
                  <a:schemeClr val="bg1"/>
                </a:solidFill>
              </a:rPr>
              <a:t>Background</a:t>
            </a:r>
            <a:endParaRPr lang="zh-CN" altLang="en-US" sz="4000" dirty="0">
              <a:solidFill>
                <a:schemeClr val="bg1"/>
              </a:solidFill>
            </a:endParaRPr>
          </a:p>
        </p:txBody>
      </p:sp>
      <p:sp>
        <p:nvSpPr>
          <p:cNvPr id="9" name="TextBox 8">
            <a:extLst>
              <a:ext uri="{FF2B5EF4-FFF2-40B4-BE49-F238E27FC236}">
                <a16:creationId xmlns:a16="http://schemas.microsoft.com/office/drawing/2014/main" id="{38D3EDD1-5879-4F94-B463-E7C13D44B17B}"/>
              </a:ext>
            </a:extLst>
          </p:cNvPr>
          <p:cNvSpPr txBox="1"/>
          <p:nvPr/>
        </p:nvSpPr>
        <p:spPr>
          <a:xfrm>
            <a:off x="196222" y="1257139"/>
            <a:ext cx="10856168" cy="646331"/>
          </a:xfrm>
          <a:prstGeom prst="rect">
            <a:avLst/>
          </a:prstGeom>
          <a:noFill/>
        </p:spPr>
        <p:txBody>
          <a:bodyPr wrap="square" rtlCol="0">
            <a:spAutoFit/>
          </a:bodyPr>
          <a:lstStyle/>
          <a:p>
            <a:r>
              <a:rPr lang="en-US" altLang="zh-CN" sz="3600" dirty="0"/>
              <a:t>What do doctors usually do with cancer?</a:t>
            </a:r>
            <a:endParaRPr lang="zh-CN" altLang="en-US" sz="3600" dirty="0"/>
          </a:p>
        </p:txBody>
      </p:sp>
      <p:pic>
        <p:nvPicPr>
          <p:cNvPr id="5" name="Picture 4">
            <a:extLst>
              <a:ext uri="{FF2B5EF4-FFF2-40B4-BE49-F238E27FC236}">
                <a16:creationId xmlns:a16="http://schemas.microsoft.com/office/drawing/2014/main" id="{5103A05B-0EBC-4E6B-B5CC-3A203F0E2ECC}"/>
              </a:ext>
            </a:extLst>
          </p:cNvPr>
          <p:cNvPicPr>
            <a:picLocks noChangeAspect="1"/>
          </p:cNvPicPr>
          <p:nvPr/>
        </p:nvPicPr>
        <p:blipFill>
          <a:blip r:embed="rId5"/>
          <a:stretch>
            <a:fillRect/>
          </a:stretch>
        </p:blipFill>
        <p:spPr>
          <a:xfrm>
            <a:off x="1517973" y="1903470"/>
            <a:ext cx="8227266" cy="4427589"/>
          </a:xfrm>
          <a:prstGeom prst="rect">
            <a:avLst/>
          </a:prstGeom>
        </p:spPr>
      </p:pic>
      <p:sp>
        <p:nvSpPr>
          <p:cNvPr id="6" name="Rectangle 5">
            <a:extLst>
              <a:ext uri="{FF2B5EF4-FFF2-40B4-BE49-F238E27FC236}">
                <a16:creationId xmlns:a16="http://schemas.microsoft.com/office/drawing/2014/main" id="{5CDDB575-5C94-43F6-B7BF-4A11F24758DE}"/>
              </a:ext>
            </a:extLst>
          </p:cNvPr>
          <p:cNvSpPr/>
          <p:nvPr/>
        </p:nvSpPr>
        <p:spPr>
          <a:xfrm>
            <a:off x="7955527" y="6550223"/>
            <a:ext cx="4321952" cy="307777"/>
          </a:xfrm>
          <a:prstGeom prst="rect">
            <a:avLst/>
          </a:prstGeom>
        </p:spPr>
        <p:txBody>
          <a:bodyPr wrap="none">
            <a:spAutoFit/>
          </a:bodyPr>
          <a:lstStyle/>
          <a:p>
            <a:r>
              <a:rPr lang="zh-CN" altLang="en-US" sz="1400" dirty="0"/>
              <a:t>https://www.evanhospital.com/services/surgery/surgery</a:t>
            </a:r>
          </a:p>
        </p:txBody>
      </p:sp>
    </p:spTree>
    <p:extLst>
      <p:ext uri="{BB962C8B-B14F-4D97-AF65-F5344CB8AC3E}">
        <p14:creationId xmlns:p14="http://schemas.microsoft.com/office/powerpoint/2010/main" val="4221644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4648200" cy="1236130"/>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whiting.large.horizontal.white.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107" y="71678"/>
            <a:ext cx="2987152" cy="1278781"/>
          </a:xfrm>
          <a:prstGeom prst="rect">
            <a:avLst/>
          </a:prstGeom>
        </p:spPr>
      </p:pic>
      <p:sp>
        <p:nvSpPr>
          <p:cNvPr id="4" name="Rectangle 3"/>
          <p:cNvSpPr/>
          <p:nvPr/>
        </p:nvSpPr>
        <p:spPr>
          <a:xfrm>
            <a:off x="4648200" y="1"/>
            <a:ext cx="7543800" cy="1236130"/>
          </a:xfrm>
          <a:prstGeom prst="rect">
            <a:avLst/>
          </a:prstGeom>
          <a:solidFill>
            <a:srgbClr val="89795E"/>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pic>
        <p:nvPicPr>
          <p:cNvPr id="7" name="Picture 6">
            <a:extLst>
              <a:ext uri="{FF2B5EF4-FFF2-40B4-BE49-F238E27FC236}">
                <a16:creationId xmlns:a16="http://schemas.microsoft.com/office/drawing/2014/main" id="{E480969D-0917-4966-BEA0-D0B66BE643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33405" y="340312"/>
            <a:ext cx="1518164" cy="738210"/>
          </a:xfrm>
          <a:prstGeom prst="rect">
            <a:avLst/>
          </a:prstGeom>
        </p:spPr>
      </p:pic>
      <p:sp>
        <p:nvSpPr>
          <p:cNvPr id="10" name="TextBox 9">
            <a:extLst>
              <a:ext uri="{FF2B5EF4-FFF2-40B4-BE49-F238E27FC236}">
                <a16:creationId xmlns:a16="http://schemas.microsoft.com/office/drawing/2014/main" id="{9D85FC43-C5A7-45C8-ACBD-2DBD28B1D2FF}"/>
              </a:ext>
            </a:extLst>
          </p:cNvPr>
          <p:cNvSpPr txBox="1"/>
          <p:nvPr/>
        </p:nvSpPr>
        <p:spPr>
          <a:xfrm>
            <a:off x="4798646" y="203200"/>
            <a:ext cx="3485662" cy="707886"/>
          </a:xfrm>
          <a:prstGeom prst="rect">
            <a:avLst/>
          </a:prstGeom>
          <a:noFill/>
        </p:spPr>
        <p:txBody>
          <a:bodyPr wrap="square" rtlCol="0">
            <a:spAutoFit/>
          </a:bodyPr>
          <a:lstStyle/>
          <a:p>
            <a:r>
              <a:rPr lang="en-US" altLang="zh-CN" sz="4000" dirty="0">
                <a:solidFill>
                  <a:schemeClr val="bg1"/>
                </a:solidFill>
              </a:rPr>
              <a:t>Background</a:t>
            </a:r>
            <a:endParaRPr lang="zh-CN" altLang="en-US" sz="4000" dirty="0">
              <a:solidFill>
                <a:schemeClr val="bg1"/>
              </a:solidFill>
            </a:endParaRPr>
          </a:p>
        </p:txBody>
      </p:sp>
      <p:pic>
        <p:nvPicPr>
          <p:cNvPr id="9" name="hifu-presentation-zeal-zone-productions">
            <a:hlinkClick r:id="" action="ppaction://media"/>
            <a:extLst>
              <a:ext uri="{FF2B5EF4-FFF2-40B4-BE49-F238E27FC236}">
                <a16:creationId xmlns:a16="http://schemas.microsoft.com/office/drawing/2014/main" id="{F2D3689C-6F23-47D6-AE8A-168CACE95E2B}"/>
              </a:ext>
            </a:extLst>
          </p:cNvPr>
          <p:cNvPicPr>
            <a:picLocks noChangeAspect="1"/>
          </p:cNvPicPr>
          <p:nvPr>
            <a:videoFile r:link="rId1"/>
            <p:extLst>
              <p:ext uri="{DAA4B4D4-6D71-4841-9C94-3DE7FCFB9230}">
                <p14:media xmlns:p14="http://schemas.microsoft.com/office/powerpoint/2010/main" r:embed="rId2">
                  <p14:trim st="134541" end="14013"/>
                </p14:media>
              </p:ext>
            </p:extLst>
          </p:nvPr>
        </p:nvPicPr>
        <p:blipFill>
          <a:blip r:embed="rId7"/>
          <a:stretch>
            <a:fillRect/>
          </a:stretch>
        </p:blipFill>
        <p:spPr>
          <a:xfrm>
            <a:off x="1843431" y="1823488"/>
            <a:ext cx="8588998" cy="4831312"/>
          </a:xfrm>
          <a:prstGeom prst="rect">
            <a:avLst/>
          </a:prstGeom>
        </p:spPr>
      </p:pic>
      <p:sp>
        <p:nvSpPr>
          <p:cNvPr id="11" name="TextBox 10">
            <a:extLst>
              <a:ext uri="{FF2B5EF4-FFF2-40B4-BE49-F238E27FC236}">
                <a16:creationId xmlns:a16="http://schemas.microsoft.com/office/drawing/2014/main" id="{C4F3E07F-15F7-44CE-AB6C-7CCC714EB2BB}"/>
              </a:ext>
            </a:extLst>
          </p:cNvPr>
          <p:cNvSpPr txBox="1"/>
          <p:nvPr/>
        </p:nvSpPr>
        <p:spPr>
          <a:xfrm>
            <a:off x="196222" y="1257139"/>
            <a:ext cx="10856168" cy="646331"/>
          </a:xfrm>
          <a:prstGeom prst="rect">
            <a:avLst/>
          </a:prstGeom>
          <a:noFill/>
        </p:spPr>
        <p:txBody>
          <a:bodyPr wrap="square" rtlCol="0">
            <a:spAutoFit/>
          </a:bodyPr>
          <a:lstStyle/>
          <a:p>
            <a:r>
              <a:rPr lang="en-US" altLang="zh-CN" sz="3600" dirty="0"/>
              <a:t>New Technology: HIFU(High Intensity Focused Ultrasound)</a:t>
            </a:r>
            <a:endParaRPr lang="zh-CN" altLang="en-US" sz="3600" dirty="0"/>
          </a:p>
        </p:txBody>
      </p:sp>
      <p:sp>
        <p:nvSpPr>
          <p:cNvPr id="2" name="Rectangle 1">
            <a:extLst>
              <a:ext uri="{FF2B5EF4-FFF2-40B4-BE49-F238E27FC236}">
                <a16:creationId xmlns:a16="http://schemas.microsoft.com/office/drawing/2014/main" id="{0C273236-4382-44F4-9303-1039DE305EE8}"/>
              </a:ext>
            </a:extLst>
          </p:cNvPr>
          <p:cNvSpPr/>
          <p:nvPr/>
        </p:nvSpPr>
        <p:spPr>
          <a:xfrm>
            <a:off x="7581932" y="6551019"/>
            <a:ext cx="4642361" cy="307777"/>
          </a:xfrm>
          <a:prstGeom prst="rect">
            <a:avLst/>
          </a:prstGeom>
        </p:spPr>
        <p:txBody>
          <a:bodyPr wrap="none">
            <a:spAutoFit/>
          </a:bodyPr>
          <a:lstStyle/>
          <a:p>
            <a:r>
              <a:rPr lang="fr-FR" altLang="zh-CN" sz="1400" dirty="0" err="1"/>
              <a:t>Video</a:t>
            </a:r>
            <a:r>
              <a:rPr lang="fr-FR" altLang="zh-CN" sz="1400" dirty="0"/>
              <a:t> </a:t>
            </a:r>
            <a:r>
              <a:rPr lang="fr-FR" altLang="zh-CN" sz="1400" dirty="0" err="1"/>
              <a:t>courtesy</a:t>
            </a:r>
            <a:r>
              <a:rPr lang="fr-FR" altLang="zh-CN" sz="1400" dirty="0"/>
              <a:t> of  </a:t>
            </a:r>
            <a:r>
              <a:rPr lang="fr-FR" altLang="zh-CN" sz="1400" dirty="0" err="1"/>
              <a:t>Zeal</a:t>
            </a:r>
            <a:r>
              <a:rPr lang="fr-FR" altLang="zh-CN" sz="1400" dirty="0"/>
              <a:t> Zone Productions | HIFU </a:t>
            </a:r>
            <a:r>
              <a:rPr lang="fr-FR" altLang="zh-CN" sz="1400" dirty="0" err="1"/>
              <a:t>Presentation</a:t>
            </a:r>
            <a:endParaRPr lang="fr-FR" altLang="zh-CN" sz="1400" dirty="0"/>
          </a:p>
        </p:txBody>
      </p:sp>
    </p:spTree>
    <p:extLst>
      <p:ext uri="{BB962C8B-B14F-4D97-AF65-F5344CB8AC3E}">
        <p14:creationId xmlns:p14="http://schemas.microsoft.com/office/powerpoint/2010/main" val="47035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7576">
                <p:cTn id="7" fill="hold" display="0">
                  <p:stCondLst>
                    <p:cond delay="indefinite"/>
                  </p:stCondLst>
                </p:cTn>
                <p:tgtEl>
                  <p:spTgt spid="9"/>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4648200" cy="1236130"/>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whiting.large.horizontal.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107" y="71678"/>
            <a:ext cx="2987152" cy="1278781"/>
          </a:xfrm>
          <a:prstGeom prst="rect">
            <a:avLst/>
          </a:prstGeom>
        </p:spPr>
      </p:pic>
      <p:sp>
        <p:nvSpPr>
          <p:cNvPr id="4" name="Rectangle 3"/>
          <p:cNvSpPr/>
          <p:nvPr/>
        </p:nvSpPr>
        <p:spPr>
          <a:xfrm>
            <a:off x="4648200" y="1"/>
            <a:ext cx="7543800" cy="1236130"/>
          </a:xfrm>
          <a:prstGeom prst="rect">
            <a:avLst/>
          </a:prstGeom>
          <a:solidFill>
            <a:srgbClr val="89795E"/>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pic>
        <p:nvPicPr>
          <p:cNvPr id="7" name="Picture 6">
            <a:extLst>
              <a:ext uri="{FF2B5EF4-FFF2-40B4-BE49-F238E27FC236}">
                <a16:creationId xmlns:a16="http://schemas.microsoft.com/office/drawing/2014/main" id="{E480969D-0917-4966-BEA0-D0B66BE643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3405" y="340312"/>
            <a:ext cx="1518164" cy="738210"/>
          </a:xfrm>
          <a:prstGeom prst="rect">
            <a:avLst/>
          </a:prstGeom>
        </p:spPr>
      </p:pic>
      <p:sp>
        <p:nvSpPr>
          <p:cNvPr id="10" name="TextBox 9">
            <a:extLst>
              <a:ext uri="{FF2B5EF4-FFF2-40B4-BE49-F238E27FC236}">
                <a16:creationId xmlns:a16="http://schemas.microsoft.com/office/drawing/2014/main" id="{9D85FC43-C5A7-45C8-ACBD-2DBD28B1D2FF}"/>
              </a:ext>
            </a:extLst>
          </p:cNvPr>
          <p:cNvSpPr txBox="1"/>
          <p:nvPr/>
        </p:nvSpPr>
        <p:spPr>
          <a:xfrm>
            <a:off x="4798646" y="203200"/>
            <a:ext cx="3485662" cy="707886"/>
          </a:xfrm>
          <a:prstGeom prst="rect">
            <a:avLst/>
          </a:prstGeom>
          <a:noFill/>
        </p:spPr>
        <p:txBody>
          <a:bodyPr wrap="square" rtlCol="0">
            <a:spAutoFit/>
          </a:bodyPr>
          <a:lstStyle/>
          <a:p>
            <a:r>
              <a:rPr lang="en-US" altLang="zh-CN" sz="4000" dirty="0">
                <a:solidFill>
                  <a:schemeClr val="bg1"/>
                </a:solidFill>
              </a:rPr>
              <a:t>Background</a:t>
            </a:r>
            <a:endParaRPr lang="zh-CN" altLang="en-US" sz="4000" dirty="0">
              <a:solidFill>
                <a:schemeClr val="bg1"/>
              </a:solidFill>
            </a:endParaRPr>
          </a:p>
        </p:txBody>
      </p:sp>
      <p:sp>
        <p:nvSpPr>
          <p:cNvPr id="9" name="TextBox 8">
            <a:extLst>
              <a:ext uri="{FF2B5EF4-FFF2-40B4-BE49-F238E27FC236}">
                <a16:creationId xmlns:a16="http://schemas.microsoft.com/office/drawing/2014/main" id="{722AA690-9DC4-4552-B0E4-6D675F9502F9}"/>
              </a:ext>
            </a:extLst>
          </p:cNvPr>
          <p:cNvSpPr txBox="1"/>
          <p:nvPr/>
        </p:nvSpPr>
        <p:spPr>
          <a:xfrm>
            <a:off x="196222" y="1257139"/>
            <a:ext cx="10856168" cy="646331"/>
          </a:xfrm>
          <a:prstGeom prst="rect">
            <a:avLst/>
          </a:prstGeom>
          <a:noFill/>
        </p:spPr>
        <p:txBody>
          <a:bodyPr wrap="square" rtlCol="0">
            <a:spAutoFit/>
          </a:bodyPr>
          <a:lstStyle/>
          <a:p>
            <a:pPr marL="174625" lvl="1" defTabSz="800100">
              <a:spcAft>
                <a:spcPct val="15000"/>
              </a:spcAft>
            </a:pPr>
            <a:r>
              <a:rPr lang="en-US" altLang="zh-CN" sz="3600" dirty="0"/>
              <a:t>Challenges: Monitoring the ablation</a:t>
            </a:r>
          </a:p>
        </p:txBody>
      </p:sp>
      <p:pic>
        <p:nvPicPr>
          <p:cNvPr id="6" name="Picture 5">
            <a:extLst>
              <a:ext uri="{FF2B5EF4-FFF2-40B4-BE49-F238E27FC236}">
                <a16:creationId xmlns:a16="http://schemas.microsoft.com/office/drawing/2014/main" id="{F5FCDE83-55F9-41B2-BB76-329CC65286B5}"/>
              </a:ext>
            </a:extLst>
          </p:cNvPr>
          <p:cNvPicPr>
            <a:picLocks noChangeAspect="1"/>
          </p:cNvPicPr>
          <p:nvPr/>
        </p:nvPicPr>
        <p:blipFill>
          <a:blip r:embed="rId5"/>
          <a:stretch>
            <a:fillRect/>
          </a:stretch>
        </p:blipFill>
        <p:spPr>
          <a:xfrm>
            <a:off x="413658" y="2209309"/>
            <a:ext cx="6069602" cy="4046401"/>
          </a:xfrm>
          <a:prstGeom prst="rect">
            <a:avLst/>
          </a:prstGeom>
        </p:spPr>
      </p:pic>
      <p:sp>
        <p:nvSpPr>
          <p:cNvPr id="11" name="Rectangle 10">
            <a:extLst>
              <a:ext uri="{FF2B5EF4-FFF2-40B4-BE49-F238E27FC236}">
                <a16:creationId xmlns:a16="http://schemas.microsoft.com/office/drawing/2014/main" id="{69996249-2F58-49F5-A1F3-C42C5EC85692}"/>
              </a:ext>
            </a:extLst>
          </p:cNvPr>
          <p:cNvSpPr/>
          <p:nvPr/>
        </p:nvSpPr>
        <p:spPr>
          <a:xfrm>
            <a:off x="7038457" y="6561549"/>
            <a:ext cx="6096000" cy="307777"/>
          </a:xfrm>
          <a:prstGeom prst="rect">
            <a:avLst/>
          </a:prstGeom>
        </p:spPr>
        <p:txBody>
          <a:bodyPr>
            <a:spAutoFit/>
          </a:bodyPr>
          <a:lstStyle/>
          <a:p>
            <a:r>
              <a:rPr lang="zh-CN" altLang="en-US" sz="1400" dirty="0"/>
              <a:t>https://www.verywellhealth.com/mri-tips-multiple-sclerosis-2440713</a:t>
            </a:r>
          </a:p>
        </p:txBody>
      </p:sp>
      <p:sp>
        <p:nvSpPr>
          <p:cNvPr id="12" name="TextBox 11">
            <a:extLst>
              <a:ext uri="{FF2B5EF4-FFF2-40B4-BE49-F238E27FC236}">
                <a16:creationId xmlns:a16="http://schemas.microsoft.com/office/drawing/2014/main" id="{B438A73D-1422-4F62-89FD-A8067D14979B}"/>
              </a:ext>
            </a:extLst>
          </p:cNvPr>
          <p:cNvSpPr txBox="1"/>
          <p:nvPr/>
        </p:nvSpPr>
        <p:spPr>
          <a:xfrm>
            <a:off x="7378261" y="2720685"/>
            <a:ext cx="4501055" cy="461665"/>
          </a:xfrm>
          <a:prstGeom prst="rect">
            <a:avLst/>
          </a:prstGeom>
          <a:noFill/>
        </p:spPr>
        <p:txBody>
          <a:bodyPr wrap="square" rtlCol="0">
            <a:spAutoFit/>
          </a:bodyPr>
          <a:lstStyle/>
          <a:p>
            <a:r>
              <a:rPr lang="en-US" altLang="zh-CN" sz="2400" dirty="0">
                <a:solidFill>
                  <a:schemeClr val="accent1"/>
                </a:solidFill>
              </a:rPr>
              <a:t>Accurate</a:t>
            </a:r>
            <a:r>
              <a:rPr lang="en-US" altLang="zh-CN" sz="2400" dirty="0"/>
              <a:t> temperature monitoring</a:t>
            </a:r>
            <a:endParaRPr lang="zh-CN" altLang="en-US" sz="2400" dirty="0"/>
          </a:p>
        </p:txBody>
      </p:sp>
      <p:sp>
        <p:nvSpPr>
          <p:cNvPr id="13" name="TextBox 12">
            <a:extLst>
              <a:ext uri="{FF2B5EF4-FFF2-40B4-BE49-F238E27FC236}">
                <a16:creationId xmlns:a16="http://schemas.microsoft.com/office/drawing/2014/main" id="{30562377-A79F-4090-8334-58E6079D9D12}"/>
              </a:ext>
            </a:extLst>
          </p:cNvPr>
          <p:cNvSpPr txBox="1"/>
          <p:nvPr/>
        </p:nvSpPr>
        <p:spPr>
          <a:xfrm>
            <a:off x="7378262" y="4060063"/>
            <a:ext cx="4099035" cy="1938992"/>
          </a:xfrm>
          <a:prstGeom prst="rect">
            <a:avLst/>
          </a:prstGeom>
          <a:noFill/>
        </p:spPr>
        <p:txBody>
          <a:bodyPr wrap="square" rtlCol="0">
            <a:spAutoFit/>
          </a:bodyPr>
          <a:lstStyle/>
          <a:p>
            <a:r>
              <a:rPr lang="en-US" altLang="zh-CN" sz="2400" dirty="0">
                <a:solidFill>
                  <a:srgbClr val="FF0000"/>
                </a:solidFill>
              </a:rPr>
              <a:t>Expensive</a:t>
            </a:r>
          </a:p>
          <a:p>
            <a:endParaRPr lang="en-US" altLang="zh-CN" sz="2400" dirty="0"/>
          </a:p>
          <a:p>
            <a:r>
              <a:rPr lang="en-US" altLang="zh-CN" sz="2400" dirty="0"/>
              <a:t>MRI is </a:t>
            </a:r>
            <a:r>
              <a:rPr lang="en-US" altLang="zh-CN" sz="2400" dirty="0">
                <a:solidFill>
                  <a:srgbClr val="FF0000"/>
                </a:solidFill>
              </a:rPr>
              <a:t>not portable</a:t>
            </a:r>
          </a:p>
          <a:p>
            <a:endParaRPr lang="en-US" altLang="zh-CN" sz="2400" dirty="0"/>
          </a:p>
          <a:p>
            <a:r>
              <a:rPr lang="en-US" altLang="zh-CN" sz="2400" dirty="0"/>
              <a:t>Patients have </a:t>
            </a:r>
            <a:r>
              <a:rPr lang="en-US" altLang="zh-CN" sz="2400" dirty="0">
                <a:solidFill>
                  <a:srgbClr val="FF0000"/>
                </a:solidFill>
              </a:rPr>
              <a:t>contraindication</a:t>
            </a:r>
          </a:p>
        </p:txBody>
      </p:sp>
      <p:sp>
        <p:nvSpPr>
          <p:cNvPr id="15" name="TextBox 14">
            <a:extLst>
              <a:ext uri="{FF2B5EF4-FFF2-40B4-BE49-F238E27FC236}">
                <a16:creationId xmlns:a16="http://schemas.microsoft.com/office/drawing/2014/main" id="{A39DEE2E-DDFE-4E99-803E-51708A183641}"/>
              </a:ext>
            </a:extLst>
          </p:cNvPr>
          <p:cNvSpPr txBox="1"/>
          <p:nvPr/>
        </p:nvSpPr>
        <p:spPr>
          <a:xfrm>
            <a:off x="7378262" y="1949758"/>
            <a:ext cx="2498835" cy="584775"/>
          </a:xfrm>
          <a:prstGeom prst="rect">
            <a:avLst/>
          </a:prstGeom>
          <a:noFill/>
        </p:spPr>
        <p:txBody>
          <a:bodyPr wrap="square" rtlCol="0">
            <a:spAutoFit/>
          </a:bodyPr>
          <a:lstStyle/>
          <a:p>
            <a:r>
              <a:rPr lang="en-US" altLang="zh-CN" sz="3200" b="1" dirty="0"/>
              <a:t>Advantage</a:t>
            </a:r>
            <a:endParaRPr lang="zh-CN" altLang="en-US" sz="3200" b="1" dirty="0"/>
          </a:p>
        </p:txBody>
      </p:sp>
      <p:sp>
        <p:nvSpPr>
          <p:cNvPr id="16" name="TextBox 15">
            <a:extLst>
              <a:ext uri="{FF2B5EF4-FFF2-40B4-BE49-F238E27FC236}">
                <a16:creationId xmlns:a16="http://schemas.microsoft.com/office/drawing/2014/main" id="{8242C821-DF4E-4EBC-9B3B-5B8B9163A30D}"/>
              </a:ext>
            </a:extLst>
          </p:cNvPr>
          <p:cNvSpPr txBox="1"/>
          <p:nvPr/>
        </p:nvSpPr>
        <p:spPr>
          <a:xfrm>
            <a:off x="7378260" y="3429000"/>
            <a:ext cx="2885092" cy="584775"/>
          </a:xfrm>
          <a:prstGeom prst="rect">
            <a:avLst/>
          </a:prstGeom>
          <a:noFill/>
        </p:spPr>
        <p:txBody>
          <a:bodyPr wrap="square" rtlCol="0">
            <a:spAutoFit/>
          </a:bodyPr>
          <a:lstStyle/>
          <a:p>
            <a:r>
              <a:rPr lang="en-US" altLang="zh-CN" sz="3200" b="1" dirty="0"/>
              <a:t>Disadvantage</a:t>
            </a:r>
            <a:endParaRPr lang="zh-CN" altLang="en-US" sz="2000" b="1" dirty="0"/>
          </a:p>
        </p:txBody>
      </p:sp>
      <p:pic>
        <p:nvPicPr>
          <p:cNvPr id="17" name="Picture 3">
            <a:extLst>
              <a:ext uri="{FF2B5EF4-FFF2-40B4-BE49-F238E27FC236}">
                <a16:creationId xmlns:a16="http://schemas.microsoft.com/office/drawing/2014/main" id="{3A283540-D0C9-4136-8039-7F2722BC1BF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3885" t="32514" r="1206" b="27848"/>
          <a:stretch/>
        </p:blipFill>
        <p:spPr bwMode="auto">
          <a:xfrm>
            <a:off x="7697052" y="2168728"/>
            <a:ext cx="2786708" cy="2063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a:extLst>
              <a:ext uri="{FF2B5EF4-FFF2-40B4-BE49-F238E27FC236}">
                <a16:creationId xmlns:a16="http://schemas.microsoft.com/office/drawing/2014/main" id="{0655C8E1-94C4-4F4F-AEDB-9158783D4F8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2423" t="41044" r="2286" b="38930"/>
          <a:stretch/>
        </p:blipFill>
        <p:spPr bwMode="auto">
          <a:xfrm>
            <a:off x="7697052" y="4216521"/>
            <a:ext cx="2786708" cy="2063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a:extLst>
              <a:ext uri="{FF2B5EF4-FFF2-40B4-BE49-F238E27FC236}">
                <a16:creationId xmlns:a16="http://schemas.microsoft.com/office/drawing/2014/main" id="{2C3384E5-93D8-4FAF-A9F3-3797A406F4CB}"/>
              </a:ext>
            </a:extLst>
          </p:cNvPr>
          <p:cNvSpPr txBox="1"/>
          <p:nvPr/>
        </p:nvSpPr>
        <p:spPr>
          <a:xfrm>
            <a:off x="7697052" y="2132090"/>
            <a:ext cx="816249" cy="1015663"/>
          </a:xfrm>
          <a:prstGeom prst="rect">
            <a:avLst/>
          </a:prstGeom>
          <a:noFill/>
        </p:spPr>
        <p:txBody>
          <a:bodyPr wrap="none" rtlCol="0">
            <a:spAutoFit/>
          </a:bodyPr>
          <a:lstStyle/>
          <a:p>
            <a:r>
              <a:rPr lang="en-US" sz="1200" b="1" dirty="0">
                <a:ln w="3175">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rgbClr val="0112AF"/>
                </a:solidFill>
              </a:rPr>
              <a:t>30 – 45 </a:t>
            </a:r>
            <a:r>
              <a:rPr lang="fr-FR" sz="1200" b="1" dirty="0">
                <a:ln w="3175">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rgbClr val="0112AF"/>
                </a:solidFill>
              </a:rPr>
              <a:t>°C</a:t>
            </a:r>
            <a:endParaRPr lang="en-US" sz="1200" b="1" dirty="0">
              <a:ln w="3175">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rgbClr val="0112AF"/>
              </a:solidFill>
            </a:endParaRPr>
          </a:p>
          <a:p>
            <a:r>
              <a:rPr lang="en-US" sz="1200" b="1" dirty="0">
                <a:solidFill>
                  <a:schemeClr val="accent5">
                    <a:lumMod val="60000"/>
                    <a:lumOff val="40000"/>
                  </a:schemeClr>
                </a:solidFill>
              </a:rPr>
              <a:t>45 – 60 </a:t>
            </a:r>
            <a:r>
              <a:rPr lang="fr-FR" sz="1200" b="1" dirty="0">
                <a:solidFill>
                  <a:schemeClr val="accent5">
                    <a:lumMod val="60000"/>
                    <a:lumOff val="40000"/>
                  </a:schemeClr>
                </a:solidFill>
              </a:rPr>
              <a:t>°C</a:t>
            </a:r>
            <a:endParaRPr lang="en-US" sz="1200" b="1" dirty="0">
              <a:solidFill>
                <a:schemeClr val="accent5">
                  <a:lumMod val="60000"/>
                  <a:lumOff val="40000"/>
                </a:schemeClr>
              </a:solidFill>
            </a:endParaRPr>
          </a:p>
          <a:p>
            <a:r>
              <a:rPr lang="en-US" sz="1200" b="1" dirty="0">
                <a:solidFill>
                  <a:srgbClr val="FFC000"/>
                </a:solidFill>
              </a:rPr>
              <a:t>60 – 75 </a:t>
            </a:r>
            <a:r>
              <a:rPr lang="fr-FR" sz="1200" b="1" dirty="0">
                <a:solidFill>
                  <a:srgbClr val="FFC000"/>
                </a:solidFill>
              </a:rPr>
              <a:t>°C</a:t>
            </a:r>
            <a:endParaRPr lang="en-US" sz="1200" b="1" dirty="0">
              <a:solidFill>
                <a:srgbClr val="FFC000"/>
              </a:solidFill>
            </a:endParaRPr>
          </a:p>
          <a:p>
            <a:r>
              <a:rPr lang="en-US" sz="1200" b="1" dirty="0">
                <a:solidFill>
                  <a:srgbClr val="FF0000"/>
                </a:solidFill>
              </a:rPr>
              <a:t>75 – 88 </a:t>
            </a:r>
            <a:r>
              <a:rPr lang="fr-FR" sz="1200" b="1" dirty="0">
                <a:solidFill>
                  <a:srgbClr val="FF0000"/>
                </a:solidFill>
              </a:rPr>
              <a:t>°C</a:t>
            </a:r>
            <a:endParaRPr lang="en-US" sz="1200" b="1" dirty="0">
              <a:solidFill>
                <a:srgbClr val="FF0000"/>
              </a:solidFill>
            </a:endParaRPr>
          </a:p>
          <a:p>
            <a:r>
              <a:rPr lang="en-US" sz="1200" b="1" dirty="0">
                <a:solidFill>
                  <a:schemeClr val="accent5">
                    <a:lumMod val="60000"/>
                    <a:lumOff val="40000"/>
                  </a:schemeClr>
                </a:solidFill>
              </a:rPr>
              <a:t> </a:t>
            </a:r>
            <a:endParaRPr lang="fr-FR" sz="1200" b="1" dirty="0">
              <a:solidFill>
                <a:schemeClr val="accent5">
                  <a:lumMod val="60000"/>
                  <a:lumOff val="40000"/>
                </a:schemeClr>
              </a:solidFill>
            </a:endParaRPr>
          </a:p>
        </p:txBody>
      </p:sp>
      <p:sp>
        <p:nvSpPr>
          <p:cNvPr id="20" name="TextBox 19">
            <a:extLst>
              <a:ext uri="{FF2B5EF4-FFF2-40B4-BE49-F238E27FC236}">
                <a16:creationId xmlns:a16="http://schemas.microsoft.com/office/drawing/2014/main" id="{4DF5AB8C-827B-4CB9-9584-3F5D812F25BB}"/>
              </a:ext>
            </a:extLst>
          </p:cNvPr>
          <p:cNvSpPr txBox="1"/>
          <p:nvPr/>
        </p:nvSpPr>
        <p:spPr>
          <a:xfrm>
            <a:off x="7662196" y="1869513"/>
            <a:ext cx="2765789" cy="276999"/>
          </a:xfrm>
          <a:prstGeom prst="rect">
            <a:avLst/>
          </a:prstGeom>
          <a:noFill/>
        </p:spPr>
        <p:txBody>
          <a:bodyPr wrap="square" rtlCol="0">
            <a:spAutoFit/>
          </a:bodyPr>
          <a:lstStyle/>
          <a:p>
            <a:pPr algn="ctr"/>
            <a:r>
              <a:rPr lang="en-US" sz="1200" dirty="0"/>
              <a:t>Before Ablation                 </a:t>
            </a:r>
            <a:endParaRPr lang="fr-FR" sz="1200" dirty="0"/>
          </a:p>
        </p:txBody>
      </p:sp>
      <p:sp>
        <p:nvSpPr>
          <p:cNvPr id="21" name="TextBox 20">
            <a:extLst>
              <a:ext uri="{FF2B5EF4-FFF2-40B4-BE49-F238E27FC236}">
                <a16:creationId xmlns:a16="http://schemas.microsoft.com/office/drawing/2014/main" id="{8C88CFE1-C4E7-436E-9F7A-1C0E04C280BD}"/>
              </a:ext>
            </a:extLst>
          </p:cNvPr>
          <p:cNvSpPr txBox="1"/>
          <p:nvPr/>
        </p:nvSpPr>
        <p:spPr>
          <a:xfrm>
            <a:off x="7837052" y="6249953"/>
            <a:ext cx="2786708" cy="276999"/>
          </a:xfrm>
          <a:prstGeom prst="rect">
            <a:avLst/>
          </a:prstGeom>
          <a:noFill/>
        </p:spPr>
        <p:txBody>
          <a:bodyPr wrap="square" rtlCol="0">
            <a:spAutoFit/>
          </a:bodyPr>
          <a:lstStyle/>
          <a:p>
            <a:pPr algn="ctr"/>
            <a:r>
              <a:rPr lang="en-US" sz="1200" dirty="0"/>
              <a:t>During Ablation</a:t>
            </a:r>
            <a:endParaRPr lang="fr-FR" sz="1200" dirty="0"/>
          </a:p>
        </p:txBody>
      </p:sp>
    </p:spTree>
    <p:extLst>
      <p:ext uri="{BB962C8B-B14F-4D97-AF65-F5344CB8AC3E}">
        <p14:creationId xmlns:p14="http://schemas.microsoft.com/office/powerpoint/2010/main" val="38617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8"/>
                                        </p:tgtEl>
                                      </p:cBhvr>
                                    </p:animEffect>
                                    <p:set>
                                      <p:cBhvr>
                                        <p:cTn id="10" dur="1" fill="hold">
                                          <p:stCondLst>
                                            <p:cond delay="499"/>
                                          </p:stCondLst>
                                        </p:cTn>
                                        <p:tgtEl>
                                          <p:spTgt spid="18"/>
                                        </p:tgtEl>
                                        <p:attrNameLst>
                                          <p:attrName>style.visibility</p:attrName>
                                        </p:attrNameLst>
                                      </p:cBhvr>
                                      <p:to>
                                        <p:strVal val="hidden"/>
                                      </p:to>
                                    </p:set>
                                  </p:childTnLst>
                                </p:cTn>
                              </p:par>
                              <p:par>
                                <p:cTn id="11" presetID="10" presetClass="exit" presetSubtype="0" fill="hold" grpId="2" nodeType="with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par>
                                <p:cTn id="14" presetID="10" presetClass="exit" presetSubtype="0" fill="hold" grpId="2" nodeType="withEffect">
                                  <p:stCondLst>
                                    <p:cond delay="0"/>
                                  </p:stCondLst>
                                  <p:childTnLst>
                                    <p:animEffect transition="out" filter="fade">
                                      <p:cBhvr>
                                        <p:cTn id="15" dur="500"/>
                                        <p:tgtEl>
                                          <p:spTgt spid="21"/>
                                        </p:tgtEl>
                                      </p:cBhvr>
                                    </p:animEffect>
                                    <p:set>
                                      <p:cBhvr>
                                        <p:cTn id="16" dur="1" fill="hold">
                                          <p:stCondLst>
                                            <p:cond delay="499"/>
                                          </p:stCondLst>
                                        </p:cTn>
                                        <p:tgtEl>
                                          <p:spTgt spid="21"/>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par>
                                <p:cTn id="20" presetID="1"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6" grpId="0"/>
      <p:bldP spid="19" grpId="1"/>
      <p:bldP spid="20" grpId="2"/>
      <p:bldP spid="21"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4648200" cy="1236130"/>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whiting.large.horizontal.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107" y="71678"/>
            <a:ext cx="2987152" cy="1278781"/>
          </a:xfrm>
          <a:prstGeom prst="rect">
            <a:avLst/>
          </a:prstGeom>
        </p:spPr>
      </p:pic>
      <p:sp>
        <p:nvSpPr>
          <p:cNvPr id="4" name="Rectangle 3"/>
          <p:cNvSpPr/>
          <p:nvPr/>
        </p:nvSpPr>
        <p:spPr>
          <a:xfrm>
            <a:off x="4648200" y="1"/>
            <a:ext cx="7543800" cy="1236130"/>
          </a:xfrm>
          <a:prstGeom prst="rect">
            <a:avLst/>
          </a:prstGeom>
          <a:solidFill>
            <a:srgbClr val="89795E"/>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pic>
        <p:nvPicPr>
          <p:cNvPr id="7" name="Picture 6">
            <a:extLst>
              <a:ext uri="{FF2B5EF4-FFF2-40B4-BE49-F238E27FC236}">
                <a16:creationId xmlns:a16="http://schemas.microsoft.com/office/drawing/2014/main" id="{E480969D-0917-4966-BEA0-D0B66BE643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3405" y="340312"/>
            <a:ext cx="1518164" cy="738210"/>
          </a:xfrm>
          <a:prstGeom prst="rect">
            <a:avLst/>
          </a:prstGeom>
        </p:spPr>
      </p:pic>
      <p:sp>
        <p:nvSpPr>
          <p:cNvPr id="10" name="TextBox 9">
            <a:extLst>
              <a:ext uri="{FF2B5EF4-FFF2-40B4-BE49-F238E27FC236}">
                <a16:creationId xmlns:a16="http://schemas.microsoft.com/office/drawing/2014/main" id="{9D85FC43-C5A7-45C8-ACBD-2DBD28B1D2FF}"/>
              </a:ext>
            </a:extLst>
          </p:cNvPr>
          <p:cNvSpPr txBox="1"/>
          <p:nvPr/>
        </p:nvSpPr>
        <p:spPr>
          <a:xfrm>
            <a:off x="4798646" y="203200"/>
            <a:ext cx="3485662" cy="707886"/>
          </a:xfrm>
          <a:prstGeom prst="rect">
            <a:avLst/>
          </a:prstGeom>
          <a:noFill/>
        </p:spPr>
        <p:txBody>
          <a:bodyPr wrap="square" rtlCol="0">
            <a:spAutoFit/>
          </a:bodyPr>
          <a:lstStyle/>
          <a:p>
            <a:r>
              <a:rPr lang="en-US" altLang="zh-CN" sz="4000" dirty="0">
                <a:solidFill>
                  <a:schemeClr val="bg1"/>
                </a:solidFill>
              </a:rPr>
              <a:t>Goal</a:t>
            </a:r>
            <a:endParaRPr lang="zh-CN" altLang="en-US" sz="4000" dirty="0">
              <a:solidFill>
                <a:schemeClr val="bg1"/>
              </a:solidFill>
            </a:endParaRPr>
          </a:p>
        </p:txBody>
      </p:sp>
      <p:sp>
        <p:nvSpPr>
          <p:cNvPr id="11" name="TextBox 10">
            <a:extLst>
              <a:ext uri="{FF2B5EF4-FFF2-40B4-BE49-F238E27FC236}">
                <a16:creationId xmlns:a16="http://schemas.microsoft.com/office/drawing/2014/main" id="{58EE0E80-5644-4FDA-A072-0BE85200B978}"/>
              </a:ext>
            </a:extLst>
          </p:cNvPr>
          <p:cNvSpPr txBox="1"/>
          <p:nvPr/>
        </p:nvSpPr>
        <p:spPr>
          <a:xfrm>
            <a:off x="196222" y="1257139"/>
            <a:ext cx="10856168" cy="1283428"/>
          </a:xfrm>
          <a:prstGeom prst="rect">
            <a:avLst/>
          </a:prstGeom>
          <a:noFill/>
        </p:spPr>
        <p:txBody>
          <a:bodyPr wrap="square" rtlCol="0">
            <a:spAutoFit/>
          </a:bodyPr>
          <a:lstStyle/>
          <a:p>
            <a:pPr marL="174625" lvl="1" defTabSz="800100">
              <a:spcAft>
                <a:spcPct val="15000"/>
              </a:spcAft>
            </a:pPr>
            <a:r>
              <a:rPr lang="en-US" altLang="zh-CN" sz="3600" dirty="0"/>
              <a:t>Design a temperature monitoring tool</a:t>
            </a:r>
          </a:p>
          <a:p>
            <a:pPr marL="174625" lvl="1" defTabSz="800100">
              <a:spcAft>
                <a:spcPct val="15000"/>
              </a:spcAft>
            </a:pPr>
            <a:endParaRPr lang="en-US" altLang="zh-CN" sz="3600" dirty="0"/>
          </a:p>
        </p:txBody>
      </p:sp>
      <p:sp>
        <p:nvSpPr>
          <p:cNvPr id="18" name="TextBox 17">
            <a:extLst>
              <a:ext uri="{FF2B5EF4-FFF2-40B4-BE49-F238E27FC236}">
                <a16:creationId xmlns:a16="http://schemas.microsoft.com/office/drawing/2014/main" id="{E7B4527E-545D-48E3-8976-5D8B415578F9}"/>
              </a:ext>
            </a:extLst>
          </p:cNvPr>
          <p:cNvSpPr txBox="1"/>
          <p:nvPr/>
        </p:nvSpPr>
        <p:spPr>
          <a:xfrm>
            <a:off x="4742465" y="3479287"/>
            <a:ext cx="3485662" cy="1107996"/>
          </a:xfrm>
          <a:prstGeom prst="rect">
            <a:avLst/>
          </a:prstGeom>
          <a:noFill/>
        </p:spPr>
        <p:txBody>
          <a:bodyPr wrap="square" rtlCol="0">
            <a:spAutoFit/>
          </a:bodyPr>
          <a:lstStyle/>
          <a:p>
            <a:r>
              <a:rPr lang="en-US" altLang="zh-CN" sz="6600" dirty="0">
                <a:solidFill>
                  <a:schemeClr val="bg1"/>
                </a:solidFill>
              </a:rPr>
              <a:t>Goal</a:t>
            </a:r>
            <a:endParaRPr lang="zh-CN" altLang="en-US" sz="6600" dirty="0">
              <a:solidFill>
                <a:schemeClr val="bg1"/>
              </a:solidFill>
            </a:endParaRPr>
          </a:p>
        </p:txBody>
      </p:sp>
      <p:sp>
        <p:nvSpPr>
          <p:cNvPr id="19" name="Oval 18">
            <a:extLst>
              <a:ext uri="{FF2B5EF4-FFF2-40B4-BE49-F238E27FC236}">
                <a16:creationId xmlns:a16="http://schemas.microsoft.com/office/drawing/2014/main" id="{D9C6ACA1-FD36-484F-9B82-36E579B1CEE9}"/>
              </a:ext>
            </a:extLst>
          </p:cNvPr>
          <p:cNvSpPr/>
          <p:nvPr/>
        </p:nvSpPr>
        <p:spPr>
          <a:xfrm>
            <a:off x="922283" y="2820104"/>
            <a:ext cx="2167758" cy="21677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Oval 19">
            <a:extLst>
              <a:ext uri="{FF2B5EF4-FFF2-40B4-BE49-F238E27FC236}">
                <a16:creationId xmlns:a16="http://schemas.microsoft.com/office/drawing/2014/main" id="{09E18F8C-04EB-4896-B75D-9C83EDC69ED9}"/>
              </a:ext>
            </a:extLst>
          </p:cNvPr>
          <p:cNvSpPr/>
          <p:nvPr/>
        </p:nvSpPr>
        <p:spPr>
          <a:xfrm>
            <a:off x="4913735" y="2820104"/>
            <a:ext cx="2167758" cy="21677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3">
            <a:extLst>
              <a:ext uri="{FF2B5EF4-FFF2-40B4-BE49-F238E27FC236}">
                <a16:creationId xmlns:a16="http://schemas.microsoft.com/office/drawing/2014/main" id="{CFEC0A0E-8194-43F2-BF0A-3834DF2C5749}"/>
              </a:ext>
            </a:extLst>
          </p:cNvPr>
          <p:cNvSpPr/>
          <p:nvPr/>
        </p:nvSpPr>
        <p:spPr>
          <a:xfrm>
            <a:off x="5276103" y="3639281"/>
            <a:ext cx="1670650" cy="584775"/>
          </a:xfrm>
          <a:prstGeom prst="rect">
            <a:avLst/>
          </a:prstGeom>
        </p:spPr>
        <p:txBody>
          <a:bodyPr wrap="none">
            <a:spAutoFit/>
          </a:bodyPr>
          <a:lstStyle/>
          <a:p>
            <a:r>
              <a:rPr lang="en-US" altLang="zh-CN" sz="3200" dirty="0">
                <a:solidFill>
                  <a:schemeClr val="bg1"/>
                </a:solidFill>
              </a:rPr>
              <a:t>Low-cost</a:t>
            </a:r>
          </a:p>
        </p:txBody>
      </p:sp>
      <p:sp>
        <p:nvSpPr>
          <p:cNvPr id="21" name="Oval 20">
            <a:extLst>
              <a:ext uri="{FF2B5EF4-FFF2-40B4-BE49-F238E27FC236}">
                <a16:creationId xmlns:a16="http://schemas.microsoft.com/office/drawing/2014/main" id="{2CF8C5F9-82D9-4CE9-8C37-10B76E5B78E0}"/>
              </a:ext>
            </a:extLst>
          </p:cNvPr>
          <p:cNvSpPr/>
          <p:nvPr/>
        </p:nvSpPr>
        <p:spPr>
          <a:xfrm>
            <a:off x="8905187" y="2789151"/>
            <a:ext cx="2167758" cy="21677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Rectangle 12">
            <a:extLst>
              <a:ext uri="{FF2B5EF4-FFF2-40B4-BE49-F238E27FC236}">
                <a16:creationId xmlns:a16="http://schemas.microsoft.com/office/drawing/2014/main" id="{F7E16AEE-7DC9-4833-A6AE-D7B66E6F3470}"/>
              </a:ext>
            </a:extLst>
          </p:cNvPr>
          <p:cNvSpPr/>
          <p:nvPr/>
        </p:nvSpPr>
        <p:spPr>
          <a:xfrm>
            <a:off x="1213327" y="3611595"/>
            <a:ext cx="1591718" cy="584775"/>
          </a:xfrm>
          <a:prstGeom prst="rect">
            <a:avLst/>
          </a:prstGeom>
        </p:spPr>
        <p:txBody>
          <a:bodyPr wrap="none">
            <a:spAutoFit/>
          </a:bodyPr>
          <a:lstStyle/>
          <a:p>
            <a:r>
              <a:rPr lang="en-US" altLang="zh-CN" sz="3200" dirty="0">
                <a:solidFill>
                  <a:schemeClr val="bg1"/>
                </a:solidFill>
              </a:rPr>
              <a:t>Portable</a:t>
            </a:r>
          </a:p>
        </p:txBody>
      </p:sp>
      <p:sp>
        <p:nvSpPr>
          <p:cNvPr id="16" name="Rectangle 15">
            <a:extLst>
              <a:ext uri="{FF2B5EF4-FFF2-40B4-BE49-F238E27FC236}">
                <a16:creationId xmlns:a16="http://schemas.microsoft.com/office/drawing/2014/main" id="{1E58657E-7EDD-46F0-8490-4B2F1122415E}"/>
              </a:ext>
            </a:extLst>
          </p:cNvPr>
          <p:cNvSpPr/>
          <p:nvPr/>
        </p:nvSpPr>
        <p:spPr>
          <a:xfrm>
            <a:off x="9062811" y="3610804"/>
            <a:ext cx="2030684" cy="584775"/>
          </a:xfrm>
          <a:prstGeom prst="rect">
            <a:avLst/>
          </a:prstGeom>
        </p:spPr>
        <p:txBody>
          <a:bodyPr wrap="none">
            <a:spAutoFit/>
          </a:bodyPr>
          <a:lstStyle/>
          <a:p>
            <a:r>
              <a:rPr lang="en-US" altLang="zh-CN" sz="3200" dirty="0">
                <a:solidFill>
                  <a:schemeClr val="bg1"/>
                </a:solidFill>
              </a:rPr>
              <a:t>Easy to use</a:t>
            </a:r>
            <a:endParaRPr lang="zh-CN" altLang="en-US" sz="3200" dirty="0">
              <a:solidFill>
                <a:schemeClr val="bg1"/>
              </a:solidFill>
            </a:endParaRPr>
          </a:p>
        </p:txBody>
      </p:sp>
    </p:spTree>
    <p:extLst>
      <p:ext uri="{BB962C8B-B14F-4D97-AF65-F5344CB8AC3E}">
        <p14:creationId xmlns:p14="http://schemas.microsoft.com/office/powerpoint/2010/main" val="1666746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4648200" cy="1236130"/>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whiting.large.horizontal.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107" y="71678"/>
            <a:ext cx="2987152" cy="1278781"/>
          </a:xfrm>
          <a:prstGeom prst="rect">
            <a:avLst/>
          </a:prstGeom>
        </p:spPr>
      </p:pic>
      <p:sp>
        <p:nvSpPr>
          <p:cNvPr id="4" name="Rectangle 3"/>
          <p:cNvSpPr/>
          <p:nvPr/>
        </p:nvSpPr>
        <p:spPr>
          <a:xfrm>
            <a:off x="4648200" y="1"/>
            <a:ext cx="7543800" cy="1236130"/>
          </a:xfrm>
          <a:prstGeom prst="rect">
            <a:avLst/>
          </a:prstGeom>
          <a:solidFill>
            <a:srgbClr val="89795E"/>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pic>
        <p:nvPicPr>
          <p:cNvPr id="7" name="Picture 6">
            <a:extLst>
              <a:ext uri="{FF2B5EF4-FFF2-40B4-BE49-F238E27FC236}">
                <a16:creationId xmlns:a16="http://schemas.microsoft.com/office/drawing/2014/main" id="{E480969D-0917-4966-BEA0-D0B66BE643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3405" y="340312"/>
            <a:ext cx="1518164" cy="738210"/>
          </a:xfrm>
          <a:prstGeom prst="rect">
            <a:avLst/>
          </a:prstGeom>
        </p:spPr>
      </p:pic>
      <p:sp>
        <p:nvSpPr>
          <p:cNvPr id="10" name="TextBox 9">
            <a:extLst>
              <a:ext uri="{FF2B5EF4-FFF2-40B4-BE49-F238E27FC236}">
                <a16:creationId xmlns:a16="http://schemas.microsoft.com/office/drawing/2014/main" id="{9D85FC43-C5A7-45C8-ACBD-2DBD28B1D2FF}"/>
              </a:ext>
            </a:extLst>
          </p:cNvPr>
          <p:cNvSpPr txBox="1"/>
          <p:nvPr/>
        </p:nvSpPr>
        <p:spPr>
          <a:xfrm>
            <a:off x="4798646" y="203200"/>
            <a:ext cx="3485662" cy="707886"/>
          </a:xfrm>
          <a:prstGeom prst="rect">
            <a:avLst/>
          </a:prstGeom>
          <a:noFill/>
        </p:spPr>
        <p:txBody>
          <a:bodyPr wrap="square" rtlCol="0">
            <a:spAutoFit/>
          </a:bodyPr>
          <a:lstStyle/>
          <a:p>
            <a:r>
              <a:rPr lang="en-US" altLang="zh-CN" sz="4000" dirty="0">
                <a:solidFill>
                  <a:schemeClr val="bg1"/>
                </a:solidFill>
              </a:rPr>
              <a:t>Setup</a:t>
            </a:r>
            <a:endParaRPr lang="zh-CN" altLang="en-US" sz="4000" dirty="0">
              <a:solidFill>
                <a:schemeClr val="bg1"/>
              </a:solidFill>
            </a:endParaRPr>
          </a:p>
        </p:txBody>
      </p:sp>
      <p:sp>
        <p:nvSpPr>
          <p:cNvPr id="9" name="TextBox 8">
            <a:extLst>
              <a:ext uri="{FF2B5EF4-FFF2-40B4-BE49-F238E27FC236}">
                <a16:creationId xmlns:a16="http://schemas.microsoft.com/office/drawing/2014/main" id="{DEB781B5-CA0A-43D6-9F22-13C611710A77}"/>
              </a:ext>
            </a:extLst>
          </p:cNvPr>
          <p:cNvSpPr txBox="1"/>
          <p:nvPr/>
        </p:nvSpPr>
        <p:spPr>
          <a:xfrm>
            <a:off x="196222" y="1257139"/>
            <a:ext cx="10856168" cy="1283428"/>
          </a:xfrm>
          <a:prstGeom prst="rect">
            <a:avLst/>
          </a:prstGeom>
          <a:noFill/>
        </p:spPr>
        <p:txBody>
          <a:bodyPr wrap="square" rtlCol="0">
            <a:spAutoFit/>
          </a:bodyPr>
          <a:lstStyle/>
          <a:p>
            <a:pPr marL="174625" lvl="1" defTabSz="800100">
              <a:spcAft>
                <a:spcPct val="15000"/>
              </a:spcAft>
            </a:pPr>
            <a:r>
              <a:rPr lang="en-US" altLang="zh-CN" sz="3600" dirty="0"/>
              <a:t>Solution: HIFU monitoring</a:t>
            </a:r>
          </a:p>
          <a:p>
            <a:pPr marL="174625" lvl="1" defTabSz="800100">
              <a:spcAft>
                <a:spcPct val="15000"/>
              </a:spcAft>
            </a:pPr>
            <a:endParaRPr lang="en-US" altLang="zh-CN" sz="3600" dirty="0"/>
          </a:p>
        </p:txBody>
      </p:sp>
      <p:pic>
        <p:nvPicPr>
          <p:cNvPr id="11" name="Picture 10">
            <a:extLst>
              <a:ext uri="{FF2B5EF4-FFF2-40B4-BE49-F238E27FC236}">
                <a16:creationId xmlns:a16="http://schemas.microsoft.com/office/drawing/2014/main" id="{95689024-0CF0-49C3-9480-0544012F80A8}"/>
              </a:ext>
            </a:extLst>
          </p:cNvPr>
          <p:cNvPicPr/>
          <p:nvPr/>
        </p:nvPicPr>
        <p:blipFill rotWithShape="1">
          <a:blip r:embed="rId5"/>
          <a:srcRect t="1612" r="32012"/>
          <a:stretch/>
        </p:blipFill>
        <p:spPr>
          <a:xfrm>
            <a:off x="1106734" y="1812311"/>
            <a:ext cx="9035144" cy="4842489"/>
          </a:xfrm>
          <a:prstGeom prst="rect">
            <a:avLst/>
          </a:prstGeom>
        </p:spPr>
      </p:pic>
      <p:sp>
        <p:nvSpPr>
          <p:cNvPr id="2" name="Rectangle 1">
            <a:extLst>
              <a:ext uri="{FF2B5EF4-FFF2-40B4-BE49-F238E27FC236}">
                <a16:creationId xmlns:a16="http://schemas.microsoft.com/office/drawing/2014/main" id="{1CB92A34-32F0-41F1-8D4F-7169B95D4638}"/>
              </a:ext>
            </a:extLst>
          </p:cNvPr>
          <p:cNvSpPr/>
          <p:nvPr/>
        </p:nvSpPr>
        <p:spPr>
          <a:xfrm>
            <a:off x="-28136" y="6393190"/>
            <a:ext cx="12220136" cy="523220"/>
          </a:xfrm>
          <a:prstGeom prst="rect">
            <a:avLst/>
          </a:prstGeom>
        </p:spPr>
        <p:txBody>
          <a:bodyPr wrap="square">
            <a:spAutoFit/>
          </a:bodyPr>
          <a:lstStyle/>
          <a:p>
            <a:r>
              <a:rPr lang="en-US" altLang="zh-CN" sz="1400" dirty="0"/>
              <a:t> </a:t>
            </a:r>
            <a:r>
              <a:rPr lang="en-US" altLang="zh-CN" sz="1400" dirty="0" err="1"/>
              <a:t>Audigier</a:t>
            </a:r>
            <a:r>
              <a:rPr lang="en-US" altLang="zh-CN" sz="1400" dirty="0"/>
              <a:t> C, Kim Y, </a:t>
            </a:r>
            <a:r>
              <a:rPr lang="en-US" altLang="zh-CN" sz="1400" dirty="0" err="1"/>
              <a:t>Ellens</a:t>
            </a:r>
            <a:r>
              <a:rPr lang="en-US" altLang="zh-CN" sz="1400" dirty="0"/>
              <a:t> N, et al. Physics-based simulation to enable ultrasound monitoring of </a:t>
            </a:r>
            <a:r>
              <a:rPr lang="en-US" altLang="zh-CN" sz="1400" dirty="0" err="1"/>
              <a:t>hifu</a:t>
            </a:r>
            <a:r>
              <a:rPr lang="en-US" altLang="zh-CN" sz="1400" dirty="0"/>
              <a:t> ablation: An </a:t>
            </a:r>
            <a:r>
              <a:rPr lang="en-US" altLang="zh-CN" sz="1400" dirty="0" err="1"/>
              <a:t>mri</a:t>
            </a:r>
            <a:r>
              <a:rPr lang="en-US" altLang="zh-CN" sz="1400" dirty="0"/>
              <a:t> validation[C]//International Conference on Medical Image Computing and Computer-Assisted Intervention. Springer, Cham, 2018: 89-97</a:t>
            </a:r>
            <a:endParaRPr lang="zh-CN" altLang="en-US" sz="1400" dirty="0"/>
          </a:p>
        </p:txBody>
      </p:sp>
    </p:spTree>
    <p:extLst>
      <p:ext uri="{BB962C8B-B14F-4D97-AF65-F5344CB8AC3E}">
        <p14:creationId xmlns:p14="http://schemas.microsoft.com/office/powerpoint/2010/main" val="18846106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4648200" cy="1236130"/>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whiting.large.horizontal.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107" y="71678"/>
            <a:ext cx="2987152" cy="1278781"/>
          </a:xfrm>
          <a:prstGeom prst="rect">
            <a:avLst/>
          </a:prstGeom>
        </p:spPr>
      </p:pic>
      <p:sp>
        <p:nvSpPr>
          <p:cNvPr id="4" name="Rectangle 3"/>
          <p:cNvSpPr/>
          <p:nvPr/>
        </p:nvSpPr>
        <p:spPr>
          <a:xfrm>
            <a:off x="4648200" y="1"/>
            <a:ext cx="7543800" cy="1236130"/>
          </a:xfrm>
          <a:prstGeom prst="rect">
            <a:avLst/>
          </a:prstGeom>
          <a:solidFill>
            <a:srgbClr val="89795E"/>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pic>
        <p:nvPicPr>
          <p:cNvPr id="7" name="Picture 6">
            <a:extLst>
              <a:ext uri="{FF2B5EF4-FFF2-40B4-BE49-F238E27FC236}">
                <a16:creationId xmlns:a16="http://schemas.microsoft.com/office/drawing/2014/main" id="{E480969D-0917-4966-BEA0-D0B66BE643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3405" y="340312"/>
            <a:ext cx="1518164" cy="738210"/>
          </a:xfrm>
          <a:prstGeom prst="rect">
            <a:avLst/>
          </a:prstGeom>
        </p:spPr>
      </p:pic>
      <p:sp>
        <p:nvSpPr>
          <p:cNvPr id="10" name="TextBox 9">
            <a:extLst>
              <a:ext uri="{FF2B5EF4-FFF2-40B4-BE49-F238E27FC236}">
                <a16:creationId xmlns:a16="http://schemas.microsoft.com/office/drawing/2014/main" id="{9D85FC43-C5A7-45C8-ACBD-2DBD28B1D2FF}"/>
              </a:ext>
            </a:extLst>
          </p:cNvPr>
          <p:cNvSpPr txBox="1"/>
          <p:nvPr/>
        </p:nvSpPr>
        <p:spPr>
          <a:xfrm>
            <a:off x="4798646" y="203200"/>
            <a:ext cx="3485662" cy="707886"/>
          </a:xfrm>
          <a:prstGeom prst="rect">
            <a:avLst/>
          </a:prstGeom>
          <a:noFill/>
        </p:spPr>
        <p:txBody>
          <a:bodyPr wrap="square" rtlCol="0">
            <a:spAutoFit/>
          </a:bodyPr>
          <a:lstStyle/>
          <a:p>
            <a:r>
              <a:rPr lang="en-US" altLang="zh-CN" sz="4000" dirty="0">
                <a:solidFill>
                  <a:schemeClr val="bg1"/>
                </a:solidFill>
              </a:rPr>
              <a:t>Setup</a:t>
            </a:r>
            <a:endParaRPr lang="zh-CN" altLang="en-US" sz="4000" dirty="0">
              <a:solidFill>
                <a:schemeClr val="bg1"/>
              </a:solidFill>
            </a:endParaRPr>
          </a:p>
        </p:txBody>
      </p:sp>
      <p:sp>
        <p:nvSpPr>
          <p:cNvPr id="9" name="Trapezoid 8">
            <a:extLst>
              <a:ext uri="{FF2B5EF4-FFF2-40B4-BE49-F238E27FC236}">
                <a16:creationId xmlns:a16="http://schemas.microsoft.com/office/drawing/2014/main" id="{CBA91FE6-9167-4D0D-8596-B3F90210BBED}"/>
              </a:ext>
            </a:extLst>
          </p:cNvPr>
          <p:cNvSpPr/>
          <p:nvPr/>
        </p:nvSpPr>
        <p:spPr>
          <a:xfrm>
            <a:off x="4135308" y="4050856"/>
            <a:ext cx="2810844" cy="2226101"/>
          </a:xfrm>
          <a:prstGeom prst="trapezoid">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1" name="Trapezoid 10">
            <a:extLst>
              <a:ext uri="{FF2B5EF4-FFF2-40B4-BE49-F238E27FC236}">
                <a16:creationId xmlns:a16="http://schemas.microsoft.com/office/drawing/2014/main" id="{43436D57-9014-42E0-B9AD-7BC78A7FE4C2}"/>
              </a:ext>
            </a:extLst>
          </p:cNvPr>
          <p:cNvSpPr/>
          <p:nvPr/>
        </p:nvSpPr>
        <p:spPr>
          <a:xfrm>
            <a:off x="4604231" y="3915012"/>
            <a:ext cx="1863987" cy="421309"/>
          </a:xfrm>
          <a:prstGeom prst="trapezoid">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Flowchart: Magnetic Disk 11">
            <a:extLst>
              <a:ext uri="{FF2B5EF4-FFF2-40B4-BE49-F238E27FC236}">
                <a16:creationId xmlns:a16="http://schemas.microsoft.com/office/drawing/2014/main" id="{8C35E6CD-05CE-4BB7-AD4A-B392E53894C7}"/>
              </a:ext>
            </a:extLst>
          </p:cNvPr>
          <p:cNvSpPr/>
          <p:nvPr/>
        </p:nvSpPr>
        <p:spPr>
          <a:xfrm>
            <a:off x="4929555" y="2487127"/>
            <a:ext cx="1213338" cy="1779812"/>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F0E73935-FACF-4792-9548-287818EA0B78}"/>
              </a:ext>
            </a:extLst>
          </p:cNvPr>
          <p:cNvCxnSpPr/>
          <p:nvPr/>
        </p:nvCxnSpPr>
        <p:spPr>
          <a:xfrm>
            <a:off x="3607770" y="3129565"/>
            <a:ext cx="82647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FD7AEAA-0C26-4EE8-9D5F-5C5B621E0CF2}"/>
              </a:ext>
            </a:extLst>
          </p:cNvPr>
          <p:cNvSpPr txBox="1"/>
          <p:nvPr/>
        </p:nvSpPr>
        <p:spPr>
          <a:xfrm>
            <a:off x="2443699" y="2487127"/>
            <a:ext cx="1213338" cy="1477328"/>
          </a:xfrm>
          <a:prstGeom prst="rect">
            <a:avLst/>
          </a:prstGeom>
          <a:noFill/>
        </p:spPr>
        <p:txBody>
          <a:bodyPr wrap="square" rtlCol="0">
            <a:spAutoFit/>
          </a:bodyPr>
          <a:lstStyle/>
          <a:p>
            <a:r>
              <a:rPr lang="en-US" dirty="0"/>
              <a:t>US probe, fixed with holder</a:t>
            </a:r>
            <a:r>
              <a:rPr lang="zh-CN" altLang="en-US" dirty="0"/>
              <a:t>  </a:t>
            </a:r>
            <a:r>
              <a:rPr lang="en-US" altLang="zh-CN" dirty="0"/>
              <a:t>128 elements</a:t>
            </a:r>
            <a:endParaRPr lang="en-US" dirty="0"/>
          </a:p>
        </p:txBody>
      </p:sp>
      <p:sp>
        <p:nvSpPr>
          <p:cNvPr id="15" name="TextBox 14">
            <a:extLst>
              <a:ext uri="{FF2B5EF4-FFF2-40B4-BE49-F238E27FC236}">
                <a16:creationId xmlns:a16="http://schemas.microsoft.com/office/drawing/2014/main" id="{0A43316F-D9F6-493A-9BD2-513B58CBF245}"/>
              </a:ext>
            </a:extLst>
          </p:cNvPr>
          <p:cNvSpPr txBox="1"/>
          <p:nvPr/>
        </p:nvSpPr>
        <p:spPr>
          <a:xfrm>
            <a:off x="715034" y="6133319"/>
            <a:ext cx="2335334" cy="646331"/>
          </a:xfrm>
          <a:prstGeom prst="rect">
            <a:avLst/>
          </a:prstGeom>
          <a:noFill/>
        </p:spPr>
        <p:txBody>
          <a:bodyPr wrap="square" rtlCol="0">
            <a:spAutoFit/>
          </a:bodyPr>
          <a:lstStyle/>
          <a:p>
            <a:r>
              <a:rPr lang="en-US" dirty="0"/>
              <a:t>        HIFU </a:t>
            </a:r>
          </a:p>
          <a:p>
            <a:r>
              <a:rPr lang="en-US" altLang="zh-CN" dirty="0"/>
              <a:t>256 transmitter</a:t>
            </a:r>
            <a:endParaRPr lang="en-US" dirty="0"/>
          </a:p>
        </p:txBody>
      </p:sp>
      <p:cxnSp>
        <p:nvCxnSpPr>
          <p:cNvPr id="16" name="Straight Arrow Connector 15">
            <a:extLst>
              <a:ext uri="{FF2B5EF4-FFF2-40B4-BE49-F238E27FC236}">
                <a16:creationId xmlns:a16="http://schemas.microsoft.com/office/drawing/2014/main" id="{5B7A674A-DD3C-4FFE-BB58-2A13EDDD8935}"/>
              </a:ext>
            </a:extLst>
          </p:cNvPr>
          <p:cNvCxnSpPr/>
          <p:nvPr/>
        </p:nvCxnSpPr>
        <p:spPr>
          <a:xfrm>
            <a:off x="3513985" y="4583226"/>
            <a:ext cx="82647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F3E20FFD-DD3D-475B-99B7-49C8C4F9D742}"/>
              </a:ext>
            </a:extLst>
          </p:cNvPr>
          <p:cNvSpPr/>
          <p:nvPr/>
        </p:nvSpPr>
        <p:spPr>
          <a:xfrm>
            <a:off x="8959531" y="3181959"/>
            <a:ext cx="1905000" cy="94370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Verasonics</a:t>
            </a:r>
          </a:p>
        </p:txBody>
      </p:sp>
      <p:sp>
        <p:nvSpPr>
          <p:cNvPr id="18" name="Freeform: Shape 17">
            <a:extLst>
              <a:ext uri="{FF2B5EF4-FFF2-40B4-BE49-F238E27FC236}">
                <a16:creationId xmlns:a16="http://schemas.microsoft.com/office/drawing/2014/main" id="{CF4DA55A-D01A-420D-8DAA-447A1BFC9389}"/>
              </a:ext>
            </a:extLst>
          </p:cNvPr>
          <p:cNvSpPr/>
          <p:nvPr/>
        </p:nvSpPr>
        <p:spPr>
          <a:xfrm>
            <a:off x="5451039" y="1541343"/>
            <a:ext cx="3508492" cy="2159417"/>
          </a:xfrm>
          <a:custGeom>
            <a:avLst/>
            <a:gdLst>
              <a:gd name="connsiteX0" fmla="*/ 0 w 3508492"/>
              <a:gd name="connsiteY0" fmla="*/ 1168790 h 2159417"/>
              <a:gd name="connsiteX1" fmla="*/ 70338 w 3508492"/>
              <a:gd name="connsiteY1" fmla="*/ 1116036 h 2159417"/>
              <a:gd name="connsiteX2" fmla="*/ 1858107 w 3508492"/>
              <a:gd name="connsiteY2" fmla="*/ 14066 h 2159417"/>
              <a:gd name="connsiteX3" fmla="*/ 3387969 w 3508492"/>
              <a:gd name="connsiteY3" fmla="*/ 2001128 h 2159417"/>
              <a:gd name="connsiteX4" fmla="*/ 3411415 w 3508492"/>
              <a:gd name="connsiteY4" fmla="*/ 2036297 h 2159417"/>
              <a:gd name="connsiteX5" fmla="*/ 3411415 w 3508492"/>
              <a:gd name="connsiteY5" fmla="*/ 2030436 h 215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8492" h="2159417">
                <a:moveTo>
                  <a:pt x="0" y="1168790"/>
                </a:moveTo>
                <a:lnTo>
                  <a:pt x="70338" y="1116036"/>
                </a:lnTo>
                <a:cubicBezTo>
                  <a:pt x="380022" y="923582"/>
                  <a:pt x="1305169" y="-133449"/>
                  <a:pt x="1858107" y="14066"/>
                </a:cubicBezTo>
                <a:cubicBezTo>
                  <a:pt x="2411045" y="161581"/>
                  <a:pt x="3129084" y="1664090"/>
                  <a:pt x="3387969" y="2001128"/>
                </a:cubicBezTo>
                <a:cubicBezTo>
                  <a:pt x="3646854" y="2338167"/>
                  <a:pt x="3407507" y="2031412"/>
                  <a:pt x="3411415" y="2036297"/>
                </a:cubicBezTo>
                <a:cubicBezTo>
                  <a:pt x="3415323" y="2041182"/>
                  <a:pt x="3413369" y="2035809"/>
                  <a:pt x="3411415" y="2030436"/>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 name="Rectangle 1">
            <a:extLst>
              <a:ext uri="{FF2B5EF4-FFF2-40B4-BE49-F238E27FC236}">
                <a16:creationId xmlns:a16="http://schemas.microsoft.com/office/drawing/2014/main" id="{1FA8CA42-50F3-4CC9-A7A9-EC29D71F77E0}"/>
              </a:ext>
            </a:extLst>
          </p:cNvPr>
          <p:cNvSpPr/>
          <p:nvPr/>
        </p:nvSpPr>
        <p:spPr>
          <a:xfrm>
            <a:off x="3827533" y="6276957"/>
            <a:ext cx="3508492" cy="3778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4" name="Straight Arrow Connector 33">
            <a:extLst>
              <a:ext uri="{FF2B5EF4-FFF2-40B4-BE49-F238E27FC236}">
                <a16:creationId xmlns:a16="http://schemas.microsoft.com/office/drawing/2014/main" id="{C9BA559C-1CF8-4D44-A664-67FA0CBD590A}"/>
              </a:ext>
            </a:extLst>
          </p:cNvPr>
          <p:cNvCxnSpPr/>
          <p:nvPr/>
        </p:nvCxnSpPr>
        <p:spPr>
          <a:xfrm>
            <a:off x="2637129" y="6456485"/>
            <a:ext cx="82647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66331774-F941-4AD1-AC69-6A3DA68ED6D3}"/>
              </a:ext>
            </a:extLst>
          </p:cNvPr>
          <p:cNvSpPr txBox="1"/>
          <p:nvPr/>
        </p:nvSpPr>
        <p:spPr>
          <a:xfrm>
            <a:off x="2438007" y="4367488"/>
            <a:ext cx="1827331" cy="369332"/>
          </a:xfrm>
          <a:prstGeom prst="rect">
            <a:avLst/>
          </a:prstGeom>
          <a:noFill/>
        </p:spPr>
        <p:txBody>
          <a:bodyPr wrap="square" rtlCol="0">
            <a:spAutoFit/>
          </a:bodyPr>
          <a:lstStyle/>
          <a:p>
            <a:r>
              <a:rPr lang="en-US" dirty="0"/>
              <a:t>Phantom</a:t>
            </a:r>
          </a:p>
        </p:txBody>
      </p:sp>
    </p:spTree>
    <p:extLst>
      <p:ext uri="{BB962C8B-B14F-4D97-AF65-F5344CB8AC3E}">
        <p14:creationId xmlns:p14="http://schemas.microsoft.com/office/powerpoint/2010/main" val="1534695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4648200" cy="1236130"/>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whiting.large.horizontal.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107" y="71678"/>
            <a:ext cx="2987152" cy="1278781"/>
          </a:xfrm>
          <a:prstGeom prst="rect">
            <a:avLst/>
          </a:prstGeom>
        </p:spPr>
      </p:pic>
      <p:sp>
        <p:nvSpPr>
          <p:cNvPr id="4" name="Rectangle 3"/>
          <p:cNvSpPr/>
          <p:nvPr/>
        </p:nvSpPr>
        <p:spPr>
          <a:xfrm>
            <a:off x="4648200" y="1"/>
            <a:ext cx="7543800" cy="1236130"/>
          </a:xfrm>
          <a:prstGeom prst="rect">
            <a:avLst/>
          </a:prstGeom>
          <a:solidFill>
            <a:srgbClr val="89795E"/>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pic>
        <p:nvPicPr>
          <p:cNvPr id="7" name="Picture 6">
            <a:extLst>
              <a:ext uri="{FF2B5EF4-FFF2-40B4-BE49-F238E27FC236}">
                <a16:creationId xmlns:a16="http://schemas.microsoft.com/office/drawing/2014/main" id="{E480969D-0917-4966-BEA0-D0B66BE643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3405" y="340312"/>
            <a:ext cx="1518164" cy="738210"/>
          </a:xfrm>
          <a:prstGeom prst="rect">
            <a:avLst/>
          </a:prstGeom>
        </p:spPr>
      </p:pic>
      <p:sp>
        <p:nvSpPr>
          <p:cNvPr id="10" name="TextBox 9">
            <a:extLst>
              <a:ext uri="{FF2B5EF4-FFF2-40B4-BE49-F238E27FC236}">
                <a16:creationId xmlns:a16="http://schemas.microsoft.com/office/drawing/2014/main" id="{9D85FC43-C5A7-45C8-ACBD-2DBD28B1D2FF}"/>
              </a:ext>
            </a:extLst>
          </p:cNvPr>
          <p:cNvSpPr txBox="1"/>
          <p:nvPr/>
        </p:nvSpPr>
        <p:spPr>
          <a:xfrm>
            <a:off x="4798646" y="203200"/>
            <a:ext cx="3485662" cy="707886"/>
          </a:xfrm>
          <a:prstGeom prst="rect">
            <a:avLst/>
          </a:prstGeom>
          <a:noFill/>
        </p:spPr>
        <p:txBody>
          <a:bodyPr wrap="square" rtlCol="0">
            <a:spAutoFit/>
          </a:bodyPr>
          <a:lstStyle/>
          <a:p>
            <a:r>
              <a:rPr lang="en-US" altLang="zh-CN" sz="4000" dirty="0">
                <a:solidFill>
                  <a:schemeClr val="bg1"/>
                </a:solidFill>
              </a:rPr>
              <a:t>Principle</a:t>
            </a:r>
            <a:endParaRPr lang="zh-CN" altLang="en-US" sz="4000" dirty="0">
              <a:solidFill>
                <a:schemeClr val="bg1"/>
              </a:solidFill>
            </a:endParaRPr>
          </a:p>
        </p:txBody>
      </p:sp>
      <p:pic>
        <p:nvPicPr>
          <p:cNvPr id="9" name="Picture 8">
            <a:extLst>
              <a:ext uri="{FF2B5EF4-FFF2-40B4-BE49-F238E27FC236}">
                <a16:creationId xmlns:a16="http://schemas.microsoft.com/office/drawing/2014/main" id="{13432D8A-5123-4C18-BB98-51D58F9CC3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753" y="2071982"/>
            <a:ext cx="5060161" cy="3793675"/>
          </a:xfrm>
          <a:prstGeom prst="rect">
            <a:avLst/>
          </a:prstGeom>
        </p:spPr>
      </p:pic>
      <p:sp>
        <p:nvSpPr>
          <p:cNvPr id="5" name="Rectangle 4">
            <a:extLst>
              <a:ext uri="{FF2B5EF4-FFF2-40B4-BE49-F238E27FC236}">
                <a16:creationId xmlns:a16="http://schemas.microsoft.com/office/drawing/2014/main" id="{D7975C21-10B2-4E9F-8BBB-E90F6E0879DF}"/>
              </a:ext>
            </a:extLst>
          </p:cNvPr>
          <p:cNvSpPr/>
          <p:nvPr/>
        </p:nvSpPr>
        <p:spPr>
          <a:xfrm>
            <a:off x="174744" y="6047658"/>
            <a:ext cx="5060162" cy="738664"/>
          </a:xfrm>
          <a:prstGeom prst="rect">
            <a:avLst/>
          </a:prstGeom>
        </p:spPr>
        <p:txBody>
          <a:bodyPr wrap="square">
            <a:spAutoFit/>
          </a:bodyPr>
          <a:lstStyle/>
          <a:p>
            <a:r>
              <a:rPr lang="en-US" altLang="zh-CN" sz="1400" dirty="0" err="1"/>
              <a:t>Zhigang</a:t>
            </a:r>
            <a:r>
              <a:rPr lang="en-US" altLang="zh-CN" sz="1400" dirty="0"/>
              <a:t> Sun and Hao Ying. “A multi-gate time-of-flight technique for estimation of temperature distribution in heated tissue: theory and computer simulation”. </a:t>
            </a:r>
            <a:r>
              <a:rPr lang="en-US" altLang="zh-CN" sz="1400" dirty="0" err="1"/>
              <a:t>Ultrasonics</a:t>
            </a:r>
            <a:r>
              <a:rPr lang="en-US" altLang="zh-CN" sz="1400" dirty="0"/>
              <a:t>, 37(2):107{122, 1999.</a:t>
            </a:r>
          </a:p>
        </p:txBody>
      </p:sp>
      <p:sp>
        <p:nvSpPr>
          <p:cNvPr id="6" name="TextBox 5">
            <a:extLst>
              <a:ext uri="{FF2B5EF4-FFF2-40B4-BE49-F238E27FC236}">
                <a16:creationId xmlns:a16="http://schemas.microsoft.com/office/drawing/2014/main" id="{F36789FC-56B0-425F-8D9E-7FCECD75A953}"/>
              </a:ext>
            </a:extLst>
          </p:cNvPr>
          <p:cNvSpPr txBox="1"/>
          <p:nvPr/>
        </p:nvSpPr>
        <p:spPr>
          <a:xfrm>
            <a:off x="1225998" y="1484708"/>
            <a:ext cx="9921141" cy="584775"/>
          </a:xfrm>
          <a:prstGeom prst="rect">
            <a:avLst/>
          </a:prstGeom>
          <a:noFill/>
        </p:spPr>
        <p:txBody>
          <a:bodyPr wrap="square" rtlCol="0">
            <a:spAutoFit/>
          </a:bodyPr>
          <a:lstStyle/>
          <a:p>
            <a:r>
              <a:rPr lang="en-US" altLang="zh-CN" sz="3200" b="1" dirty="0">
                <a:solidFill>
                  <a:schemeClr val="accent1"/>
                </a:solidFill>
              </a:rPr>
              <a:t>Speed of sound </a:t>
            </a:r>
            <a:r>
              <a:rPr lang="en-US" altLang="zh-CN" sz="3200" b="1" dirty="0"/>
              <a:t>and</a:t>
            </a:r>
            <a:r>
              <a:rPr lang="en-US" altLang="zh-CN" sz="3200" b="1" dirty="0">
                <a:solidFill>
                  <a:schemeClr val="accent1"/>
                </a:solidFill>
              </a:rPr>
              <a:t> attenuation </a:t>
            </a:r>
            <a:r>
              <a:rPr lang="en-US" altLang="zh-CN" sz="3200" b="1" dirty="0"/>
              <a:t>depends on </a:t>
            </a:r>
            <a:r>
              <a:rPr lang="en-US" altLang="zh-CN" sz="3200" b="1" dirty="0">
                <a:solidFill>
                  <a:schemeClr val="accent1"/>
                </a:solidFill>
              </a:rPr>
              <a:t>temperature</a:t>
            </a:r>
            <a:endParaRPr lang="zh-CN" altLang="en-US" sz="3200" b="1" dirty="0">
              <a:solidFill>
                <a:schemeClr val="accent1"/>
              </a:solidFill>
            </a:endParaRPr>
          </a:p>
        </p:txBody>
      </p:sp>
      <p:pic>
        <p:nvPicPr>
          <p:cNvPr id="11" name="Picture 10">
            <a:extLst>
              <a:ext uri="{FF2B5EF4-FFF2-40B4-BE49-F238E27FC236}">
                <a16:creationId xmlns:a16="http://schemas.microsoft.com/office/drawing/2014/main" id="{FAAF8E76-5466-4329-BBB9-2162162F7916}"/>
              </a:ext>
            </a:extLst>
          </p:cNvPr>
          <p:cNvPicPr>
            <a:picLocks noChangeAspect="1"/>
          </p:cNvPicPr>
          <p:nvPr/>
        </p:nvPicPr>
        <p:blipFill rotWithShape="1">
          <a:blip r:embed="rId6">
            <a:extLst>
              <a:ext uri="{28A0092B-C50C-407E-A947-70E740481C1C}">
                <a14:useLocalDpi xmlns:a14="http://schemas.microsoft.com/office/drawing/2010/main" val="0"/>
              </a:ext>
            </a:extLst>
          </a:blip>
          <a:srcRect l="3964"/>
          <a:stretch/>
        </p:blipFill>
        <p:spPr>
          <a:xfrm>
            <a:off x="6400724" y="2071982"/>
            <a:ext cx="4826600" cy="3767932"/>
          </a:xfrm>
          <a:prstGeom prst="rect">
            <a:avLst/>
          </a:prstGeom>
        </p:spPr>
      </p:pic>
      <p:sp>
        <p:nvSpPr>
          <p:cNvPr id="2" name="Rectangle 1">
            <a:extLst>
              <a:ext uri="{FF2B5EF4-FFF2-40B4-BE49-F238E27FC236}">
                <a16:creationId xmlns:a16="http://schemas.microsoft.com/office/drawing/2014/main" id="{C86DE396-37F0-41BF-9957-E9F9A7E747E7}"/>
              </a:ext>
            </a:extLst>
          </p:cNvPr>
          <p:cNvSpPr/>
          <p:nvPr/>
        </p:nvSpPr>
        <p:spPr>
          <a:xfrm>
            <a:off x="5978147" y="5849676"/>
            <a:ext cx="6096000" cy="954107"/>
          </a:xfrm>
          <a:prstGeom prst="rect">
            <a:avLst/>
          </a:prstGeom>
        </p:spPr>
        <p:txBody>
          <a:bodyPr>
            <a:spAutoFit/>
          </a:bodyPr>
          <a:lstStyle/>
          <a:p>
            <a:r>
              <a:rPr lang="en-US" altLang="zh-CN" sz="1400" dirty="0"/>
              <a:t>U </a:t>
            </a:r>
            <a:r>
              <a:rPr lang="en-US" altLang="zh-CN" sz="1400" dirty="0" err="1"/>
              <a:t>Techavipoo</a:t>
            </a:r>
            <a:r>
              <a:rPr lang="en-US" altLang="zh-CN" sz="1400" dirty="0"/>
              <a:t>, T Varghese, Q Chen, TA Stiles, JA </a:t>
            </a:r>
            <a:r>
              <a:rPr lang="en-US" altLang="zh-CN" sz="1400" dirty="0" err="1"/>
              <a:t>Zagzebski</a:t>
            </a:r>
            <a:r>
              <a:rPr lang="en-US" altLang="zh-CN" sz="1400" dirty="0"/>
              <a:t>, and GR Frank. “Temperature dependence of ultrasonic propagation speed and attenuation in excised canine liver tissue measured using transmitted and </a:t>
            </a:r>
            <a:r>
              <a:rPr lang="en-US" altLang="zh-CN" sz="1400" dirty="0" err="1"/>
              <a:t>reected</a:t>
            </a:r>
            <a:r>
              <a:rPr lang="en-US" altLang="zh-CN" sz="1400" dirty="0"/>
              <a:t> pulses”. The Journal of the Acoustical Society of America, 115(6):2859{2865, 2004.</a:t>
            </a:r>
          </a:p>
        </p:txBody>
      </p:sp>
    </p:spTree>
    <p:extLst>
      <p:ext uri="{BB962C8B-B14F-4D97-AF65-F5344CB8AC3E}">
        <p14:creationId xmlns:p14="http://schemas.microsoft.com/office/powerpoint/2010/main" val="12596872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547</TotalTime>
  <Words>1760</Words>
  <Application>Microsoft Office PowerPoint</Application>
  <PresentationFormat>Widescreen</PresentationFormat>
  <Paragraphs>229</Paragraphs>
  <Slides>18</Slides>
  <Notes>18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Gentona Book</vt:lpstr>
      <vt:lpstr>Quadon</vt:lpstr>
      <vt:lpstr>Arial</vt:lpstr>
      <vt:lpstr>Calibri</vt:lpstr>
      <vt:lpstr>Calibri Light</vt:lpstr>
      <vt:lpstr>Office Theme</vt:lpstr>
      <vt:lpstr>Thermal Imaging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Microsoft Office User</dc:creator>
  <cp:lastModifiedBy>Changfan Chen</cp:lastModifiedBy>
  <cp:revision>103</cp:revision>
  <dcterms:created xsi:type="dcterms:W3CDTF">2016-05-24T18:12:17Z</dcterms:created>
  <dcterms:modified xsi:type="dcterms:W3CDTF">2019-02-26T13:20:59Z</dcterms:modified>
</cp:coreProperties>
</file>