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75" r:id="rId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B4FD"/>
    <a:srgbClr val="CCCCFF"/>
    <a:srgbClr val="9999FF"/>
    <a:srgbClr val="FFCCCC"/>
    <a:srgbClr val="99CCFF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6" d="100"/>
          <a:sy n="106" d="100"/>
        </p:scale>
        <p:origin x="-104" y="-5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handoutMaster" Target="handoutMasters/handoutMaster1.xml"/><Relationship Id="rId5" Type="http://schemas.openxmlformats.org/officeDocument/2006/relationships/printerSettings" Target="printerSettings/printerSettings1.bin"/><Relationship Id="rId6" Type="http://schemas.openxmlformats.org/officeDocument/2006/relationships/presProps" Target="presProps.xml"/><Relationship Id="rId7" Type="http://schemas.openxmlformats.org/officeDocument/2006/relationships/viewProps" Target="viewProps.xml"/><Relationship Id="rId8" Type="http://schemas.openxmlformats.org/officeDocument/2006/relationships/theme" Target="theme/theme1.xml"/><Relationship Id="rId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512CACE-AF88-ED49-8F85-D65AFFF2FC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241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-107" charset="0"/>
              </a:defRPr>
            </a:lvl1pPr>
          </a:lstStyle>
          <a:p>
            <a:pPr>
              <a:defRPr/>
            </a:pPr>
            <a:fld id="{6F6788FD-083D-3B4A-BCEA-C6203DCA56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107" charset="-128"/>
        <a:cs typeface="ＭＳ Ｐゴシック" pitchFamily="-107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6172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6172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1028" name="Group 12"/>
          <p:cNvGrpSpPr>
            <a:grpSpLocks/>
          </p:cNvGrpSpPr>
          <p:nvPr/>
        </p:nvGrpSpPr>
        <p:grpSpPr bwMode="auto">
          <a:xfrm>
            <a:off x="3302000" y="6477000"/>
            <a:ext cx="5842000" cy="381000"/>
            <a:chOff x="2080" y="4080"/>
            <a:chExt cx="3680" cy="240"/>
          </a:xfrm>
        </p:grpSpPr>
        <p:pic>
          <p:nvPicPr>
            <p:cNvPr id="1030" name="Picture 13" descr="ERCLogoSmallColor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5589" y="4080"/>
              <a:ext cx="171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8" name="Text Box 14"/>
            <p:cNvSpPr txBox="1">
              <a:spLocks noChangeArrowheads="1"/>
            </p:cNvSpPr>
            <p:nvPr/>
          </p:nvSpPr>
          <p:spPr bwMode="auto">
            <a:xfrm>
              <a:off x="2080" y="4118"/>
              <a:ext cx="3488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>
                <a:defRPr/>
              </a:pPr>
              <a:r>
                <a:rPr lang="en-US" sz="1000" b="1">
                  <a:solidFill>
                    <a:schemeClr val="bg2"/>
                  </a:solidFill>
                  <a:latin typeface="Arial" pitchFamily="-107" charset="0"/>
                </a:rPr>
                <a:t>Engineering Research Center for Computer Integrated Surgical Systems and Technology</a:t>
              </a:r>
            </a:p>
          </p:txBody>
        </p:sp>
      </p:grpSp>
      <p:sp>
        <p:nvSpPr>
          <p:cNvPr id="1040" name="Text Box 16"/>
          <p:cNvSpPr txBox="1">
            <a:spLocks noChangeArrowheads="1"/>
          </p:cNvSpPr>
          <p:nvPr/>
        </p:nvSpPr>
        <p:spPr bwMode="auto">
          <a:xfrm>
            <a:off x="0" y="6430963"/>
            <a:ext cx="373380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marL="341313" indent="-341313">
              <a:defRPr/>
            </a:pPr>
            <a:fld id="{AC6DEC11-5E03-2848-BAEE-A26AD718E783}" type="slidenum">
              <a:rPr lang="en-US" sz="1200" b="1">
                <a:latin typeface="Arial" pitchFamily="-107" charset="0"/>
              </a:rPr>
              <a:pPr marL="341313" indent="-341313">
                <a:defRPr/>
              </a:pPr>
              <a:t>‹#›</a:t>
            </a:fld>
            <a:r>
              <a:rPr lang="en-US" sz="1200" b="1" dirty="0">
                <a:latin typeface="Arial" pitchFamily="-107" charset="0"/>
              </a:rPr>
              <a:t>	</a:t>
            </a:r>
            <a:r>
              <a:rPr lang="en-US" sz="1000" dirty="0">
                <a:latin typeface="Times New Roman" pitchFamily="-107" charset="0"/>
              </a:rPr>
              <a:t>600.446/646 CIS2 Spring 2017</a:t>
            </a:r>
          </a:p>
          <a:p>
            <a:pPr marL="341313" indent="-341313">
              <a:defRPr/>
            </a:pPr>
            <a:r>
              <a:rPr lang="en-US" sz="1000" dirty="0">
                <a:latin typeface="Times New Roman" pitchFamily="-107" charset="0"/>
              </a:rPr>
              <a:t>	Copyright © R. H. Taylor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ＭＳ Ｐゴシック" pitchFamily="-107" charset="-128"/>
          <a:cs typeface="ＭＳ Ｐゴシック" pitchFamily="-107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  <a:ea typeface="ＭＳ Ｐゴシック" pitchFamily="-107" charset="-128"/>
          <a:cs typeface="ＭＳ Ｐゴシック" pitchFamily="-107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Arial" pitchFamily="-65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-107" charset="-128"/>
          <a:cs typeface="ＭＳ Ｐゴシック" pitchFamily="-107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pitchFamily="-65" charset="-128"/>
        </a:defRPr>
      </a:lvl2pPr>
      <a:lvl3pPr marL="108585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42875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17716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2288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6pPr>
      <a:lvl7pPr marL="26860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7pPr>
      <a:lvl8pPr marL="31432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8pPr>
      <a:lvl9pPr marL="360045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dnarrow@sonavex.com" TargetMode="External"/><Relationship Id="rId4" Type="http://schemas.openxmlformats.org/officeDocument/2006/relationships/image" Target="../media/image2.JPG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hyperlink" Target="mailto:alang@sonavex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610600" cy="609600"/>
          </a:xfrm>
        </p:spPr>
        <p:txBody>
          <a:bodyPr/>
          <a:lstStyle/>
          <a:p>
            <a:r>
              <a:rPr lang="en-US" sz="2000" dirty="0">
                <a:solidFill>
                  <a:srgbClr val="0000FF"/>
                </a:solidFill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Development of a Doppler Ultrasound Simulation Environment Using Field II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8153400" cy="5486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The motivation of this work is to guide detection of potentially catastrophic post-operative blood clots. This project involves simulating clinical flow systems to aid in ultrasound-based methods of detecting thromboses. </a:t>
            </a:r>
            <a:endParaRPr lang="en-US" sz="18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What Students Will Do: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Learn Field II ultrasound simulation software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Develop test environments to represent various anatomies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Model appearance of </a:t>
            </a:r>
            <a:r>
              <a:rPr lang="en-US" sz="18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Sonavex’s</a:t>
            </a: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EchoMark fiducial implant 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Opportunity to validate results with phantom and/or animal data using ultrasound scanner </a:t>
            </a: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Deliverables: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</a:rPr>
              <a:t>Measure flow rates in healthy and clotted models</a:t>
            </a:r>
          </a:p>
          <a:p>
            <a:pPr lvl="1">
              <a:lnSpc>
                <a:spcPct val="90000"/>
              </a:lnSpc>
            </a:pPr>
            <a:r>
              <a:rPr lang="en-US" sz="18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Create test environments</a:t>
            </a:r>
            <a:endParaRPr lang="en-US" sz="1800" dirty="0">
              <a:latin typeface="Verdana" pitchFamily="1" charset="0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Size group: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2-3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Skills: </a:t>
            </a:r>
            <a:r>
              <a:rPr lang="en-US" sz="1900" dirty="0" err="1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Matlab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, fundamental interest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	in or experience with ultrasound</a:t>
            </a:r>
            <a:endParaRPr lang="en-US" sz="1800" b="1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>
              <a:lnSpc>
                <a:spcPct val="90000"/>
              </a:lnSpc>
            </a:pPr>
            <a:r>
              <a:rPr lang="en-US" sz="1900" b="1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Mentors: 	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Andrew Lang, PhD –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  <a:hlinkClick r:id="rId2"/>
              </a:rPr>
              <a:t>alang@sonavex.com</a:t>
            </a:r>
            <a:endParaRPr lang="en-US" sz="1900" dirty="0">
              <a:latin typeface="Verdana" pitchFamily="1" charset="0"/>
              <a:ea typeface="ＭＳ Ｐゴシック" pitchFamily="1" charset="-128"/>
              <a:cs typeface="ＭＳ Ｐゴシック" pitchFamily="1" charset="-128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		David Narrow – 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  <a:hlinkClick r:id="rId3"/>
              </a:rPr>
              <a:t>dnarrow@sonavex.com</a:t>
            </a:r>
            <a:r>
              <a:rPr lang="en-US" sz="1900" dirty="0">
                <a:latin typeface="Verdana" pitchFamily="1" charset="0"/>
                <a:ea typeface="ＭＳ Ｐゴシック" pitchFamily="1" charset="-128"/>
                <a:cs typeface="ＭＳ Ｐゴシック" pitchFamily="1" charset="-128"/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35834" t="32500" r="34166" b="31250"/>
          <a:stretch/>
        </p:blipFill>
        <p:spPr>
          <a:xfrm>
            <a:off x="5715000" y="4419600"/>
            <a:ext cx="1219200" cy="98213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6600" y="4419600"/>
            <a:ext cx="1784414" cy="12954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S-Lecture">
  <a:themeElements>
    <a:clrScheme name="CIS-Lectur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IS-Lec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</a:defRPr>
        </a:defPPr>
      </a:lstStyle>
    </a:lnDef>
  </a:objectDefaults>
  <a:extraClrSchemeLst>
    <a:extraClrScheme>
      <a:clrScheme name="CIS-Lectur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S-Lectur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S-Lectur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CIS-Lecture</Template>
  <TotalTime>5977</TotalTime>
  <Words>110</Words>
  <Application>Microsoft Macintosh PowerPoint</Application>
  <PresentationFormat>On-screen Show (4:3)</PresentationFormat>
  <Paragraphs>15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CIS-Lecture</vt:lpstr>
      <vt:lpstr>Development of a Doppler Ultrasound Simulation Environment Using Field II</vt:lpstr>
    </vt:vector>
  </TitlesOfParts>
  <Company>Johns Hopkins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Possible projects (examples)</dc:title>
  <dc:creator>R. H. Taylor</dc:creator>
  <cp:lastModifiedBy>Russell Taylor</cp:lastModifiedBy>
  <cp:revision>72</cp:revision>
  <cp:lastPrinted>1998-01-12T19:42:20Z</cp:lastPrinted>
  <dcterms:created xsi:type="dcterms:W3CDTF">2014-01-14T11:21:36Z</dcterms:created>
  <dcterms:modified xsi:type="dcterms:W3CDTF">2017-01-28T21:10:18Z</dcterms:modified>
</cp:coreProperties>
</file>