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279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416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AF6D-A730-401E-938D-2A84BCF75C9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992D-8F8B-463F-A3AD-08C8BA07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992D-8F8B-463F-A3AD-08C8BA07DA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992D-8F8B-463F-A3AD-08C8BA07DA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992D-8F8B-463F-A3AD-08C8BA07DA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CDC3-BCD8-4F48-BC7D-8BEA718795A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0208" cy="11430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Building an immersive VR/AR educational platform for patients undergoing radiotherapy for pancreatic cancer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Background</a:t>
            </a:r>
          </a:p>
          <a:p>
            <a:pPr lvl="1"/>
            <a:r>
              <a:rPr lang="en-US" dirty="0"/>
              <a:t>Pancreatic cancer is a devastating disease with a 5 </a:t>
            </a:r>
            <a:r>
              <a:rPr lang="en-US" dirty="0" err="1"/>
              <a:t>yr</a:t>
            </a:r>
            <a:r>
              <a:rPr lang="en-US" dirty="0"/>
              <a:t> survival &lt;5%</a:t>
            </a:r>
          </a:p>
          <a:p>
            <a:pPr lvl="1"/>
            <a:r>
              <a:rPr lang="en-US" dirty="0"/>
              <a:t>Radiation represents a critical tool to help downstage tumors to allow surgical removal</a:t>
            </a:r>
          </a:p>
          <a:p>
            <a:pPr lvl="1"/>
            <a:r>
              <a:rPr lang="en-US" dirty="0"/>
              <a:t>Delivery of radiation is challenging due to the proximity of exquisitely radio-sensitive bowel and motion of the tumor with respiration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1981200"/>
            <a:ext cx="4643009" cy="2008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905" y="4096814"/>
            <a:ext cx="2349703" cy="193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247" y="4087006"/>
            <a:ext cx="2266382" cy="19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5029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Background</a:t>
            </a:r>
          </a:p>
          <a:p>
            <a:pPr lvl="1"/>
            <a:r>
              <a:rPr lang="en-US" dirty="0"/>
              <a:t>Techniques to reduce tumor motion are available but require significant patient engagement and comprehension of a complex workflow</a:t>
            </a:r>
          </a:p>
          <a:p>
            <a:pPr lvl="1"/>
            <a:r>
              <a:rPr lang="en-US" b="1" dirty="0"/>
              <a:t>VR/AR technology could significantly improve success of motion management techniques</a:t>
            </a:r>
          </a:p>
          <a:p>
            <a:pPr lvl="1"/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56246A-3D35-944B-A1F5-F9B3BDD7D7F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76200"/>
            <a:ext cx="8910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Building an immersive VR/AR educational platform for patients undergoing radiotherapy for pancreatic cancer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A0EC9-20A0-9F45-B060-8F244FE2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276607"/>
            <a:ext cx="3048000" cy="2276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9C1647-7D0C-5C4C-806E-B04DEAFA0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295400"/>
            <a:ext cx="3048000" cy="29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What students will do/Deliverables</a:t>
            </a:r>
          </a:p>
          <a:p>
            <a:pPr lvl="1"/>
            <a:r>
              <a:rPr lang="en-US" dirty="0"/>
              <a:t>Program transfer of user-friendly breath-hold signal to AR/VR headset for use during radiation simulation and during radiation treatment</a:t>
            </a:r>
          </a:p>
          <a:p>
            <a:pPr lvl="1"/>
            <a:r>
              <a:rPr lang="en-US" dirty="0"/>
              <a:t>Develop educational AR/VR patient experience for use during patient consultation </a:t>
            </a:r>
          </a:p>
          <a:p>
            <a:pPr lvl="1"/>
            <a:r>
              <a:rPr lang="en-US" dirty="0"/>
              <a:t>There is the potential to do more depending on experience and time – to develop a VR experience patients can immerse in to practice their motion management techniques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Size group: </a:t>
            </a:r>
            <a:r>
              <a:rPr lang="en-US" dirty="0"/>
              <a:t>1-3 students</a:t>
            </a:r>
          </a:p>
          <a:p>
            <a:endParaRPr lang="en-US" b="1" dirty="0"/>
          </a:p>
          <a:p>
            <a:r>
              <a:rPr lang="en-US" b="1" dirty="0"/>
              <a:t>Skill</a:t>
            </a:r>
          </a:p>
          <a:p>
            <a:pPr lvl="1"/>
            <a:r>
              <a:rPr lang="en-US" dirty="0"/>
              <a:t>Programming experience</a:t>
            </a:r>
          </a:p>
          <a:p>
            <a:pPr lvl="1"/>
            <a:r>
              <a:rPr lang="en-US" dirty="0"/>
              <a:t>Experience with AR/VR </a:t>
            </a:r>
          </a:p>
          <a:p>
            <a:pPr marL="457200" lvl="1" indent="0">
              <a:buNone/>
            </a:pPr>
            <a:r>
              <a:rPr lang="en-US" dirty="0"/>
              <a:t>      platforms would be </a:t>
            </a:r>
            <a:r>
              <a:rPr lang="en-US" dirty="0" smtClean="0"/>
              <a:t>helpful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Mentors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Amol </a:t>
            </a:r>
            <a:r>
              <a:rPr lang="en-US" dirty="0" smtClean="0"/>
              <a:t>Narang, </a:t>
            </a:r>
            <a:r>
              <a:rPr lang="en-US" dirty="0" smtClean="0"/>
              <a:t>MD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anarang2@jhmi.edu</a:t>
            </a:r>
            <a:endParaRPr lang="en-US" b="1" dirty="0" smtClean="0"/>
          </a:p>
          <a:p>
            <a:pPr lvl="1"/>
            <a:r>
              <a:rPr lang="en-US" dirty="0" smtClean="0"/>
              <a:t>Ken </a:t>
            </a:r>
            <a:r>
              <a:rPr lang="en-US" dirty="0"/>
              <a:t>Wang, </a:t>
            </a:r>
            <a:r>
              <a:rPr lang="en-US" dirty="0" smtClean="0"/>
              <a:t>PhD</a:t>
            </a:r>
          </a:p>
          <a:p>
            <a:pPr lvl="1"/>
            <a:r>
              <a:rPr lang="en-US" dirty="0" smtClean="0"/>
              <a:t>Sarah-Han-Oh</a:t>
            </a:r>
            <a:r>
              <a:rPr lang="en-US" dirty="0"/>
              <a:t>, </a:t>
            </a:r>
            <a:r>
              <a:rPr lang="en-US" dirty="0" smtClean="0"/>
              <a:t>PhD</a:t>
            </a:r>
          </a:p>
          <a:p>
            <a:pPr lvl="1"/>
            <a:r>
              <a:rPr lang="en-US" dirty="0" smtClean="0"/>
              <a:t>Colin </a:t>
            </a:r>
            <a:r>
              <a:rPr lang="en-US" dirty="0"/>
              <a:t>Hill, MD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5A2BB-2B74-014A-8EBA-EB030AA34A91}"/>
              </a:ext>
            </a:extLst>
          </p:cNvPr>
          <p:cNvSpPr/>
          <p:nvPr/>
        </p:nvSpPr>
        <p:spPr>
          <a:xfrm>
            <a:off x="5334000" y="3667780"/>
            <a:ext cx="32044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PATIENTCRAFT?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7383D7-7B24-C54D-A058-39CFBE95CDD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76200"/>
            <a:ext cx="8910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Building an immersive VR/AR educational platform for patients undergoing radiotherapy for pancreatic cancer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66954-858C-B74C-9BFA-E933CAB0BF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57500"/>
            <a:ext cx="4719208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32" y="5181600"/>
            <a:ext cx="3537668" cy="1615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649" y="5175583"/>
            <a:ext cx="2407151" cy="16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216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Verdana</vt:lpstr>
      <vt:lpstr>Office Theme</vt:lpstr>
      <vt:lpstr>Building an immersive VR/AR educational platform for patients undergoing radiotherapy for pancreatic cancer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Identification of Critical Organ Subregions for Refined Dose-Toxicity Analysis in Radiotherapy</dc:title>
  <dc:creator>Scott Robertson</dc:creator>
  <cp:lastModifiedBy>Amol Narang</cp:lastModifiedBy>
  <cp:revision>41</cp:revision>
  <dcterms:created xsi:type="dcterms:W3CDTF">2014-01-16T13:12:37Z</dcterms:created>
  <dcterms:modified xsi:type="dcterms:W3CDTF">2020-01-30T20:06:31Z</dcterms:modified>
</cp:coreProperties>
</file>