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embeddedFontLst>
    <p:embeddedFont>
      <p:font typeface="Nunito"/>
      <p:regular r:id="rId24"/>
      <p:bold r:id="rId25"/>
      <p:italic r:id="rId26"/>
      <p:boldItalic r:id="rId27"/>
    </p:embeddedFont>
    <p:embeddedFont>
      <p:font typeface="Arial Narrow"/>
      <p:regular r:id="rId28"/>
      <p:bold r:id="rId29"/>
      <p:italic r:id="rId30"/>
      <p:boldItalic r:id="rId31"/>
    </p:embeddedFon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1050">
          <p15:clr>
            <a:srgbClr val="A4A3A4"/>
          </p15:clr>
        </p15:guide>
      </p15:sldGuideLst>
    </p:ext>
    <p:ext uri="http://customooxmlschemas.google.com/">
      <go:slidesCustomData xmlns:go="http://customooxmlschemas.google.com/" r:id="rId33" roundtripDataSignature="AMtx7min+WxzS1qEhxJsn9INHV6c5L0n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747002-230D-40B6-95CD-BA6BE186494F}">
  <a:tblStyle styleId="{59747002-230D-40B6-95CD-BA6BE186494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05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ArialNarrow-regular.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Italic.fntdata"/><Relationship Id="rId30" Type="http://schemas.openxmlformats.org/officeDocument/2006/relationships/font" Target="fonts/ArialNarrow-italic.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ArialBlack-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alibri"/>
              <a:buNone/>
            </a:pPr>
            <a:r>
              <a:t/>
            </a:r>
            <a:endParaRPr sz="1500">
              <a:solidFill>
                <a:schemeClr val="dk1"/>
              </a:solidFill>
              <a:latin typeface="Calibri"/>
              <a:ea typeface="Calibri"/>
              <a:cs typeface="Calibri"/>
              <a:sym typeface="Calibri"/>
            </a:endParaRPr>
          </a:p>
        </p:txBody>
      </p:sp>
      <p:sp>
        <p:nvSpPr>
          <p:cNvPr id="39" name="Google Shape;3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fcbeb3d07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600">
                <a:latin typeface="Nunito"/>
                <a:ea typeface="Nunito"/>
                <a:cs typeface="Nunito"/>
                <a:sym typeface="Nunito"/>
              </a:rPr>
              <a:t>The most important dependency is of course the other UR5 robot. We asked peter, it’s not functioning,</a:t>
            </a:r>
            <a:r>
              <a:rPr b="1" lang="en-US">
                <a:latin typeface="Arial"/>
                <a:ea typeface="Arial"/>
                <a:cs typeface="Arial"/>
                <a:sym typeface="Arial"/>
              </a:rPr>
              <a:t>no Warranty service</a:t>
            </a:r>
            <a:r>
              <a:rPr lang="en-US" sz="1600">
                <a:latin typeface="Nunito"/>
                <a:ea typeface="Nunito"/>
                <a:cs typeface="Nunito"/>
                <a:sym typeface="Nunito"/>
              </a:rPr>
              <a:t>, Dr.leonard ,try to get one from wyman building. Also, there is a new purchase order on UR5.</a:t>
            </a:r>
            <a:r>
              <a:rPr b="1" lang="en-US">
                <a:latin typeface="Arial"/>
                <a:ea typeface="Arial"/>
                <a:cs typeface="Arial"/>
                <a:sym typeface="Arial"/>
              </a:rPr>
              <a:t>Peter- expired/Simmon?/new, Dr. Taylor</a:t>
            </a:r>
            <a:endParaRPr sz="1600">
              <a:latin typeface="Nunito"/>
              <a:ea typeface="Nunito"/>
              <a:cs typeface="Nunito"/>
              <a:sym typeface="Nunito"/>
            </a:endParaRPr>
          </a:p>
          <a:p>
            <a:pPr indent="0" lvl="0" marL="0" rtl="0" algn="l">
              <a:lnSpc>
                <a:spcPct val="115000"/>
              </a:lnSpc>
              <a:spcBef>
                <a:spcPts val="1200"/>
              </a:spcBef>
              <a:spcAft>
                <a:spcPts val="0"/>
              </a:spcAft>
              <a:buClr>
                <a:schemeClr val="dk1"/>
              </a:buClr>
              <a:buSzPts val="1100"/>
              <a:buFont typeface="Arial"/>
              <a:buNone/>
            </a:pPr>
            <a:r>
              <a:rPr lang="en-US" sz="1600">
                <a:latin typeface="Nunito"/>
                <a:ea typeface="Nunito"/>
                <a:cs typeface="Nunito"/>
                <a:sym typeface="Nunito"/>
              </a:rPr>
              <a:t>Another challenging dependency is we may need to find a second force sensor that have a frequency above 30Hz to achieve smoother motion. And we need to 3D print an adapter or fixture for the sensor to be mounted on the robot arm. i am asking a quote from robotiq about this sensor shown in the chart. </a:t>
            </a:r>
            <a:endParaRPr sz="1600">
              <a:latin typeface="Nunito"/>
              <a:ea typeface="Nunito"/>
              <a:cs typeface="Nunito"/>
              <a:sym typeface="Nunito"/>
            </a:endParaRPr>
          </a:p>
          <a:p>
            <a:pPr indent="0" lvl="0" marL="0" rtl="0" algn="l">
              <a:lnSpc>
                <a:spcPct val="115000"/>
              </a:lnSpc>
              <a:spcBef>
                <a:spcPts val="1200"/>
              </a:spcBef>
              <a:spcAft>
                <a:spcPts val="0"/>
              </a:spcAft>
              <a:buClr>
                <a:schemeClr val="dk1"/>
              </a:buClr>
              <a:buSzPts val="1100"/>
              <a:buFont typeface="Arial"/>
              <a:buNone/>
            </a:pPr>
            <a:r>
              <a:rPr lang="en-US" sz="1600">
                <a:latin typeface="Nunito"/>
                <a:ea typeface="Nunito"/>
                <a:cs typeface="Nunito"/>
                <a:sym typeface="Nunito"/>
              </a:rPr>
              <a:t> And we have backup plans for these in the later slides .</a:t>
            </a:r>
            <a:endParaRPr sz="1600">
              <a:latin typeface="Nunito"/>
              <a:ea typeface="Nunito"/>
              <a:cs typeface="Nunito"/>
              <a:sym typeface="Nunito"/>
            </a:endParaRPr>
          </a:p>
          <a:p>
            <a:pPr indent="0" lvl="0" marL="0" rtl="0" algn="l">
              <a:spcBef>
                <a:spcPts val="1200"/>
              </a:spcBef>
              <a:spcAft>
                <a:spcPts val="0"/>
              </a:spcAft>
              <a:buNone/>
            </a:pPr>
            <a:r>
              <a:t/>
            </a:r>
            <a:endParaRPr/>
          </a:p>
        </p:txBody>
      </p:sp>
      <p:sp>
        <p:nvSpPr>
          <p:cNvPr id="132" name="Google Shape;132;g20fcbeb3d0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0fcbeb3d07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en-US" sz="1600">
                <a:latin typeface="Nunito"/>
                <a:ea typeface="Nunito"/>
                <a:cs typeface="Nunito"/>
                <a:sym typeface="Nunito"/>
              </a:rPr>
              <a:t>This is our timeline, the orange represents the expected deliverables and red represents the maximum deliverables.</a:t>
            </a:r>
            <a:endParaRPr/>
          </a:p>
        </p:txBody>
      </p:sp>
      <p:sp>
        <p:nvSpPr>
          <p:cNvPr id="139" name="Google Shape;139;g20fcbeb3d0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0fcbeb3d07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600">
                <a:latin typeface="Nunito"/>
                <a:ea typeface="Nunito"/>
                <a:cs typeface="Nunito"/>
                <a:sym typeface="Nunito"/>
              </a:rPr>
              <a:t>Here is a chart of the timeline. Most of the responsibilities are assigned to all of us since the calibration requires lot of repeated work, and we need to study the previous algorithm and working on that together, but we also have one person or two who will be responsible for specific checkpoints.</a:t>
            </a:r>
            <a:endParaRPr sz="1600">
              <a:latin typeface="Nunito"/>
              <a:ea typeface="Nunito"/>
              <a:cs typeface="Nunito"/>
              <a:sym typeface="Nunito"/>
            </a:endParaRPr>
          </a:p>
          <a:p>
            <a:pPr indent="0" lvl="0" marL="0" rtl="0" algn="l">
              <a:spcBef>
                <a:spcPts val="1200"/>
              </a:spcBef>
              <a:spcAft>
                <a:spcPts val="0"/>
              </a:spcAft>
              <a:buNone/>
            </a:pPr>
            <a:r>
              <a:rPr lang="en-US" sz="1400">
                <a:latin typeface="Arial"/>
                <a:ea typeface="Arial"/>
                <a:cs typeface="Arial"/>
                <a:sym typeface="Arial"/>
              </a:rPr>
              <a:t>Backup Plan: 1.If the other </a:t>
            </a:r>
            <a:r>
              <a:rPr lang="en-US" sz="1400" u="sng">
                <a:latin typeface="Arial"/>
                <a:ea typeface="Arial"/>
                <a:cs typeface="Arial"/>
                <a:sym typeface="Arial"/>
              </a:rPr>
              <a:t>UR5 arrives late</a:t>
            </a:r>
            <a:r>
              <a:rPr lang="en-US" sz="1400">
                <a:latin typeface="Arial"/>
                <a:ea typeface="Arial"/>
                <a:cs typeface="Arial"/>
                <a:sym typeface="Arial"/>
              </a:rPr>
              <a:t>r than the estimated date, then "Dual Robot Installation" needs to be delayed and our group will perform </a:t>
            </a:r>
            <a:r>
              <a:rPr lang="en-US" sz="1400" u="sng">
                <a:latin typeface="Arial"/>
                <a:ea typeface="Arial"/>
                <a:cs typeface="Arial"/>
                <a:sym typeface="Arial"/>
              </a:rPr>
              <a:t>end-effector to US probe Calibration</a:t>
            </a:r>
            <a:r>
              <a:rPr lang="en-US" sz="1400">
                <a:latin typeface="Arial"/>
                <a:ea typeface="Arial"/>
                <a:cs typeface="Arial"/>
                <a:sym typeface="Arial"/>
              </a:rPr>
              <a:t> and may start </a:t>
            </a:r>
            <a:r>
              <a:rPr lang="en-US" sz="1400" u="sng">
                <a:latin typeface="Arial"/>
                <a:ea typeface="Arial"/>
                <a:cs typeface="Arial"/>
                <a:sym typeface="Arial"/>
              </a:rPr>
              <a:t>implementing Virtual Fixture Simulation towards one robot arm</a:t>
            </a:r>
            <a:r>
              <a:rPr lang="en-US" sz="1400">
                <a:latin typeface="Arial"/>
                <a:ea typeface="Arial"/>
                <a:cs typeface="Arial"/>
                <a:sym typeface="Arial"/>
              </a:rPr>
              <a:t>..</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 2. If </a:t>
            </a:r>
            <a:r>
              <a:rPr lang="en-US" sz="1400" u="sng">
                <a:latin typeface="Arial"/>
                <a:ea typeface="Arial"/>
                <a:cs typeface="Arial"/>
                <a:sym typeface="Arial"/>
              </a:rPr>
              <a:t>can’t get the second force sensor</a:t>
            </a:r>
            <a:r>
              <a:rPr lang="en-US" sz="1400">
                <a:latin typeface="Arial"/>
                <a:ea typeface="Arial"/>
                <a:cs typeface="Arial"/>
                <a:sym typeface="Arial"/>
              </a:rPr>
              <a:t>, considering using only one sensor with </a:t>
            </a:r>
            <a:r>
              <a:rPr lang="en-US" sz="1400" u="sng">
                <a:latin typeface="Arial"/>
                <a:ea typeface="Arial"/>
                <a:cs typeface="Arial"/>
                <a:sym typeface="Arial"/>
              </a:rPr>
              <a:t>Kalman Filtering</a:t>
            </a:r>
            <a:r>
              <a:rPr lang="en-US" sz="1400">
                <a:latin typeface="Arial"/>
                <a:ea typeface="Arial"/>
                <a:cs typeface="Arial"/>
                <a:sym typeface="Arial"/>
              </a:rPr>
              <a:t>. </a:t>
            </a:r>
            <a:endParaRPr sz="1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Nunito"/>
              <a:ea typeface="Nunito"/>
              <a:cs typeface="Nunito"/>
              <a:sym typeface="Nunito"/>
            </a:endParaRPr>
          </a:p>
          <a:p>
            <a:pPr indent="0" lvl="0" marL="0" rtl="0" algn="l">
              <a:spcBef>
                <a:spcPts val="1200"/>
              </a:spcBef>
              <a:spcAft>
                <a:spcPts val="0"/>
              </a:spcAft>
              <a:buNone/>
            </a:pPr>
            <a:r>
              <a:t/>
            </a:r>
            <a:endParaRPr/>
          </a:p>
        </p:txBody>
      </p:sp>
      <p:sp>
        <p:nvSpPr>
          <p:cNvPr id="146" name="Google Shape;146;g20fcbeb3d07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fcbeb3d07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600">
                <a:latin typeface="Nunito"/>
                <a:ea typeface="Nunito"/>
                <a:cs typeface="Nunito"/>
                <a:sym typeface="Nunito"/>
              </a:rPr>
              <a:t>We have these tools for documentation.</a:t>
            </a:r>
            <a:endParaRPr sz="1600">
              <a:latin typeface="Nunito"/>
              <a:ea typeface="Nunito"/>
              <a:cs typeface="Nunito"/>
              <a:sym typeface="Nunito"/>
            </a:endParaRPr>
          </a:p>
          <a:p>
            <a:pPr indent="0" lvl="0" marL="0" rtl="0" algn="l">
              <a:lnSpc>
                <a:spcPct val="115000"/>
              </a:lnSpc>
              <a:spcBef>
                <a:spcPts val="1200"/>
              </a:spcBef>
              <a:spcAft>
                <a:spcPts val="0"/>
              </a:spcAft>
              <a:buClr>
                <a:schemeClr val="dk1"/>
              </a:buClr>
              <a:buSzPts val="1100"/>
              <a:buFont typeface="Arial"/>
              <a:buNone/>
            </a:pPr>
            <a:r>
              <a:rPr lang="en-US" sz="1600">
                <a:latin typeface="Nunito"/>
                <a:ea typeface="Nunito"/>
                <a:cs typeface="Nunito"/>
                <a:sym typeface="Nunito"/>
              </a:rPr>
              <a:t>For communication we will have a weekly meeting with our mentors and Two meetings with team members per week. And every checkpoint will be considered finished after it gains approval on both meetings.</a:t>
            </a:r>
            <a:endParaRPr sz="1600">
              <a:latin typeface="Nunito"/>
              <a:ea typeface="Nunito"/>
              <a:cs typeface="Nunito"/>
              <a:sym typeface="Nunito"/>
            </a:endParaRPr>
          </a:p>
          <a:p>
            <a:pPr indent="0" lvl="0" marL="0" rtl="0" algn="l">
              <a:lnSpc>
                <a:spcPct val="115000"/>
              </a:lnSpc>
              <a:spcBef>
                <a:spcPts val="1200"/>
              </a:spcBef>
              <a:spcAft>
                <a:spcPts val="0"/>
              </a:spcAft>
              <a:buClr>
                <a:schemeClr val="dk1"/>
              </a:buClr>
              <a:buSzPts val="1100"/>
              <a:buFont typeface="Arial"/>
              <a:buNone/>
            </a:pPr>
            <a:r>
              <a:rPr lang="en-US" sz="1600">
                <a:latin typeface="Nunito"/>
                <a:ea typeface="Nunito"/>
                <a:cs typeface="Nunito"/>
                <a:sym typeface="Nunito"/>
              </a:rPr>
              <a:t>And all the coding will be written in a shared Github repository and be viewed on a weekly basis to ensure project interfaces.</a:t>
            </a:r>
            <a:endParaRPr sz="1600">
              <a:latin typeface="Nunito"/>
              <a:ea typeface="Nunito"/>
              <a:cs typeface="Nunito"/>
              <a:sym typeface="Nunito"/>
            </a:endParaRPr>
          </a:p>
          <a:p>
            <a:pPr indent="0" lvl="0" marL="0" rtl="0" algn="l">
              <a:spcBef>
                <a:spcPts val="1200"/>
              </a:spcBef>
              <a:spcAft>
                <a:spcPts val="0"/>
              </a:spcAft>
              <a:buNone/>
            </a:pPr>
            <a:r>
              <a:t/>
            </a:r>
            <a:endParaRPr/>
          </a:p>
        </p:txBody>
      </p:sp>
      <p:sp>
        <p:nvSpPr>
          <p:cNvPr id="154" name="Google Shape;154;g20fcbeb3d07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0fcbeb3d07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20fcbeb3d07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fcbeb3d07_2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0fcbeb3d07_2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For motion planning, as mentioned before, although the Abdominal probe is the transmitter, but in the sense of motion control, it is following the TRUS probe. Once they are both ready, then the Abdominal probe would transmit, and the TRUS would receive. The basis for this part is to find out the velocity that the Abdominal probe should have to accomplish the desired motion. As shown in the lower right picture, there are two components of the velocity, v_pose and v_contact. For v_pose, the basic idea is to first design and calculate the transformation between the two probes, which is U_TA in the picture. The rotation part is simple, we would simply have a 180 degree rotation around the y axis. For the translation part, we would first find the translation and normal vector of each probe with respect to the TRUS probe, then we made use of the common geometrical formulation for plane-axis intersection through t parameterization to find the point of intersection (p_I ) with respect to the TRUS probe, which is the translation part of U_TA. Now, with U_TA in our hand, we could then find out the pose vector from its current position to the desired position, which could be then resolved to v_pose. V_contact is calculated from the impedance control formula. Combining the two together, we could get the total velocity and give that to the abdominal probe to do the motion planning.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83" name="Google Shape;183;g20fcbeb3d07_2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fcbeb3d07_2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0fcbeb3d07_2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0fcbeb3d07_2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t>The detection of prostate cancer is an important mission for physicians, as it is the second most common non-skin cancer and the fifth leading cause of cancer death in men worldwide in 2018. However, many detection methods have drawbacks. PSA, or prostate-specific antigen, which is measured through a blood test, can be helpful in detecting prostate cancer, but it is not a perfect test, and there can be false positives or false negatives; multi-parametric prostate MRI is a useful detection method, but the equipment is expensive so the penetration rate is insufficient. So we need another method that provides practical and effective detection results, and Ultrasound computed tomography (USCT) technology can be a choice.</a:t>
            </a:r>
            <a:endParaRPr sz="1500"/>
          </a:p>
        </p:txBody>
      </p:sp>
      <p:sp>
        <p:nvSpPr>
          <p:cNvPr id="57" name="Google Shape;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fcbeb3d0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t>USCT has several advantages over traditional ultrasound tomography. It is real-time, non-invasive and the images are of high resolution. </a:t>
            </a:r>
            <a:r>
              <a:rPr lang="en-US" sz="1500">
                <a:solidFill>
                  <a:schemeClr val="accent1"/>
                </a:solidFill>
              </a:rPr>
              <a:t>(See the picture)</a:t>
            </a:r>
            <a:r>
              <a:rPr lang="en-US" sz="1500"/>
              <a:t> Also, USCT provides quantitative ultrasound transmission: like the sound velocity and sound attenuation, and the quantitative data could help to detect the stage of cancer.</a:t>
            </a:r>
            <a:endParaRPr sz="1500"/>
          </a:p>
        </p:txBody>
      </p:sp>
      <p:sp>
        <p:nvSpPr>
          <p:cNvPr id="68" name="Google Shape;68;g20fcbeb3d0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fcbeb3d0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t>The physiological structure of the prostate is deep, so it is difficult to obtain high-resolution images by traditional methods. Therefore, we use the dual-robotic system, the transrectal ultrasound (TRUS) probe extends into the human body and the probe is very close to the Prostate, receiving the ultrasound inside the patient's body. It can reduce the acoustic impedance mismatch and could get high-quality images.</a:t>
            </a:r>
            <a:endParaRPr sz="1500"/>
          </a:p>
        </p:txBody>
      </p:sp>
      <p:sp>
        <p:nvSpPr>
          <p:cNvPr id="78" name="Google Shape;78;g20fcbeb3d0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0fcbeb3d07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 name="Google Shape;87;g20fcbeb3d07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t>It is a dual robotic system with aligned abdominal and TRUS probe for prostate cancer detection. What we need to do is to achieve perfect alignment of the dual-robotic arms to ensure the needs of ultrasound tomography. Moreover, we will make the dual robotic arm safer when moving.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In detail, We will determine each transformation of the dual robotic arm system through hand-eye calibration and base-to-base calibration, and then do a motion planning for the robotic arm. After that, we will manually guide the abdominal probe to the correct initial position by applying the hand-over-hand control, then we will constrain the force, velocity and acceleration for the robots, as well as a virtual fixture to limit the workspace of it, to avoid the collision between two robotic arms. Finally, we will implement a real-time demo to show the automaticity and safety of the framework.</a:t>
            </a:r>
            <a:endParaRPr sz="1500"/>
          </a:p>
        </p:txBody>
      </p:sp>
      <p:sp>
        <p:nvSpPr>
          <p:cNvPr id="88" name="Google Shape;88;g20fcbeb3d07_1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fcbeb3d07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 name="Google Shape;96;g20fcbeb3d07_1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20fcbeb3d07_1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0fcbeb3d07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0fcbeb3d07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Now, let’s us discuss the technical approach. To begin with, we have two UR5 robots, so we need to determine the transformation matrices for both. If we take a look at the top right picture, the transformation B_A and B_T would be found by forward kinematics. </a:t>
            </a:r>
            <a:r>
              <a:rPr lang="en-US" sz="1100">
                <a:solidFill>
                  <a:srgbClr val="FF0000"/>
                </a:solidFill>
                <a:latin typeface="Arial"/>
                <a:ea typeface="Arial"/>
                <a:cs typeface="Arial"/>
                <a:sym typeface="Arial"/>
              </a:rPr>
              <a:t>F_A should be a fixed value</a:t>
            </a:r>
            <a:r>
              <a:rPr lang="en-US" sz="1100">
                <a:latin typeface="Arial"/>
                <a:ea typeface="Arial"/>
                <a:cs typeface="Arial"/>
                <a:sym typeface="Arial"/>
              </a:rPr>
              <a:t>. For X_A and X_T, we need to perform a hand-eye calibration, which is a BXp problem, to find the least square solution. Then, we would find the transformation between the bases of the two UR5 robots, X_TA in the picture by using the two probes attached to the UR5s to scan a point cloud and do the registration.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For motion planning,let me remind you first, the TRUS probe would rotate first, and then the Abdominal probe would follow that motion. After one movement, when both probes are ready, the Abdominal probe would play the role as the transmitter, and the TRUS probe is the receiver. This would happen again and again until the scan is finished. To accomplish this behavior, we would like to find out the velocity that the Abdominal Probe needs to follow the motion, which is consisted of a pose velocity and a contact velocity. The pose velocity is obtained from the desired transformation U_TA between the two probes, it is used to reorient the abdominal probe to be collinear with the TRUS while not having any velocity in the y-direction. The contact velocity is obtained from Impedance Control to handle the y-direction movement.</a:t>
            </a:r>
            <a:endParaRPr sz="1100">
              <a:latin typeface="Arial"/>
              <a:ea typeface="Arial"/>
              <a:cs typeface="Arial"/>
              <a:sym typeface="Arial"/>
            </a:endParaRPr>
          </a:p>
        </p:txBody>
      </p:sp>
      <p:sp>
        <p:nvSpPr>
          <p:cNvPr id="105" name="Google Shape;105;g20fcbeb3d07_1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0fcbeb3d07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Now, if we come to our expected deliverables, we would first implement virtual fixtures on the Abdominal probe. The definition of virtual fixture is to limit the workspace of the robot virtually, which would directly enhance the safety of the USCT system. First of all, we would like to constraint the workspace of the robot, like the yellow wall in the picture. To do this, we will use simulation softwares RVIZ and MoveIt for UR5. We could put the mesh files for walls into the simulation, and we could implement a function to detect for any obstacles along a path the robot is going to move. The robot would only move if the path is clean. Second, we would like to use virtual fixture to make the abdominal probe always move along a straight line. We have a backup slide for this if you want to see the formulas.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For constraints, examples could be controlling the acceleration of the Abdominal probe to be inversely proportional to the measured force between the abdominal probe and the phantom, design a threshold for the force, etc.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For hand guide abdominal probe, we would recycle the work from Kelvin, which is listed as one of our dependencies. </a:t>
            </a:r>
            <a:endParaRPr sz="11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DDDDDDDDDDDDDDDDDDDDDDDDDDDDDDDDDDDDDDDDDDDDDDDDD</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order to improve the accuracy and security of the detection, we want to add constraints to limit the movement of a specific work space of the robotic arm and reduce the risk of collisions between the two robotic arms. Also, we want to use virtual fixture to provide guidance for ultrasonic probes, ensuring that the acquired data is accurately registered to the corresponding positions on the ultrasound image.</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16" name="Google Shape;116;g20fcbeb3d0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0fcbeb3d07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0fcbeb3d07_2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When it comes to our maximum deliverables, for the virtual fixture on the TRUS probe, we need to use computer vision to resolve the information from the real time linear array to determine is the TRUS probe at the correct orientation and position to make our virtual fixture.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To make a real-time demo, the largest trouble is the frequency of all the feedbacks we need. To make it real, like a movie, we need at least 30 Hz frequency for the ultrasound image. This would given trouble if other components like the force sensor cannot keep up with this speed. At least for the force sensor, we would need to either use some smooth method like Kalman Smoothing, or replace it with a better, but more expensive sensor.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Now, let’s take a look at our dependencies.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25" name="Google Shape;125;g20fcbeb3d07_2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5"/>
          <p:cNvSpPr/>
          <p:nvPr/>
        </p:nvSpPr>
        <p:spPr>
          <a:xfrm>
            <a:off x="0" y="0"/>
            <a:ext cx="12192000" cy="6858000"/>
          </a:xfrm>
          <a:prstGeom prst="rect">
            <a:avLst/>
          </a:prstGeom>
          <a:solidFill>
            <a:srgbClr val="1E3E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1" name="Google Shape;21;p5"/>
          <p:cNvSpPr txBox="1"/>
          <p:nvPr>
            <p:ph idx="1" type="subTitle"/>
          </p:nvPr>
        </p:nvSpPr>
        <p:spPr>
          <a:xfrm>
            <a:off x="1522323" y="3299026"/>
            <a:ext cx="9144000" cy="47186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1350"/>
              <a:buNone/>
              <a:defRPr sz="1350" u="sng">
                <a:solidFill>
                  <a:schemeClr val="lt1"/>
                </a:solidFill>
                <a:latin typeface="Arial Narrow"/>
                <a:ea typeface="Arial Narrow"/>
                <a:cs typeface="Arial Narrow"/>
                <a:sym typeface="Arial Narrow"/>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5"/>
          <p:cNvSpPr txBox="1"/>
          <p:nvPr>
            <p:ph idx="10" type="dt"/>
          </p:nvPr>
        </p:nvSpPr>
        <p:spPr>
          <a:xfrm>
            <a:off x="370368" y="6356350"/>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2" type="sldNum"/>
          </p:nvPr>
        </p:nvSpPr>
        <p:spPr>
          <a:xfrm>
            <a:off x="9078432" y="6356350"/>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5" name="Google Shape;25;p5"/>
          <p:cNvCxnSpPr/>
          <p:nvPr/>
        </p:nvCxnSpPr>
        <p:spPr>
          <a:xfrm>
            <a:off x="2391558" y="3029369"/>
            <a:ext cx="7405535" cy="0"/>
          </a:xfrm>
          <a:prstGeom prst="straightConnector1">
            <a:avLst/>
          </a:prstGeom>
          <a:noFill/>
          <a:ln cap="flat" cmpd="sng" w="9525">
            <a:solidFill>
              <a:schemeClr val="lt1"/>
            </a:solidFill>
            <a:prstDash val="solid"/>
            <a:miter lim="800000"/>
            <a:headEnd len="sm" w="sm" type="none"/>
            <a:tailEnd len="sm" w="sm" type="none"/>
          </a:ln>
        </p:spPr>
      </p:cxnSp>
      <p:sp>
        <p:nvSpPr>
          <p:cNvPr id="26" name="Google Shape;26;p5"/>
          <p:cNvSpPr txBox="1"/>
          <p:nvPr>
            <p:ph type="title"/>
          </p:nvPr>
        </p:nvSpPr>
        <p:spPr>
          <a:xfrm>
            <a:off x="329515" y="1743825"/>
            <a:ext cx="11532972" cy="103231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C58F2F"/>
              </a:buClr>
              <a:buSzPts val="2800"/>
              <a:buFont typeface="Arial Black"/>
              <a:buNone/>
              <a:defRPr b="1" i="0" sz="2800">
                <a:solidFill>
                  <a:srgbClr val="C58F2F"/>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6"/>
          <p:cNvSpPr txBox="1"/>
          <p:nvPr>
            <p:ph idx="10" type="dt"/>
          </p:nvPr>
        </p:nvSpPr>
        <p:spPr>
          <a:xfrm>
            <a:off x="370368" y="6356350"/>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
          <p:cNvSpPr txBox="1"/>
          <p:nvPr>
            <p:ph idx="12" type="sldNum"/>
          </p:nvPr>
        </p:nvSpPr>
        <p:spPr>
          <a:xfrm>
            <a:off x="9078432" y="6356350"/>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6"/>
          <p:cNvSpPr txBox="1"/>
          <p:nvPr>
            <p:ph type="title"/>
          </p:nvPr>
        </p:nvSpPr>
        <p:spPr>
          <a:xfrm>
            <a:off x="370368" y="0"/>
            <a:ext cx="9337158" cy="9117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body"/>
          </p:nvPr>
        </p:nvSpPr>
        <p:spPr>
          <a:xfrm>
            <a:off x="370368" y="1084730"/>
            <a:ext cx="11451263" cy="50922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3" name="Shape 33"/>
        <p:cNvGrpSpPr/>
        <p:nvPr/>
      </p:nvGrpSpPr>
      <p:grpSpPr>
        <a:xfrm>
          <a:off x="0" y="0"/>
          <a:ext cx="0" cy="0"/>
          <a:chOff x="0" y="0"/>
          <a:chExt cx="0" cy="0"/>
        </a:xfrm>
      </p:grpSpPr>
      <p:sp>
        <p:nvSpPr>
          <p:cNvPr id="34" name="Google Shape;34;p7"/>
          <p:cNvSpPr/>
          <p:nvPr/>
        </p:nvSpPr>
        <p:spPr>
          <a:xfrm>
            <a:off x="0" y="0"/>
            <a:ext cx="12192000" cy="6858000"/>
          </a:xfrm>
          <a:prstGeom prst="rect">
            <a:avLst/>
          </a:prstGeom>
          <a:solidFill>
            <a:srgbClr val="1E3E4A"/>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 name="Google Shape;35;p7"/>
          <p:cNvSpPr txBox="1"/>
          <p:nvPr>
            <p:ph type="title"/>
          </p:nvPr>
        </p:nvSpPr>
        <p:spPr>
          <a:xfrm>
            <a:off x="329515" y="2710086"/>
            <a:ext cx="11532972" cy="103231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C58F2F"/>
              </a:buClr>
              <a:buSzPts val="3200"/>
              <a:buFont typeface="Arial Black"/>
              <a:buNone/>
              <a:defRPr b="1" i="0" sz="3200">
                <a:solidFill>
                  <a:srgbClr val="C58F2F"/>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p:nvPr/>
        </p:nvSpPr>
        <p:spPr>
          <a:xfrm>
            <a:off x="10072430" y="4"/>
            <a:ext cx="2119571" cy="911723"/>
          </a:xfrm>
          <a:prstGeom prst="rect">
            <a:avLst/>
          </a:prstGeom>
          <a:solidFill>
            <a:srgbClr val="1E3E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1" name="Google Shape;11;p4"/>
          <p:cNvSpPr/>
          <p:nvPr/>
        </p:nvSpPr>
        <p:spPr>
          <a:xfrm>
            <a:off x="-1" y="4"/>
            <a:ext cx="10072430" cy="911723"/>
          </a:xfrm>
          <a:prstGeom prst="rect">
            <a:avLst/>
          </a:prstGeom>
          <a:solidFill>
            <a:srgbClr val="8979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dk1"/>
              </a:solidFill>
              <a:latin typeface="Arial Black"/>
              <a:ea typeface="Arial Black"/>
              <a:cs typeface="Arial Black"/>
              <a:sym typeface="Arial Black"/>
            </a:endParaRPr>
          </a:p>
        </p:txBody>
      </p:sp>
      <p:pic>
        <p:nvPicPr>
          <p:cNvPr id="12" name="Google Shape;12;p4"/>
          <p:cNvPicPr preferRelativeResize="0"/>
          <p:nvPr/>
        </p:nvPicPr>
        <p:blipFill rotWithShape="1">
          <a:blip r:embed="rId1">
            <a:alphaModFix/>
          </a:blip>
          <a:srcRect b="0" l="0" r="0" t="0"/>
          <a:stretch/>
        </p:blipFill>
        <p:spPr>
          <a:xfrm>
            <a:off x="10072431" y="63050"/>
            <a:ext cx="1448327" cy="734410"/>
          </a:xfrm>
          <a:prstGeom prst="rect">
            <a:avLst/>
          </a:prstGeom>
          <a:noFill/>
          <a:ln>
            <a:noFill/>
          </a:ln>
        </p:spPr>
      </p:pic>
      <p:pic>
        <p:nvPicPr>
          <p:cNvPr descr="Image result for jhmi symbol" id="13" name="Google Shape;13;p4"/>
          <p:cNvPicPr preferRelativeResize="0"/>
          <p:nvPr/>
        </p:nvPicPr>
        <p:blipFill rotWithShape="1">
          <a:blip r:embed="rId2">
            <a:alphaModFix/>
          </a:blip>
          <a:srcRect b="48225" l="39908" r="39824" t="21270"/>
          <a:stretch/>
        </p:blipFill>
        <p:spPr>
          <a:xfrm>
            <a:off x="11459638" y="127556"/>
            <a:ext cx="626525" cy="605398"/>
          </a:xfrm>
          <a:prstGeom prst="rect">
            <a:avLst/>
          </a:prstGeom>
          <a:noFill/>
          <a:ln>
            <a:noFill/>
          </a:ln>
        </p:spPr>
      </p:pic>
      <p:sp>
        <p:nvSpPr>
          <p:cNvPr id="14" name="Google Shape;14;p4"/>
          <p:cNvSpPr txBox="1"/>
          <p:nvPr>
            <p:ph idx="10" type="dt"/>
          </p:nvPr>
        </p:nvSpPr>
        <p:spPr>
          <a:xfrm>
            <a:off x="370368"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4"/>
          <p:cNvSpPr txBox="1"/>
          <p:nvPr>
            <p:ph idx="12" type="sldNum"/>
          </p:nvPr>
        </p:nvSpPr>
        <p:spPr>
          <a:xfrm>
            <a:off x="9078432"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Arial"/>
                <a:ea typeface="Arial"/>
                <a:cs typeface="Arial"/>
                <a:sym typeface="Arial"/>
              </a:defRPr>
            </a:lvl1pPr>
            <a:lvl2pPr indent="0" lvl="1" marL="0" marR="0" rtl="0" algn="r">
              <a:spcBef>
                <a:spcPts val="0"/>
              </a:spcBef>
              <a:buNone/>
              <a:defRPr b="0" i="0" sz="1400" u="none" cap="none" strike="noStrike">
                <a:solidFill>
                  <a:schemeClr val="dk1"/>
                </a:solidFill>
                <a:latin typeface="Arial"/>
                <a:ea typeface="Arial"/>
                <a:cs typeface="Arial"/>
                <a:sym typeface="Arial"/>
              </a:defRPr>
            </a:lvl2pPr>
            <a:lvl3pPr indent="0" lvl="2" marL="0" marR="0" rtl="0" algn="r">
              <a:spcBef>
                <a:spcPts val="0"/>
              </a:spcBef>
              <a:buNone/>
              <a:defRPr b="0" i="0" sz="1400" u="none" cap="none" strike="noStrike">
                <a:solidFill>
                  <a:schemeClr val="dk1"/>
                </a:solidFill>
                <a:latin typeface="Arial"/>
                <a:ea typeface="Arial"/>
                <a:cs typeface="Arial"/>
                <a:sym typeface="Arial"/>
              </a:defRPr>
            </a:lvl3pPr>
            <a:lvl4pPr indent="0" lvl="3" marL="0" marR="0" rtl="0" algn="r">
              <a:spcBef>
                <a:spcPts val="0"/>
              </a:spcBef>
              <a:buNone/>
              <a:defRPr b="0" i="0" sz="1400" u="none" cap="none" strike="noStrike">
                <a:solidFill>
                  <a:schemeClr val="dk1"/>
                </a:solidFill>
                <a:latin typeface="Arial"/>
                <a:ea typeface="Arial"/>
                <a:cs typeface="Arial"/>
                <a:sym typeface="Arial"/>
              </a:defRPr>
            </a:lvl4pPr>
            <a:lvl5pPr indent="0" lvl="4" marL="0" marR="0" rtl="0" algn="r">
              <a:spcBef>
                <a:spcPts val="0"/>
              </a:spcBef>
              <a:buNone/>
              <a:defRPr b="0" i="0" sz="1400" u="none" cap="none" strike="noStrike">
                <a:solidFill>
                  <a:schemeClr val="dk1"/>
                </a:solidFill>
                <a:latin typeface="Arial"/>
                <a:ea typeface="Arial"/>
                <a:cs typeface="Arial"/>
                <a:sym typeface="Arial"/>
              </a:defRPr>
            </a:lvl5pPr>
            <a:lvl6pPr indent="0" lvl="5" marL="0" marR="0" rtl="0" algn="r">
              <a:spcBef>
                <a:spcPts val="0"/>
              </a:spcBef>
              <a:buNone/>
              <a:defRPr b="0" i="0" sz="1400" u="none" cap="none" strike="noStrike">
                <a:solidFill>
                  <a:schemeClr val="dk1"/>
                </a:solidFill>
                <a:latin typeface="Arial"/>
                <a:ea typeface="Arial"/>
                <a:cs typeface="Arial"/>
                <a:sym typeface="Arial"/>
              </a:defRPr>
            </a:lvl6pPr>
            <a:lvl7pPr indent="0" lvl="6" marL="0" marR="0" rtl="0" algn="r">
              <a:spcBef>
                <a:spcPts val="0"/>
              </a:spcBef>
              <a:buNone/>
              <a:defRPr b="0" i="0" sz="1400" u="none" cap="none" strike="noStrike">
                <a:solidFill>
                  <a:schemeClr val="dk1"/>
                </a:solidFill>
                <a:latin typeface="Arial"/>
                <a:ea typeface="Arial"/>
                <a:cs typeface="Arial"/>
                <a:sym typeface="Arial"/>
              </a:defRPr>
            </a:lvl7pPr>
            <a:lvl8pPr indent="0" lvl="7" marL="0" marR="0" rtl="0" algn="r">
              <a:spcBef>
                <a:spcPts val="0"/>
              </a:spcBef>
              <a:buNone/>
              <a:defRPr b="0" i="0" sz="1400" u="none" cap="none" strike="noStrike">
                <a:solidFill>
                  <a:schemeClr val="dk1"/>
                </a:solidFill>
                <a:latin typeface="Arial"/>
                <a:ea typeface="Arial"/>
                <a:cs typeface="Arial"/>
                <a:sym typeface="Arial"/>
              </a:defRPr>
            </a:lvl8pPr>
            <a:lvl9pPr indent="0" lvl="8" marL="0" marR="0" rt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4"/>
          <p:cNvSpPr txBox="1"/>
          <p:nvPr>
            <p:ph type="title"/>
          </p:nvPr>
        </p:nvSpPr>
        <p:spPr>
          <a:xfrm>
            <a:off x="370368" y="1"/>
            <a:ext cx="9337158" cy="91172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Black"/>
              <a:buNone/>
              <a:defRPr b="1" i="0" sz="28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4"/>
          <p:cNvSpPr txBox="1"/>
          <p:nvPr>
            <p:ph idx="1" type="body"/>
          </p:nvPr>
        </p:nvSpPr>
        <p:spPr>
          <a:xfrm>
            <a:off x="370368" y="1084729"/>
            <a:ext cx="11451264" cy="5092234"/>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3.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1"/>
          <p:cNvSpPr txBox="1"/>
          <p:nvPr>
            <p:ph idx="1" type="subTitle"/>
          </p:nvPr>
        </p:nvSpPr>
        <p:spPr>
          <a:xfrm>
            <a:off x="993949" y="3235228"/>
            <a:ext cx="10201591" cy="47186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US" sz="1400" u="none"/>
              <a:t>Students:</a:t>
            </a:r>
            <a:endParaRPr b="1" sz="1400" u="none"/>
          </a:p>
          <a:p>
            <a:pPr indent="0" lvl="0" marL="0" rtl="0" algn="ctr">
              <a:lnSpc>
                <a:spcPct val="100000"/>
              </a:lnSpc>
              <a:spcBef>
                <a:spcPts val="0"/>
              </a:spcBef>
              <a:spcAft>
                <a:spcPts val="0"/>
              </a:spcAft>
              <a:buClr>
                <a:schemeClr val="dk1"/>
              </a:buClr>
              <a:buSzPts val="1100"/>
              <a:buFont typeface="Arial"/>
              <a:buNone/>
            </a:pPr>
            <a:r>
              <a:rPr b="1" lang="en-US" sz="1400" u="none"/>
              <a:t>Yunpu Zhang, Zhenghao Li, Ziyi Wang</a:t>
            </a:r>
            <a:endParaRPr b="1" sz="1400" u="none"/>
          </a:p>
          <a:p>
            <a:pPr indent="0" lvl="0" marL="0" rtl="0" algn="ctr">
              <a:lnSpc>
                <a:spcPct val="100000"/>
              </a:lnSpc>
              <a:spcBef>
                <a:spcPts val="0"/>
              </a:spcBef>
              <a:spcAft>
                <a:spcPts val="0"/>
              </a:spcAft>
              <a:buClr>
                <a:schemeClr val="dk1"/>
              </a:buClr>
              <a:buSzPts val="1100"/>
              <a:buFont typeface="Arial"/>
              <a:buNone/>
            </a:pPr>
            <a:r>
              <a:t/>
            </a:r>
            <a:endParaRPr b="1" sz="1400" u="none"/>
          </a:p>
          <a:p>
            <a:pPr indent="0" lvl="0" marL="0" rtl="0" algn="ctr">
              <a:lnSpc>
                <a:spcPct val="100000"/>
              </a:lnSpc>
              <a:spcBef>
                <a:spcPts val="0"/>
              </a:spcBef>
              <a:spcAft>
                <a:spcPts val="0"/>
              </a:spcAft>
              <a:buClr>
                <a:schemeClr val="lt1"/>
              </a:buClr>
              <a:buSzPts val="1400"/>
              <a:buFont typeface="Arial"/>
              <a:buNone/>
            </a:pPr>
            <a:r>
              <a:t/>
            </a:r>
            <a:endParaRPr b="1" sz="1400"/>
          </a:p>
          <a:p>
            <a:pPr indent="0" lvl="0" marL="0" rtl="0" algn="ctr">
              <a:lnSpc>
                <a:spcPct val="90000"/>
              </a:lnSpc>
              <a:spcBef>
                <a:spcPts val="0"/>
              </a:spcBef>
              <a:spcAft>
                <a:spcPts val="0"/>
              </a:spcAft>
              <a:buClr>
                <a:schemeClr val="lt1"/>
              </a:buClr>
              <a:buSzPts val="1500"/>
              <a:buNone/>
            </a:pPr>
            <a:r>
              <a:t/>
            </a:r>
            <a:endParaRPr sz="1500"/>
          </a:p>
        </p:txBody>
      </p:sp>
      <p:sp>
        <p:nvSpPr>
          <p:cNvPr id="42" name="Google Shape;42;p1"/>
          <p:cNvSpPr txBox="1"/>
          <p:nvPr>
            <p:ph type="title"/>
          </p:nvPr>
        </p:nvSpPr>
        <p:spPr>
          <a:xfrm>
            <a:off x="163501" y="1893953"/>
            <a:ext cx="11862485" cy="103231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58F2F"/>
              </a:buClr>
              <a:buSzPts val="2400"/>
              <a:buFont typeface="Arial Black"/>
              <a:buNone/>
            </a:pPr>
            <a:r>
              <a:rPr lang="en-US" sz="2400"/>
              <a:t>Dual-robotic Arm Prostate Ultrasound Tomography</a:t>
            </a:r>
            <a:endParaRPr i="1" sz="2400">
              <a:solidFill>
                <a:srgbClr val="C99231"/>
              </a:solidFill>
            </a:endParaRPr>
          </a:p>
        </p:txBody>
      </p:sp>
      <p:cxnSp>
        <p:nvCxnSpPr>
          <p:cNvPr id="43" name="Google Shape;43;p1"/>
          <p:cNvCxnSpPr/>
          <p:nvPr/>
        </p:nvCxnSpPr>
        <p:spPr>
          <a:xfrm>
            <a:off x="3317670" y="3029369"/>
            <a:ext cx="5554151" cy="0"/>
          </a:xfrm>
          <a:prstGeom prst="straightConnector1">
            <a:avLst/>
          </a:prstGeom>
          <a:noFill/>
          <a:ln cap="flat" cmpd="sng" w="9525">
            <a:solidFill>
              <a:schemeClr val="lt1"/>
            </a:solidFill>
            <a:prstDash val="solid"/>
            <a:miter lim="800000"/>
            <a:headEnd len="sm" w="sm" type="none"/>
            <a:tailEnd len="sm" w="sm" type="none"/>
          </a:ln>
        </p:spPr>
      </p:cxnSp>
      <p:sp>
        <p:nvSpPr>
          <p:cNvPr id="44" name="Google Shape;44;p1"/>
          <p:cNvSpPr/>
          <p:nvPr/>
        </p:nvSpPr>
        <p:spPr>
          <a:xfrm>
            <a:off x="3566635" y="4016048"/>
            <a:ext cx="5056200" cy="1734300"/>
          </a:xfrm>
          <a:prstGeom prst="rect">
            <a:avLst/>
          </a:prstGeom>
          <a:noFill/>
          <a:ln>
            <a:noFill/>
          </a:ln>
        </p:spPr>
        <p:txBody>
          <a:bodyPr anchorCtr="0" anchor="t" bIns="45700" lIns="91425" spcFirstLastPara="1" rIns="91425" wrap="square" tIns="45700">
            <a:spAutoFit/>
          </a:bodyPr>
          <a:lstStyle/>
          <a:p>
            <a:pPr indent="0" lvl="0" marL="0" marR="0" rtl="0" algn="ctr">
              <a:spcBef>
                <a:spcPts val="450"/>
              </a:spcBef>
              <a:spcAft>
                <a:spcPts val="0"/>
              </a:spcAft>
              <a:buClr>
                <a:schemeClr val="dk1"/>
              </a:buClr>
              <a:buSzPts val="1100"/>
              <a:buFont typeface="Arial"/>
              <a:buNone/>
            </a:pPr>
            <a:r>
              <a:rPr lang="en-US" sz="1450">
                <a:solidFill>
                  <a:schemeClr val="lt1"/>
                </a:solidFill>
                <a:latin typeface="Arial Narrow"/>
                <a:ea typeface="Arial Narrow"/>
                <a:cs typeface="Arial Narrow"/>
                <a:sym typeface="Arial Narrow"/>
              </a:rPr>
              <a:t>Mentors:</a:t>
            </a:r>
            <a:endParaRPr sz="1450">
              <a:solidFill>
                <a:schemeClr val="lt1"/>
              </a:solidFill>
              <a:latin typeface="Arial Narrow"/>
              <a:ea typeface="Arial Narrow"/>
              <a:cs typeface="Arial Narrow"/>
              <a:sym typeface="Arial Narrow"/>
            </a:endParaRPr>
          </a:p>
          <a:p>
            <a:pPr indent="0" lvl="0" marL="0" marR="0" rtl="0" algn="ctr">
              <a:spcBef>
                <a:spcPts val="450"/>
              </a:spcBef>
              <a:spcAft>
                <a:spcPts val="0"/>
              </a:spcAft>
              <a:buClr>
                <a:schemeClr val="dk1"/>
              </a:buClr>
              <a:buSzPts val="1100"/>
              <a:buFont typeface="Arial"/>
              <a:buNone/>
            </a:pPr>
            <a:r>
              <a:rPr lang="en-US" sz="1450">
                <a:solidFill>
                  <a:schemeClr val="lt1"/>
                </a:solidFill>
                <a:latin typeface="Arial Narrow"/>
                <a:ea typeface="Arial Narrow"/>
                <a:cs typeface="Arial Narrow"/>
                <a:sym typeface="Arial Narrow"/>
              </a:rPr>
              <a:t>Yixuan Wu, Mohammad Salehizadeh, </a:t>
            </a:r>
            <a:endParaRPr sz="1450">
              <a:solidFill>
                <a:schemeClr val="lt1"/>
              </a:solidFill>
              <a:latin typeface="Arial Narrow"/>
              <a:ea typeface="Arial Narrow"/>
              <a:cs typeface="Arial Narrow"/>
              <a:sym typeface="Arial Narrow"/>
            </a:endParaRPr>
          </a:p>
          <a:p>
            <a:pPr indent="0" lvl="0" marL="0" marR="0" rtl="0" algn="ctr">
              <a:spcBef>
                <a:spcPts val="450"/>
              </a:spcBef>
              <a:spcAft>
                <a:spcPts val="0"/>
              </a:spcAft>
              <a:buClr>
                <a:schemeClr val="dk1"/>
              </a:buClr>
              <a:buSzPts val="1100"/>
              <a:buFont typeface="Arial"/>
              <a:buNone/>
            </a:pPr>
            <a:r>
              <a:rPr lang="en-US" sz="1450">
                <a:solidFill>
                  <a:schemeClr val="lt1"/>
                </a:solidFill>
                <a:latin typeface="Arial Narrow"/>
                <a:ea typeface="Arial Narrow"/>
                <a:cs typeface="Arial Narrow"/>
                <a:sym typeface="Arial Narrow"/>
              </a:rPr>
              <a:t>Dr. Russ Taylor,  Dr. Emad Boctor</a:t>
            </a:r>
            <a:endParaRPr sz="1450">
              <a:solidFill>
                <a:schemeClr val="lt1"/>
              </a:solidFill>
              <a:latin typeface="Arial Narrow"/>
              <a:ea typeface="Arial Narrow"/>
              <a:cs typeface="Arial Narrow"/>
              <a:sym typeface="Arial Narrow"/>
            </a:endParaRPr>
          </a:p>
          <a:p>
            <a:pPr indent="0" lvl="0" marL="0" marR="0" rtl="0" algn="l">
              <a:spcBef>
                <a:spcPts val="450"/>
              </a:spcBef>
              <a:spcAft>
                <a:spcPts val="0"/>
              </a:spcAft>
              <a:buClr>
                <a:schemeClr val="dk1"/>
              </a:buClr>
              <a:buSzPts val="1100"/>
              <a:buFont typeface="Arial"/>
              <a:buNone/>
            </a:pPr>
            <a:r>
              <a:t/>
            </a:r>
            <a:endParaRPr sz="1050">
              <a:solidFill>
                <a:schemeClr val="lt1"/>
              </a:solidFill>
              <a:latin typeface="Arial Narrow"/>
              <a:ea typeface="Arial Narrow"/>
              <a:cs typeface="Arial Narrow"/>
              <a:sym typeface="Arial Narrow"/>
            </a:endParaRPr>
          </a:p>
        </p:txBody>
      </p:sp>
      <p:pic>
        <p:nvPicPr>
          <p:cNvPr id="45" name="Google Shape;45;p1"/>
          <p:cNvPicPr preferRelativeResize="0"/>
          <p:nvPr/>
        </p:nvPicPr>
        <p:blipFill rotWithShape="1">
          <a:blip r:embed="rId3">
            <a:alphaModFix/>
          </a:blip>
          <a:srcRect b="0" l="0" r="0" t="0"/>
          <a:stretch/>
        </p:blipFill>
        <p:spPr>
          <a:xfrm>
            <a:off x="9693879" y="114197"/>
            <a:ext cx="2359508" cy="1196447"/>
          </a:xfrm>
          <a:prstGeom prst="rect">
            <a:avLst/>
          </a:prstGeom>
          <a:noFill/>
          <a:ln>
            <a:noFill/>
          </a:ln>
        </p:spPr>
      </p:pic>
      <p:pic>
        <p:nvPicPr>
          <p:cNvPr id="46" name="Google Shape;46;p1"/>
          <p:cNvPicPr preferRelativeResize="0"/>
          <p:nvPr/>
        </p:nvPicPr>
        <p:blipFill rotWithShape="1">
          <a:blip r:embed="rId4">
            <a:alphaModFix/>
          </a:blip>
          <a:srcRect b="8946" l="7291" r="6323" t="9352"/>
          <a:stretch/>
        </p:blipFill>
        <p:spPr>
          <a:xfrm>
            <a:off x="350437" y="184492"/>
            <a:ext cx="1201967" cy="1201967"/>
          </a:xfrm>
          <a:custGeom>
            <a:rect b="b" l="l" r="r" t="t"/>
            <a:pathLst>
              <a:path extrusionOk="0" h="1722426" w="1722426">
                <a:moveTo>
                  <a:pt x="861213" y="0"/>
                </a:moveTo>
                <a:cubicBezTo>
                  <a:pt x="1336848" y="0"/>
                  <a:pt x="1722426" y="385578"/>
                  <a:pt x="1722426" y="861213"/>
                </a:cubicBezTo>
                <a:cubicBezTo>
                  <a:pt x="1722426" y="1336848"/>
                  <a:pt x="1336848" y="1722426"/>
                  <a:pt x="861213" y="1722426"/>
                </a:cubicBezTo>
                <a:cubicBezTo>
                  <a:pt x="385578" y="1722426"/>
                  <a:pt x="0" y="1336848"/>
                  <a:pt x="0" y="861213"/>
                </a:cubicBezTo>
                <a:cubicBezTo>
                  <a:pt x="0" y="385578"/>
                  <a:pt x="385578" y="0"/>
                  <a:pt x="861213" y="0"/>
                </a:cubicBezTo>
                <a:close/>
              </a:path>
            </a:pathLst>
          </a:custGeom>
          <a:noFill/>
          <a:ln>
            <a:noFill/>
          </a:ln>
        </p:spPr>
      </p:pic>
      <p:sp>
        <p:nvSpPr>
          <p:cNvPr id="47" name="Google Shape;47;p1"/>
          <p:cNvSpPr txBox="1"/>
          <p:nvPr/>
        </p:nvSpPr>
        <p:spPr>
          <a:xfrm>
            <a:off x="1552404" y="502696"/>
            <a:ext cx="23006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E0E0E0"/>
                </a:solidFill>
                <a:latin typeface="Arial"/>
                <a:ea typeface="Arial"/>
                <a:cs typeface="Arial"/>
                <a:sym typeface="Arial"/>
              </a:rPr>
              <a:t>International Symposium on </a:t>
            </a:r>
            <a:br>
              <a:rPr b="1" i="0" lang="en-US" sz="1200" u="none" cap="none" strike="noStrike">
                <a:solidFill>
                  <a:srgbClr val="E0E0E0"/>
                </a:solidFill>
                <a:latin typeface="Arial"/>
                <a:ea typeface="Arial"/>
                <a:cs typeface="Arial"/>
                <a:sym typeface="Arial"/>
              </a:rPr>
            </a:br>
            <a:r>
              <a:rPr b="1" i="0" lang="en-US" sz="1200" u="none" cap="none" strike="noStrike">
                <a:solidFill>
                  <a:srgbClr val="E0E0E0"/>
                </a:solidFill>
                <a:latin typeface="Arial"/>
                <a:ea typeface="Arial"/>
                <a:cs typeface="Arial"/>
                <a:sym typeface="Arial"/>
              </a:rPr>
              <a:t>Ultrasonic Imaging and</a:t>
            </a:r>
            <a:br>
              <a:rPr b="1" i="0" lang="en-US" sz="1200" u="none" cap="none" strike="noStrike">
                <a:solidFill>
                  <a:srgbClr val="E0E0E0"/>
                </a:solidFill>
                <a:latin typeface="Arial"/>
                <a:ea typeface="Arial"/>
                <a:cs typeface="Arial"/>
                <a:sym typeface="Arial"/>
              </a:rPr>
            </a:br>
            <a:r>
              <a:rPr b="1" i="0" lang="en-US" sz="1200" u="none" cap="none" strike="noStrike">
                <a:solidFill>
                  <a:srgbClr val="E0E0E0"/>
                </a:solidFill>
                <a:latin typeface="Arial"/>
                <a:ea typeface="Arial"/>
                <a:cs typeface="Arial"/>
                <a:sym typeface="Arial"/>
              </a:rPr>
              <a:t>Tissue Characterization</a:t>
            </a:r>
            <a:endParaRPr/>
          </a:p>
        </p:txBody>
      </p:sp>
      <p:grpSp>
        <p:nvGrpSpPr>
          <p:cNvPr id="48" name="Google Shape;48;p1"/>
          <p:cNvGrpSpPr/>
          <p:nvPr/>
        </p:nvGrpSpPr>
        <p:grpSpPr>
          <a:xfrm>
            <a:off x="5610089" y="5823445"/>
            <a:ext cx="6443285" cy="605398"/>
            <a:chOff x="939233" y="5529095"/>
            <a:chExt cx="6443285" cy="605398"/>
          </a:xfrm>
        </p:grpSpPr>
        <p:grpSp>
          <p:nvGrpSpPr>
            <p:cNvPr id="49" name="Google Shape;49;p1"/>
            <p:cNvGrpSpPr/>
            <p:nvPr/>
          </p:nvGrpSpPr>
          <p:grpSpPr>
            <a:xfrm>
              <a:off x="4121481" y="5529096"/>
              <a:ext cx="3261037" cy="605397"/>
              <a:chOff x="4121481" y="5529096"/>
              <a:chExt cx="3261037" cy="605397"/>
            </a:xfrm>
          </p:grpSpPr>
          <p:pic>
            <p:nvPicPr>
              <p:cNvPr descr="Image result for jhmi symbol" id="50" name="Google Shape;50;p1"/>
              <p:cNvPicPr preferRelativeResize="0"/>
              <p:nvPr/>
            </p:nvPicPr>
            <p:blipFill rotWithShape="1">
              <a:blip r:embed="rId5">
                <a:alphaModFix/>
              </a:blip>
              <a:srcRect b="22503" l="0" r="0" t="51742"/>
              <a:stretch/>
            </p:blipFill>
            <p:spPr>
              <a:xfrm>
                <a:off x="4291190" y="5571462"/>
                <a:ext cx="3091328" cy="520664"/>
              </a:xfrm>
              <a:prstGeom prst="rect">
                <a:avLst/>
              </a:prstGeom>
              <a:noFill/>
              <a:ln>
                <a:noFill/>
              </a:ln>
            </p:spPr>
          </p:pic>
          <p:pic>
            <p:nvPicPr>
              <p:cNvPr descr="Image result for jhmi symbol" id="51" name="Google Shape;51;p1"/>
              <p:cNvPicPr preferRelativeResize="0"/>
              <p:nvPr/>
            </p:nvPicPr>
            <p:blipFill rotWithShape="1">
              <a:blip r:embed="rId6">
                <a:alphaModFix/>
              </a:blip>
              <a:srcRect b="48258" l="39907" r="39824" t="21796"/>
              <a:stretch/>
            </p:blipFill>
            <p:spPr>
              <a:xfrm>
                <a:off x="4121481" y="5529096"/>
                <a:ext cx="626525" cy="605397"/>
              </a:xfrm>
              <a:prstGeom prst="rect">
                <a:avLst/>
              </a:prstGeom>
              <a:noFill/>
              <a:ln>
                <a:noFill/>
              </a:ln>
            </p:spPr>
          </p:pic>
        </p:grpSp>
        <p:grpSp>
          <p:nvGrpSpPr>
            <p:cNvPr id="52" name="Google Shape;52;p1"/>
            <p:cNvGrpSpPr/>
            <p:nvPr/>
          </p:nvGrpSpPr>
          <p:grpSpPr>
            <a:xfrm>
              <a:off x="939233" y="5529095"/>
              <a:ext cx="3261036" cy="605398"/>
              <a:chOff x="939233" y="5529095"/>
              <a:chExt cx="3261036" cy="605398"/>
            </a:xfrm>
          </p:grpSpPr>
          <p:pic>
            <p:nvPicPr>
              <p:cNvPr descr="Image result for jhmi symbol" id="53" name="Google Shape;53;p1"/>
              <p:cNvPicPr preferRelativeResize="0"/>
              <p:nvPr/>
            </p:nvPicPr>
            <p:blipFill rotWithShape="1">
              <a:blip r:embed="rId7">
                <a:alphaModFix/>
              </a:blip>
              <a:srcRect b="21990" l="0" r="0" t="51774"/>
              <a:stretch/>
            </p:blipFill>
            <p:spPr>
              <a:xfrm>
                <a:off x="1108940" y="5582443"/>
                <a:ext cx="3091329" cy="520664"/>
              </a:xfrm>
              <a:prstGeom prst="rect">
                <a:avLst/>
              </a:prstGeom>
              <a:noFill/>
              <a:ln>
                <a:noFill/>
              </a:ln>
            </p:spPr>
          </p:pic>
          <p:pic>
            <p:nvPicPr>
              <p:cNvPr descr="Image result for jhmi symbol" id="54" name="Google Shape;54;p1"/>
              <p:cNvPicPr preferRelativeResize="0"/>
              <p:nvPr/>
            </p:nvPicPr>
            <p:blipFill rotWithShape="1">
              <a:blip r:embed="rId8">
                <a:alphaModFix/>
              </a:blip>
              <a:srcRect b="48224" l="39907" r="39824" t="21270"/>
              <a:stretch/>
            </p:blipFill>
            <p:spPr>
              <a:xfrm>
                <a:off x="939233" y="5529095"/>
                <a:ext cx="626525" cy="605398"/>
              </a:xfrm>
              <a:prstGeom prst="rect">
                <a:avLst/>
              </a:prstGeom>
              <a:noFill/>
              <a:ln>
                <a:noFill/>
              </a:ln>
            </p:spPr>
          </p:pic>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0fcbeb3d07_0_30"/>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5" name="Google Shape;135;g20fcbeb3d07_0_30"/>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DEPENDENCIES</a:t>
            </a:r>
            <a:endParaRPr/>
          </a:p>
        </p:txBody>
      </p:sp>
      <p:graphicFrame>
        <p:nvGraphicFramePr>
          <p:cNvPr id="136" name="Google Shape;136;g20fcbeb3d07_0_30"/>
          <p:cNvGraphicFramePr/>
          <p:nvPr/>
        </p:nvGraphicFramePr>
        <p:xfrm>
          <a:off x="541850" y="996250"/>
          <a:ext cx="3000000" cy="3000000"/>
        </p:xfrm>
        <a:graphic>
          <a:graphicData uri="http://schemas.openxmlformats.org/drawingml/2006/table">
            <a:tbl>
              <a:tblPr>
                <a:noFill/>
                <a:tableStyleId>{59747002-230D-40B6-95CD-BA6BE186494F}</a:tableStyleId>
              </a:tblPr>
              <a:tblGrid>
                <a:gridCol w="925650"/>
                <a:gridCol w="3269650"/>
                <a:gridCol w="2298175"/>
                <a:gridCol w="1495750"/>
                <a:gridCol w="1397175"/>
                <a:gridCol w="1340875"/>
              </a:tblGrid>
              <a:tr h="294325">
                <a:tc>
                  <a:txBody>
                    <a:bodyPr/>
                    <a:lstStyle/>
                    <a:p>
                      <a:pPr indent="0" lvl="0" marL="0" rtl="0" algn="ctr">
                        <a:spcBef>
                          <a:spcPts val="0"/>
                        </a:spcBef>
                        <a:spcAft>
                          <a:spcPts val="0"/>
                        </a:spcAft>
                        <a:buNone/>
                      </a:pPr>
                      <a:r>
                        <a:rPr b="1" lang="en-US" sz="1200"/>
                        <a:t>Type</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Dependencies</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Sources</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Responsibility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Deadline</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Status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43900">
                <a:tc rowSpan="4">
                  <a:txBody>
                    <a:bodyPr/>
                    <a:lstStyle/>
                    <a:p>
                      <a:pPr indent="0" lvl="0" marL="0" rtl="0" algn="ctr">
                        <a:spcBef>
                          <a:spcPts val="0"/>
                        </a:spcBef>
                        <a:spcAft>
                          <a:spcPts val="0"/>
                        </a:spcAft>
                        <a:buNone/>
                      </a:pPr>
                      <a:r>
                        <a:rPr b="1" lang="en-US" sz="1200"/>
                        <a:t>General</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Gain access to Emad lab pod.</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Ashley</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Zhenghao</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2/13</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 Done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rtl="0" algn="ctr">
                        <a:spcBef>
                          <a:spcPts val="0"/>
                        </a:spcBef>
                        <a:spcAft>
                          <a:spcPts val="0"/>
                        </a:spcAft>
                        <a:buNone/>
                      </a:pPr>
                      <a:r>
                        <a:rPr b="1" lang="en-US" sz="1200"/>
                        <a:t>Access to the cv2 and CISST/SAW libraries.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online/Anton Deguet</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Yunpu</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2/25</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 In progress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rtl="0" algn="ctr">
                        <a:spcBef>
                          <a:spcPts val="0"/>
                        </a:spcBef>
                        <a:spcAft>
                          <a:spcPts val="0"/>
                        </a:spcAft>
                        <a:buNone/>
                      </a:pPr>
                      <a:r>
                        <a:rPr b="1" lang="en-US" sz="1200"/>
                        <a:t>Obtain previous code of Kevin.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Yixuan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Ziyi</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2/16</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 Done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70700">
                <a:tc vMerge="1"/>
                <a:tc>
                  <a:txBody>
                    <a:bodyPr/>
                    <a:lstStyle/>
                    <a:p>
                      <a:pPr indent="0" lvl="0" marL="0" rtl="0" algn="ctr">
                        <a:spcBef>
                          <a:spcPts val="0"/>
                        </a:spcBef>
                        <a:spcAft>
                          <a:spcPts val="0"/>
                        </a:spcAft>
                        <a:buNone/>
                      </a:pPr>
                      <a:r>
                        <a:rPr b="1" lang="en-US" sz="1200"/>
                        <a:t>Install ROS1 and Ubuntu 16, </a:t>
                      </a:r>
                      <a:endParaRPr b="1" sz="1200"/>
                    </a:p>
                    <a:p>
                      <a:pPr indent="0" lvl="0" marL="0" rtl="0" algn="ctr">
                        <a:spcBef>
                          <a:spcPts val="0"/>
                        </a:spcBef>
                        <a:spcAft>
                          <a:spcPts val="0"/>
                        </a:spcAft>
                        <a:buNone/>
                      </a:pPr>
                      <a:r>
                        <a:rPr b="1" lang="en-US" sz="1200"/>
                        <a:t>RVIZ, and Moveit.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Online website</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Yunpu</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2/27</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In progress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43900">
                <a:tc rowSpan="8">
                  <a:txBody>
                    <a:bodyPr/>
                    <a:lstStyle/>
                    <a:p>
                      <a:pPr indent="0" lvl="0" marL="0" rtl="0" algn="ctr">
                        <a:spcBef>
                          <a:spcPts val="0"/>
                        </a:spcBef>
                        <a:spcAft>
                          <a:spcPts val="0"/>
                        </a:spcAft>
                        <a:buNone/>
                      </a:pPr>
                      <a:r>
                        <a:rPr b="1" lang="en-US" sz="1200"/>
                        <a:t>Important</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Realistic pelvic phantom</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Yixuan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Ziyi</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2/16</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Done</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533950">
                <a:tc vMerge="1"/>
                <a:tc>
                  <a:txBody>
                    <a:bodyPr/>
                    <a:lstStyle/>
                    <a:p>
                      <a:pPr indent="0" lvl="0" marL="0" rtl="0" algn="ctr">
                        <a:spcBef>
                          <a:spcPts val="0"/>
                        </a:spcBef>
                        <a:spcAft>
                          <a:spcPts val="0"/>
                        </a:spcAft>
                        <a:buNone/>
                      </a:pPr>
                      <a:r>
                        <a:rPr b="1" lang="en-US" sz="1200"/>
                        <a:t>abdominal and endoluminal ultrasound probes</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Yixuan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Zhenghao</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2/16</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Done</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533950">
                <a:tc vMerge="1"/>
                <a:tc>
                  <a:txBody>
                    <a:bodyPr/>
                    <a:lstStyle/>
                    <a:p>
                      <a:pPr indent="0" lvl="0" marL="0" rtl="0" algn="ctr">
                        <a:spcBef>
                          <a:spcPts val="0"/>
                        </a:spcBef>
                        <a:spcAft>
                          <a:spcPts val="0"/>
                        </a:spcAft>
                        <a:buNone/>
                      </a:pPr>
                      <a:r>
                        <a:rPr b="1" lang="en-US" sz="1200"/>
                        <a:t>Exchange old laptop in the lab pod. (Also need a monitor)</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Zhenghao</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Zhenghao</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2/27</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Waiting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43900">
                <a:tc vMerge="1"/>
                <a:tc>
                  <a:txBody>
                    <a:bodyPr/>
                    <a:lstStyle/>
                    <a:p>
                      <a:pPr indent="0" lvl="0" marL="0" rtl="0" algn="ctr">
                        <a:spcBef>
                          <a:spcPts val="0"/>
                        </a:spcBef>
                        <a:spcAft>
                          <a:spcPts val="0"/>
                        </a:spcAft>
                        <a:buNone/>
                      </a:pPr>
                      <a:r>
                        <a:rPr b="1" lang="en-US" sz="1200"/>
                        <a:t>Borrow another UR5 Robot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solidFill>
                      <a:schemeClr val="lt1"/>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US" sz="1200">
                          <a:solidFill>
                            <a:schemeClr val="dk1"/>
                          </a:solidFill>
                        </a:rPr>
                        <a:t>Dr. Taylor</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1200"/>
                        <a:t>Zhenghao</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N/A</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In progress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3050">
                <a:tc vMerge="1"/>
                <a:tc>
                  <a:txBody>
                    <a:bodyPr/>
                    <a:lstStyle/>
                    <a:p>
                      <a:pPr indent="0" lvl="0" marL="0" rtl="0" algn="ctr">
                        <a:spcBef>
                          <a:spcPts val="0"/>
                        </a:spcBef>
                        <a:spcAft>
                          <a:spcPts val="0"/>
                        </a:spcAft>
                        <a:buNone/>
                      </a:pPr>
                      <a:r>
                        <a:rPr b="1" lang="en-US" sz="1200"/>
                        <a:t>First Force sensor test and remounting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Yixuan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Ziyi</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3/5</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Waiting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3050">
                <a:tc vMerge="1"/>
                <a:tc>
                  <a:txBody>
                    <a:bodyPr/>
                    <a:lstStyle/>
                    <a:p>
                      <a:pPr indent="0" lvl="0" marL="0" rtl="0" algn="ctr">
                        <a:spcBef>
                          <a:spcPts val="0"/>
                        </a:spcBef>
                        <a:spcAft>
                          <a:spcPts val="0"/>
                        </a:spcAft>
                        <a:buNone/>
                      </a:pPr>
                      <a:r>
                        <a:rPr b="1" lang="en-US" sz="1200"/>
                        <a:t>Second Force sensor fixture 3D printing and test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1200"/>
                        <a:t>Yixuan/ Robotiq </a:t>
                      </a:r>
                      <a:r>
                        <a:rPr lang="en-US">
                          <a:solidFill>
                            <a:srgbClr val="33475B"/>
                          </a:solidFill>
                          <a:highlight>
                            <a:srgbClr val="F5F8FA"/>
                          </a:highlight>
                          <a:latin typeface="SimSun"/>
                          <a:ea typeface="SimSun"/>
                          <a:cs typeface="SimSun"/>
                          <a:sym typeface="SimSun"/>
                        </a:rPr>
                        <a:t>FT 300-S FORCE TORQUE SENSOR</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Zhenghao</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3/10</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In progress</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rtl="0" algn="ctr">
                        <a:spcBef>
                          <a:spcPts val="0"/>
                        </a:spcBef>
                        <a:spcAft>
                          <a:spcPts val="0"/>
                        </a:spcAft>
                        <a:buNone/>
                      </a:pPr>
                      <a:r>
                        <a:rPr b="1" lang="en-US" sz="1200"/>
                        <a:t>Calibration marker (cross fishing wire)</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Yixuan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Yunpu</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3/10</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Waiting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430825">
                <a:tc vMerge="1"/>
                <a:tc>
                  <a:txBody>
                    <a:bodyPr/>
                    <a:lstStyle/>
                    <a:p>
                      <a:pPr indent="0" lvl="0" marL="0" rtl="0" algn="ctr">
                        <a:spcBef>
                          <a:spcPts val="0"/>
                        </a:spcBef>
                        <a:spcAft>
                          <a:spcPts val="0"/>
                        </a:spcAft>
                        <a:buNone/>
                      </a:pPr>
                      <a:r>
                        <a:rPr b="1" lang="en-US" sz="1200"/>
                        <a:t>Yixuan's reconstruction method</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Yixuan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Yixuan</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4/20</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1200"/>
                        <a:t>Waiting </a:t>
                      </a:r>
                      <a:endParaRPr b="1" sz="12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0fcbeb3d07_0_18"/>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2" name="Google Shape;142;g20fcbeb3d07_0_18"/>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TIMELINE</a:t>
            </a:r>
            <a:endParaRPr/>
          </a:p>
        </p:txBody>
      </p:sp>
      <p:pic>
        <p:nvPicPr>
          <p:cNvPr id="143" name="Google Shape;143;g20fcbeb3d07_0_18"/>
          <p:cNvPicPr preferRelativeResize="0"/>
          <p:nvPr/>
        </p:nvPicPr>
        <p:blipFill>
          <a:blip r:embed="rId3">
            <a:alphaModFix/>
          </a:blip>
          <a:stretch>
            <a:fillRect/>
          </a:stretch>
        </p:blipFill>
        <p:spPr>
          <a:xfrm>
            <a:off x="471412" y="1052375"/>
            <a:ext cx="11249176" cy="4942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0fcbeb3d07_0_24"/>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9" name="Google Shape;149;g20fcbeb3d07_0_24"/>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KEY DATES</a:t>
            </a:r>
            <a:endParaRPr/>
          </a:p>
        </p:txBody>
      </p:sp>
      <p:graphicFrame>
        <p:nvGraphicFramePr>
          <p:cNvPr id="150" name="Google Shape;150;g20fcbeb3d07_0_24"/>
          <p:cNvGraphicFramePr/>
          <p:nvPr/>
        </p:nvGraphicFramePr>
        <p:xfrm>
          <a:off x="1666875" y="1117150"/>
          <a:ext cx="3000000" cy="3000000"/>
        </p:xfrm>
        <a:graphic>
          <a:graphicData uri="http://schemas.openxmlformats.org/drawingml/2006/table">
            <a:tbl>
              <a:tblPr>
                <a:noFill/>
                <a:tableStyleId>{59747002-230D-40B6-95CD-BA6BE186494F}</a:tableStyleId>
              </a:tblPr>
              <a:tblGrid>
                <a:gridCol w="2182675"/>
                <a:gridCol w="2182675"/>
                <a:gridCol w="2182675"/>
                <a:gridCol w="2182675"/>
              </a:tblGrid>
              <a:tr h="338350">
                <a:tc>
                  <a:txBody>
                    <a:bodyPr/>
                    <a:lstStyle/>
                    <a:p>
                      <a:pPr indent="0" lvl="0" marL="0" rtl="0" algn="ctr">
                        <a:spcBef>
                          <a:spcPts val="0"/>
                        </a:spcBef>
                        <a:spcAft>
                          <a:spcPts val="0"/>
                        </a:spcAft>
                        <a:buNone/>
                      </a:pPr>
                      <a:r>
                        <a:rPr b="1" lang="en-US" sz="900"/>
                        <a:t>Check Points</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Dates</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Status</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Responsibility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247575">
                <a:tc>
                  <a:txBody>
                    <a:bodyPr/>
                    <a:lstStyle/>
                    <a:p>
                      <a:pPr indent="0" lvl="0" marL="0" rtl="0" algn="ctr">
                        <a:spcBef>
                          <a:spcPts val="0"/>
                        </a:spcBef>
                        <a:spcAft>
                          <a:spcPts val="0"/>
                        </a:spcAft>
                        <a:buNone/>
                      </a:pPr>
                      <a:r>
                        <a:rPr b="1" lang="en-US" sz="900"/>
                        <a:t>Literature Review</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02/10 - 02/17</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Done</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38850">
                <a:tc>
                  <a:txBody>
                    <a:bodyPr/>
                    <a:lstStyle/>
                    <a:p>
                      <a:pPr indent="0" lvl="0" marL="0" rtl="0" algn="ctr">
                        <a:spcBef>
                          <a:spcPts val="0"/>
                        </a:spcBef>
                        <a:spcAft>
                          <a:spcPts val="0"/>
                        </a:spcAft>
                        <a:buNone/>
                      </a:pPr>
                      <a:r>
                        <a:rPr b="1" lang="en-US" sz="900"/>
                        <a:t>Familiar with CISST/SAW libraries and UR5 robot</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02/16 - 02/23</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In progress</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38850">
                <a:tc>
                  <a:txBody>
                    <a:bodyPr/>
                    <a:lstStyle/>
                    <a:p>
                      <a:pPr indent="0" lvl="0" marL="0" rtl="0" algn="ctr">
                        <a:spcBef>
                          <a:spcPts val="0"/>
                        </a:spcBef>
                        <a:spcAft>
                          <a:spcPts val="0"/>
                        </a:spcAft>
                        <a:buNone/>
                      </a:pPr>
                      <a:r>
                        <a:rPr b="1" lang="en-US" sz="900"/>
                        <a:t>Install Ubuntu 16.04 and ROS1 on lab laptop</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02/16 - 02/17</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Done</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Yunpu</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247575">
                <a:tc>
                  <a:txBody>
                    <a:bodyPr/>
                    <a:lstStyle/>
                    <a:p>
                      <a:pPr indent="0" lvl="0" marL="0" rtl="0" algn="ctr">
                        <a:spcBef>
                          <a:spcPts val="0"/>
                        </a:spcBef>
                        <a:spcAft>
                          <a:spcPts val="0"/>
                        </a:spcAft>
                        <a:buNone/>
                      </a:pPr>
                      <a:r>
                        <a:rPr b="1" lang="en-US" sz="900"/>
                        <a:t>Understand Previous Code</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02/16 - 03/09</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In progress</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38850">
                <a:tc>
                  <a:txBody>
                    <a:bodyPr/>
                    <a:lstStyle/>
                    <a:p>
                      <a:pPr indent="0" lvl="0" marL="0" rtl="0" algn="ctr">
                        <a:spcBef>
                          <a:spcPts val="0"/>
                        </a:spcBef>
                        <a:spcAft>
                          <a:spcPts val="0"/>
                        </a:spcAft>
                        <a:buNone/>
                      </a:pPr>
                      <a:r>
                        <a:rPr b="1" lang="en-US" sz="900"/>
                        <a:t>Read Virtual Fixture and Path Planning literature</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02/25-04/09</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247575">
                <a:tc>
                  <a:txBody>
                    <a:bodyPr/>
                    <a:lstStyle/>
                    <a:p>
                      <a:pPr indent="0" lvl="0" marL="0" rtl="0" algn="ctr">
                        <a:spcBef>
                          <a:spcPts val="0"/>
                        </a:spcBef>
                        <a:spcAft>
                          <a:spcPts val="0"/>
                        </a:spcAft>
                        <a:buNone/>
                      </a:pPr>
                      <a:r>
                        <a:rPr b="1" lang="en-US" sz="900"/>
                        <a:t>Dual Robot installtion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02/25 - 03/02</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38850">
                <a:tc>
                  <a:txBody>
                    <a:bodyPr/>
                    <a:lstStyle/>
                    <a:p>
                      <a:pPr indent="0" lvl="0" marL="0" rtl="0" algn="ctr">
                        <a:spcBef>
                          <a:spcPts val="0"/>
                        </a:spcBef>
                        <a:spcAft>
                          <a:spcPts val="0"/>
                        </a:spcAft>
                        <a:buNone/>
                      </a:pPr>
                      <a:r>
                        <a:rPr b="1" lang="en-US" sz="900"/>
                        <a:t>UR5 Calibrations (end-effector to ultrasound probe)</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03/03 - 03/17</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 (Mainly by Ziyi and Zhenghao)</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247575">
                <a:tc>
                  <a:txBody>
                    <a:bodyPr/>
                    <a:lstStyle/>
                    <a:p>
                      <a:pPr indent="0" lvl="0" marL="0" rtl="0" algn="ctr">
                        <a:spcBef>
                          <a:spcPts val="0"/>
                        </a:spcBef>
                        <a:spcAft>
                          <a:spcPts val="0"/>
                        </a:spcAft>
                        <a:buNone/>
                      </a:pPr>
                      <a:r>
                        <a:rPr b="1" lang="en-US" sz="900"/>
                        <a:t>Base-to-Base Calibration</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03/17 - 03/27</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 (Mainly by Yunpu)</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38850">
                <a:tc>
                  <a:txBody>
                    <a:bodyPr/>
                    <a:lstStyle/>
                    <a:p>
                      <a:pPr indent="0" lvl="0" marL="0" rtl="0" algn="ctr">
                        <a:spcBef>
                          <a:spcPts val="0"/>
                        </a:spcBef>
                        <a:spcAft>
                          <a:spcPts val="0"/>
                        </a:spcAft>
                        <a:buNone/>
                      </a:pPr>
                      <a:r>
                        <a:rPr b="1" lang="en-US" sz="900"/>
                        <a:t>Real Time Motion Planning for Dual Arms</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03/27 - 04/05</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 (Mainly by Ziyi and Yunpu)</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247575">
                <a:tc>
                  <a:txBody>
                    <a:bodyPr/>
                    <a:lstStyle/>
                    <a:p>
                      <a:pPr indent="0" lvl="0" marL="0" rtl="0" algn="ctr">
                        <a:spcBef>
                          <a:spcPts val="0"/>
                        </a:spcBef>
                        <a:spcAft>
                          <a:spcPts val="0"/>
                        </a:spcAft>
                        <a:buNone/>
                      </a:pPr>
                      <a:r>
                        <a:rPr b="1" lang="en-US" sz="900"/>
                        <a:t>Virtual Fixture</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04/05 - 04/30</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 (Mainly by Yunpu and Ziyi)</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338850">
                <a:tc>
                  <a:txBody>
                    <a:bodyPr/>
                    <a:lstStyle/>
                    <a:p>
                      <a:pPr indent="0" lvl="0" marL="0" rtl="0" algn="ctr">
                        <a:spcBef>
                          <a:spcPts val="0"/>
                        </a:spcBef>
                        <a:spcAft>
                          <a:spcPts val="0"/>
                        </a:spcAft>
                        <a:buNone/>
                      </a:pPr>
                      <a:r>
                        <a:rPr b="1" lang="en-US" sz="900"/>
                        <a:t>Enhanced motion control and path planning</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04/05 - 04/30</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 (Mainly by Zhenghao)</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r h="247575">
                <a:tc>
                  <a:txBody>
                    <a:bodyPr/>
                    <a:lstStyle/>
                    <a:p>
                      <a:pPr indent="0" lvl="0" marL="0" rtl="0" algn="ctr">
                        <a:spcBef>
                          <a:spcPts val="0"/>
                        </a:spcBef>
                        <a:spcAft>
                          <a:spcPts val="0"/>
                        </a:spcAft>
                        <a:buNone/>
                      </a:pPr>
                      <a:r>
                        <a:rPr b="1" lang="en-US" sz="900"/>
                        <a:t>Maximum real time demo (If possible)</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05/01 - 05/08</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Waiting </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c>
                  <a:txBody>
                    <a:bodyPr/>
                    <a:lstStyle/>
                    <a:p>
                      <a:pPr indent="0" lvl="0" marL="0" rtl="0" algn="ctr">
                        <a:spcBef>
                          <a:spcPts val="0"/>
                        </a:spcBef>
                        <a:spcAft>
                          <a:spcPts val="0"/>
                        </a:spcAft>
                        <a:buNone/>
                      </a:pPr>
                      <a:r>
                        <a:rPr b="1" lang="en-US" sz="900"/>
                        <a:t>All</a:t>
                      </a:r>
                      <a:endParaRPr b="1" sz="900"/>
                    </a:p>
                  </a:txBody>
                  <a:tcPr marT="18275" marB="18275" marR="18275" marL="18275" anchor="ctr">
                    <a:lnL cap="flat" cmpd="sng" w="19050">
                      <a:solidFill>
                        <a:srgbClr val="424242"/>
                      </a:solidFill>
                      <a:prstDash val="solid"/>
                      <a:round/>
                      <a:headEnd len="sm" w="sm" type="none"/>
                      <a:tailEnd len="sm" w="sm" type="none"/>
                    </a:lnL>
                    <a:lnR cap="flat" cmpd="sng" w="19050">
                      <a:solidFill>
                        <a:srgbClr val="424242"/>
                      </a:solidFill>
                      <a:prstDash val="solid"/>
                      <a:round/>
                      <a:headEnd len="sm" w="sm" type="none"/>
                      <a:tailEnd len="sm" w="sm" type="none"/>
                    </a:lnR>
                    <a:lnT cap="flat" cmpd="sng" w="19050">
                      <a:solidFill>
                        <a:srgbClr val="424242"/>
                      </a:solidFill>
                      <a:prstDash val="solid"/>
                      <a:round/>
                      <a:headEnd len="sm" w="sm" type="none"/>
                      <a:tailEnd len="sm" w="sm" type="none"/>
                    </a:lnT>
                    <a:lnB cap="flat" cmpd="sng" w="19050">
                      <a:solidFill>
                        <a:srgbClr val="424242"/>
                      </a:solidFill>
                      <a:prstDash val="solid"/>
                      <a:round/>
                      <a:headEnd len="sm" w="sm" type="none"/>
                      <a:tailEnd len="sm" w="sm" type="none"/>
                    </a:lnB>
                  </a:tcPr>
                </a:tc>
              </a:tr>
            </a:tbl>
          </a:graphicData>
        </a:graphic>
      </p:graphicFrame>
      <p:sp>
        <p:nvSpPr>
          <p:cNvPr id="151" name="Google Shape;151;g20fcbeb3d07_0_24"/>
          <p:cNvSpPr txBox="1"/>
          <p:nvPr/>
        </p:nvSpPr>
        <p:spPr>
          <a:xfrm>
            <a:off x="1594775" y="5097225"/>
            <a:ext cx="9171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t>Backup Plan: 1.</a:t>
            </a:r>
            <a:r>
              <a:rPr lang="en-US"/>
              <a:t>If the other </a:t>
            </a:r>
            <a:r>
              <a:rPr lang="en-US" u="sng"/>
              <a:t>UR5 arrives late</a:t>
            </a:r>
            <a:r>
              <a:rPr lang="en-US"/>
              <a:t>r than the estimated date, then "Dual Robot Installation" needs to be delayed and our group will perform </a:t>
            </a:r>
            <a:r>
              <a:rPr lang="en-US" u="sng"/>
              <a:t>end-effector to US probe Calibration</a:t>
            </a:r>
            <a:r>
              <a:rPr lang="en-US"/>
              <a:t> and may start </a:t>
            </a:r>
            <a:r>
              <a:rPr lang="en-US" u="sng"/>
              <a:t>implementing Virtual Fixture Simulation towards one robot arm</a:t>
            </a:r>
            <a:r>
              <a:rPr lang="en-US"/>
              <a:t>.</a:t>
            </a:r>
            <a:r>
              <a:rPr lang="en-US"/>
              <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 2. If </a:t>
            </a:r>
            <a:r>
              <a:rPr lang="en-US" u="sng"/>
              <a:t>can’t get the second force sensor</a:t>
            </a:r>
            <a:r>
              <a:rPr lang="en-US"/>
              <a:t>, considering using only one sensor with </a:t>
            </a:r>
            <a:r>
              <a:rPr lang="en-US" u="sng"/>
              <a:t>Kalman Filtering</a:t>
            </a: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0fcbeb3d07_0_47"/>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7" name="Google Shape;157;g20fcbeb3d07_0_47"/>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Management</a:t>
            </a:r>
            <a:endParaRPr/>
          </a:p>
        </p:txBody>
      </p:sp>
      <p:sp>
        <p:nvSpPr>
          <p:cNvPr id="158" name="Google Shape;158;g20fcbeb3d07_0_47"/>
          <p:cNvSpPr txBox="1"/>
          <p:nvPr>
            <p:ph idx="1" type="body"/>
          </p:nvPr>
        </p:nvSpPr>
        <p:spPr>
          <a:xfrm>
            <a:off x="370375" y="1084724"/>
            <a:ext cx="11451300" cy="5636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1700"/>
              <a:t>Documentation</a:t>
            </a:r>
            <a:endParaRPr sz="1700"/>
          </a:p>
          <a:p>
            <a:pPr indent="0" lvl="0" marL="0" rtl="0" algn="l">
              <a:lnSpc>
                <a:spcPct val="100000"/>
              </a:lnSpc>
              <a:spcBef>
                <a:spcPts val="0"/>
              </a:spcBef>
              <a:spcAft>
                <a:spcPts val="0"/>
              </a:spcAft>
              <a:buClr>
                <a:schemeClr val="dk1"/>
              </a:buClr>
              <a:buSzPts val="1100"/>
              <a:buFont typeface="Arial"/>
              <a:buNone/>
            </a:pPr>
            <a:r>
              <a:rPr lang="en-US" sz="1700"/>
              <a:t>— Overleaf (LaTex)</a:t>
            </a:r>
            <a:endParaRPr sz="1700"/>
          </a:p>
          <a:p>
            <a:pPr indent="0" lvl="0" marL="0" rtl="0" algn="l">
              <a:lnSpc>
                <a:spcPct val="100000"/>
              </a:lnSpc>
              <a:spcBef>
                <a:spcPts val="0"/>
              </a:spcBef>
              <a:spcAft>
                <a:spcPts val="0"/>
              </a:spcAft>
              <a:buClr>
                <a:schemeClr val="dk1"/>
              </a:buClr>
              <a:buSzPts val="1100"/>
              <a:buFont typeface="Arial"/>
              <a:buNone/>
            </a:pPr>
            <a:r>
              <a:rPr lang="en-US" sz="1700"/>
              <a:t>—Google Drive</a:t>
            </a:r>
            <a:endParaRPr sz="1700"/>
          </a:p>
          <a:p>
            <a:pPr indent="0" lvl="0" marL="0" rtl="0" algn="l">
              <a:lnSpc>
                <a:spcPct val="100000"/>
              </a:lnSpc>
              <a:spcBef>
                <a:spcPts val="0"/>
              </a:spcBef>
              <a:spcAft>
                <a:spcPts val="0"/>
              </a:spcAft>
              <a:buClr>
                <a:schemeClr val="dk1"/>
              </a:buClr>
              <a:buSzPts val="1100"/>
              <a:buFont typeface="Arial"/>
              <a:buNone/>
            </a:pPr>
            <a:r>
              <a:rPr lang="en-US" sz="1700"/>
              <a:t>—Github Wiki (Markdown)</a:t>
            </a:r>
            <a:endParaRPr sz="1700"/>
          </a:p>
          <a:p>
            <a:pPr indent="0" lvl="0" marL="0" rtl="0" algn="l">
              <a:lnSpc>
                <a:spcPct val="100000"/>
              </a:lnSpc>
              <a:spcBef>
                <a:spcPts val="0"/>
              </a:spcBef>
              <a:spcAft>
                <a:spcPts val="0"/>
              </a:spcAft>
              <a:buClr>
                <a:schemeClr val="dk1"/>
              </a:buClr>
              <a:buSzPts val="1100"/>
              <a:buFont typeface="Arial"/>
              <a:buNone/>
            </a:pPr>
            <a:r>
              <a:rPr lang="en-US" sz="1700"/>
              <a:t>—Course Website</a:t>
            </a:r>
            <a:endParaRPr sz="1700"/>
          </a:p>
          <a:p>
            <a:pPr indent="0" lvl="0" marL="0" rtl="0" algn="l">
              <a:lnSpc>
                <a:spcPct val="100000"/>
              </a:lnSpc>
              <a:spcBef>
                <a:spcPts val="0"/>
              </a:spcBef>
              <a:spcAft>
                <a:spcPts val="0"/>
              </a:spcAft>
              <a:buClr>
                <a:schemeClr val="dk1"/>
              </a:buClr>
              <a:buSzPts val="1100"/>
              <a:buNone/>
            </a:pPr>
            <a:r>
              <a:t/>
            </a:r>
            <a:endParaRPr sz="1700"/>
          </a:p>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0"/>
              </a:spcBef>
              <a:spcAft>
                <a:spcPts val="0"/>
              </a:spcAft>
              <a:buClr>
                <a:schemeClr val="dk1"/>
              </a:buClr>
              <a:buSzPts val="1100"/>
              <a:buFont typeface="Arial"/>
              <a:buNone/>
            </a:pPr>
            <a:r>
              <a:rPr lang="en-US" sz="1700"/>
              <a:t>Communication</a:t>
            </a:r>
            <a:endParaRPr sz="1700"/>
          </a:p>
          <a:p>
            <a:pPr indent="0" lvl="0" marL="0" rtl="0" algn="l">
              <a:lnSpc>
                <a:spcPct val="100000"/>
              </a:lnSpc>
              <a:spcBef>
                <a:spcPts val="0"/>
              </a:spcBef>
              <a:spcAft>
                <a:spcPts val="0"/>
              </a:spcAft>
              <a:buClr>
                <a:schemeClr val="dk1"/>
              </a:buClr>
              <a:buSzPts val="1100"/>
              <a:buFont typeface="Arial"/>
              <a:buNone/>
            </a:pPr>
            <a:r>
              <a:rPr lang="en-US" sz="1700"/>
              <a:t>—Meeting Time:Weekly meeting with mentors Yixuan Wu and Mohammad Salehizadeh at Wednesday 1:30 pm.</a:t>
            </a:r>
            <a:endParaRPr sz="1700"/>
          </a:p>
          <a:p>
            <a:pPr indent="0" lvl="0" marL="0" rtl="0" algn="l">
              <a:lnSpc>
                <a:spcPct val="100000"/>
              </a:lnSpc>
              <a:spcBef>
                <a:spcPts val="0"/>
              </a:spcBef>
              <a:spcAft>
                <a:spcPts val="0"/>
              </a:spcAft>
              <a:buClr>
                <a:schemeClr val="dk1"/>
              </a:buClr>
              <a:buSzPts val="1100"/>
              <a:buFont typeface="Arial"/>
              <a:buNone/>
            </a:pPr>
            <a:r>
              <a:rPr lang="en-US" sz="1700"/>
              <a:t>—Two meetings per week by Students at Friday and Monday.</a:t>
            </a:r>
            <a:endParaRPr sz="1700"/>
          </a:p>
          <a:p>
            <a:pPr indent="0" lvl="0" marL="0" rtl="0" algn="l">
              <a:lnSpc>
                <a:spcPct val="100000"/>
              </a:lnSpc>
              <a:spcBef>
                <a:spcPts val="0"/>
              </a:spcBef>
              <a:spcAft>
                <a:spcPts val="0"/>
              </a:spcAft>
              <a:buClr>
                <a:schemeClr val="dk1"/>
              </a:buClr>
              <a:buSzPts val="1100"/>
              <a:buFont typeface="Arial"/>
              <a:buNone/>
            </a:pPr>
            <a:r>
              <a:rPr lang="en-US" sz="1700"/>
              <a:t>—Communications Tools: e-mail, phone</a:t>
            </a:r>
            <a:endParaRPr sz="1700"/>
          </a:p>
          <a:p>
            <a:pPr indent="0" lvl="0" marL="0" rtl="0" algn="l">
              <a:lnSpc>
                <a:spcPct val="100000"/>
              </a:lnSpc>
              <a:spcBef>
                <a:spcPts val="0"/>
              </a:spcBef>
              <a:spcAft>
                <a:spcPts val="0"/>
              </a:spcAft>
              <a:buClr>
                <a:schemeClr val="dk1"/>
              </a:buClr>
              <a:buSzPts val="1100"/>
              <a:buNone/>
            </a:pPr>
            <a:r>
              <a:t/>
            </a:r>
            <a:endParaRPr sz="1700"/>
          </a:p>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0"/>
              </a:spcBef>
              <a:spcAft>
                <a:spcPts val="0"/>
              </a:spcAft>
              <a:buClr>
                <a:schemeClr val="dk1"/>
              </a:buClr>
              <a:buSzPts val="1100"/>
              <a:buFont typeface="Arial"/>
              <a:buNone/>
            </a:pPr>
            <a:r>
              <a:rPr lang="en-US" sz="1700"/>
              <a:t>Interfaces</a:t>
            </a:r>
            <a:endParaRPr sz="1700"/>
          </a:p>
          <a:p>
            <a:pPr indent="0" lvl="0" marL="0" rtl="0" algn="l">
              <a:lnSpc>
                <a:spcPct val="100000"/>
              </a:lnSpc>
              <a:spcBef>
                <a:spcPts val="0"/>
              </a:spcBef>
              <a:spcAft>
                <a:spcPts val="0"/>
              </a:spcAft>
              <a:buClr>
                <a:schemeClr val="dk1"/>
              </a:buClr>
              <a:buSzPts val="1100"/>
              <a:buNone/>
            </a:pPr>
            <a:r>
              <a:rPr lang="en-US" sz="1700"/>
              <a:t>—Each and every accomplishment of milestones and checkpoints will be approved first by student meeting, then by mentor's meeting. </a:t>
            </a:r>
            <a:endParaRPr sz="1700"/>
          </a:p>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0"/>
              </a:spcBef>
              <a:spcAft>
                <a:spcPts val="0"/>
              </a:spcAft>
              <a:buClr>
                <a:schemeClr val="dk1"/>
              </a:buClr>
              <a:buSzPts val="1100"/>
              <a:buFont typeface="Arial"/>
              <a:buNone/>
            </a:pPr>
            <a:r>
              <a:rPr lang="en-US" sz="1700"/>
              <a:t>—All the coding which requires combination and collaboration in the future will be written in a shared Github repository and be viewed on a weekly basis on student meeting to ensure project interfaces. </a:t>
            </a:r>
            <a:endParaRPr sz="1700"/>
          </a:p>
          <a:p>
            <a:pPr indent="-76200" lvl="0" marL="228600" rtl="0" algn="l">
              <a:lnSpc>
                <a:spcPct val="90000"/>
              </a:lnSpc>
              <a:spcBef>
                <a:spcPts val="0"/>
              </a:spcBef>
              <a:spcAft>
                <a:spcPts val="0"/>
              </a:spcAft>
              <a:buClr>
                <a:schemeClr val="dk1"/>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0fcbeb3d07_0_53"/>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4" name="Google Shape;164;g20fcbeb3d07_0_53"/>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References</a:t>
            </a:r>
            <a:endParaRPr/>
          </a:p>
        </p:txBody>
      </p:sp>
      <p:sp>
        <p:nvSpPr>
          <p:cNvPr id="165" name="Google Shape;165;g20fcbeb3d07_0_53"/>
          <p:cNvSpPr txBox="1"/>
          <p:nvPr/>
        </p:nvSpPr>
        <p:spPr>
          <a:xfrm>
            <a:off x="642250" y="1042300"/>
            <a:ext cx="10613700" cy="557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t>[1]</a:t>
            </a:r>
            <a:r>
              <a:rPr lang="en-US"/>
              <a:t>Gilboy, Kevin Michael. ROBOTIC ULTRASOUND TOMOGRAPHY AND COLLABORATIVE CONTROL. 2020, https://drive.google.com/file/d/19cGn_ZnCLbUESI9dta3l0s91Qdg-DwQl/view?usp=sharing.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[2]</a:t>
            </a:r>
            <a:r>
              <a:rPr lang="en-US"/>
              <a:t>Ting-Yun Fang, Weiqi Wang. Co-Robotic Ultrasound Imaging System. 2017, https://drive.google.com/file/d/16PvOlSm7f2qzwKBoGVO7q6Qlb2Tdtrwy/view?usp=sharing.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[3]</a:t>
            </a:r>
            <a:r>
              <a:rPr lang="en-US"/>
              <a:t>Zerdine, Z.-Skin. Multi-Modality Pelvic Phantom. https://www.cirsinc.com/wp-content/uploads/2019/04/048A-DS-120418.pdf.</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[4]</a:t>
            </a:r>
            <a:r>
              <a:rPr lang="en-US"/>
              <a:t>Gilboy, Kevin M., et al. Dual-Robotic Ultrasound System for In Vivo Prostate Tomography. 2020, https://link.springer.com/chapter/10.1007/978-3-030-60334-2_16.</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[5]</a:t>
            </a:r>
            <a:r>
              <a:rPr lang="en-US"/>
              <a:t>Zhang, Haichong K., et al. ‘Phantom with Multiple Active Points for Ultrasound Calibration’. J.  Med.  Imag.  5(4), 045001 (2018), Doi: 10. 1117/1. JMI. 5. 4. 045001., 2022b, https://pubmed.ncbi.nlm.nih.gov/30525061/.</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[6]</a:t>
            </a:r>
            <a:r>
              <a:rPr lang="en-US"/>
              <a:t>Bray, F., et al. Global Cancer Statistics 2018: GLOBOCAN Estimates of Incidence and Mortality Worldwide for 36 Cancers in 185 Countries. Vol. 68(6), 2018, pp. 394–424.</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[7]</a:t>
            </a:r>
            <a:r>
              <a:rPr lang="en-US"/>
              <a:t>Horn, Berthold K. P., et al. ‘Closed-Form Solution of Absolute Orientation Using Orthonormal Matrices’. Journal of The Optical Society of America A-Optics Image Science and Vision, vol. 5, 1988, pp. 1127–1135.</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[8]</a:t>
            </a:r>
            <a:r>
              <a:rPr lang="en-US"/>
              <a:t>Seifabadi, R. ‘Correlation of Ultrasound Tomography to MRI and Pathology for the Detection of Prostate Cancer’. Medical Imaging 2019: Ultrasonic Imaging and Tomography International Society for Optics and Photonics, vol. 10955, 2019, p. 109550C.</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[9]</a:t>
            </a:r>
            <a:r>
              <a:rPr lang="en-US"/>
              <a:t>Aalamifar, F. ‘Co-Robotic Ultrasound Tomography: A New Paradigm for Quantitative Ultrasound Imaging’. Ph. D.  Thesis, Johns Hopkins University, Oct. 2016.</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3"/>
          <p:cNvSpPr txBox="1"/>
          <p:nvPr>
            <p:ph type="title"/>
          </p:nvPr>
        </p:nvSpPr>
        <p:spPr>
          <a:xfrm>
            <a:off x="329515" y="2710086"/>
            <a:ext cx="11532972" cy="10323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99231"/>
              </a:buClr>
              <a:buSzPts val="3200"/>
              <a:buFont typeface="Arial Black"/>
              <a:buNone/>
            </a:pPr>
            <a:r>
              <a:rPr lang="en-US">
                <a:solidFill>
                  <a:srgbClr val="C99231"/>
                </a:solidFill>
              </a:rPr>
              <a:t>Thank you</a:t>
            </a:r>
            <a:endParaRPr/>
          </a:p>
        </p:txBody>
      </p:sp>
      <p:sp>
        <p:nvSpPr>
          <p:cNvPr id="171" name="Google Shape;171;p3"/>
          <p:cNvSpPr txBox="1"/>
          <p:nvPr>
            <p:ph idx="4294967295" type="sldNum"/>
          </p:nvPr>
        </p:nvSpPr>
        <p:spPr>
          <a:xfrm>
            <a:off x="9844925" y="6189900"/>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72" name="Google Shape;172;p3"/>
          <p:cNvGrpSpPr/>
          <p:nvPr/>
        </p:nvGrpSpPr>
        <p:grpSpPr>
          <a:xfrm>
            <a:off x="4939964" y="5257920"/>
            <a:ext cx="6443285" cy="605398"/>
            <a:chOff x="939233" y="5529095"/>
            <a:chExt cx="6443285" cy="605398"/>
          </a:xfrm>
        </p:grpSpPr>
        <p:grpSp>
          <p:nvGrpSpPr>
            <p:cNvPr id="173" name="Google Shape;173;p3"/>
            <p:cNvGrpSpPr/>
            <p:nvPr/>
          </p:nvGrpSpPr>
          <p:grpSpPr>
            <a:xfrm>
              <a:off x="4121481" y="5529096"/>
              <a:ext cx="3261037" cy="605397"/>
              <a:chOff x="4121481" y="5529096"/>
              <a:chExt cx="3261037" cy="605397"/>
            </a:xfrm>
          </p:grpSpPr>
          <p:pic>
            <p:nvPicPr>
              <p:cNvPr descr="Image result for jhmi symbol" id="174" name="Google Shape;174;p3"/>
              <p:cNvPicPr preferRelativeResize="0"/>
              <p:nvPr/>
            </p:nvPicPr>
            <p:blipFill rotWithShape="1">
              <a:blip r:embed="rId3">
                <a:alphaModFix/>
              </a:blip>
              <a:srcRect b="22504" l="0" r="0" t="51742"/>
              <a:stretch/>
            </p:blipFill>
            <p:spPr>
              <a:xfrm>
                <a:off x="4291190" y="5571462"/>
                <a:ext cx="3091328" cy="520664"/>
              </a:xfrm>
              <a:prstGeom prst="rect">
                <a:avLst/>
              </a:prstGeom>
              <a:noFill/>
              <a:ln>
                <a:noFill/>
              </a:ln>
            </p:spPr>
          </p:pic>
          <p:pic>
            <p:nvPicPr>
              <p:cNvPr descr="Image result for jhmi symbol" id="175" name="Google Shape;175;p3"/>
              <p:cNvPicPr preferRelativeResize="0"/>
              <p:nvPr/>
            </p:nvPicPr>
            <p:blipFill rotWithShape="1">
              <a:blip r:embed="rId4">
                <a:alphaModFix/>
              </a:blip>
              <a:srcRect b="48258" l="39908" r="39824" t="21797"/>
              <a:stretch/>
            </p:blipFill>
            <p:spPr>
              <a:xfrm>
                <a:off x="4121481" y="5529096"/>
                <a:ext cx="626525" cy="605397"/>
              </a:xfrm>
              <a:prstGeom prst="rect">
                <a:avLst/>
              </a:prstGeom>
              <a:noFill/>
              <a:ln>
                <a:noFill/>
              </a:ln>
            </p:spPr>
          </p:pic>
        </p:grpSp>
        <p:grpSp>
          <p:nvGrpSpPr>
            <p:cNvPr id="176" name="Google Shape;176;p3"/>
            <p:cNvGrpSpPr/>
            <p:nvPr/>
          </p:nvGrpSpPr>
          <p:grpSpPr>
            <a:xfrm>
              <a:off x="939233" y="5529095"/>
              <a:ext cx="3261036" cy="605398"/>
              <a:chOff x="939233" y="5529095"/>
              <a:chExt cx="3261036" cy="605398"/>
            </a:xfrm>
          </p:grpSpPr>
          <p:pic>
            <p:nvPicPr>
              <p:cNvPr descr="Image result for jhmi symbol" id="177" name="Google Shape;177;p3"/>
              <p:cNvPicPr preferRelativeResize="0"/>
              <p:nvPr/>
            </p:nvPicPr>
            <p:blipFill rotWithShape="1">
              <a:blip r:embed="rId5">
                <a:alphaModFix/>
              </a:blip>
              <a:srcRect b="21990" l="0" r="0" t="51775"/>
              <a:stretch/>
            </p:blipFill>
            <p:spPr>
              <a:xfrm>
                <a:off x="1108940" y="5582443"/>
                <a:ext cx="3091329" cy="520664"/>
              </a:xfrm>
              <a:prstGeom prst="rect">
                <a:avLst/>
              </a:prstGeom>
              <a:noFill/>
              <a:ln>
                <a:noFill/>
              </a:ln>
            </p:spPr>
          </p:pic>
          <p:pic>
            <p:nvPicPr>
              <p:cNvPr descr="Image result for jhmi symbol" id="178" name="Google Shape;178;p3"/>
              <p:cNvPicPr preferRelativeResize="0"/>
              <p:nvPr/>
            </p:nvPicPr>
            <p:blipFill rotWithShape="1">
              <a:blip r:embed="rId6">
                <a:alphaModFix/>
              </a:blip>
              <a:srcRect b="48225" l="39908" r="39824" t="21270"/>
              <a:stretch/>
            </p:blipFill>
            <p:spPr>
              <a:xfrm>
                <a:off x="939233" y="5529095"/>
                <a:ext cx="626525" cy="605398"/>
              </a:xfrm>
              <a:prstGeom prst="rect">
                <a:avLst/>
              </a:prstGeom>
              <a:noFill/>
              <a:ln>
                <a:noFill/>
              </a:ln>
            </p:spPr>
          </p:pic>
        </p:grpSp>
      </p:grpSp>
      <p:pic>
        <p:nvPicPr>
          <p:cNvPr id="179" name="Google Shape;179;p3"/>
          <p:cNvPicPr preferRelativeResize="0"/>
          <p:nvPr/>
        </p:nvPicPr>
        <p:blipFill rotWithShape="1">
          <a:blip r:embed="rId7">
            <a:alphaModFix/>
          </a:blip>
          <a:srcRect b="0" l="0" r="0" t="0"/>
          <a:stretch/>
        </p:blipFill>
        <p:spPr>
          <a:xfrm>
            <a:off x="9693879" y="114197"/>
            <a:ext cx="2359508" cy="11964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0fcbeb3d07_2_17"/>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g20fcbeb3d07_2_17"/>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BACKUP</a:t>
            </a:r>
            <a:endParaRPr/>
          </a:p>
        </p:txBody>
      </p:sp>
      <p:sp>
        <p:nvSpPr>
          <p:cNvPr id="187" name="Google Shape;187;g20fcbeb3d07_2_17"/>
          <p:cNvSpPr txBox="1"/>
          <p:nvPr>
            <p:ph idx="1" type="body"/>
          </p:nvPr>
        </p:nvSpPr>
        <p:spPr>
          <a:xfrm>
            <a:off x="370368" y="1084730"/>
            <a:ext cx="11451300" cy="5092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Contact Velocity</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Pose Velocity</a:t>
            </a:r>
            <a:endParaRPr/>
          </a:p>
          <a:p>
            <a:pPr indent="0" lvl="0" marL="0" rtl="0" algn="l">
              <a:spcBef>
                <a:spcPts val="1000"/>
              </a:spcBef>
              <a:spcAft>
                <a:spcPts val="0"/>
              </a:spcAft>
              <a:buNone/>
            </a:pPr>
            <a:r>
              <a:t/>
            </a:r>
            <a:endParaRPr/>
          </a:p>
        </p:txBody>
      </p:sp>
      <p:pic>
        <p:nvPicPr>
          <p:cNvPr id="188" name="Google Shape;188;g20fcbeb3d07_2_17"/>
          <p:cNvPicPr preferRelativeResize="0"/>
          <p:nvPr/>
        </p:nvPicPr>
        <p:blipFill>
          <a:blip r:embed="rId3">
            <a:alphaModFix/>
          </a:blip>
          <a:stretch>
            <a:fillRect/>
          </a:stretch>
        </p:blipFill>
        <p:spPr>
          <a:xfrm>
            <a:off x="1257050" y="1587425"/>
            <a:ext cx="4624508" cy="911700"/>
          </a:xfrm>
          <a:prstGeom prst="rect">
            <a:avLst/>
          </a:prstGeom>
          <a:noFill/>
          <a:ln>
            <a:noFill/>
          </a:ln>
        </p:spPr>
      </p:pic>
      <p:pic>
        <p:nvPicPr>
          <p:cNvPr id="189" name="Google Shape;189;g20fcbeb3d07_2_17"/>
          <p:cNvPicPr preferRelativeResize="0"/>
          <p:nvPr/>
        </p:nvPicPr>
        <p:blipFill>
          <a:blip r:embed="rId4">
            <a:alphaModFix/>
          </a:blip>
          <a:stretch>
            <a:fillRect/>
          </a:stretch>
        </p:blipFill>
        <p:spPr>
          <a:xfrm>
            <a:off x="3609150" y="2962775"/>
            <a:ext cx="5411025" cy="3895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0fcbeb3d07_2_24"/>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6" name="Google Shape;196;g20fcbeb3d07_2_24"/>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BACKUP</a:t>
            </a:r>
            <a:endParaRPr/>
          </a:p>
        </p:txBody>
      </p:sp>
      <p:sp>
        <p:nvSpPr>
          <p:cNvPr id="197" name="Google Shape;197;g20fcbeb3d07_2_24"/>
          <p:cNvSpPr txBox="1"/>
          <p:nvPr>
            <p:ph idx="1" type="body"/>
          </p:nvPr>
        </p:nvSpPr>
        <p:spPr>
          <a:xfrm>
            <a:off x="370368" y="1084730"/>
            <a:ext cx="11451300" cy="5092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Virtual Fixture To Follow a Line</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198" name="Google Shape;198;g20fcbeb3d07_2_24"/>
          <p:cNvPicPr preferRelativeResize="0"/>
          <p:nvPr/>
        </p:nvPicPr>
        <p:blipFill>
          <a:blip r:embed="rId3">
            <a:alphaModFix/>
          </a:blip>
          <a:stretch>
            <a:fillRect/>
          </a:stretch>
        </p:blipFill>
        <p:spPr>
          <a:xfrm>
            <a:off x="1823421" y="1778825"/>
            <a:ext cx="8545149" cy="4215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txBox="1"/>
          <p:nvPr>
            <p:ph idx="12" type="sldNum"/>
          </p:nvPr>
        </p:nvSpPr>
        <p:spPr>
          <a:xfrm>
            <a:off x="9078432" y="6356350"/>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 name="Google Shape;60;p2"/>
          <p:cNvSpPr txBox="1"/>
          <p:nvPr>
            <p:ph type="title"/>
          </p:nvPr>
        </p:nvSpPr>
        <p:spPr>
          <a:xfrm>
            <a:off x="370368" y="-635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B</a:t>
            </a:r>
            <a:r>
              <a:rPr lang="en-US"/>
              <a:t>ACKGROUND</a:t>
            </a:r>
            <a:endParaRPr/>
          </a:p>
        </p:txBody>
      </p:sp>
      <p:sp>
        <p:nvSpPr>
          <p:cNvPr id="61" name="Google Shape;61;p2"/>
          <p:cNvSpPr txBox="1"/>
          <p:nvPr>
            <p:ph idx="1" type="body"/>
          </p:nvPr>
        </p:nvSpPr>
        <p:spPr>
          <a:xfrm>
            <a:off x="896550" y="4904950"/>
            <a:ext cx="4389000" cy="1451400"/>
          </a:xfrm>
          <a:prstGeom prst="rect">
            <a:avLst/>
          </a:prstGeom>
          <a:noFill/>
          <a:ln>
            <a:noFill/>
          </a:ln>
        </p:spPr>
        <p:txBody>
          <a:bodyPr anchorCtr="0" anchor="t" bIns="45700" lIns="91425" spcFirstLastPara="1" rIns="91425" wrap="square" tIns="45700">
            <a:normAutofit/>
          </a:bodyPr>
          <a:lstStyle/>
          <a:p>
            <a:pPr indent="-76200" lvl="0" marL="228600" rtl="0" algn="ctr">
              <a:lnSpc>
                <a:spcPct val="90000"/>
              </a:lnSpc>
              <a:spcBef>
                <a:spcPts val="0"/>
              </a:spcBef>
              <a:spcAft>
                <a:spcPts val="0"/>
              </a:spcAft>
              <a:buClr>
                <a:schemeClr val="dk1"/>
              </a:buClr>
              <a:buSzPts val="2400"/>
              <a:buNone/>
            </a:pPr>
            <a:r>
              <a:rPr lang="en-US" sz="2200"/>
              <a:t>Prostate-Specific Antigen (PSA)</a:t>
            </a:r>
            <a:endParaRPr sz="2200"/>
          </a:p>
          <a:p>
            <a:pPr indent="-76200" lvl="0" marL="228600" rtl="0" algn="ctr">
              <a:lnSpc>
                <a:spcPct val="90000"/>
              </a:lnSpc>
              <a:spcBef>
                <a:spcPts val="0"/>
              </a:spcBef>
              <a:spcAft>
                <a:spcPts val="0"/>
              </a:spcAft>
              <a:buClr>
                <a:schemeClr val="dk1"/>
              </a:buClr>
              <a:buSzPts val="2400"/>
              <a:buNone/>
            </a:pPr>
            <a:r>
              <a:t/>
            </a:r>
            <a:endParaRPr sz="2200"/>
          </a:p>
          <a:p>
            <a:pPr indent="-76200" lvl="0" marL="228600" rtl="0" algn="ctr">
              <a:lnSpc>
                <a:spcPct val="90000"/>
              </a:lnSpc>
              <a:spcBef>
                <a:spcPts val="0"/>
              </a:spcBef>
              <a:spcAft>
                <a:spcPts val="0"/>
              </a:spcAft>
              <a:buClr>
                <a:schemeClr val="dk1"/>
              </a:buClr>
              <a:buSzPts val="2400"/>
              <a:buNone/>
            </a:pPr>
            <a:r>
              <a:rPr lang="en-US" sz="2200"/>
              <a:t>Adv:    low cost</a:t>
            </a:r>
            <a:endParaRPr sz="2200"/>
          </a:p>
          <a:p>
            <a:pPr indent="-76200" lvl="0" marL="228600" rtl="0" algn="ctr">
              <a:lnSpc>
                <a:spcPct val="90000"/>
              </a:lnSpc>
              <a:spcBef>
                <a:spcPts val="0"/>
              </a:spcBef>
              <a:spcAft>
                <a:spcPts val="0"/>
              </a:spcAft>
              <a:buClr>
                <a:schemeClr val="dk1"/>
              </a:buClr>
              <a:buSzPts val="2400"/>
              <a:buNone/>
            </a:pPr>
            <a:r>
              <a:rPr lang="en-US" sz="2200"/>
              <a:t>  Cons:   inaccuracy</a:t>
            </a:r>
            <a:endParaRPr sz="2200"/>
          </a:p>
        </p:txBody>
      </p:sp>
      <p:pic>
        <p:nvPicPr>
          <p:cNvPr id="62" name="Google Shape;62;p2"/>
          <p:cNvPicPr preferRelativeResize="0"/>
          <p:nvPr/>
        </p:nvPicPr>
        <p:blipFill>
          <a:blip r:embed="rId3">
            <a:alphaModFix/>
          </a:blip>
          <a:stretch>
            <a:fillRect/>
          </a:stretch>
        </p:blipFill>
        <p:spPr>
          <a:xfrm>
            <a:off x="1285313" y="2075212"/>
            <a:ext cx="3611476" cy="2707575"/>
          </a:xfrm>
          <a:prstGeom prst="rect">
            <a:avLst/>
          </a:prstGeom>
          <a:noFill/>
          <a:ln>
            <a:noFill/>
          </a:ln>
        </p:spPr>
      </p:pic>
      <p:sp>
        <p:nvSpPr>
          <p:cNvPr id="63" name="Google Shape;63;p2"/>
          <p:cNvSpPr txBox="1"/>
          <p:nvPr/>
        </p:nvSpPr>
        <p:spPr>
          <a:xfrm>
            <a:off x="896550" y="1213225"/>
            <a:ext cx="6832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t>Some p</a:t>
            </a:r>
            <a:r>
              <a:rPr b="1" lang="en-US" sz="2400"/>
              <a:t>rostate cancer detection technology:</a:t>
            </a:r>
            <a:endParaRPr b="1" sz="2400"/>
          </a:p>
        </p:txBody>
      </p:sp>
      <p:pic>
        <p:nvPicPr>
          <p:cNvPr id="64" name="Google Shape;64;p2"/>
          <p:cNvPicPr preferRelativeResize="0"/>
          <p:nvPr/>
        </p:nvPicPr>
        <p:blipFill>
          <a:blip r:embed="rId4">
            <a:alphaModFix/>
          </a:blip>
          <a:stretch>
            <a:fillRect/>
          </a:stretch>
        </p:blipFill>
        <p:spPr>
          <a:xfrm>
            <a:off x="6347528" y="2061725"/>
            <a:ext cx="4105921" cy="2734525"/>
          </a:xfrm>
          <a:prstGeom prst="rect">
            <a:avLst/>
          </a:prstGeom>
          <a:noFill/>
          <a:ln>
            <a:noFill/>
          </a:ln>
        </p:spPr>
      </p:pic>
      <p:sp>
        <p:nvSpPr>
          <p:cNvPr id="65" name="Google Shape;65;p2"/>
          <p:cNvSpPr txBox="1"/>
          <p:nvPr/>
        </p:nvSpPr>
        <p:spPr>
          <a:xfrm>
            <a:off x="6347525" y="4806650"/>
            <a:ext cx="42186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200"/>
              <a:t>M</a:t>
            </a:r>
            <a:r>
              <a:rPr lang="en-US" sz="2200"/>
              <a:t>ulti-Parametric Prostate MRI</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US" sz="2200"/>
              <a:t>Adv:    High Accuracy</a:t>
            </a:r>
            <a:endParaRPr sz="2200"/>
          </a:p>
          <a:p>
            <a:pPr indent="0" lvl="0" marL="0" rtl="0" algn="ctr">
              <a:spcBef>
                <a:spcPts val="0"/>
              </a:spcBef>
              <a:spcAft>
                <a:spcPts val="0"/>
              </a:spcAft>
              <a:buNone/>
            </a:pPr>
            <a:r>
              <a:rPr lang="en-US" sz="2200"/>
              <a:t>Cons:   Expensive</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20fcbeb3d07_0_0"/>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 name="Google Shape;71;g20fcbeb3d07_0_0"/>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CLINICAL MOTIVATION</a:t>
            </a:r>
            <a:endParaRPr/>
          </a:p>
        </p:txBody>
      </p:sp>
      <p:sp>
        <p:nvSpPr>
          <p:cNvPr id="72" name="Google Shape;72;g20fcbeb3d07_0_0"/>
          <p:cNvSpPr txBox="1"/>
          <p:nvPr>
            <p:ph idx="1" type="body"/>
          </p:nvPr>
        </p:nvSpPr>
        <p:spPr>
          <a:xfrm>
            <a:off x="518725" y="1427113"/>
            <a:ext cx="5699700" cy="3764400"/>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rPr b="1" lang="en-US" sz="2700"/>
              <a:t>Why do we use USCT?</a:t>
            </a:r>
            <a:endParaRPr b="1" sz="2700"/>
          </a:p>
          <a:p>
            <a:pPr indent="0" lvl="0" marL="0" rtl="0" algn="l">
              <a:lnSpc>
                <a:spcPct val="90000"/>
              </a:lnSpc>
              <a:spcBef>
                <a:spcPts val="0"/>
              </a:spcBef>
              <a:spcAft>
                <a:spcPts val="0"/>
              </a:spcAft>
              <a:buClr>
                <a:schemeClr val="dk1"/>
              </a:buClr>
              <a:buSzPts val="2400"/>
              <a:buNone/>
            </a:pPr>
            <a:r>
              <a:t/>
            </a:r>
            <a:endParaRPr/>
          </a:p>
          <a:p>
            <a:pPr indent="-342900" lvl="0" marL="457200" rtl="0" algn="l">
              <a:lnSpc>
                <a:spcPct val="90000"/>
              </a:lnSpc>
              <a:spcBef>
                <a:spcPts val="0"/>
              </a:spcBef>
              <a:spcAft>
                <a:spcPts val="0"/>
              </a:spcAft>
              <a:buSzPts val="1800"/>
              <a:buChar char="●"/>
            </a:pPr>
            <a:r>
              <a:rPr lang="en-US"/>
              <a:t>real-time</a:t>
            </a:r>
            <a:endParaRPr/>
          </a:p>
          <a:p>
            <a:pPr indent="-76200" lvl="0" marL="228600" rtl="0" algn="l">
              <a:lnSpc>
                <a:spcPct val="90000"/>
              </a:lnSpc>
              <a:spcBef>
                <a:spcPts val="0"/>
              </a:spcBef>
              <a:spcAft>
                <a:spcPts val="0"/>
              </a:spcAft>
              <a:buClr>
                <a:schemeClr val="dk1"/>
              </a:buClr>
              <a:buSzPts val="2400"/>
              <a:buNone/>
            </a:pPr>
            <a:r>
              <a:t/>
            </a:r>
            <a:endParaRPr/>
          </a:p>
          <a:p>
            <a:pPr indent="-342900" lvl="0" marL="457200" rtl="0" algn="l">
              <a:lnSpc>
                <a:spcPct val="90000"/>
              </a:lnSpc>
              <a:spcBef>
                <a:spcPts val="0"/>
              </a:spcBef>
              <a:spcAft>
                <a:spcPts val="0"/>
              </a:spcAft>
              <a:buSzPts val="1800"/>
              <a:buChar char="●"/>
            </a:pPr>
            <a:r>
              <a:rPr lang="en-US"/>
              <a:t>non-invasive</a:t>
            </a:r>
            <a:endParaRPr/>
          </a:p>
          <a:p>
            <a:pPr indent="-76200" lvl="0" marL="228600" rtl="0" algn="l">
              <a:lnSpc>
                <a:spcPct val="90000"/>
              </a:lnSpc>
              <a:spcBef>
                <a:spcPts val="0"/>
              </a:spcBef>
              <a:spcAft>
                <a:spcPts val="0"/>
              </a:spcAft>
              <a:buClr>
                <a:schemeClr val="dk1"/>
              </a:buClr>
              <a:buSzPts val="2400"/>
              <a:buNone/>
            </a:pPr>
            <a:r>
              <a:t/>
            </a:r>
            <a:endParaRPr/>
          </a:p>
          <a:p>
            <a:pPr indent="-342900" lvl="0" marL="457200" rtl="0" algn="l">
              <a:lnSpc>
                <a:spcPct val="90000"/>
              </a:lnSpc>
              <a:spcBef>
                <a:spcPts val="0"/>
              </a:spcBef>
              <a:spcAft>
                <a:spcPts val="0"/>
              </a:spcAft>
              <a:buSzPts val="1800"/>
              <a:buChar char="●"/>
            </a:pPr>
            <a:r>
              <a:rPr lang="en-US"/>
              <a:t>the images are of high resolution.</a:t>
            </a:r>
            <a:endParaRPr/>
          </a:p>
          <a:p>
            <a:pPr indent="-76200" lvl="0" marL="228600" rtl="0" algn="l">
              <a:lnSpc>
                <a:spcPct val="90000"/>
              </a:lnSpc>
              <a:spcBef>
                <a:spcPts val="0"/>
              </a:spcBef>
              <a:spcAft>
                <a:spcPts val="0"/>
              </a:spcAft>
              <a:buClr>
                <a:schemeClr val="dk1"/>
              </a:buClr>
              <a:buSzPts val="2400"/>
              <a:buNone/>
            </a:pPr>
            <a:r>
              <a:t/>
            </a:r>
            <a:endParaRPr/>
          </a:p>
          <a:p>
            <a:pPr indent="-342900" lvl="0" marL="457200" rtl="0" algn="l">
              <a:lnSpc>
                <a:spcPct val="90000"/>
              </a:lnSpc>
              <a:spcBef>
                <a:spcPts val="0"/>
              </a:spcBef>
              <a:spcAft>
                <a:spcPts val="0"/>
              </a:spcAft>
              <a:buSzPts val="1800"/>
              <a:buChar char="●"/>
            </a:pPr>
            <a:r>
              <a:rPr lang="en-US"/>
              <a:t>provides quantitative ultrasound transmission</a:t>
            </a:r>
            <a:endParaRPr/>
          </a:p>
        </p:txBody>
      </p:sp>
      <p:pic>
        <p:nvPicPr>
          <p:cNvPr id="73" name="Google Shape;73;g20fcbeb3d07_0_0"/>
          <p:cNvPicPr preferRelativeResize="0"/>
          <p:nvPr/>
        </p:nvPicPr>
        <p:blipFill>
          <a:blip r:embed="rId3">
            <a:alphaModFix/>
          </a:blip>
          <a:stretch>
            <a:fillRect/>
          </a:stretch>
        </p:blipFill>
        <p:spPr>
          <a:xfrm>
            <a:off x="6218425" y="1237613"/>
            <a:ext cx="2238375" cy="4143375"/>
          </a:xfrm>
          <a:prstGeom prst="rect">
            <a:avLst/>
          </a:prstGeom>
          <a:noFill/>
          <a:ln>
            <a:noFill/>
          </a:ln>
        </p:spPr>
      </p:pic>
      <p:pic>
        <p:nvPicPr>
          <p:cNvPr id="74" name="Google Shape;74;g20fcbeb3d07_0_0"/>
          <p:cNvPicPr preferRelativeResize="0"/>
          <p:nvPr/>
        </p:nvPicPr>
        <p:blipFill>
          <a:blip r:embed="rId4">
            <a:alphaModFix/>
          </a:blip>
          <a:stretch>
            <a:fillRect/>
          </a:stretch>
        </p:blipFill>
        <p:spPr>
          <a:xfrm>
            <a:off x="8543250" y="1237625"/>
            <a:ext cx="2352675" cy="2057400"/>
          </a:xfrm>
          <a:prstGeom prst="rect">
            <a:avLst/>
          </a:prstGeom>
          <a:noFill/>
          <a:ln>
            <a:noFill/>
          </a:ln>
        </p:spPr>
      </p:pic>
      <p:sp>
        <p:nvSpPr>
          <p:cNvPr id="75" name="Google Shape;75;g20fcbeb3d07_0_0"/>
          <p:cNvSpPr txBox="1"/>
          <p:nvPr/>
        </p:nvSpPr>
        <p:spPr>
          <a:xfrm>
            <a:off x="725525" y="5478000"/>
            <a:ext cx="11096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Williams C, Daneshvar M, Wu Y, Pinto PA, Wiskin J, Klock J, Cwikla M, Malik BH, Love SM, Klock J. MP22-17 PROSTATE ULTRASOUND TOMOGRAPHY (UT): CORRELATION WITH MRI AND WHOLE MOUNT HISTOPATHOLOGY. Ultrasonic Imaging. 2021 Feb.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Wiskin JW, Enders J, Turkbey I, Rothberg M, Merino M, Xu S, Boctor E, Wu Y, Negussie A, Klock J, Wood B. Imaging of prostate cancer with 3D ultrasound tomography. InMedical Imaging 2022: Ultrasonic Imaging and Tomography 2022 Apr 4 (p. PC1203809). SPIE.</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0fcbeb3d07_0_6"/>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1" name="Google Shape;81;g20fcbeb3d07_0_6"/>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Arial Black"/>
              <a:buNone/>
            </a:pPr>
            <a:r>
              <a:rPr lang="en-US"/>
              <a:t>CLINICAL MOTIVATION</a:t>
            </a:r>
            <a:endParaRPr/>
          </a:p>
        </p:txBody>
      </p:sp>
      <p:sp>
        <p:nvSpPr>
          <p:cNvPr id="82" name="Google Shape;82;g20fcbeb3d07_0_6"/>
          <p:cNvSpPr txBox="1"/>
          <p:nvPr>
            <p:ph idx="1" type="body"/>
          </p:nvPr>
        </p:nvSpPr>
        <p:spPr>
          <a:xfrm>
            <a:off x="6753800" y="2976550"/>
            <a:ext cx="4807800" cy="2414100"/>
          </a:xfrm>
          <a:prstGeom prst="rect">
            <a:avLst/>
          </a:prstGeom>
          <a:noFill/>
          <a:ln>
            <a:noFill/>
          </a:ln>
        </p:spPr>
        <p:txBody>
          <a:bodyPr anchorCtr="0" anchor="t" bIns="45700" lIns="91425" spcFirstLastPara="1" rIns="91425" wrap="square" tIns="45700">
            <a:normAutofit/>
          </a:bodyPr>
          <a:lstStyle/>
          <a:p>
            <a:pPr indent="-393700" lvl="0" marL="457200" rtl="0" algn="l">
              <a:lnSpc>
                <a:spcPct val="90000"/>
              </a:lnSpc>
              <a:spcBef>
                <a:spcPts val="0"/>
              </a:spcBef>
              <a:spcAft>
                <a:spcPts val="0"/>
              </a:spcAft>
              <a:buSzPts val="2600"/>
              <a:buChar char="●"/>
            </a:pPr>
            <a:r>
              <a:rPr lang="en-US" sz="2600"/>
              <a:t>The physiological structure of the prostate is deep, the dual-robotic system can obtain high-resolution images more easily than other methods.</a:t>
            </a:r>
            <a:endParaRPr sz="2600"/>
          </a:p>
        </p:txBody>
      </p:sp>
      <p:sp>
        <p:nvSpPr>
          <p:cNvPr id="83" name="Google Shape;83;g20fcbeb3d07_0_6"/>
          <p:cNvSpPr txBox="1"/>
          <p:nvPr/>
        </p:nvSpPr>
        <p:spPr>
          <a:xfrm>
            <a:off x="569275" y="1383700"/>
            <a:ext cx="111933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2700">
                <a:solidFill>
                  <a:schemeClr val="dk1"/>
                </a:solidFill>
                <a:latin typeface="Calibri"/>
                <a:ea typeface="Calibri"/>
                <a:cs typeface="Calibri"/>
                <a:sym typeface="Calibri"/>
              </a:rPr>
              <a:t>Why do we choose a dual-robotics system?</a:t>
            </a:r>
            <a:endParaRPr sz="2700"/>
          </a:p>
        </p:txBody>
      </p:sp>
      <p:pic>
        <p:nvPicPr>
          <p:cNvPr id="84" name="Google Shape;84;g20fcbeb3d07_0_6"/>
          <p:cNvPicPr preferRelativeResize="0"/>
          <p:nvPr/>
        </p:nvPicPr>
        <p:blipFill>
          <a:blip r:embed="rId3">
            <a:alphaModFix/>
          </a:blip>
          <a:stretch>
            <a:fillRect/>
          </a:stretch>
        </p:blipFill>
        <p:spPr>
          <a:xfrm>
            <a:off x="839387" y="2330887"/>
            <a:ext cx="5914423" cy="370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0fcbeb3d07_1_25"/>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1" name="Google Shape;91;g20fcbeb3d07_1_25"/>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GOALS</a:t>
            </a:r>
            <a:endParaRPr/>
          </a:p>
        </p:txBody>
      </p:sp>
      <p:sp>
        <p:nvSpPr>
          <p:cNvPr id="92" name="Google Shape;92;g20fcbeb3d07_1_25"/>
          <p:cNvSpPr txBox="1"/>
          <p:nvPr>
            <p:ph idx="1" type="body"/>
          </p:nvPr>
        </p:nvSpPr>
        <p:spPr>
          <a:xfrm>
            <a:off x="390975" y="1276513"/>
            <a:ext cx="10885200" cy="911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lang="en-US" sz="2700"/>
              <a:t>A dual robotic system with aligned abdominal and TRUS probe for prostate cancer detection</a:t>
            </a:r>
            <a:endParaRPr b="1"/>
          </a:p>
        </p:txBody>
      </p:sp>
      <p:sp>
        <p:nvSpPr>
          <p:cNvPr id="93" name="Google Shape;93;g20fcbeb3d07_1_25"/>
          <p:cNvSpPr txBox="1"/>
          <p:nvPr/>
        </p:nvSpPr>
        <p:spPr>
          <a:xfrm>
            <a:off x="1929300" y="2332787"/>
            <a:ext cx="83334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We need to do:</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AutoNum type="arabicPeriod"/>
            </a:pPr>
            <a:r>
              <a:rPr lang="en-US" sz="2400"/>
              <a:t>Determine each transformation of dual-robot arm using calibration.</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AutoNum type="arabicPeriod"/>
            </a:pPr>
            <a:r>
              <a:rPr lang="en-US" sz="2400"/>
              <a:t>Motion planning for the robotic arm.</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AutoNum type="arabicPeriod"/>
            </a:pPr>
            <a:r>
              <a:rPr lang="en-US" sz="2400"/>
              <a:t>Add constraints by applying the virtual fixture.</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AutoNum type="arabicPeriod"/>
            </a:pPr>
            <a:r>
              <a:rPr lang="en-US" sz="2400"/>
              <a:t>Implement a real-time demo.</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0fcbeb3d07_1_11"/>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0" name="Google Shape;100;g20fcbeb3d07_1_11"/>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DELIVERABLES</a:t>
            </a:r>
            <a:endParaRPr/>
          </a:p>
        </p:txBody>
      </p:sp>
      <p:sp>
        <p:nvSpPr>
          <p:cNvPr id="101" name="Google Shape;101;g20fcbeb3d07_1_11"/>
          <p:cNvSpPr txBox="1"/>
          <p:nvPr/>
        </p:nvSpPr>
        <p:spPr>
          <a:xfrm>
            <a:off x="956550" y="1193225"/>
            <a:ext cx="10278900" cy="4881600"/>
          </a:xfrm>
          <a:prstGeom prst="rect">
            <a:avLst/>
          </a:prstGeom>
          <a:noFill/>
          <a:ln>
            <a:noFill/>
          </a:ln>
        </p:spPr>
        <p:txBody>
          <a:bodyPr anchorCtr="0" anchor="t" bIns="91425" lIns="91425" spcFirstLastPara="1" rIns="91425" wrap="square" tIns="91425">
            <a:normAutofit/>
          </a:bodyPr>
          <a:lstStyle/>
          <a:p>
            <a:pPr indent="-330200" lvl="0" marL="457200" rtl="0" algn="l">
              <a:lnSpc>
                <a:spcPct val="130000"/>
              </a:lnSpc>
              <a:spcBef>
                <a:spcPts val="0"/>
              </a:spcBef>
              <a:spcAft>
                <a:spcPts val="0"/>
              </a:spcAft>
              <a:buClr>
                <a:schemeClr val="dk1"/>
              </a:buClr>
              <a:buSzPts val="1600"/>
              <a:buFont typeface="Nunito"/>
              <a:buChar char="●"/>
            </a:pPr>
            <a:r>
              <a:rPr b="1" lang="en-US" sz="1600">
                <a:solidFill>
                  <a:schemeClr val="dk1"/>
                </a:solidFill>
                <a:latin typeface="Nunito"/>
                <a:ea typeface="Nunito"/>
                <a:cs typeface="Nunito"/>
                <a:sym typeface="Nunito"/>
              </a:rPr>
              <a:t>Minimum</a:t>
            </a:r>
            <a:endParaRPr b="1"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A demonstration of proper dual-robotic setup and equipment connectivity.</a:t>
            </a:r>
            <a:endParaRPr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Robot base-to-base registration and end-effector-to-ultrasound calibration.</a:t>
            </a:r>
            <a:endParaRPr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Real-time motion planning of dual arms for ultrasound image acquisition where two ultrasound transducers are automatically aligned.</a:t>
            </a:r>
            <a:endParaRPr sz="1600">
              <a:solidFill>
                <a:schemeClr val="dk1"/>
              </a:solidFill>
              <a:latin typeface="Nunito"/>
              <a:ea typeface="Nunito"/>
              <a:cs typeface="Nunito"/>
              <a:sym typeface="Nunito"/>
            </a:endParaRPr>
          </a:p>
          <a:p>
            <a:pPr indent="-330200" lvl="0" marL="457200" rtl="0" algn="l">
              <a:lnSpc>
                <a:spcPct val="130000"/>
              </a:lnSpc>
              <a:spcBef>
                <a:spcPts val="0"/>
              </a:spcBef>
              <a:spcAft>
                <a:spcPts val="0"/>
              </a:spcAft>
              <a:buClr>
                <a:schemeClr val="dk1"/>
              </a:buClr>
              <a:buSzPts val="1600"/>
              <a:buFont typeface="Nunito"/>
              <a:buChar char="●"/>
            </a:pPr>
            <a:r>
              <a:rPr b="1" lang="en-US" sz="1600">
                <a:solidFill>
                  <a:schemeClr val="dk1"/>
                </a:solidFill>
                <a:latin typeface="Nunito"/>
                <a:ea typeface="Nunito"/>
                <a:cs typeface="Nunito"/>
                <a:sym typeface="Nunito"/>
              </a:rPr>
              <a:t>Expected</a:t>
            </a:r>
            <a:endParaRPr b="1"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Hand Guide the robot arm to steer the abdominal probe to the correct initial position</a:t>
            </a:r>
            <a:endParaRPr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Integration of virtual fixture to limit robot arms’ workspace to ensure the safety for in vivo imaging (for Abdominal probe)</a:t>
            </a:r>
            <a:endParaRPr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Enhanced path planning to achieve smoother and steadier motion.</a:t>
            </a:r>
            <a:endParaRPr sz="1600">
              <a:solidFill>
                <a:schemeClr val="dk1"/>
              </a:solidFill>
              <a:latin typeface="Nunito"/>
              <a:ea typeface="Nunito"/>
              <a:cs typeface="Nunito"/>
              <a:sym typeface="Nunito"/>
            </a:endParaRPr>
          </a:p>
          <a:p>
            <a:pPr indent="-330200" lvl="0" marL="457200" rtl="0" algn="l">
              <a:lnSpc>
                <a:spcPct val="130000"/>
              </a:lnSpc>
              <a:spcBef>
                <a:spcPts val="0"/>
              </a:spcBef>
              <a:spcAft>
                <a:spcPts val="0"/>
              </a:spcAft>
              <a:buClr>
                <a:schemeClr val="dk1"/>
              </a:buClr>
              <a:buSzPts val="1600"/>
              <a:buFont typeface="Nunito"/>
              <a:buChar char="●"/>
            </a:pPr>
            <a:r>
              <a:rPr b="1" lang="en-US" sz="1600">
                <a:solidFill>
                  <a:schemeClr val="dk1"/>
                </a:solidFill>
                <a:latin typeface="Nunito"/>
                <a:ea typeface="Nunito"/>
                <a:cs typeface="Nunito"/>
                <a:sym typeface="Nunito"/>
              </a:rPr>
              <a:t>Maximum</a:t>
            </a:r>
            <a:endParaRPr b="1"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A real-time demo on a speed of sound phantom in preparation for the validation of ultrasound tomography reconstruction methods.</a:t>
            </a:r>
            <a:endParaRPr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A real-time demo on a realistic pelvis phantom to show the automaticity and safety of the framework</a:t>
            </a:r>
            <a:endParaRPr sz="1600">
              <a:solidFill>
                <a:schemeClr val="dk1"/>
              </a:solidFill>
              <a:latin typeface="Nunito"/>
              <a:ea typeface="Nunito"/>
              <a:cs typeface="Nunito"/>
              <a:sym typeface="Nunito"/>
            </a:endParaRPr>
          </a:p>
          <a:p>
            <a:pPr indent="-330200" lvl="1" marL="914400" rtl="0" algn="l">
              <a:lnSpc>
                <a:spcPct val="130000"/>
              </a:lnSpc>
              <a:spcBef>
                <a:spcPts val="0"/>
              </a:spcBef>
              <a:spcAft>
                <a:spcPts val="0"/>
              </a:spcAft>
              <a:buClr>
                <a:schemeClr val="dk1"/>
              </a:buClr>
              <a:buSzPts val="1600"/>
              <a:buFont typeface="Nunito"/>
              <a:buChar char="○"/>
            </a:pPr>
            <a:r>
              <a:rPr lang="en-US" sz="1600">
                <a:solidFill>
                  <a:schemeClr val="dk1"/>
                </a:solidFill>
                <a:latin typeface="Nunito"/>
                <a:ea typeface="Nunito"/>
                <a:cs typeface="Nunito"/>
                <a:sym typeface="Nunito"/>
              </a:rPr>
              <a:t>Integration of virtual fixture for the TRUS probe</a:t>
            </a:r>
            <a:endParaRPr sz="1600">
              <a:solidFill>
                <a:schemeClr val="dk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0fcbeb3d07_1_18"/>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8" name="Google Shape;108;g20fcbeb3d07_1_18"/>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TECHNICAL APPROACH</a:t>
            </a:r>
            <a:endParaRPr/>
          </a:p>
        </p:txBody>
      </p:sp>
      <p:sp>
        <p:nvSpPr>
          <p:cNvPr id="109" name="Google Shape;109;g20fcbeb3d07_1_18"/>
          <p:cNvSpPr txBox="1"/>
          <p:nvPr>
            <p:ph idx="1" type="body"/>
          </p:nvPr>
        </p:nvSpPr>
        <p:spPr>
          <a:xfrm>
            <a:off x="370368" y="1084730"/>
            <a:ext cx="11451300" cy="50922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lang="en-US"/>
              <a:t>Hand-Eye Calibration</a:t>
            </a:r>
            <a:endParaRPr/>
          </a:p>
          <a:p>
            <a:pPr indent="-342900" lvl="1" marL="914400" rtl="0" algn="l">
              <a:lnSpc>
                <a:spcPct val="115000"/>
              </a:lnSpc>
              <a:spcBef>
                <a:spcPts val="0"/>
              </a:spcBef>
              <a:spcAft>
                <a:spcPts val="0"/>
              </a:spcAft>
              <a:buSzPts val="1800"/>
              <a:buChar char="•"/>
            </a:pPr>
            <a:r>
              <a:rPr lang="en-US"/>
              <a:t>BXp Problem</a:t>
            </a:r>
            <a:endParaRPr/>
          </a:p>
          <a:p>
            <a:pPr indent="0" lvl="0" marL="0" rtl="0" algn="l">
              <a:lnSpc>
                <a:spcPct val="115000"/>
              </a:lnSpc>
              <a:spcBef>
                <a:spcPts val="1000"/>
              </a:spcBef>
              <a:spcAft>
                <a:spcPts val="0"/>
              </a:spcAft>
              <a:buNone/>
            </a:pPr>
            <a:r>
              <a:t/>
            </a:r>
            <a:endParaRPr/>
          </a:p>
          <a:p>
            <a:pPr indent="0" lvl="0" marL="0" rtl="0" algn="l">
              <a:lnSpc>
                <a:spcPct val="115000"/>
              </a:lnSpc>
              <a:spcBef>
                <a:spcPts val="1000"/>
              </a:spcBef>
              <a:spcAft>
                <a:spcPts val="0"/>
              </a:spcAft>
              <a:buNone/>
            </a:pPr>
            <a:r>
              <a:t/>
            </a:r>
            <a:endParaRPr/>
          </a:p>
          <a:p>
            <a:pPr indent="-342900" lvl="0" marL="457200" rtl="0" algn="l">
              <a:lnSpc>
                <a:spcPct val="115000"/>
              </a:lnSpc>
              <a:spcBef>
                <a:spcPts val="1000"/>
              </a:spcBef>
              <a:spcAft>
                <a:spcPts val="0"/>
              </a:spcAft>
              <a:buSzPts val="1800"/>
              <a:buChar char="•"/>
            </a:pPr>
            <a:r>
              <a:rPr lang="en-US"/>
              <a:t>Motion Planning</a:t>
            </a:r>
            <a:endParaRPr/>
          </a:p>
          <a:p>
            <a:pPr indent="-342900" lvl="1" marL="914400" rtl="0" algn="l">
              <a:lnSpc>
                <a:spcPct val="115000"/>
              </a:lnSpc>
              <a:spcBef>
                <a:spcPts val="0"/>
              </a:spcBef>
              <a:spcAft>
                <a:spcPts val="0"/>
              </a:spcAft>
              <a:buSzPts val="1800"/>
              <a:buChar char="•"/>
            </a:pPr>
            <a:r>
              <a:rPr lang="en-US"/>
              <a:t>Desired Translation -&gt; Pose Velocity</a:t>
            </a:r>
            <a:endParaRPr/>
          </a:p>
          <a:p>
            <a:pPr indent="-342900" lvl="2" marL="1371600" rtl="0" algn="l">
              <a:lnSpc>
                <a:spcPct val="115000"/>
              </a:lnSpc>
              <a:spcBef>
                <a:spcPts val="0"/>
              </a:spcBef>
              <a:spcAft>
                <a:spcPts val="0"/>
              </a:spcAft>
              <a:buSzPts val="1800"/>
              <a:buChar char="•"/>
            </a:pPr>
            <a:r>
              <a:rPr lang="en-US"/>
              <a:t>No y-direction velocity</a:t>
            </a:r>
            <a:endParaRPr/>
          </a:p>
          <a:p>
            <a:pPr indent="-342900" lvl="1" marL="914400" rtl="0" algn="l">
              <a:lnSpc>
                <a:spcPct val="115000"/>
              </a:lnSpc>
              <a:spcBef>
                <a:spcPts val="0"/>
              </a:spcBef>
              <a:spcAft>
                <a:spcPts val="0"/>
              </a:spcAft>
              <a:buSzPts val="1800"/>
              <a:buChar char="•"/>
            </a:pPr>
            <a:r>
              <a:rPr lang="en-US"/>
              <a:t>Impedance</a:t>
            </a:r>
            <a:r>
              <a:rPr lang="en-US"/>
              <a:t> Control -&gt; Contact Velocity</a:t>
            </a:r>
            <a:endParaRPr/>
          </a:p>
          <a:p>
            <a:pPr indent="0" lvl="0" marL="914400" rtl="0" algn="l">
              <a:spcBef>
                <a:spcPts val="1000"/>
              </a:spcBef>
              <a:spcAft>
                <a:spcPts val="0"/>
              </a:spcAft>
              <a:buNone/>
            </a:pPr>
            <a:r>
              <a:t/>
            </a:r>
            <a:endParaRPr/>
          </a:p>
        </p:txBody>
      </p:sp>
      <p:pic>
        <p:nvPicPr>
          <p:cNvPr id="110" name="Google Shape;110;g20fcbeb3d07_1_18"/>
          <p:cNvPicPr preferRelativeResize="0"/>
          <p:nvPr/>
        </p:nvPicPr>
        <p:blipFill>
          <a:blip r:embed="rId3">
            <a:alphaModFix/>
          </a:blip>
          <a:stretch>
            <a:fillRect/>
          </a:stretch>
        </p:blipFill>
        <p:spPr>
          <a:xfrm>
            <a:off x="6678950" y="1292738"/>
            <a:ext cx="4864125" cy="2881400"/>
          </a:xfrm>
          <a:prstGeom prst="rect">
            <a:avLst/>
          </a:prstGeom>
          <a:noFill/>
          <a:ln>
            <a:noFill/>
          </a:ln>
        </p:spPr>
      </p:pic>
      <p:pic>
        <p:nvPicPr>
          <p:cNvPr id="111" name="Google Shape;111;g20fcbeb3d07_1_18"/>
          <p:cNvPicPr preferRelativeResize="0"/>
          <p:nvPr/>
        </p:nvPicPr>
        <p:blipFill>
          <a:blip r:embed="rId4">
            <a:alphaModFix/>
          </a:blip>
          <a:stretch>
            <a:fillRect/>
          </a:stretch>
        </p:blipFill>
        <p:spPr>
          <a:xfrm>
            <a:off x="1032425" y="1865719"/>
            <a:ext cx="5597875" cy="799700"/>
          </a:xfrm>
          <a:prstGeom prst="rect">
            <a:avLst/>
          </a:prstGeom>
          <a:noFill/>
          <a:ln>
            <a:noFill/>
          </a:ln>
        </p:spPr>
      </p:pic>
      <p:pic>
        <p:nvPicPr>
          <p:cNvPr id="112" name="Google Shape;112;g20fcbeb3d07_1_18"/>
          <p:cNvPicPr preferRelativeResize="0"/>
          <p:nvPr/>
        </p:nvPicPr>
        <p:blipFill>
          <a:blip r:embed="rId5">
            <a:alphaModFix/>
          </a:blip>
          <a:stretch>
            <a:fillRect/>
          </a:stretch>
        </p:blipFill>
        <p:spPr>
          <a:xfrm>
            <a:off x="6312074" y="4555176"/>
            <a:ext cx="5597874" cy="1353499"/>
          </a:xfrm>
          <a:prstGeom prst="rect">
            <a:avLst/>
          </a:prstGeom>
          <a:noFill/>
          <a:ln>
            <a:noFill/>
          </a:ln>
        </p:spPr>
      </p:pic>
      <p:pic>
        <p:nvPicPr>
          <p:cNvPr id="113" name="Google Shape;113;g20fcbeb3d07_1_18"/>
          <p:cNvPicPr preferRelativeResize="0"/>
          <p:nvPr/>
        </p:nvPicPr>
        <p:blipFill>
          <a:blip r:embed="rId6">
            <a:alphaModFix/>
          </a:blip>
          <a:stretch>
            <a:fillRect/>
          </a:stretch>
        </p:blipFill>
        <p:spPr>
          <a:xfrm>
            <a:off x="2313438" y="4670400"/>
            <a:ext cx="3035850" cy="68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0fcbeb3d07_0_12"/>
          <p:cNvSpPr txBox="1"/>
          <p:nvPr>
            <p:ph idx="12" type="sldNum"/>
          </p:nvPr>
        </p:nvSpPr>
        <p:spPr>
          <a:xfrm>
            <a:off x="9078432" y="6356350"/>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9" name="Google Shape;119;g20fcbeb3d07_0_12"/>
          <p:cNvSpPr txBox="1"/>
          <p:nvPr>
            <p:ph type="title"/>
          </p:nvPr>
        </p:nvSpPr>
        <p:spPr>
          <a:xfrm>
            <a:off x="370368" y="0"/>
            <a:ext cx="9337200" cy="91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Black"/>
              <a:buNone/>
            </a:pPr>
            <a:r>
              <a:rPr lang="en-US"/>
              <a:t>TECHNICAL APPROACH</a:t>
            </a:r>
            <a:endParaRPr/>
          </a:p>
        </p:txBody>
      </p:sp>
      <p:sp>
        <p:nvSpPr>
          <p:cNvPr id="120" name="Google Shape;120;g20fcbeb3d07_0_12"/>
          <p:cNvSpPr txBox="1"/>
          <p:nvPr>
            <p:ph idx="1" type="body"/>
          </p:nvPr>
        </p:nvSpPr>
        <p:spPr>
          <a:xfrm>
            <a:off x="370368" y="1084730"/>
            <a:ext cx="11451300" cy="5092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Virtual Fixture on Abdominal Probe</a:t>
            </a:r>
            <a:endParaRPr/>
          </a:p>
          <a:p>
            <a:pPr indent="0" lvl="0" marL="45720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Adding Constraints</a:t>
            </a:r>
            <a:endParaRPr/>
          </a:p>
          <a:p>
            <a:pPr indent="0" lvl="0" marL="45720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Hand Guide Abdominal Probe</a:t>
            </a:r>
            <a:endParaRPr/>
          </a:p>
          <a:p>
            <a:pPr indent="0" lvl="0" marL="45720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Virtual Fixture on TRUS Probe</a:t>
            </a:r>
            <a:endParaRPr/>
          </a:p>
          <a:p>
            <a:pPr indent="0" lvl="0" marL="45720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t/>
            </a:r>
            <a:endParaRPr/>
          </a:p>
          <a:p>
            <a:pPr indent="-342900" lvl="0" marL="457200" rtl="0" algn="l">
              <a:spcBef>
                <a:spcPts val="1000"/>
              </a:spcBef>
              <a:spcAft>
                <a:spcPts val="0"/>
              </a:spcAft>
              <a:buSzPts val="1800"/>
              <a:buChar char="•"/>
            </a:pPr>
            <a:r>
              <a:rPr lang="en-US"/>
              <a:t>Real-Time Demo</a:t>
            </a:r>
            <a:endParaRPr/>
          </a:p>
        </p:txBody>
      </p:sp>
      <p:pic>
        <p:nvPicPr>
          <p:cNvPr id="121" name="Google Shape;121;g20fcbeb3d07_0_12"/>
          <p:cNvPicPr preferRelativeResize="0"/>
          <p:nvPr/>
        </p:nvPicPr>
        <p:blipFill>
          <a:blip r:embed="rId3">
            <a:alphaModFix/>
          </a:blip>
          <a:stretch>
            <a:fillRect/>
          </a:stretch>
        </p:blipFill>
        <p:spPr>
          <a:xfrm>
            <a:off x="6289176" y="1619651"/>
            <a:ext cx="5405125" cy="3704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0fcbeb3d07_2_5"/>
          <p:cNvSpPr txBox="1"/>
          <p:nvPr>
            <p:ph idx="12" type="sldNum"/>
          </p:nvPr>
        </p:nvSpPr>
        <p:spPr>
          <a:xfrm>
            <a:off x="9078432" y="6356350"/>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28" name="Google Shape;128;g20fcbeb3d07_2_5"/>
          <p:cNvSpPr txBox="1"/>
          <p:nvPr>
            <p:ph type="title"/>
          </p:nvPr>
        </p:nvSpPr>
        <p:spPr>
          <a:xfrm>
            <a:off x="370368" y="0"/>
            <a:ext cx="9337200" cy="911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TECHNICAL APPROACH</a:t>
            </a:r>
            <a:endParaRPr/>
          </a:p>
        </p:txBody>
      </p:sp>
      <p:sp>
        <p:nvSpPr>
          <p:cNvPr id="129" name="Google Shape;129;g20fcbeb3d07_2_5"/>
          <p:cNvSpPr txBox="1"/>
          <p:nvPr>
            <p:ph idx="1" type="body"/>
          </p:nvPr>
        </p:nvSpPr>
        <p:spPr>
          <a:xfrm>
            <a:off x="370368" y="1084730"/>
            <a:ext cx="11451300" cy="5092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V</a:t>
            </a:r>
            <a:r>
              <a:rPr lang="en-US"/>
              <a:t>irtual Fixture on TRUS Probe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Real-Time Demo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2016-05-24T18:12:17Z</dcterms:created>
  <dc:creator>Microsoft Office User</dc:creator>
</cp:coreProperties>
</file>