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65" r:id="rId6"/>
    <p:sldId id="257" r:id="rId7"/>
    <p:sldId id="266" r:id="rId8"/>
    <p:sldId id="273" r:id="rId9"/>
    <p:sldId id="258" r:id="rId10"/>
    <p:sldId id="271" r:id="rId11"/>
    <p:sldId id="274" r:id="rId12"/>
    <p:sldId id="275" r:id="rId13"/>
    <p:sldId id="268" r:id="rId14"/>
    <p:sldId id="272" r:id="rId15"/>
    <p:sldId id="270" r:id="rId16"/>
    <p:sldId id="263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D75FB-4F49-4F2C-89E0-F5EED7DAB9EA}" v="3" dt="2023-02-21T15:42:56.4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4660"/>
  </p:normalViewPr>
  <p:slideViewPr>
    <p:cSldViewPr snapToGrid="0">
      <p:cViewPr varScale="1">
        <p:scale>
          <a:sx n="48" d="100"/>
          <a:sy n="48" d="100"/>
        </p:scale>
        <p:origin x="82" y="8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3E1D0E-2228-4172-A4BE-A0BBD505B166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B5BA9DB6-8629-4CA9-9AFA-BD95361C4AA4}">
      <dgm:prSet/>
      <dgm:spPr/>
      <dgm:t>
        <a:bodyPr/>
        <a:lstStyle/>
        <a:p>
          <a:r>
            <a:rPr lang="en-US" dirty="0"/>
            <a:t>Simulators can assist surgeons in developing the surgical skills and spatial perception needed to perform an operation without the risk of accidents occurring on actual patients. </a:t>
          </a:r>
        </a:p>
      </dgm:t>
    </dgm:pt>
    <dgm:pt modelId="{52B291ED-061A-4AB5-B403-8D58C1E0FA00}" type="parTrans" cxnId="{1A78D76D-2894-4E00-B625-73BBF32E25D5}">
      <dgm:prSet/>
      <dgm:spPr/>
      <dgm:t>
        <a:bodyPr/>
        <a:lstStyle/>
        <a:p>
          <a:endParaRPr lang="en-US"/>
        </a:p>
      </dgm:t>
    </dgm:pt>
    <dgm:pt modelId="{1EFEA2BB-43B2-4187-8030-579BF6B7171C}" type="sibTrans" cxnId="{1A78D76D-2894-4E00-B625-73BBF32E25D5}">
      <dgm:prSet/>
      <dgm:spPr/>
      <dgm:t>
        <a:bodyPr/>
        <a:lstStyle/>
        <a:p>
          <a:endParaRPr lang="en-US"/>
        </a:p>
      </dgm:t>
    </dgm:pt>
    <dgm:pt modelId="{253C3024-A090-4A3B-B379-9F0C51B41F08}">
      <dgm:prSet/>
      <dgm:spPr/>
      <dgm:t>
        <a:bodyPr/>
        <a:lstStyle/>
        <a:p>
          <a:r>
            <a:rPr lang="en-IN" dirty="0"/>
            <a:t>Auditory feedback has great potential in surgical simulators that aim at training surgeons associated to the correct interpretation of anatomy from sounds. </a:t>
          </a:r>
          <a:r>
            <a:rPr lang="en-IN" i="0" dirty="0"/>
            <a:t>(</a:t>
          </a:r>
          <a:r>
            <a:rPr lang="en-US" i="0" dirty="0"/>
            <a:t>Hoffmann, Pablo Faundez et al. (2009))</a:t>
          </a:r>
        </a:p>
      </dgm:t>
    </dgm:pt>
    <dgm:pt modelId="{33024091-98D2-4D22-A0CB-277447181B93}" type="parTrans" cxnId="{ACE72D34-9806-448D-87A1-AE6F6765C01D}">
      <dgm:prSet/>
      <dgm:spPr/>
      <dgm:t>
        <a:bodyPr/>
        <a:lstStyle/>
        <a:p>
          <a:endParaRPr lang="en-US"/>
        </a:p>
      </dgm:t>
    </dgm:pt>
    <dgm:pt modelId="{5DE63CB2-03F4-44A8-87F1-035AD0DEF3B2}" type="sibTrans" cxnId="{ACE72D34-9806-448D-87A1-AE6F6765C01D}">
      <dgm:prSet/>
      <dgm:spPr/>
      <dgm:t>
        <a:bodyPr/>
        <a:lstStyle/>
        <a:p>
          <a:endParaRPr lang="en-US"/>
        </a:p>
      </dgm:t>
    </dgm:pt>
    <dgm:pt modelId="{7DA6E3EC-1A48-4B38-BA05-B3CB4B39A2A5}" type="pres">
      <dgm:prSet presAssocID="{4E3E1D0E-2228-4172-A4BE-A0BBD505B166}" presName="linear" presStyleCnt="0">
        <dgm:presLayoutVars>
          <dgm:animLvl val="lvl"/>
          <dgm:resizeHandles val="exact"/>
        </dgm:presLayoutVars>
      </dgm:prSet>
      <dgm:spPr/>
    </dgm:pt>
    <dgm:pt modelId="{0D17618D-ED7E-4A6F-A4FF-C807CA659FE0}" type="pres">
      <dgm:prSet presAssocID="{B5BA9DB6-8629-4CA9-9AFA-BD95361C4AA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F508131-A71C-4631-B8B2-45A8E4E5A082}" type="pres">
      <dgm:prSet presAssocID="{1EFEA2BB-43B2-4187-8030-579BF6B7171C}" presName="spacer" presStyleCnt="0"/>
      <dgm:spPr/>
    </dgm:pt>
    <dgm:pt modelId="{9E44D501-87D2-42EC-8D80-2B791A6E391D}" type="pres">
      <dgm:prSet presAssocID="{253C3024-A090-4A3B-B379-9F0C51B41F0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CE72D34-9806-448D-87A1-AE6F6765C01D}" srcId="{4E3E1D0E-2228-4172-A4BE-A0BBD505B166}" destId="{253C3024-A090-4A3B-B379-9F0C51B41F08}" srcOrd="1" destOrd="0" parTransId="{33024091-98D2-4D22-A0CB-277447181B93}" sibTransId="{5DE63CB2-03F4-44A8-87F1-035AD0DEF3B2}"/>
    <dgm:cxn modelId="{1A78D76D-2894-4E00-B625-73BBF32E25D5}" srcId="{4E3E1D0E-2228-4172-A4BE-A0BBD505B166}" destId="{B5BA9DB6-8629-4CA9-9AFA-BD95361C4AA4}" srcOrd="0" destOrd="0" parTransId="{52B291ED-061A-4AB5-B403-8D58C1E0FA00}" sibTransId="{1EFEA2BB-43B2-4187-8030-579BF6B7171C}"/>
    <dgm:cxn modelId="{37F68D73-9E67-43E4-A9E8-EC331E312EAA}" type="presOf" srcId="{B5BA9DB6-8629-4CA9-9AFA-BD95361C4AA4}" destId="{0D17618D-ED7E-4A6F-A4FF-C807CA659FE0}" srcOrd="0" destOrd="0" presId="urn:microsoft.com/office/officeart/2005/8/layout/vList2"/>
    <dgm:cxn modelId="{534B7778-7342-4487-98BF-A215EA0A73D8}" type="presOf" srcId="{4E3E1D0E-2228-4172-A4BE-A0BBD505B166}" destId="{7DA6E3EC-1A48-4B38-BA05-B3CB4B39A2A5}" srcOrd="0" destOrd="0" presId="urn:microsoft.com/office/officeart/2005/8/layout/vList2"/>
    <dgm:cxn modelId="{068DE795-34DF-4E8A-B36A-5822D711A2A8}" type="presOf" srcId="{253C3024-A090-4A3B-B379-9F0C51B41F08}" destId="{9E44D501-87D2-42EC-8D80-2B791A6E391D}" srcOrd="0" destOrd="0" presId="urn:microsoft.com/office/officeart/2005/8/layout/vList2"/>
    <dgm:cxn modelId="{D8B7158E-FDE4-4B76-BA73-D6E3DC86CDAA}" type="presParOf" srcId="{7DA6E3EC-1A48-4B38-BA05-B3CB4B39A2A5}" destId="{0D17618D-ED7E-4A6F-A4FF-C807CA659FE0}" srcOrd="0" destOrd="0" presId="urn:microsoft.com/office/officeart/2005/8/layout/vList2"/>
    <dgm:cxn modelId="{881F778E-11F0-4DCB-9389-8B3DBB95869B}" type="presParOf" srcId="{7DA6E3EC-1A48-4B38-BA05-B3CB4B39A2A5}" destId="{3F508131-A71C-4631-B8B2-45A8E4E5A082}" srcOrd="1" destOrd="0" presId="urn:microsoft.com/office/officeart/2005/8/layout/vList2"/>
    <dgm:cxn modelId="{89431996-1154-4C34-B173-0F413C4D83D0}" type="presParOf" srcId="{7DA6E3EC-1A48-4B38-BA05-B3CB4B39A2A5}" destId="{9E44D501-87D2-42EC-8D80-2B791A6E391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FBF414-F805-4311-AF49-67760A3A812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FD876E8-4C7B-4A39-A353-EAA26853DCAA}">
      <dgm:prSet/>
      <dgm:spPr/>
      <dgm:t>
        <a:bodyPr/>
        <a:lstStyle/>
        <a:p>
          <a:r>
            <a:rPr lang="en-US" dirty="0"/>
            <a:t>Data Collection : Two data sets will be collected during this project. Drilling will be done with certain constraints to the environment such as : </a:t>
          </a:r>
        </a:p>
        <a:p>
          <a:r>
            <a:rPr lang="en-US" dirty="0"/>
            <a:t>1. Constant RPM of the drill </a:t>
          </a:r>
        </a:p>
        <a:p>
          <a:r>
            <a:rPr lang="en-US" dirty="0"/>
            <a:t>2. Normal direction of the tip to the phantom while drilling</a:t>
          </a:r>
        </a:p>
        <a:p>
          <a:r>
            <a:rPr lang="en-US" dirty="0"/>
            <a:t>The second data set might have different constraints. Phantom 1 will be used for Data Set 1. Data Set 2 might use Phantom 1 or Phantom 2.  </a:t>
          </a:r>
        </a:p>
        <a:p>
          <a:r>
            <a:rPr lang="en-US" dirty="0"/>
            <a:t>The collected data will be modeled to relate the sound of the drill to the force.  </a:t>
          </a:r>
          <a:endParaRPr lang="en-IN" dirty="0"/>
        </a:p>
      </dgm:t>
    </dgm:pt>
    <dgm:pt modelId="{FA492CEE-D044-49CF-96E9-45C59C44729C}" type="parTrans" cxnId="{F2EA9E1E-3C35-4499-9876-2CFBEF78BB5D}">
      <dgm:prSet/>
      <dgm:spPr/>
      <dgm:t>
        <a:bodyPr/>
        <a:lstStyle/>
        <a:p>
          <a:endParaRPr lang="en-IN"/>
        </a:p>
      </dgm:t>
    </dgm:pt>
    <dgm:pt modelId="{6333CCCE-6D03-4C6B-B376-1BB4F7347C0D}" type="sibTrans" cxnId="{F2EA9E1E-3C35-4499-9876-2CFBEF78BB5D}">
      <dgm:prSet/>
      <dgm:spPr/>
      <dgm:t>
        <a:bodyPr/>
        <a:lstStyle/>
        <a:p>
          <a:endParaRPr lang="en-IN"/>
        </a:p>
      </dgm:t>
    </dgm:pt>
    <dgm:pt modelId="{9BC1E559-E99E-4B1C-9759-E5A9F4610D55}">
      <dgm:prSet/>
      <dgm:spPr/>
      <dgm:t>
        <a:bodyPr/>
        <a:lstStyle/>
        <a:p>
          <a:r>
            <a:rPr lang="en-US" dirty="0"/>
            <a:t>Modelling Data : The function relating sound and force will be implemented into the simulator. Function focuses on generating audio frequencies according to the forces being applied.</a:t>
          </a:r>
          <a:endParaRPr lang="en-IN" dirty="0"/>
        </a:p>
      </dgm:t>
    </dgm:pt>
    <dgm:pt modelId="{4E83A436-FDF6-46AE-89DD-75647019AF7E}" type="parTrans" cxnId="{009042BA-4907-4CD2-B1D3-F03D2E31C0D0}">
      <dgm:prSet/>
      <dgm:spPr/>
      <dgm:t>
        <a:bodyPr/>
        <a:lstStyle/>
        <a:p>
          <a:endParaRPr lang="en-IN"/>
        </a:p>
      </dgm:t>
    </dgm:pt>
    <dgm:pt modelId="{188EDF18-803E-47E3-9AB7-1589E373ED74}" type="sibTrans" cxnId="{009042BA-4907-4CD2-B1D3-F03D2E31C0D0}">
      <dgm:prSet/>
      <dgm:spPr/>
      <dgm:t>
        <a:bodyPr/>
        <a:lstStyle/>
        <a:p>
          <a:endParaRPr lang="en-IN"/>
        </a:p>
      </dgm:t>
    </dgm:pt>
    <dgm:pt modelId="{1D6EF2A3-7E0E-4E66-9AAF-0F3552CF1BF5}" type="pres">
      <dgm:prSet presAssocID="{25FBF414-F805-4311-AF49-67760A3A812E}" presName="vert0" presStyleCnt="0">
        <dgm:presLayoutVars>
          <dgm:dir/>
          <dgm:animOne val="branch"/>
          <dgm:animLvl val="lvl"/>
        </dgm:presLayoutVars>
      </dgm:prSet>
      <dgm:spPr/>
    </dgm:pt>
    <dgm:pt modelId="{ADA2A0A2-6EC4-4EE4-BD65-38E34DEC5C8A}" type="pres">
      <dgm:prSet presAssocID="{BFD876E8-4C7B-4A39-A353-EAA26853DCAA}" presName="thickLine" presStyleLbl="alignNode1" presStyleIdx="0" presStyleCnt="2"/>
      <dgm:spPr/>
    </dgm:pt>
    <dgm:pt modelId="{D6D7B68B-8BDC-4A36-95BC-DE1EBE568991}" type="pres">
      <dgm:prSet presAssocID="{BFD876E8-4C7B-4A39-A353-EAA26853DCAA}" presName="horz1" presStyleCnt="0"/>
      <dgm:spPr/>
    </dgm:pt>
    <dgm:pt modelId="{A67D81BA-AF12-458C-B883-5F93108D4D0F}" type="pres">
      <dgm:prSet presAssocID="{BFD876E8-4C7B-4A39-A353-EAA26853DCAA}" presName="tx1" presStyleLbl="revTx" presStyleIdx="0" presStyleCnt="2"/>
      <dgm:spPr/>
    </dgm:pt>
    <dgm:pt modelId="{58124540-26B0-4C02-BABE-4B77FFBEB3A4}" type="pres">
      <dgm:prSet presAssocID="{BFD876E8-4C7B-4A39-A353-EAA26853DCAA}" presName="vert1" presStyleCnt="0"/>
      <dgm:spPr/>
    </dgm:pt>
    <dgm:pt modelId="{7DC46109-7BC4-4C38-BFB9-9C15321AF969}" type="pres">
      <dgm:prSet presAssocID="{9BC1E559-E99E-4B1C-9759-E5A9F4610D55}" presName="thickLine" presStyleLbl="alignNode1" presStyleIdx="1" presStyleCnt="2"/>
      <dgm:spPr/>
    </dgm:pt>
    <dgm:pt modelId="{FC187FC6-C619-40DA-A4DD-91236276EF90}" type="pres">
      <dgm:prSet presAssocID="{9BC1E559-E99E-4B1C-9759-E5A9F4610D55}" presName="horz1" presStyleCnt="0"/>
      <dgm:spPr/>
    </dgm:pt>
    <dgm:pt modelId="{55B6EB41-818F-4A89-BD4F-3A669429BB03}" type="pres">
      <dgm:prSet presAssocID="{9BC1E559-E99E-4B1C-9759-E5A9F4610D55}" presName="tx1" presStyleLbl="revTx" presStyleIdx="1" presStyleCnt="2" custScaleY="69975"/>
      <dgm:spPr/>
    </dgm:pt>
    <dgm:pt modelId="{904C657B-1F54-4E08-8929-A7CC54AC323B}" type="pres">
      <dgm:prSet presAssocID="{9BC1E559-E99E-4B1C-9759-E5A9F4610D55}" presName="vert1" presStyleCnt="0"/>
      <dgm:spPr/>
    </dgm:pt>
  </dgm:ptLst>
  <dgm:cxnLst>
    <dgm:cxn modelId="{F2EA9E1E-3C35-4499-9876-2CFBEF78BB5D}" srcId="{25FBF414-F805-4311-AF49-67760A3A812E}" destId="{BFD876E8-4C7B-4A39-A353-EAA26853DCAA}" srcOrd="0" destOrd="0" parTransId="{FA492CEE-D044-49CF-96E9-45C59C44729C}" sibTransId="{6333CCCE-6D03-4C6B-B376-1BB4F7347C0D}"/>
    <dgm:cxn modelId="{36F98822-CF7A-458D-A0A9-BE3595502795}" type="presOf" srcId="{9BC1E559-E99E-4B1C-9759-E5A9F4610D55}" destId="{55B6EB41-818F-4A89-BD4F-3A669429BB03}" srcOrd="0" destOrd="0" presId="urn:microsoft.com/office/officeart/2008/layout/LinedList"/>
    <dgm:cxn modelId="{CD351325-63AD-4D84-BC96-FA1D8C53979F}" type="presOf" srcId="{BFD876E8-4C7B-4A39-A353-EAA26853DCAA}" destId="{A67D81BA-AF12-458C-B883-5F93108D4D0F}" srcOrd="0" destOrd="0" presId="urn:microsoft.com/office/officeart/2008/layout/LinedList"/>
    <dgm:cxn modelId="{405C6AB6-B7BE-4CC6-AEFB-C9CE35E864AF}" type="presOf" srcId="{25FBF414-F805-4311-AF49-67760A3A812E}" destId="{1D6EF2A3-7E0E-4E66-9AAF-0F3552CF1BF5}" srcOrd="0" destOrd="0" presId="urn:microsoft.com/office/officeart/2008/layout/LinedList"/>
    <dgm:cxn modelId="{009042BA-4907-4CD2-B1D3-F03D2E31C0D0}" srcId="{25FBF414-F805-4311-AF49-67760A3A812E}" destId="{9BC1E559-E99E-4B1C-9759-E5A9F4610D55}" srcOrd="1" destOrd="0" parTransId="{4E83A436-FDF6-46AE-89DD-75647019AF7E}" sibTransId="{188EDF18-803E-47E3-9AB7-1589E373ED74}"/>
    <dgm:cxn modelId="{E311688D-FA98-42DB-B257-E8484995AE79}" type="presParOf" srcId="{1D6EF2A3-7E0E-4E66-9AAF-0F3552CF1BF5}" destId="{ADA2A0A2-6EC4-4EE4-BD65-38E34DEC5C8A}" srcOrd="0" destOrd="0" presId="urn:microsoft.com/office/officeart/2008/layout/LinedList"/>
    <dgm:cxn modelId="{1A5D6D92-0380-4D14-A951-551F79865B62}" type="presParOf" srcId="{1D6EF2A3-7E0E-4E66-9AAF-0F3552CF1BF5}" destId="{D6D7B68B-8BDC-4A36-95BC-DE1EBE568991}" srcOrd="1" destOrd="0" presId="urn:microsoft.com/office/officeart/2008/layout/LinedList"/>
    <dgm:cxn modelId="{E4C6E7EA-6C5C-4883-9251-93828073E3AD}" type="presParOf" srcId="{D6D7B68B-8BDC-4A36-95BC-DE1EBE568991}" destId="{A67D81BA-AF12-458C-B883-5F93108D4D0F}" srcOrd="0" destOrd="0" presId="urn:microsoft.com/office/officeart/2008/layout/LinedList"/>
    <dgm:cxn modelId="{2ED0AEB2-4E31-4D9D-A2DB-B203751E7243}" type="presParOf" srcId="{D6D7B68B-8BDC-4A36-95BC-DE1EBE568991}" destId="{58124540-26B0-4C02-BABE-4B77FFBEB3A4}" srcOrd="1" destOrd="0" presId="urn:microsoft.com/office/officeart/2008/layout/LinedList"/>
    <dgm:cxn modelId="{41221890-6F1B-4ED9-8F20-5E59259EAEE8}" type="presParOf" srcId="{1D6EF2A3-7E0E-4E66-9AAF-0F3552CF1BF5}" destId="{7DC46109-7BC4-4C38-BFB9-9C15321AF969}" srcOrd="2" destOrd="0" presId="urn:microsoft.com/office/officeart/2008/layout/LinedList"/>
    <dgm:cxn modelId="{F66B9B26-CAD5-475F-B1ED-E5BC272DCB80}" type="presParOf" srcId="{1D6EF2A3-7E0E-4E66-9AAF-0F3552CF1BF5}" destId="{FC187FC6-C619-40DA-A4DD-91236276EF90}" srcOrd="3" destOrd="0" presId="urn:microsoft.com/office/officeart/2008/layout/LinedList"/>
    <dgm:cxn modelId="{0FC0D4C1-EEB2-4873-8A3A-BA6F749E1016}" type="presParOf" srcId="{FC187FC6-C619-40DA-A4DD-91236276EF90}" destId="{55B6EB41-818F-4A89-BD4F-3A669429BB03}" srcOrd="0" destOrd="0" presId="urn:microsoft.com/office/officeart/2008/layout/LinedList"/>
    <dgm:cxn modelId="{56A51D93-9B28-4846-A7F3-199E32B17164}" type="presParOf" srcId="{FC187FC6-C619-40DA-A4DD-91236276EF90}" destId="{904C657B-1F54-4E08-8929-A7CC54AC323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D38BD8-45D4-46B4-9A57-8AE2DFD9FC8E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IN"/>
        </a:p>
      </dgm:t>
    </dgm:pt>
    <dgm:pt modelId="{962CBB9A-A2CF-4E00-B31D-2627090E8A95}">
      <dgm:prSet custT="1"/>
      <dgm:spPr/>
      <dgm:t>
        <a:bodyPr/>
        <a:lstStyle/>
        <a:p>
          <a:r>
            <a:rPr lang="en-US" sz="2800" dirty="0"/>
            <a:t>Implementation : The function relating sound and force will be implemented into the simulator. Function focuses on generating audio frequencies according to the forces being applied.</a:t>
          </a:r>
          <a:endParaRPr lang="en-IN" sz="2800" dirty="0"/>
        </a:p>
      </dgm:t>
    </dgm:pt>
    <dgm:pt modelId="{51764344-CA54-45F9-9E74-CE039FF8DFBD}" type="parTrans" cxnId="{537E8881-01D7-456C-9F94-F73E4E27E016}">
      <dgm:prSet/>
      <dgm:spPr/>
      <dgm:t>
        <a:bodyPr/>
        <a:lstStyle/>
        <a:p>
          <a:endParaRPr lang="en-IN"/>
        </a:p>
      </dgm:t>
    </dgm:pt>
    <dgm:pt modelId="{64E6EA35-754B-4CFA-93E0-24F321C1C415}" type="sibTrans" cxnId="{537E8881-01D7-456C-9F94-F73E4E27E016}">
      <dgm:prSet/>
      <dgm:spPr/>
      <dgm:t>
        <a:bodyPr/>
        <a:lstStyle/>
        <a:p>
          <a:endParaRPr lang="en-IN"/>
        </a:p>
      </dgm:t>
    </dgm:pt>
    <dgm:pt modelId="{8DE1FEBB-CBDD-49EA-9CF9-6194CE23002B}">
      <dgm:prSet custT="1"/>
      <dgm:spPr/>
      <dgm:t>
        <a:bodyPr/>
        <a:lstStyle/>
        <a:p>
          <a:r>
            <a:rPr lang="en-US" sz="2800" dirty="0"/>
            <a:t>Testing :Testing of the function will be done by recreating the same conditions as data collection within the simulator. Error between the collected and observed values will be studied. </a:t>
          </a:r>
          <a:endParaRPr lang="en-IN" sz="2800" dirty="0"/>
        </a:p>
      </dgm:t>
    </dgm:pt>
    <dgm:pt modelId="{74CD65FD-7B37-40DB-8CE2-AA9C59219451}" type="parTrans" cxnId="{B119EF54-EB7C-4023-9F41-80CC628F0CDC}">
      <dgm:prSet/>
      <dgm:spPr/>
      <dgm:t>
        <a:bodyPr/>
        <a:lstStyle/>
        <a:p>
          <a:endParaRPr lang="en-IN"/>
        </a:p>
      </dgm:t>
    </dgm:pt>
    <dgm:pt modelId="{C26963C4-4A8A-45F4-8ECF-A07852FD9710}" type="sibTrans" cxnId="{B119EF54-EB7C-4023-9F41-80CC628F0CDC}">
      <dgm:prSet/>
      <dgm:spPr/>
      <dgm:t>
        <a:bodyPr/>
        <a:lstStyle/>
        <a:p>
          <a:endParaRPr lang="en-IN"/>
        </a:p>
      </dgm:t>
    </dgm:pt>
    <dgm:pt modelId="{1BEB11E6-9377-4B25-980B-2E1C9B6C9343}" type="pres">
      <dgm:prSet presAssocID="{28D38BD8-45D4-46B4-9A57-8AE2DFD9FC8E}" presName="vert0" presStyleCnt="0">
        <dgm:presLayoutVars>
          <dgm:dir/>
          <dgm:animOne val="branch"/>
          <dgm:animLvl val="lvl"/>
        </dgm:presLayoutVars>
      </dgm:prSet>
      <dgm:spPr/>
    </dgm:pt>
    <dgm:pt modelId="{4C892CE8-DF78-442F-A18B-9E1A11290D93}" type="pres">
      <dgm:prSet presAssocID="{962CBB9A-A2CF-4E00-B31D-2627090E8A95}" presName="thickLine" presStyleLbl="alignNode1" presStyleIdx="0" presStyleCnt="2"/>
      <dgm:spPr/>
    </dgm:pt>
    <dgm:pt modelId="{3D8381FC-AD0F-49BD-AD6C-5FFE1703802B}" type="pres">
      <dgm:prSet presAssocID="{962CBB9A-A2CF-4E00-B31D-2627090E8A95}" presName="horz1" presStyleCnt="0"/>
      <dgm:spPr/>
    </dgm:pt>
    <dgm:pt modelId="{4E33785E-F22B-4A9F-9F59-59BE55EFE77E}" type="pres">
      <dgm:prSet presAssocID="{962CBB9A-A2CF-4E00-B31D-2627090E8A95}" presName="tx1" presStyleLbl="revTx" presStyleIdx="0" presStyleCnt="2"/>
      <dgm:spPr/>
    </dgm:pt>
    <dgm:pt modelId="{778F8E34-2C01-47B0-841C-D739101DD2BC}" type="pres">
      <dgm:prSet presAssocID="{962CBB9A-A2CF-4E00-B31D-2627090E8A95}" presName="vert1" presStyleCnt="0"/>
      <dgm:spPr/>
    </dgm:pt>
    <dgm:pt modelId="{F551A93F-81DE-45BB-A042-3D20E3619977}" type="pres">
      <dgm:prSet presAssocID="{8DE1FEBB-CBDD-49EA-9CF9-6194CE23002B}" presName="thickLine" presStyleLbl="alignNode1" presStyleIdx="1" presStyleCnt="2"/>
      <dgm:spPr/>
    </dgm:pt>
    <dgm:pt modelId="{92E0AAC9-3D81-4927-AB61-C5C823EBD773}" type="pres">
      <dgm:prSet presAssocID="{8DE1FEBB-CBDD-49EA-9CF9-6194CE23002B}" presName="horz1" presStyleCnt="0"/>
      <dgm:spPr/>
    </dgm:pt>
    <dgm:pt modelId="{6FCBB3B7-F6EF-4763-ACF6-FC4AD4F1036D}" type="pres">
      <dgm:prSet presAssocID="{8DE1FEBB-CBDD-49EA-9CF9-6194CE23002B}" presName="tx1" presStyleLbl="revTx" presStyleIdx="1" presStyleCnt="2"/>
      <dgm:spPr/>
    </dgm:pt>
    <dgm:pt modelId="{10160FED-0771-440E-B3AF-5E482782FBB7}" type="pres">
      <dgm:prSet presAssocID="{8DE1FEBB-CBDD-49EA-9CF9-6194CE23002B}" presName="vert1" presStyleCnt="0"/>
      <dgm:spPr/>
    </dgm:pt>
  </dgm:ptLst>
  <dgm:cxnLst>
    <dgm:cxn modelId="{9B48BA26-2101-45F8-832A-1A8248E22F32}" type="presOf" srcId="{8DE1FEBB-CBDD-49EA-9CF9-6194CE23002B}" destId="{6FCBB3B7-F6EF-4763-ACF6-FC4AD4F1036D}" srcOrd="0" destOrd="0" presId="urn:microsoft.com/office/officeart/2008/layout/LinedList"/>
    <dgm:cxn modelId="{B119EF54-EB7C-4023-9F41-80CC628F0CDC}" srcId="{28D38BD8-45D4-46B4-9A57-8AE2DFD9FC8E}" destId="{8DE1FEBB-CBDD-49EA-9CF9-6194CE23002B}" srcOrd="1" destOrd="0" parTransId="{74CD65FD-7B37-40DB-8CE2-AA9C59219451}" sibTransId="{C26963C4-4A8A-45F4-8ECF-A07852FD9710}"/>
    <dgm:cxn modelId="{537E8881-01D7-456C-9F94-F73E4E27E016}" srcId="{28D38BD8-45D4-46B4-9A57-8AE2DFD9FC8E}" destId="{962CBB9A-A2CF-4E00-B31D-2627090E8A95}" srcOrd="0" destOrd="0" parTransId="{51764344-CA54-45F9-9E74-CE039FF8DFBD}" sibTransId="{64E6EA35-754B-4CFA-93E0-24F321C1C415}"/>
    <dgm:cxn modelId="{66992C8F-37C0-4F0B-8075-0DB93494CB37}" type="presOf" srcId="{962CBB9A-A2CF-4E00-B31D-2627090E8A95}" destId="{4E33785E-F22B-4A9F-9F59-59BE55EFE77E}" srcOrd="0" destOrd="0" presId="urn:microsoft.com/office/officeart/2008/layout/LinedList"/>
    <dgm:cxn modelId="{45CD56DF-7B0D-4AA7-865F-921CBE946C86}" type="presOf" srcId="{28D38BD8-45D4-46B4-9A57-8AE2DFD9FC8E}" destId="{1BEB11E6-9377-4B25-980B-2E1C9B6C9343}" srcOrd="0" destOrd="0" presId="urn:microsoft.com/office/officeart/2008/layout/LinedList"/>
    <dgm:cxn modelId="{E1D81DC5-133A-4D36-8D67-69D3C836A202}" type="presParOf" srcId="{1BEB11E6-9377-4B25-980B-2E1C9B6C9343}" destId="{4C892CE8-DF78-442F-A18B-9E1A11290D93}" srcOrd="0" destOrd="0" presId="urn:microsoft.com/office/officeart/2008/layout/LinedList"/>
    <dgm:cxn modelId="{648A4E7E-E068-4546-9CDD-7BD2D5A11B2C}" type="presParOf" srcId="{1BEB11E6-9377-4B25-980B-2E1C9B6C9343}" destId="{3D8381FC-AD0F-49BD-AD6C-5FFE1703802B}" srcOrd="1" destOrd="0" presId="urn:microsoft.com/office/officeart/2008/layout/LinedList"/>
    <dgm:cxn modelId="{B2A74FC7-9304-4D1B-A397-68A3845B92B7}" type="presParOf" srcId="{3D8381FC-AD0F-49BD-AD6C-5FFE1703802B}" destId="{4E33785E-F22B-4A9F-9F59-59BE55EFE77E}" srcOrd="0" destOrd="0" presId="urn:microsoft.com/office/officeart/2008/layout/LinedList"/>
    <dgm:cxn modelId="{A6B07E9E-D616-4ED8-A20B-70558C17FC7E}" type="presParOf" srcId="{3D8381FC-AD0F-49BD-AD6C-5FFE1703802B}" destId="{778F8E34-2C01-47B0-841C-D739101DD2BC}" srcOrd="1" destOrd="0" presId="urn:microsoft.com/office/officeart/2008/layout/LinedList"/>
    <dgm:cxn modelId="{58E0134F-2A16-44AB-A54F-34E2702932D8}" type="presParOf" srcId="{1BEB11E6-9377-4B25-980B-2E1C9B6C9343}" destId="{F551A93F-81DE-45BB-A042-3D20E3619977}" srcOrd="2" destOrd="0" presId="urn:microsoft.com/office/officeart/2008/layout/LinedList"/>
    <dgm:cxn modelId="{A67B6B9E-BC31-451F-B610-1AA790DDC798}" type="presParOf" srcId="{1BEB11E6-9377-4B25-980B-2E1C9B6C9343}" destId="{92E0AAC9-3D81-4927-AB61-C5C823EBD773}" srcOrd="3" destOrd="0" presId="urn:microsoft.com/office/officeart/2008/layout/LinedList"/>
    <dgm:cxn modelId="{9AD1F721-7E1F-4B5D-AA7B-0A45FD20E4B0}" type="presParOf" srcId="{92E0AAC9-3D81-4927-AB61-C5C823EBD773}" destId="{6FCBB3B7-F6EF-4763-ACF6-FC4AD4F1036D}" srcOrd="0" destOrd="0" presId="urn:microsoft.com/office/officeart/2008/layout/LinedList"/>
    <dgm:cxn modelId="{421A9DA9-73DE-4439-A730-E054A7D06B49}" type="presParOf" srcId="{92E0AAC9-3D81-4927-AB61-C5C823EBD773}" destId="{10160FED-0771-440E-B3AF-5E482782FBB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D9267D-6FCD-4C72-AFCE-44F9923F954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5_2" csCatId="accent5" phldr="1"/>
      <dgm:spPr/>
      <dgm:t>
        <a:bodyPr/>
        <a:lstStyle/>
        <a:p>
          <a:endParaRPr lang="en-US"/>
        </a:p>
      </dgm:t>
    </dgm:pt>
    <dgm:pt modelId="{AAE8B823-6D73-42B8-9833-D09DF2EF8D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Bi-weekly meetings with Hisashi Ishida. </a:t>
          </a:r>
        </a:p>
        <a:p>
          <a:pPr>
            <a:lnSpc>
              <a:spcPct val="100000"/>
            </a:lnSpc>
          </a:pPr>
          <a:r>
            <a:rPr lang="en-US" dirty="0"/>
            <a:t>On-demand meetings with Prof. Peter Kazanzides.</a:t>
          </a:r>
        </a:p>
      </dgm:t>
    </dgm:pt>
    <dgm:pt modelId="{2ABC2478-3331-4123-8BED-35FEA10FE9F1}" type="sibTrans" cxnId="{532D7CA9-CE4A-48F8-9396-37B483AF510A}">
      <dgm:prSet/>
      <dgm:spPr/>
      <dgm:t>
        <a:bodyPr/>
        <a:lstStyle/>
        <a:p>
          <a:endParaRPr lang="en-US"/>
        </a:p>
      </dgm:t>
    </dgm:pt>
    <dgm:pt modelId="{D1AD1F54-478B-4DB3-8CC8-97C4AA3B6B5B}" type="parTrans" cxnId="{532D7CA9-CE4A-48F8-9396-37B483AF510A}">
      <dgm:prSet/>
      <dgm:spPr/>
      <dgm:t>
        <a:bodyPr/>
        <a:lstStyle/>
        <a:p>
          <a:endParaRPr lang="en-US"/>
        </a:p>
      </dgm:t>
    </dgm:pt>
    <dgm:pt modelId="{94E7993F-CA56-4D6C-A372-F1655F1950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All data collected will be uploaded onto a Microsoft Teams group that has already been created.</a:t>
          </a:r>
        </a:p>
      </dgm:t>
    </dgm:pt>
    <dgm:pt modelId="{EA365B3B-1D43-49E5-873B-CC5F3F13D3FA}" type="parTrans" cxnId="{868A2CEA-5492-4D04-8976-26329E3B47E6}">
      <dgm:prSet/>
      <dgm:spPr/>
      <dgm:t>
        <a:bodyPr/>
        <a:lstStyle/>
        <a:p>
          <a:endParaRPr lang="en-IN"/>
        </a:p>
      </dgm:t>
    </dgm:pt>
    <dgm:pt modelId="{ADDA0267-CF48-46EF-9BE0-4A491C0F78F5}" type="sibTrans" cxnId="{868A2CEA-5492-4D04-8976-26329E3B47E6}">
      <dgm:prSet/>
      <dgm:spPr/>
      <dgm:t>
        <a:bodyPr/>
        <a:lstStyle/>
        <a:p>
          <a:endParaRPr lang="en-IN"/>
        </a:p>
      </dgm:t>
    </dgm:pt>
    <dgm:pt modelId="{DF9A30F6-45C8-49AE-AB4C-C1B9D23C83AD}" type="pres">
      <dgm:prSet presAssocID="{7BD9267D-6FCD-4C72-AFCE-44F9923F9546}" presName="root" presStyleCnt="0">
        <dgm:presLayoutVars>
          <dgm:dir/>
          <dgm:resizeHandles val="exact"/>
        </dgm:presLayoutVars>
      </dgm:prSet>
      <dgm:spPr/>
    </dgm:pt>
    <dgm:pt modelId="{9FC352DB-63DB-4D04-8692-51EDF421E1E7}" type="pres">
      <dgm:prSet presAssocID="{AAE8B823-6D73-42B8-9833-D09DF2EF8D41}" presName="compNode" presStyleCnt="0"/>
      <dgm:spPr/>
    </dgm:pt>
    <dgm:pt modelId="{2BE530CE-0D62-4FF0-BE8D-AE1677E72F80}" type="pres">
      <dgm:prSet presAssocID="{AAE8B823-6D73-42B8-9833-D09DF2EF8D41}" presName="bgRect" presStyleLbl="bgShp" presStyleIdx="0" presStyleCnt="2" custLinFactNeighborX="-57971" custLinFactNeighborY="-93840"/>
      <dgm:spPr/>
    </dgm:pt>
    <dgm:pt modelId="{DFDB5607-EA54-4117-8543-3B46CF25687A}" type="pres">
      <dgm:prSet presAssocID="{AAE8B823-6D73-42B8-9833-D09DF2EF8D41}" presName="iconRect" presStyleLbl="node1" presStyleIdx="0" presStyleCnt="2" custLinFactY="-3545" custLinFactNeighborX="-10180" custLinFactNeighborY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0A7F068A-E91C-4FCA-A404-FA87AC0A6567}" type="pres">
      <dgm:prSet presAssocID="{AAE8B823-6D73-42B8-9833-D09DF2EF8D41}" presName="spaceRect" presStyleCnt="0"/>
      <dgm:spPr/>
    </dgm:pt>
    <dgm:pt modelId="{671CDCB5-9544-4DA5-AC1A-9D08D06140B2}" type="pres">
      <dgm:prSet presAssocID="{AAE8B823-6D73-42B8-9833-D09DF2EF8D41}" presName="parTx" presStyleLbl="revTx" presStyleIdx="0" presStyleCnt="2" custLinFactNeighborX="0" custLinFactNeighborY="-93840">
        <dgm:presLayoutVars>
          <dgm:chMax val="0"/>
          <dgm:chPref val="0"/>
        </dgm:presLayoutVars>
      </dgm:prSet>
      <dgm:spPr/>
    </dgm:pt>
    <dgm:pt modelId="{0401D376-3E98-4EC2-ABE9-AC92A957AA1B}" type="pres">
      <dgm:prSet presAssocID="{2ABC2478-3331-4123-8BED-35FEA10FE9F1}" presName="sibTrans" presStyleCnt="0"/>
      <dgm:spPr/>
    </dgm:pt>
    <dgm:pt modelId="{FE7C4AAE-E5A0-40AD-9857-08571516DEFB}" type="pres">
      <dgm:prSet presAssocID="{94E7993F-CA56-4D6C-A372-F1655F1950CA}" presName="compNode" presStyleCnt="0"/>
      <dgm:spPr/>
    </dgm:pt>
    <dgm:pt modelId="{3B6F3619-2E87-4BB5-B39F-6F03D2BD49DC}" type="pres">
      <dgm:prSet presAssocID="{94E7993F-CA56-4D6C-A372-F1655F1950CA}" presName="bgRect" presStyleLbl="bgShp" presStyleIdx="1" presStyleCnt="2" custLinFactNeighborY="-56618"/>
      <dgm:spPr/>
    </dgm:pt>
    <dgm:pt modelId="{34AB29A6-28C9-4671-B604-70B017676D21}" type="pres">
      <dgm:prSet presAssocID="{94E7993F-CA56-4D6C-A372-F1655F1950CA}" presName="iconRect" presStyleLbl="node1" presStyleIdx="1" presStyleCnt="2" custLinFactY="-3837" custLinFactNeighborX="-13598" custLinFactNeighborY="-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 with solid fill"/>
        </a:ext>
      </dgm:extLst>
    </dgm:pt>
    <dgm:pt modelId="{7D5FECD7-FD42-4EC2-B713-1CFCF127588E}" type="pres">
      <dgm:prSet presAssocID="{94E7993F-CA56-4D6C-A372-F1655F1950CA}" presName="spaceRect" presStyleCnt="0"/>
      <dgm:spPr/>
    </dgm:pt>
    <dgm:pt modelId="{20D9EACB-E6F4-4DF7-B153-DDC89E6222F4}" type="pres">
      <dgm:prSet presAssocID="{94E7993F-CA56-4D6C-A372-F1655F1950CA}" presName="parTx" presStyleLbl="revTx" presStyleIdx="1" presStyleCnt="2" custScaleY="90728" custLinFactNeighborX="887" custLinFactNeighborY="-61254">
        <dgm:presLayoutVars>
          <dgm:chMax val="0"/>
          <dgm:chPref val="0"/>
        </dgm:presLayoutVars>
      </dgm:prSet>
      <dgm:spPr/>
    </dgm:pt>
  </dgm:ptLst>
  <dgm:cxnLst>
    <dgm:cxn modelId="{A583215B-6DC7-4053-A667-D7D1DE0195A2}" type="presOf" srcId="{AAE8B823-6D73-42B8-9833-D09DF2EF8D41}" destId="{671CDCB5-9544-4DA5-AC1A-9D08D06140B2}" srcOrd="0" destOrd="0" presId="urn:microsoft.com/office/officeart/2018/2/layout/IconVerticalSolidList"/>
    <dgm:cxn modelId="{429E3AA3-9641-4443-92E7-7A3CBD40C343}" type="presOf" srcId="{94E7993F-CA56-4D6C-A372-F1655F1950CA}" destId="{20D9EACB-E6F4-4DF7-B153-DDC89E6222F4}" srcOrd="0" destOrd="0" presId="urn:microsoft.com/office/officeart/2018/2/layout/IconVerticalSolidList"/>
    <dgm:cxn modelId="{532D7CA9-CE4A-48F8-9396-37B483AF510A}" srcId="{7BD9267D-6FCD-4C72-AFCE-44F9923F9546}" destId="{AAE8B823-6D73-42B8-9833-D09DF2EF8D41}" srcOrd="0" destOrd="0" parTransId="{D1AD1F54-478B-4DB3-8CC8-97C4AA3B6B5B}" sibTransId="{2ABC2478-3331-4123-8BED-35FEA10FE9F1}"/>
    <dgm:cxn modelId="{C8191FB3-C992-4B18-B940-B6C42D76E0A7}" type="presOf" srcId="{7BD9267D-6FCD-4C72-AFCE-44F9923F9546}" destId="{DF9A30F6-45C8-49AE-AB4C-C1B9D23C83AD}" srcOrd="0" destOrd="0" presId="urn:microsoft.com/office/officeart/2018/2/layout/IconVerticalSolidList"/>
    <dgm:cxn modelId="{868A2CEA-5492-4D04-8976-26329E3B47E6}" srcId="{7BD9267D-6FCD-4C72-AFCE-44F9923F9546}" destId="{94E7993F-CA56-4D6C-A372-F1655F1950CA}" srcOrd="1" destOrd="0" parTransId="{EA365B3B-1D43-49E5-873B-CC5F3F13D3FA}" sibTransId="{ADDA0267-CF48-46EF-9BE0-4A491C0F78F5}"/>
    <dgm:cxn modelId="{92808FE2-31D9-48CD-9E59-499F3FEEDFF9}" type="presParOf" srcId="{DF9A30F6-45C8-49AE-AB4C-C1B9D23C83AD}" destId="{9FC352DB-63DB-4D04-8692-51EDF421E1E7}" srcOrd="0" destOrd="0" presId="urn:microsoft.com/office/officeart/2018/2/layout/IconVerticalSolidList"/>
    <dgm:cxn modelId="{BAA43FD0-9BC6-4B41-A492-ACB69CB5F749}" type="presParOf" srcId="{9FC352DB-63DB-4D04-8692-51EDF421E1E7}" destId="{2BE530CE-0D62-4FF0-BE8D-AE1677E72F80}" srcOrd="0" destOrd="0" presId="urn:microsoft.com/office/officeart/2018/2/layout/IconVerticalSolidList"/>
    <dgm:cxn modelId="{997825EB-8765-43A1-A674-936AD6D81565}" type="presParOf" srcId="{9FC352DB-63DB-4D04-8692-51EDF421E1E7}" destId="{DFDB5607-EA54-4117-8543-3B46CF25687A}" srcOrd="1" destOrd="0" presId="urn:microsoft.com/office/officeart/2018/2/layout/IconVerticalSolidList"/>
    <dgm:cxn modelId="{1938471E-BBDD-4596-80ED-E5ADDD3D75A6}" type="presParOf" srcId="{9FC352DB-63DB-4D04-8692-51EDF421E1E7}" destId="{0A7F068A-E91C-4FCA-A404-FA87AC0A6567}" srcOrd="2" destOrd="0" presId="urn:microsoft.com/office/officeart/2018/2/layout/IconVerticalSolidList"/>
    <dgm:cxn modelId="{C77D572A-002B-403D-920B-1333766A9B05}" type="presParOf" srcId="{9FC352DB-63DB-4D04-8692-51EDF421E1E7}" destId="{671CDCB5-9544-4DA5-AC1A-9D08D06140B2}" srcOrd="3" destOrd="0" presId="urn:microsoft.com/office/officeart/2018/2/layout/IconVerticalSolidList"/>
    <dgm:cxn modelId="{14E791BB-BD5E-4E17-8900-4082C231BA55}" type="presParOf" srcId="{DF9A30F6-45C8-49AE-AB4C-C1B9D23C83AD}" destId="{0401D376-3E98-4EC2-ABE9-AC92A957AA1B}" srcOrd="1" destOrd="0" presId="urn:microsoft.com/office/officeart/2018/2/layout/IconVerticalSolidList"/>
    <dgm:cxn modelId="{2616C830-4701-4EA8-BBA6-809A2E62FC3E}" type="presParOf" srcId="{DF9A30F6-45C8-49AE-AB4C-C1B9D23C83AD}" destId="{FE7C4AAE-E5A0-40AD-9857-08571516DEFB}" srcOrd="2" destOrd="0" presId="urn:microsoft.com/office/officeart/2018/2/layout/IconVerticalSolidList"/>
    <dgm:cxn modelId="{6B0864FC-13B8-4EB7-893A-6C9B5B78F4E5}" type="presParOf" srcId="{FE7C4AAE-E5A0-40AD-9857-08571516DEFB}" destId="{3B6F3619-2E87-4BB5-B39F-6F03D2BD49DC}" srcOrd="0" destOrd="0" presId="urn:microsoft.com/office/officeart/2018/2/layout/IconVerticalSolidList"/>
    <dgm:cxn modelId="{D7F218DB-9E1D-48D9-A295-1B10975D9F0D}" type="presParOf" srcId="{FE7C4AAE-E5A0-40AD-9857-08571516DEFB}" destId="{34AB29A6-28C9-4671-B604-70B017676D21}" srcOrd="1" destOrd="0" presId="urn:microsoft.com/office/officeart/2018/2/layout/IconVerticalSolidList"/>
    <dgm:cxn modelId="{7B2C6EAD-CEF6-44EB-899D-19AA00DE953D}" type="presParOf" srcId="{FE7C4AAE-E5A0-40AD-9857-08571516DEFB}" destId="{7D5FECD7-FD42-4EC2-B713-1CFCF127588E}" srcOrd="2" destOrd="0" presId="urn:microsoft.com/office/officeart/2018/2/layout/IconVerticalSolidList"/>
    <dgm:cxn modelId="{FF6A8B45-46A4-444F-9A44-B0B2E9FCCE25}" type="presParOf" srcId="{FE7C4AAE-E5A0-40AD-9857-08571516DEFB}" destId="{20D9EACB-E6F4-4DF7-B153-DDC89E6222F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7618D-ED7E-4A6F-A4FF-C807CA659FE0}">
      <dsp:nvSpPr>
        <dsp:cNvPr id="0" name=""/>
        <dsp:cNvSpPr/>
      </dsp:nvSpPr>
      <dsp:spPr>
        <a:xfrm>
          <a:off x="0" y="73700"/>
          <a:ext cx="6489509" cy="251081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Simulators can assist surgeons in developing the surgical skills and spatial perception needed to perform an operation without the risk of accidents occurring on actual patients. </a:t>
          </a:r>
        </a:p>
      </dsp:txBody>
      <dsp:txXfrm>
        <a:off x="122568" y="196268"/>
        <a:ext cx="6244373" cy="2265683"/>
      </dsp:txXfrm>
    </dsp:sp>
    <dsp:sp modelId="{9E44D501-87D2-42EC-8D80-2B791A6E391D}">
      <dsp:nvSpPr>
        <dsp:cNvPr id="0" name=""/>
        <dsp:cNvSpPr/>
      </dsp:nvSpPr>
      <dsp:spPr>
        <a:xfrm>
          <a:off x="0" y="2668040"/>
          <a:ext cx="6489509" cy="251081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 dirty="0"/>
            <a:t>Auditory feedback has great potential in surgical simulators that aim at training surgeons associated to the correct interpretation of anatomy from sounds. </a:t>
          </a:r>
          <a:r>
            <a:rPr lang="en-IN" sz="2900" i="0" kern="1200" dirty="0"/>
            <a:t>(</a:t>
          </a:r>
          <a:r>
            <a:rPr lang="en-US" sz="2900" i="0" kern="1200" dirty="0"/>
            <a:t>Hoffmann, Pablo Faundez et al. (2009))</a:t>
          </a:r>
        </a:p>
      </dsp:txBody>
      <dsp:txXfrm>
        <a:off x="122568" y="2790608"/>
        <a:ext cx="6244373" cy="22656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2A0A2-6EC4-4EE4-BD65-38E34DEC5C8A}">
      <dsp:nvSpPr>
        <dsp:cNvPr id="0" name=""/>
        <dsp:cNvSpPr/>
      </dsp:nvSpPr>
      <dsp:spPr>
        <a:xfrm>
          <a:off x="0" y="1498"/>
          <a:ext cx="65578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D81BA-AF12-458C-B883-5F93108D4D0F}">
      <dsp:nvSpPr>
        <dsp:cNvPr id="0" name=""/>
        <dsp:cNvSpPr/>
      </dsp:nvSpPr>
      <dsp:spPr>
        <a:xfrm>
          <a:off x="0" y="1498"/>
          <a:ext cx="6557828" cy="2403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Data Collection : Two data sets will be collected during this project. Drilling will be done with certain constraints to the environment such as :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1. Constant RPM of the drill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2. Normal direction of the tip to the phantom while drilling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second data set might have different constraints. Phantom 1 will be used for Data Set 1. Data Set 2 might use Phantom 1 or Phantom 2. 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collected data will be modeled to relate the sound of the drill to the force.  </a:t>
          </a:r>
          <a:endParaRPr lang="en-IN" sz="1700" kern="1200" dirty="0"/>
        </a:p>
      </dsp:txBody>
      <dsp:txXfrm>
        <a:off x="0" y="1498"/>
        <a:ext cx="6557828" cy="2403558"/>
      </dsp:txXfrm>
    </dsp:sp>
    <dsp:sp modelId="{7DC46109-7BC4-4C38-BFB9-9C15321AF969}">
      <dsp:nvSpPr>
        <dsp:cNvPr id="0" name=""/>
        <dsp:cNvSpPr/>
      </dsp:nvSpPr>
      <dsp:spPr>
        <a:xfrm>
          <a:off x="0" y="2405056"/>
          <a:ext cx="65578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6EB41-818F-4A89-BD4F-3A669429BB03}">
      <dsp:nvSpPr>
        <dsp:cNvPr id="0" name=""/>
        <dsp:cNvSpPr/>
      </dsp:nvSpPr>
      <dsp:spPr>
        <a:xfrm>
          <a:off x="0" y="2405056"/>
          <a:ext cx="6557828" cy="1681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Modelling Data : The function relating sound and force will be implemented into the simulator. Function focuses on generating audio frequencies according to the forces being applied.</a:t>
          </a:r>
          <a:endParaRPr lang="en-IN" sz="1700" kern="1200" dirty="0"/>
        </a:p>
      </dsp:txBody>
      <dsp:txXfrm>
        <a:off x="0" y="2405056"/>
        <a:ext cx="6557828" cy="16818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92CE8-DF78-442F-A18B-9E1A11290D93}">
      <dsp:nvSpPr>
        <dsp:cNvPr id="0" name=""/>
        <dsp:cNvSpPr/>
      </dsp:nvSpPr>
      <dsp:spPr>
        <a:xfrm>
          <a:off x="0" y="0"/>
          <a:ext cx="696009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3785E-F22B-4A9F-9F59-59BE55EFE77E}">
      <dsp:nvSpPr>
        <dsp:cNvPr id="0" name=""/>
        <dsp:cNvSpPr/>
      </dsp:nvSpPr>
      <dsp:spPr>
        <a:xfrm>
          <a:off x="0" y="0"/>
          <a:ext cx="6960093" cy="2454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Implementation : The function relating sound and force will be implemented into the simulator. Function focuses on generating audio frequencies according to the forces being applied.</a:t>
          </a:r>
          <a:endParaRPr lang="en-IN" sz="2800" kern="1200" dirty="0"/>
        </a:p>
      </dsp:txBody>
      <dsp:txXfrm>
        <a:off x="0" y="0"/>
        <a:ext cx="6960093" cy="2454498"/>
      </dsp:txXfrm>
    </dsp:sp>
    <dsp:sp modelId="{F551A93F-81DE-45BB-A042-3D20E3619977}">
      <dsp:nvSpPr>
        <dsp:cNvPr id="0" name=""/>
        <dsp:cNvSpPr/>
      </dsp:nvSpPr>
      <dsp:spPr>
        <a:xfrm>
          <a:off x="0" y="2454498"/>
          <a:ext cx="696009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BB3B7-F6EF-4763-ACF6-FC4AD4F1036D}">
      <dsp:nvSpPr>
        <dsp:cNvPr id="0" name=""/>
        <dsp:cNvSpPr/>
      </dsp:nvSpPr>
      <dsp:spPr>
        <a:xfrm>
          <a:off x="0" y="2454498"/>
          <a:ext cx="6960093" cy="2454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Testing :Testing of the function will be done by recreating the same conditions as data collection within the simulator. Error between the collected and observed values will be studied. </a:t>
          </a:r>
          <a:endParaRPr lang="en-IN" sz="2800" kern="1200" dirty="0"/>
        </a:p>
      </dsp:txBody>
      <dsp:txXfrm>
        <a:off x="0" y="2454498"/>
        <a:ext cx="6960093" cy="24544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30CE-0D62-4FF0-BE8D-AE1677E72F80}">
      <dsp:nvSpPr>
        <dsp:cNvPr id="0" name=""/>
        <dsp:cNvSpPr/>
      </dsp:nvSpPr>
      <dsp:spPr>
        <a:xfrm>
          <a:off x="0" y="0"/>
          <a:ext cx="10515600" cy="13057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DB5607-EA54-4117-8543-3B46CF25687A}">
      <dsp:nvSpPr>
        <dsp:cNvPr id="0" name=""/>
        <dsp:cNvSpPr/>
      </dsp:nvSpPr>
      <dsp:spPr>
        <a:xfrm>
          <a:off x="321883" y="257456"/>
          <a:ext cx="718169" cy="7181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1CDCB5-9544-4DA5-AC1A-9D08D06140B2}">
      <dsp:nvSpPr>
        <dsp:cNvPr id="0" name=""/>
        <dsp:cNvSpPr/>
      </dsp:nvSpPr>
      <dsp:spPr>
        <a:xfrm>
          <a:off x="1508156" y="0"/>
          <a:ext cx="9007443" cy="130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Bi-weekly meetings with Hisashi Ishida. </a:t>
          </a:r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On-demand meetings with Prof. Peter Kazanzides.</a:t>
          </a:r>
        </a:p>
      </dsp:txBody>
      <dsp:txXfrm>
        <a:off x="1508156" y="0"/>
        <a:ext cx="9007443" cy="1305763"/>
      </dsp:txXfrm>
    </dsp:sp>
    <dsp:sp modelId="{3B6F3619-2E87-4BB5-B39F-6F03D2BD49DC}">
      <dsp:nvSpPr>
        <dsp:cNvPr id="0" name=""/>
        <dsp:cNvSpPr/>
      </dsp:nvSpPr>
      <dsp:spPr>
        <a:xfrm>
          <a:off x="0" y="1600195"/>
          <a:ext cx="10515600" cy="13057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AB29A6-28C9-4671-B604-70B017676D21}">
      <dsp:nvSpPr>
        <dsp:cNvPr id="0" name=""/>
        <dsp:cNvSpPr/>
      </dsp:nvSpPr>
      <dsp:spPr>
        <a:xfrm>
          <a:off x="297336" y="1887563"/>
          <a:ext cx="718169" cy="7181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9EACB-E6F4-4DF7-B153-DDC89E6222F4}">
      <dsp:nvSpPr>
        <dsp:cNvPr id="0" name=""/>
        <dsp:cNvSpPr/>
      </dsp:nvSpPr>
      <dsp:spPr>
        <a:xfrm>
          <a:off x="1508156" y="1600195"/>
          <a:ext cx="9007443" cy="1184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All data collected will be uploaded onto a Microsoft Teams group that has already been created.</a:t>
          </a:r>
        </a:p>
      </dsp:txBody>
      <dsp:txXfrm>
        <a:off x="1508156" y="1600195"/>
        <a:ext cx="9007443" cy="1184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EA8D7-0EB0-480C-9B85-F6FE01B48233}" type="datetimeFigureOut">
              <a:rPr lang="en-IN" smtClean="0"/>
              <a:t>20-02-2023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B9E6F-5F9A-4C82-BCF7-3484E3FAB0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800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B9E6F-5F9A-4C82-BCF7-3484E3FAB0BA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195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B9E6F-5F9A-4C82-BCF7-3484E3FAB0BA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5587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B9E6F-5F9A-4C82-BCF7-3484E3FAB0BA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1225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50EB7-B6E0-B177-0918-BCA34E649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4304B0-206A-991A-73C6-2D956C5CB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11CE0-EBF9-C422-AAE9-1E88CD0D4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6B5E-93EA-4214-B2A7-2D4D942A985F}" type="datetimeFigureOut">
              <a:rPr lang="en-IN" smtClean="0"/>
              <a:t>20-02-2023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02799-0EB2-2069-DB69-7C2DFE1A9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7A77A-1D55-BD18-A703-A637DC39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347-D78B-4292-9037-F74095A4E2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547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2D51-6D43-6D3B-0B62-3002F1410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677B70-1C79-DA9D-80A6-3B6819DBD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02FD5-5F58-51F0-7846-9A563DF43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6B5E-93EA-4214-B2A7-2D4D942A985F}" type="datetimeFigureOut">
              <a:rPr lang="en-IN" smtClean="0"/>
              <a:t>20-02-2023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2947B-4257-3802-4A60-1F0E3585C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4189F-29EE-DF6A-9091-A737E7E3A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347-D78B-4292-9037-F74095A4E2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396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FE13AD-C3D6-C392-4F6C-5D159F0E6C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8860BA-3A98-43B0-3CB6-AAC6D5262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0565D-B4C8-8C45-CB4E-8C19D2823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6B5E-93EA-4214-B2A7-2D4D942A985F}" type="datetimeFigureOut">
              <a:rPr lang="en-IN" smtClean="0"/>
              <a:t>20-02-2023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3B735-7AE2-8B43-1986-A87333AD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2BDDA-6C07-E29E-0061-834882442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347-D78B-4292-9037-F74095A4E2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719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C8F35-C45C-CD9F-F132-7C6DE4FC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77B4A-D74D-C309-50AD-C3C974DFD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730CE-05E8-6B7E-307B-B1B62058C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6B5E-93EA-4214-B2A7-2D4D942A985F}" type="datetimeFigureOut">
              <a:rPr lang="en-IN" smtClean="0"/>
              <a:t>20-02-2023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71724-EE32-7AE1-0B46-CF12B8D33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AE6AA-C034-8970-9BA4-40EAC5FEC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347-D78B-4292-9037-F74095A4E2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018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70624-F07E-5822-4DFC-7CE734FF7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F09FD-264A-426B-D70D-72A436418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40910-9F17-A83F-8BD1-D51B3FF74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6B5E-93EA-4214-B2A7-2D4D942A985F}" type="datetimeFigureOut">
              <a:rPr lang="en-IN" smtClean="0"/>
              <a:t>20-02-2023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E30EE-BB7E-9CC6-37C4-1036C88CA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8423B-6425-06DE-1667-09509F35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347-D78B-4292-9037-F74095A4E2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216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D65DF-CF1C-5212-816E-EE414CFBE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4DDDC-99FB-904B-7450-8416FC80F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868AB-F909-6BBC-E256-BAB0F5216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A40A8-5FDE-7218-9E98-96B2495C2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6B5E-93EA-4214-B2A7-2D4D942A985F}" type="datetimeFigureOut">
              <a:rPr lang="en-IN" smtClean="0"/>
              <a:t>20-02-2023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D51272-12DC-40A8-A3D4-66E09A358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70DEE-792F-2CA2-244F-FB4E5DFA6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347-D78B-4292-9037-F74095A4E2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070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5F3A6-00BC-0FA8-4276-8A3BE036D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25D12-79D6-624B-BB69-CCD59837B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DFB3A-89BF-8D3D-7AC2-17E0DDDF7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C4F2D-6E64-2A40-8A15-CB527E2BD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63CE58-A238-7399-7F3C-0A71A6EE79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A78DA4-864D-5CAB-1E4A-026755DA7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6B5E-93EA-4214-B2A7-2D4D942A985F}" type="datetimeFigureOut">
              <a:rPr lang="en-IN" smtClean="0"/>
              <a:t>20-02-2023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863CAE-EFF3-CF85-FE33-543FD7393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4285A3-68D0-5A3F-A74C-9DFEC8045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347-D78B-4292-9037-F74095A4E2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5528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E6F04-F5BF-ADD8-5B14-1D8902168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C67456-3AA4-4B4D-2ED2-2545C56DB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6B5E-93EA-4214-B2A7-2D4D942A985F}" type="datetimeFigureOut">
              <a:rPr lang="en-IN" smtClean="0"/>
              <a:t>20-02-2023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E8EB60-67F0-3D78-BED2-1AD7AAFCF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1395A-617D-EA3F-E246-320B05B69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347-D78B-4292-9037-F74095A4E2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748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1586E0-D146-8459-E48F-899621AAC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6B5E-93EA-4214-B2A7-2D4D942A985F}" type="datetimeFigureOut">
              <a:rPr lang="en-IN" smtClean="0"/>
              <a:t>20-02-2023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40DDDF-BF5A-4C0A-02EA-EA7E5A2F9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53DB3-FC35-5380-FF33-68C7C883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347-D78B-4292-9037-F74095A4E2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71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84596-DE38-BF6A-8E97-2D2020591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7143D-65D7-FA43-3A5C-CF4956BDA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BE47C0-F297-6BB3-37EF-FF4A4F733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E0F32-F729-1D1C-9014-7C8DF83C8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6B5E-93EA-4214-B2A7-2D4D942A985F}" type="datetimeFigureOut">
              <a:rPr lang="en-IN" smtClean="0"/>
              <a:t>20-02-2023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7DB58-71C8-5AE1-574D-7BF34F267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966F3-5D4B-DD8F-D1B5-D0AFB9DB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347-D78B-4292-9037-F74095A4E2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545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C1D64-0A7F-1043-1415-B17FA4D3D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BE8B5A-7A8F-7BF6-2D04-E00F618B4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4018EA-52AB-14F5-B9EC-789FC3944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AB10D-51CA-D797-A014-D8EF772E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6B5E-93EA-4214-B2A7-2D4D942A985F}" type="datetimeFigureOut">
              <a:rPr lang="en-IN" smtClean="0"/>
              <a:t>20-02-2023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82AF8-4FF7-ACD4-E786-EDD774914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14824-D4C9-02E7-10FC-CE0E69947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347-D78B-4292-9037-F74095A4E2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109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DE9DAE-5011-85C9-B44D-BD820DD66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62F6A-3AE5-E903-1CE9-34D0E7BAA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F866A-D1B6-44D9-728F-B372E26948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F6B5E-93EA-4214-B2A7-2D4D942A985F}" type="datetimeFigureOut">
              <a:rPr lang="en-IN" smtClean="0"/>
              <a:t>20-02-2023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1E537-8424-6B5F-FBF7-5763D6D00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C65A5-9C02-AD06-843D-EF244532DC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13347-D78B-4292-9037-F74095A4E2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591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2F361-81D4-88A9-5710-064212F522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0042" y="413113"/>
            <a:ext cx="9276178" cy="2728897"/>
          </a:xfrm>
        </p:spPr>
        <p:txBody>
          <a:bodyPr>
            <a:normAutofit/>
          </a:bodyPr>
          <a:lstStyle/>
          <a:p>
            <a:pPr algn="l"/>
            <a:r>
              <a:rPr lang="en-US" sz="6600" u="sng" dirty="0"/>
              <a:t>Improve Content Validity of Virtual Drilling Simulator</a:t>
            </a:r>
            <a:endParaRPr lang="en-IN" sz="6600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132E6F-2B3F-69FF-E8DE-108CF4EFB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0042" y="3428999"/>
            <a:ext cx="9276178" cy="1687999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Mentors: Hisashi Ishida, Prof. Peter Kazanzides, Adnan Munawar</a:t>
            </a:r>
          </a:p>
          <a:p>
            <a:pPr algn="l"/>
            <a:r>
              <a:rPr lang="en-US" sz="2000" dirty="0"/>
              <a:t>Student: Anushruti Singh</a:t>
            </a:r>
          </a:p>
          <a:p>
            <a:pPr algn="l"/>
            <a:r>
              <a:rPr lang="en-US" sz="2000" dirty="0"/>
              <a:t>Team: 14</a:t>
            </a:r>
            <a:endParaRPr lang="en-IN" sz="2000" dirty="0"/>
          </a:p>
        </p:txBody>
      </p:sp>
      <p:sp>
        <p:nvSpPr>
          <p:cNvPr id="53" name="Rectangle 57">
            <a:extLst>
              <a:ext uri="{FF2B5EF4-FFF2-40B4-BE49-F238E27FC236}">
                <a16:creationId xmlns:a16="http://schemas.microsoft.com/office/drawing/2014/main" id="{35FED45D-D144-4B05-BBCF-B68683958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AF73E3-D204-6459-ADF4-2474A5B5F747}"/>
              </a:ext>
            </a:extLst>
          </p:cNvPr>
          <p:cNvSpPr txBox="1"/>
          <p:nvPr/>
        </p:nvSpPr>
        <p:spPr>
          <a:xfrm>
            <a:off x="160421" y="6160168"/>
            <a:ext cx="2759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Computer Integrated Surgery II</a:t>
            </a:r>
          </a:p>
          <a:p>
            <a:r>
              <a:rPr lang="en-US" sz="1400" dirty="0"/>
              <a:t>EN.601.656</a:t>
            </a:r>
            <a:endParaRPr lang="en-IN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0F13ED-C7EC-45C6-8E7E-A294CD00E7F1}"/>
              </a:ext>
            </a:extLst>
          </p:cNvPr>
          <p:cNvSpPr txBox="1"/>
          <p:nvPr/>
        </p:nvSpPr>
        <p:spPr>
          <a:xfrm>
            <a:off x="9063789" y="6160168"/>
            <a:ext cx="2967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February 21, 2023</a:t>
            </a:r>
          </a:p>
          <a:p>
            <a:pPr algn="r"/>
            <a:r>
              <a:rPr lang="en-US" sz="1400" dirty="0"/>
              <a:t>Project Plan Presentation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2789610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1A134-82BD-902E-606C-C0D1CC5C5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Deliverables</a:t>
            </a:r>
            <a:endParaRPr lang="en-IN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D2327-7CF9-A435-9009-1A70D30EF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9959"/>
            <a:ext cx="10924712" cy="44329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dirty="0"/>
              <a:t>Minimum: </a:t>
            </a:r>
          </a:p>
          <a:p>
            <a:pPr marL="514350" indent="-514350">
              <a:buAutoNum type="arabicPeriod"/>
            </a:pPr>
            <a:r>
              <a:rPr lang="en-US" sz="2600" dirty="0"/>
              <a:t>Create or utilize the existing phantom and collect sound and force data while drilling. </a:t>
            </a:r>
          </a:p>
          <a:p>
            <a:pPr marL="514350" indent="-514350">
              <a:buAutoNum type="arabicPeriod"/>
            </a:pPr>
            <a:r>
              <a:rPr lang="en-US" sz="2600" dirty="0"/>
              <a:t>Model the collected sound and force to relate the pitch of the drill to the force applied by the drill.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Expected:</a:t>
            </a:r>
          </a:p>
          <a:p>
            <a:pPr marL="514350" indent="-514350">
              <a:buAutoNum type="arabicPeriod"/>
            </a:pPr>
            <a:r>
              <a:rPr lang="en-US" sz="2600" dirty="0"/>
              <a:t>Implement the functionality in the drilling simulator based on the modeled data.</a:t>
            </a:r>
          </a:p>
          <a:p>
            <a:pPr marL="514350" indent="-514350">
              <a:buAutoNum type="arabicPeriod"/>
            </a:pPr>
            <a:r>
              <a:rPr lang="en-US" sz="2600" dirty="0"/>
              <a:t>Evaluation of the functionality by studying the error between the simulator output and expected output.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Maximum: </a:t>
            </a:r>
          </a:p>
          <a:p>
            <a:pPr marL="514350" indent="-514350">
              <a:buAutoNum type="arabicPeriod"/>
            </a:pPr>
            <a:r>
              <a:rPr lang="en-US" sz="2600" dirty="0"/>
              <a:t>Write up a paper.  </a:t>
            </a:r>
          </a:p>
          <a:p>
            <a:pPr marL="0" indent="0">
              <a:buNone/>
            </a:pP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2345127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22">
            <a:extLst>
              <a:ext uri="{FF2B5EF4-FFF2-40B4-BE49-F238E27FC236}">
                <a16:creationId xmlns:a16="http://schemas.microsoft.com/office/drawing/2014/main" id="{FDDEF810-FBAE-4C80-B905-316331395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FD8C7A0F-D774-4978-AA9C-7E703C2F4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344168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61C7310A-3A42-4F75-8058-7F39E52B1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344168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D88313-56C7-45D8-8D97-2F5CCBF99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1544897" cy="11795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612F2-0357-D638-7036-6FE4F784A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88894"/>
            <a:ext cx="10306520" cy="88073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Dependencies</a:t>
            </a:r>
            <a:endParaRPr lang="en-IN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B4BE0A1-FCF9-569E-7323-EE2DF92802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448964"/>
              </p:ext>
            </p:extLst>
          </p:nvPr>
        </p:nvGraphicFramePr>
        <p:xfrm>
          <a:off x="1068478" y="1968470"/>
          <a:ext cx="10285321" cy="4553389"/>
        </p:xfrm>
        <a:graphic>
          <a:graphicData uri="http://schemas.openxmlformats.org/drawingml/2006/table">
            <a:tbl>
              <a:tblPr firstRow="1" bandRow="1">
                <a:noFill/>
                <a:tableStyleId>{5940675A-B579-460E-94D1-54222C63F5DA}</a:tableStyleId>
              </a:tblPr>
              <a:tblGrid>
                <a:gridCol w="1986108">
                  <a:extLst>
                    <a:ext uri="{9D8B030D-6E8A-4147-A177-3AD203B41FA5}">
                      <a16:colId xmlns:a16="http://schemas.microsoft.com/office/drawing/2014/main" val="2621656836"/>
                    </a:ext>
                  </a:extLst>
                </a:gridCol>
                <a:gridCol w="1480649">
                  <a:extLst>
                    <a:ext uri="{9D8B030D-6E8A-4147-A177-3AD203B41FA5}">
                      <a16:colId xmlns:a16="http://schemas.microsoft.com/office/drawing/2014/main" val="470891635"/>
                    </a:ext>
                  </a:extLst>
                </a:gridCol>
                <a:gridCol w="1221996">
                  <a:extLst>
                    <a:ext uri="{9D8B030D-6E8A-4147-A177-3AD203B41FA5}">
                      <a16:colId xmlns:a16="http://schemas.microsoft.com/office/drawing/2014/main" val="3577324748"/>
                    </a:ext>
                  </a:extLst>
                </a:gridCol>
                <a:gridCol w="1421371">
                  <a:extLst>
                    <a:ext uri="{9D8B030D-6E8A-4147-A177-3AD203B41FA5}">
                      <a16:colId xmlns:a16="http://schemas.microsoft.com/office/drawing/2014/main" val="1684644460"/>
                    </a:ext>
                  </a:extLst>
                </a:gridCol>
                <a:gridCol w="2597949">
                  <a:extLst>
                    <a:ext uri="{9D8B030D-6E8A-4147-A177-3AD203B41FA5}">
                      <a16:colId xmlns:a16="http://schemas.microsoft.com/office/drawing/2014/main" val="1099829061"/>
                    </a:ext>
                  </a:extLst>
                </a:gridCol>
                <a:gridCol w="1577248">
                  <a:extLst>
                    <a:ext uri="{9D8B030D-6E8A-4147-A177-3AD203B41FA5}">
                      <a16:colId xmlns:a16="http://schemas.microsoft.com/office/drawing/2014/main" val="3480757163"/>
                    </a:ext>
                  </a:extLst>
                </a:gridCol>
              </a:tblGrid>
              <a:tr h="768260">
                <a:tc>
                  <a:txBody>
                    <a:bodyPr/>
                    <a:lstStyle/>
                    <a:p>
                      <a:r>
                        <a:rPr lang="en-US" sz="1800" b="0" cap="none" spc="60" dirty="0">
                          <a:solidFill>
                            <a:schemeClr val="bg1"/>
                          </a:solidFill>
                        </a:rPr>
                        <a:t>Dependency</a:t>
                      </a:r>
                      <a:endParaRPr lang="en-IN" sz="1800" b="0" cap="none" spc="60" dirty="0">
                        <a:solidFill>
                          <a:schemeClr val="bg1"/>
                        </a:solidFill>
                      </a:endParaRPr>
                    </a:p>
                  </a:txBody>
                  <a:tcPr marL="100648" marR="100648" marT="100648" marB="5032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60" dirty="0">
                          <a:solidFill>
                            <a:schemeClr val="bg1"/>
                          </a:solidFill>
                        </a:rPr>
                        <a:t>Need</a:t>
                      </a:r>
                      <a:endParaRPr lang="en-IN" sz="1800" b="0" cap="none" spc="60" dirty="0">
                        <a:solidFill>
                          <a:schemeClr val="bg1"/>
                        </a:solidFill>
                      </a:endParaRPr>
                    </a:p>
                  </a:txBody>
                  <a:tcPr marL="100648" marR="100648" marT="100648" marB="5032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60" dirty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en-IN" sz="1800" b="0" cap="none" spc="60" dirty="0">
                        <a:solidFill>
                          <a:schemeClr val="bg1"/>
                        </a:solidFill>
                      </a:endParaRPr>
                    </a:p>
                  </a:txBody>
                  <a:tcPr marL="100648" marR="100648" marT="100648" marB="5032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60" dirty="0">
                          <a:solidFill>
                            <a:schemeClr val="bg1"/>
                          </a:solidFill>
                        </a:rPr>
                        <a:t>Follow-up</a:t>
                      </a:r>
                      <a:endParaRPr lang="en-IN" sz="1800" b="0" cap="none" spc="60" dirty="0">
                        <a:solidFill>
                          <a:schemeClr val="bg1"/>
                        </a:solidFill>
                      </a:endParaRPr>
                    </a:p>
                  </a:txBody>
                  <a:tcPr marL="100648" marR="100648" marT="100648" marB="5032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60" dirty="0">
                          <a:solidFill>
                            <a:schemeClr val="bg1"/>
                          </a:solidFill>
                        </a:rPr>
                        <a:t>Contingency Plan</a:t>
                      </a:r>
                      <a:endParaRPr lang="en-IN" sz="1800" b="0" cap="none" spc="60" dirty="0">
                        <a:solidFill>
                          <a:schemeClr val="bg1"/>
                        </a:solidFill>
                      </a:endParaRPr>
                    </a:p>
                  </a:txBody>
                  <a:tcPr marL="100648" marR="100648" marT="100648" marB="5032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60" dirty="0">
                          <a:solidFill>
                            <a:schemeClr val="bg1"/>
                          </a:solidFill>
                        </a:rPr>
                        <a:t>Deadline</a:t>
                      </a:r>
                      <a:endParaRPr lang="en-IN" sz="1800" b="0" cap="none" spc="60" dirty="0">
                        <a:solidFill>
                          <a:schemeClr val="bg1"/>
                        </a:solidFill>
                      </a:endParaRPr>
                    </a:p>
                  </a:txBody>
                  <a:tcPr marL="100648" marR="100648" marT="100648" marB="5032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949432"/>
                  </a:ext>
                </a:extLst>
              </a:tr>
              <a:tr h="697453">
                <a:tc>
                  <a:txBody>
                    <a:bodyPr/>
                    <a:lstStyle/>
                    <a:p>
                      <a:r>
                        <a:rPr lang="en-US" sz="1500" cap="none" spc="0">
                          <a:solidFill>
                            <a:schemeClr val="tx1"/>
                          </a:solidFill>
                        </a:rPr>
                        <a:t>Force-sensing Drill</a:t>
                      </a:r>
                      <a:endParaRPr lang="en-IN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0648" marR="100648" marT="100648" marB="5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Force data collection</a:t>
                      </a:r>
                      <a:endParaRPr lang="en-IN" sz="1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0648" marR="100648" marT="100648" marB="5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Acquired</a:t>
                      </a:r>
                      <a:endParaRPr lang="en-IN" sz="1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0648" marR="100648" marT="100648" marB="5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IN" sz="1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0648" marR="100648" marT="100648" marB="5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Obtain another force-sensing drill that can fir on the Galen Robot</a:t>
                      </a:r>
                      <a:endParaRPr lang="en-IN" sz="1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0648" marR="100648" marT="100648" marB="5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21</a:t>
                      </a:r>
                      <a:r>
                        <a:rPr lang="en-US" sz="1500" cap="none" spc="0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 Feb</a:t>
                      </a:r>
                      <a:endParaRPr lang="en-IN" sz="1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0648" marR="100648" marT="100648" marB="5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572457"/>
                  </a:ext>
                </a:extLst>
              </a:tr>
              <a:tr h="697453">
                <a:tc>
                  <a:txBody>
                    <a:bodyPr/>
                    <a:lstStyle/>
                    <a:p>
                      <a:r>
                        <a:rPr lang="en-US" sz="1500" cap="none" spc="0">
                          <a:solidFill>
                            <a:schemeClr val="tx1"/>
                          </a:solidFill>
                        </a:rPr>
                        <a:t>Basic Microphone</a:t>
                      </a:r>
                      <a:endParaRPr lang="en-IN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0648" marR="100648" marT="100648" marB="5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Sound data collection</a:t>
                      </a:r>
                      <a:endParaRPr lang="en-IN" sz="1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0648" marR="100648" marT="100648" marB="5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Acquired</a:t>
                      </a:r>
                      <a:endParaRPr lang="en-IN" sz="1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0648" marR="100648" marT="100648" marB="5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IN" sz="1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0648" marR="100648" marT="100648" marB="5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Obtain another microphone to record sound</a:t>
                      </a:r>
                      <a:endParaRPr lang="en-IN" sz="1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0648" marR="100648" marT="100648" marB="5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21</a:t>
                      </a:r>
                      <a:r>
                        <a:rPr lang="en-US" sz="1500" cap="none" spc="0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 Feb</a:t>
                      </a:r>
                      <a:endParaRPr lang="en-IN" sz="1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0648" marR="100648" marT="100648" marB="5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895357"/>
                  </a:ext>
                </a:extLst>
              </a:tr>
              <a:tr h="449627">
                <a:tc>
                  <a:txBody>
                    <a:bodyPr/>
                    <a:lstStyle/>
                    <a:p>
                      <a:r>
                        <a:rPr lang="en-US" sz="1500" cap="none" spc="0">
                          <a:solidFill>
                            <a:schemeClr val="tx1"/>
                          </a:solidFill>
                        </a:rPr>
                        <a:t>Phantoms</a:t>
                      </a:r>
                      <a:endParaRPr lang="en-IN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0648" marR="100648" marT="100648" marB="5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To drill onto for data collection</a:t>
                      </a:r>
                      <a:endParaRPr lang="en-IN" sz="1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0648" marR="100648" marT="100648" marB="5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Acquired</a:t>
                      </a:r>
                      <a:endParaRPr lang="en-IN" sz="1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0648" marR="100648" marT="100648" marB="5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IN" sz="1500" cap="none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0648" marR="100648" marT="100648" marB="5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Request more phantoms to be printed</a:t>
                      </a:r>
                      <a:endParaRPr lang="en-IN" sz="1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0648" marR="100648" marT="100648" marB="5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21</a:t>
                      </a:r>
                      <a:r>
                        <a:rPr lang="en-US" sz="1500" cap="none" spc="0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 Feb </a:t>
                      </a:r>
                      <a:endParaRPr lang="en-IN" sz="1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0648" marR="100648" marT="100648" marB="5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210999"/>
                  </a:ext>
                </a:extLst>
              </a:tr>
              <a:tr h="697453">
                <a:tc>
                  <a:txBody>
                    <a:bodyPr/>
                    <a:lstStyle/>
                    <a:p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Access to MockOR</a:t>
                      </a:r>
                      <a:endParaRPr lang="en-IN" sz="1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0648" marR="100648" marT="100648" marB="5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To work on the project</a:t>
                      </a:r>
                      <a:endParaRPr lang="en-IN" sz="1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0648" marR="100648" marT="100648" marB="5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Acquired</a:t>
                      </a:r>
                      <a:endParaRPr lang="en-IN" sz="1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0648" marR="100648" marT="100648" marB="5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IN" sz="1500" cap="none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0648" marR="100648" marT="100648" marB="5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Work on the project under supervision</a:t>
                      </a:r>
                      <a:endParaRPr lang="en-IN" sz="1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0648" marR="100648" marT="100648" marB="5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lang="en-US" sz="1500" cap="none" spc="0" baseline="30000" dirty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 Feb</a:t>
                      </a:r>
                      <a:endParaRPr lang="en-IN" sz="1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0648" marR="100648" marT="100648" marB="5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126099"/>
                  </a:ext>
                </a:extLst>
              </a:tr>
              <a:tr h="945279">
                <a:tc>
                  <a:txBody>
                    <a:bodyPr/>
                    <a:lstStyle/>
                    <a:p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Computer with ROS, Linux and Python</a:t>
                      </a:r>
                      <a:endParaRPr lang="en-IN" sz="1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0648" marR="100648" marT="100648" marB="5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Modelling and implementation of function</a:t>
                      </a:r>
                      <a:endParaRPr lang="en-IN" sz="1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0648" marR="100648" marT="100648" marB="5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Acquired</a:t>
                      </a:r>
                      <a:endParaRPr lang="en-IN" sz="1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0648" marR="100648" marT="100648" marB="5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IN" sz="1500" cap="none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0648" marR="100648" marT="100648" marB="5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Use Virtual Machine on laptop</a:t>
                      </a:r>
                      <a:endParaRPr lang="en-IN" sz="1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0648" marR="100648" marT="100648" marB="5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28</a:t>
                      </a:r>
                      <a:r>
                        <a:rPr lang="en-US" sz="1500" cap="none" spc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 Feb</a:t>
                      </a:r>
                      <a:endParaRPr lang="en-IN" sz="1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0648" marR="100648" marT="100648" marB="5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751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705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D09D500-B0E1-9891-1A5C-6C73E60C87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19484"/>
              </p:ext>
            </p:extLst>
          </p:nvPr>
        </p:nvGraphicFramePr>
        <p:xfrm>
          <a:off x="650210" y="1472592"/>
          <a:ext cx="10968612" cy="45628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3526">
                  <a:extLst>
                    <a:ext uri="{9D8B030D-6E8A-4147-A177-3AD203B41FA5}">
                      <a16:colId xmlns:a16="http://schemas.microsoft.com/office/drawing/2014/main" val="1895209379"/>
                    </a:ext>
                  </a:extLst>
                </a:gridCol>
                <a:gridCol w="477072">
                  <a:extLst>
                    <a:ext uri="{9D8B030D-6E8A-4147-A177-3AD203B41FA5}">
                      <a16:colId xmlns:a16="http://schemas.microsoft.com/office/drawing/2014/main" val="3753136241"/>
                    </a:ext>
                  </a:extLst>
                </a:gridCol>
                <a:gridCol w="107526">
                  <a:extLst>
                    <a:ext uri="{9D8B030D-6E8A-4147-A177-3AD203B41FA5}">
                      <a16:colId xmlns:a16="http://schemas.microsoft.com/office/drawing/2014/main" val="3408751031"/>
                    </a:ext>
                  </a:extLst>
                </a:gridCol>
                <a:gridCol w="423009">
                  <a:extLst>
                    <a:ext uri="{9D8B030D-6E8A-4147-A177-3AD203B41FA5}">
                      <a16:colId xmlns:a16="http://schemas.microsoft.com/office/drawing/2014/main" val="3733324254"/>
                    </a:ext>
                  </a:extLst>
                </a:gridCol>
                <a:gridCol w="107526">
                  <a:extLst>
                    <a:ext uri="{9D8B030D-6E8A-4147-A177-3AD203B41FA5}">
                      <a16:colId xmlns:a16="http://schemas.microsoft.com/office/drawing/2014/main" val="423891666"/>
                    </a:ext>
                  </a:extLst>
                </a:gridCol>
                <a:gridCol w="441030">
                  <a:extLst>
                    <a:ext uri="{9D8B030D-6E8A-4147-A177-3AD203B41FA5}">
                      <a16:colId xmlns:a16="http://schemas.microsoft.com/office/drawing/2014/main" val="2642271664"/>
                    </a:ext>
                  </a:extLst>
                </a:gridCol>
                <a:gridCol w="107526">
                  <a:extLst>
                    <a:ext uri="{9D8B030D-6E8A-4147-A177-3AD203B41FA5}">
                      <a16:colId xmlns:a16="http://schemas.microsoft.com/office/drawing/2014/main" val="1267521232"/>
                    </a:ext>
                  </a:extLst>
                </a:gridCol>
                <a:gridCol w="459050">
                  <a:extLst>
                    <a:ext uri="{9D8B030D-6E8A-4147-A177-3AD203B41FA5}">
                      <a16:colId xmlns:a16="http://schemas.microsoft.com/office/drawing/2014/main" val="1698575"/>
                    </a:ext>
                  </a:extLst>
                </a:gridCol>
                <a:gridCol w="459050">
                  <a:extLst>
                    <a:ext uri="{9D8B030D-6E8A-4147-A177-3AD203B41FA5}">
                      <a16:colId xmlns:a16="http://schemas.microsoft.com/office/drawing/2014/main" val="921931954"/>
                    </a:ext>
                  </a:extLst>
                </a:gridCol>
                <a:gridCol w="107526">
                  <a:extLst>
                    <a:ext uri="{9D8B030D-6E8A-4147-A177-3AD203B41FA5}">
                      <a16:colId xmlns:a16="http://schemas.microsoft.com/office/drawing/2014/main" val="3534252972"/>
                    </a:ext>
                  </a:extLst>
                </a:gridCol>
                <a:gridCol w="463250">
                  <a:extLst>
                    <a:ext uri="{9D8B030D-6E8A-4147-A177-3AD203B41FA5}">
                      <a16:colId xmlns:a16="http://schemas.microsoft.com/office/drawing/2014/main" val="1641143790"/>
                    </a:ext>
                  </a:extLst>
                </a:gridCol>
                <a:gridCol w="567002">
                  <a:extLst>
                    <a:ext uri="{9D8B030D-6E8A-4147-A177-3AD203B41FA5}">
                      <a16:colId xmlns:a16="http://schemas.microsoft.com/office/drawing/2014/main" val="240676081"/>
                    </a:ext>
                  </a:extLst>
                </a:gridCol>
                <a:gridCol w="567795">
                  <a:extLst>
                    <a:ext uri="{9D8B030D-6E8A-4147-A177-3AD203B41FA5}">
                      <a16:colId xmlns:a16="http://schemas.microsoft.com/office/drawing/2014/main" val="1703350996"/>
                    </a:ext>
                  </a:extLst>
                </a:gridCol>
                <a:gridCol w="534829">
                  <a:extLst>
                    <a:ext uri="{9D8B030D-6E8A-4147-A177-3AD203B41FA5}">
                      <a16:colId xmlns:a16="http://schemas.microsoft.com/office/drawing/2014/main" val="2783520498"/>
                    </a:ext>
                  </a:extLst>
                </a:gridCol>
                <a:gridCol w="355156">
                  <a:extLst>
                    <a:ext uri="{9D8B030D-6E8A-4147-A177-3AD203B41FA5}">
                      <a16:colId xmlns:a16="http://schemas.microsoft.com/office/drawing/2014/main" val="688591967"/>
                    </a:ext>
                  </a:extLst>
                </a:gridCol>
                <a:gridCol w="179088">
                  <a:extLst>
                    <a:ext uri="{9D8B030D-6E8A-4147-A177-3AD203B41FA5}">
                      <a16:colId xmlns:a16="http://schemas.microsoft.com/office/drawing/2014/main" val="1663907779"/>
                    </a:ext>
                  </a:extLst>
                </a:gridCol>
                <a:gridCol w="391876">
                  <a:extLst>
                    <a:ext uri="{9D8B030D-6E8A-4147-A177-3AD203B41FA5}">
                      <a16:colId xmlns:a16="http://schemas.microsoft.com/office/drawing/2014/main" val="457676662"/>
                    </a:ext>
                  </a:extLst>
                </a:gridCol>
                <a:gridCol w="179088">
                  <a:extLst>
                    <a:ext uri="{9D8B030D-6E8A-4147-A177-3AD203B41FA5}">
                      <a16:colId xmlns:a16="http://schemas.microsoft.com/office/drawing/2014/main" val="1905544351"/>
                    </a:ext>
                  </a:extLst>
                </a:gridCol>
                <a:gridCol w="293358">
                  <a:extLst>
                    <a:ext uri="{9D8B030D-6E8A-4147-A177-3AD203B41FA5}">
                      <a16:colId xmlns:a16="http://schemas.microsoft.com/office/drawing/2014/main" val="4202761344"/>
                    </a:ext>
                  </a:extLst>
                </a:gridCol>
                <a:gridCol w="179088">
                  <a:extLst>
                    <a:ext uri="{9D8B030D-6E8A-4147-A177-3AD203B41FA5}">
                      <a16:colId xmlns:a16="http://schemas.microsoft.com/office/drawing/2014/main" val="2293272264"/>
                    </a:ext>
                  </a:extLst>
                </a:gridCol>
                <a:gridCol w="428461">
                  <a:extLst>
                    <a:ext uri="{9D8B030D-6E8A-4147-A177-3AD203B41FA5}">
                      <a16:colId xmlns:a16="http://schemas.microsoft.com/office/drawing/2014/main" val="2664868791"/>
                    </a:ext>
                  </a:extLst>
                </a:gridCol>
                <a:gridCol w="107526">
                  <a:extLst>
                    <a:ext uri="{9D8B030D-6E8A-4147-A177-3AD203B41FA5}">
                      <a16:colId xmlns:a16="http://schemas.microsoft.com/office/drawing/2014/main" val="2914163262"/>
                    </a:ext>
                  </a:extLst>
                </a:gridCol>
                <a:gridCol w="397870">
                  <a:extLst>
                    <a:ext uri="{9D8B030D-6E8A-4147-A177-3AD203B41FA5}">
                      <a16:colId xmlns:a16="http://schemas.microsoft.com/office/drawing/2014/main" val="2939146025"/>
                    </a:ext>
                  </a:extLst>
                </a:gridCol>
                <a:gridCol w="107526">
                  <a:extLst>
                    <a:ext uri="{9D8B030D-6E8A-4147-A177-3AD203B41FA5}">
                      <a16:colId xmlns:a16="http://schemas.microsoft.com/office/drawing/2014/main" val="3032763932"/>
                    </a:ext>
                  </a:extLst>
                </a:gridCol>
                <a:gridCol w="408068">
                  <a:extLst>
                    <a:ext uri="{9D8B030D-6E8A-4147-A177-3AD203B41FA5}">
                      <a16:colId xmlns:a16="http://schemas.microsoft.com/office/drawing/2014/main" val="4022704559"/>
                    </a:ext>
                  </a:extLst>
                </a:gridCol>
                <a:gridCol w="107526">
                  <a:extLst>
                    <a:ext uri="{9D8B030D-6E8A-4147-A177-3AD203B41FA5}">
                      <a16:colId xmlns:a16="http://schemas.microsoft.com/office/drawing/2014/main" val="1362911689"/>
                    </a:ext>
                  </a:extLst>
                </a:gridCol>
                <a:gridCol w="418264">
                  <a:extLst>
                    <a:ext uri="{9D8B030D-6E8A-4147-A177-3AD203B41FA5}">
                      <a16:colId xmlns:a16="http://schemas.microsoft.com/office/drawing/2014/main" val="597082695"/>
                    </a:ext>
                  </a:extLst>
                </a:gridCol>
              </a:tblGrid>
              <a:tr h="363338">
                <a:tc rowSpan="2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February</a:t>
                      </a:r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March</a:t>
                      </a:r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April</a:t>
                      </a:r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May</a:t>
                      </a:r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217955"/>
                  </a:ext>
                </a:extLst>
              </a:tr>
              <a:tr h="532359">
                <a:tc vMerge="1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W1</a:t>
                      </a:r>
                      <a:endParaRPr lang="en-IN" sz="1500" dirty="0"/>
                    </a:p>
                  </a:txBody>
                  <a:tcPr marL="76844" marR="76844" marT="38422" marB="38422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W2</a:t>
                      </a:r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W3</a:t>
                      </a:r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W1</a:t>
                      </a:r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W1</a:t>
                      </a:r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W2</a:t>
                      </a:r>
                      <a:endParaRPr lang="en-IN" sz="1500" dirty="0"/>
                    </a:p>
                  </a:txBody>
                  <a:tcPr marL="76844" marR="76844" marT="38422" marB="38422" anchor="ctr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W3</a:t>
                      </a:r>
                      <a:endParaRPr lang="en-IN" dirty="0"/>
                    </a:p>
                  </a:txBody>
                  <a:tcPr marL="76844" marR="76844" marT="38422" marB="38422" anchor="ctr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W4</a:t>
                      </a:r>
                      <a:endParaRPr lang="en-IN" dirty="0"/>
                    </a:p>
                  </a:txBody>
                  <a:tcPr marL="76844" marR="76844" marT="38422" marB="384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W1</a:t>
                      </a:r>
                      <a:endParaRPr lang="en-IN" sz="1500" dirty="0"/>
                    </a:p>
                  </a:txBody>
                  <a:tcPr marL="76844" marR="76844" marT="38422" marB="38422" anchor="ctr"/>
                </a:tc>
                <a:tc gridSpan="2">
                  <a:txBody>
                    <a:bodyPr/>
                    <a:lstStyle/>
                    <a:p>
                      <a:r>
                        <a:rPr lang="en-US" sz="1500" dirty="0"/>
                        <a:t>W2</a:t>
                      </a:r>
                      <a:endParaRPr lang="en-IN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500" dirty="0"/>
                        <a:t>W3</a:t>
                      </a:r>
                      <a:endParaRPr lang="en-IN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500" dirty="0"/>
                        <a:t>W4</a:t>
                      </a:r>
                      <a:endParaRPr lang="en-IN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W1</a:t>
                      </a:r>
                      <a:endParaRPr lang="en-IN" sz="1500" dirty="0"/>
                    </a:p>
                  </a:txBody>
                  <a:tcPr marL="76844" marR="76844" marT="38422" marB="38422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W2</a:t>
                      </a:r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W3</a:t>
                      </a:r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W4</a:t>
                      </a:r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19619"/>
                  </a:ext>
                </a:extLst>
              </a:tr>
              <a:tr h="318087"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Data Collection</a:t>
                      </a:r>
                    </a:p>
                  </a:txBody>
                  <a:tcPr marL="76844" marR="76844" marT="38422" marB="38422">
                    <a:solidFill>
                      <a:schemeClr val="accent2"/>
                    </a:solidFill>
                  </a:tcPr>
                </a:tc>
                <a:tc gridSpan="26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extLst>
                  <a:ext uri="{0D108BD9-81ED-4DB2-BD59-A6C34878D82A}">
                    <a16:rowId xmlns:a16="http://schemas.microsoft.com/office/drawing/2014/main" val="2608117807"/>
                  </a:ext>
                </a:extLst>
              </a:tr>
              <a:tr h="3274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Collection of Data Set 1</a:t>
                      </a:r>
                      <a:endParaRPr lang="en-IN" sz="1500" dirty="0"/>
                    </a:p>
                  </a:txBody>
                  <a:tcPr marL="76844" marR="76844" marT="38422" marB="38422"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extLst>
                  <a:ext uri="{0D108BD9-81ED-4DB2-BD59-A6C34878D82A}">
                    <a16:rowId xmlns:a16="http://schemas.microsoft.com/office/drawing/2014/main" val="1970400354"/>
                  </a:ext>
                </a:extLst>
              </a:tr>
              <a:tr h="363338"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Collection of Data Set 2</a:t>
                      </a:r>
                      <a:endParaRPr lang="en-IN" sz="1500" dirty="0"/>
                    </a:p>
                  </a:txBody>
                  <a:tcPr marL="76844" marR="76844" marT="38422" marB="38422"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extLst>
                  <a:ext uri="{0D108BD9-81ED-4DB2-BD59-A6C34878D82A}">
                    <a16:rowId xmlns:a16="http://schemas.microsoft.com/office/drawing/2014/main" val="1427916351"/>
                  </a:ext>
                </a:extLst>
              </a:tr>
              <a:tr h="330047"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Modelling Data</a:t>
                      </a:r>
                    </a:p>
                  </a:txBody>
                  <a:tcPr marL="76844" marR="76844" marT="38422" marB="38422">
                    <a:solidFill>
                      <a:schemeClr val="accent1"/>
                    </a:solidFill>
                  </a:tcPr>
                </a:tc>
                <a:tc gridSpan="26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extLst>
                  <a:ext uri="{0D108BD9-81ED-4DB2-BD59-A6C34878D82A}">
                    <a16:rowId xmlns:a16="http://schemas.microsoft.com/office/drawing/2014/main" val="1881843478"/>
                  </a:ext>
                </a:extLst>
              </a:tr>
              <a:tr h="4207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Modelling of Data Set 1</a:t>
                      </a:r>
                      <a:endParaRPr lang="en-IN" sz="1500" dirty="0"/>
                    </a:p>
                  </a:txBody>
                  <a:tcPr marL="76844" marR="76844" marT="38422" marB="38422"/>
                </a:tc>
                <a:tc gridSpan="2"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marL="76844" marR="76844" marT="38422" marB="38422" anchor="ctr"/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marL="76844" marR="76844" marT="38422" marB="38422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marL="76844" marR="76844" marT="38422" marB="38422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marL="76844" marR="76844" marT="38422" marB="38422" anchor="ctr"/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marL="76844" marR="76844" marT="38422" marB="38422" anchor="ctr"/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marL="76844" marR="76844" marT="38422" marB="38422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marL="76844" marR="76844" marT="38422" marB="38422" anchor="ctr"/>
                </a:tc>
                <a:extLst>
                  <a:ext uri="{0D108BD9-81ED-4DB2-BD59-A6C34878D82A}">
                    <a16:rowId xmlns:a16="http://schemas.microsoft.com/office/drawing/2014/main" val="682794612"/>
                  </a:ext>
                </a:extLst>
              </a:tr>
              <a:tr h="440195"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Modelling of Data Set 2</a:t>
                      </a:r>
                      <a:endParaRPr lang="en-IN" sz="1500" dirty="0"/>
                    </a:p>
                  </a:txBody>
                  <a:tcPr marL="76844" marR="76844" marT="38422" marB="38422"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extLst>
                  <a:ext uri="{0D108BD9-81ED-4DB2-BD59-A6C34878D82A}">
                    <a16:rowId xmlns:a16="http://schemas.microsoft.com/office/drawing/2014/main" val="3039088169"/>
                  </a:ext>
                </a:extLst>
              </a:tr>
              <a:tr h="377243"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Implementation</a:t>
                      </a:r>
                    </a:p>
                  </a:txBody>
                  <a:tcPr marL="76844" marR="76844" marT="38422" marB="38422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extLst>
                  <a:ext uri="{0D108BD9-81ED-4DB2-BD59-A6C34878D82A}">
                    <a16:rowId xmlns:a16="http://schemas.microsoft.com/office/drawing/2014/main" val="2119977171"/>
                  </a:ext>
                </a:extLst>
              </a:tr>
              <a:tr h="363338"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Testing</a:t>
                      </a:r>
                      <a:endParaRPr lang="en-IN" sz="1500" dirty="0"/>
                    </a:p>
                  </a:txBody>
                  <a:tcPr marL="76844" marR="76844" marT="38422" marB="38422"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extLst>
                  <a:ext uri="{0D108BD9-81ED-4DB2-BD59-A6C34878D82A}">
                    <a16:rowId xmlns:a16="http://schemas.microsoft.com/office/drawing/2014/main" val="3069157680"/>
                  </a:ext>
                </a:extLst>
              </a:tr>
              <a:tr h="363338"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Final Evaluation</a:t>
                      </a:r>
                      <a:endParaRPr lang="en-IN" sz="1500" dirty="0"/>
                    </a:p>
                  </a:txBody>
                  <a:tcPr marL="76844" marR="76844" marT="38422" marB="38422"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extLst>
                  <a:ext uri="{0D108BD9-81ED-4DB2-BD59-A6C34878D82A}">
                    <a16:rowId xmlns:a16="http://schemas.microsoft.com/office/drawing/2014/main" val="3059774310"/>
                  </a:ext>
                </a:extLst>
              </a:tr>
              <a:tr h="363338"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Final Report and presentation</a:t>
                      </a:r>
                      <a:endParaRPr lang="en-IN" sz="1500" dirty="0"/>
                    </a:p>
                  </a:txBody>
                  <a:tcPr marL="76844" marR="76844" marT="38422" marB="38422"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 dirty="0">
                        <a:solidFill>
                          <a:srgbClr val="FF0000"/>
                        </a:solidFill>
                      </a:endParaRPr>
                    </a:p>
                  </a:txBody>
                  <a:tcPr marL="76844" marR="76844" marT="38422" marB="38422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76844" marR="76844" marT="38422" marB="38422" anchor="ctr"/>
                </a:tc>
                <a:extLst>
                  <a:ext uri="{0D108BD9-81ED-4DB2-BD59-A6C34878D82A}">
                    <a16:rowId xmlns:a16="http://schemas.microsoft.com/office/drawing/2014/main" val="100425114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89AC78D-286D-0768-3BFC-1C1189D43023}"/>
              </a:ext>
            </a:extLst>
          </p:cNvPr>
          <p:cNvSpPr txBox="1"/>
          <p:nvPr/>
        </p:nvSpPr>
        <p:spPr>
          <a:xfrm>
            <a:off x="650210" y="643464"/>
            <a:ext cx="10921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chemeClr val="accent1"/>
                </a:solidFill>
                <a:latin typeface="+mj-lt"/>
              </a:rPr>
              <a:t>Timeline</a:t>
            </a:r>
            <a:endParaRPr lang="en-IN" sz="4000" u="sng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15C7A4-CC92-4071-DA34-7DB6C436EC71}"/>
              </a:ext>
            </a:extLst>
          </p:cNvPr>
          <p:cNvSpPr txBox="1"/>
          <p:nvPr/>
        </p:nvSpPr>
        <p:spPr>
          <a:xfrm>
            <a:off x="599986" y="6189826"/>
            <a:ext cx="1507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Milestones: </a:t>
            </a:r>
            <a:endParaRPr lang="en-IN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6D8223-7185-D141-BAD8-B788029F18D3}"/>
              </a:ext>
            </a:extLst>
          </p:cNvPr>
          <p:cNvSpPr/>
          <p:nvPr/>
        </p:nvSpPr>
        <p:spPr>
          <a:xfrm>
            <a:off x="2073304" y="6245414"/>
            <a:ext cx="266330" cy="2353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DFD50E-9DC4-E069-D522-FEDD39C6FE68}"/>
              </a:ext>
            </a:extLst>
          </p:cNvPr>
          <p:cNvSpPr/>
          <p:nvPr/>
        </p:nvSpPr>
        <p:spPr>
          <a:xfrm>
            <a:off x="4407395" y="6259483"/>
            <a:ext cx="266330" cy="2353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7F7834-DA5C-1A56-8890-C73D12C05DCD}"/>
              </a:ext>
            </a:extLst>
          </p:cNvPr>
          <p:cNvSpPr/>
          <p:nvPr/>
        </p:nvSpPr>
        <p:spPr>
          <a:xfrm>
            <a:off x="6542544" y="6259483"/>
            <a:ext cx="266330" cy="2353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C51254-4686-EF87-F1C9-D20A5B6CB822}"/>
              </a:ext>
            </a:extLst>
          </p:cNvPr>
          <p:cNvSpPr txBox="1"/>
          <p:nvPr/>
        </p:nvSpPr>
        <p:spPr>
          <a:xfrm>
            <a:off x="2432481" y="6196798"/>
            <a:ext cx="1882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Function relating sound and force prepared.</a:t>
            </a:r>
            <a:endParaRPr lang="en-IN" sz="1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5093B7-CE9B-2DE5-CE3D-C30B76A87299}"/>
              </a:ext>
            </a:extLst>
          </p:cNvPr>
          <p:cNvSpPr txBox="1"/>
          <p:nvPr/>
        </p:nvSpPr>
        <p:spPr>
          <a:xfrm>
            <a:off x="4766572" y="6189627"/>
            <a:ext cx="1683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Function implemented into the simulator.</a:t>
            </a:r>
            <a:endParaRPr lang="en-IN" sz="1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BEA520-32B5-372E-89ED-5AD76CF208BB}"/>
              </a:ext>
            </a:extLst>
          </p:cNvPr>
          <p:cNvSpPr txBox="1"/>
          <p:nvPr/>
        </p:nvSpPr>
        <p:spPr>
          <a:xfrm>
            <a:off x="6901721" y="6187273"/>
            <a:ext cx="20810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Technical Part of the project completed. </a:t>
            </a:r>
          </a:p>
          <a:p>
            <a:r>
              <a:rPr lang="en-US" sz="1000" dirty="0"/>
              <a:t>Expected deliverables reached.</a:t>
            </a:r>
            <a:endParaRPr lang="en-IN" sz="1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B2F642-4BC1-2C35-7C5C-228196EAFF80}"/>
              </a:ext>
            </a:extLst>
          </p:cNvPr>
          <p:cNvSpPr txBox="1"/>
          <p:nvPr/>
        </p:nvSpPr>
        <p:spPr>
          <a:xfrm>
            <a:off x="8869119" y="6187273"/>
            <a:ext cx="2249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Note</a:t>
            </a:r>
            <a:r>
              <a:rPr lang="en-IN" sz="1000" dirty="0"/>
              <a:t>: The maximum deliverable cannot be achieved within the duration of this semester.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54037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B99058-9E3E-732A-EFBF-418C94F44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u="sng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Management Plan</a:t>
            </a:r>
          </a:p>
        </p:txBody>
      </p:sp>
      <p:graphicFrame>
        <p:nvGraphicFramePr>
          <p:cNvPr id="72" name="Content Placeholder 3">
            <a:extLst>
              <a:ext uri="{FF2B5EF4-FFF2-40B4-BE49-F238E27FC236}">
                <a16:creationId xmlns:a16="http://schemas.microsoft.com/office/drawing/2014/main" id="{B3F44061-4F6B-B539-7C11-60EF1C4DC8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51932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5323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A8AEE6D-566C-D670-DA0F-9E9A58BE0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08905-8E73-12C0-AEE9-B9B563A83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858201"/>
          </a:xfrm>
        </p:spPr>
        <p:txBody>
          <a:bodyPr anchor="ctr">
            <a:normAutofit fontScale="62500" lnSpcReduction="20000"/>
          </a:bodyPr>
          <a:lstStyle/>
          <a:p>
            <a:pPr marL="457200" indent="-457200">
              <a:buAutoNum type="arabicPeriod"/>
            </a:pPr>
            <a:r>
              <a:rPr lang="en-US" sz="2400" dirty="0"/>
              <a:t>Hoffmann, P.F., Gosselin, F., &amp; Taha, F. (2009). Analysis of the drilling sound component from expert performance in a maxillo-facial surgery.</a:t>
            </a:r>
          </a:p>
          <a:p>
            <a:pPr marL="457200" indent="-457200">
              <a:buAutoNum type="arabicPeriod"/>
            </a:pPr>
            <a:r>
              <a:rPr lang="en-IN" sz="2400" dirty="0"/>
              <a:t>Munawar, A., Li, Z., </a:t>
            </a:r>
            <a:r>
              <a:rPr lang="en-IN" sz="2400" dirty="0" err="1"/>
              <a:t>Kunjam</a:t>
            </a:r>
            <a:r>
              <a:rPr lang="en-IN" sz="2400" dirty="0"/>
              <a:t>, P., </a:t>
            </a:r>
            <a:r>
              <a:rPr lang="en-IN" sz="2400" dirty="0" err="1"/>
              <a:t>Nagururu</a:t>
            </a:r>
            <a:r>
              <a:rPr lang="en-IN" sz="2400" dirty="0"/>
              <a:t>, N., Ding, A. S., </a:t>
            </a:r>
            <a:r>
              <a:rPr lang="en-IN" sz="2400" dirty="0" err="1"/>
              <a:t>Kazanzides</a:t>
            </a:r>
            <a:r>
              <a:rPr lang="en-IN" sz="2400" dirty="0"/>
              <a:t>, P., </a:t>
            </a:r>
            <a:r>
              <a:rPr lang="en-IN" sz="2400" dirty="0" err="1"/>
              <a:t>Looi</a:t>
            </a:r>
            <a:r>
              <a:rPr lang="en-IN" sz="2400" dirty="0"/>
              <a:t>, T., Creighton, F. X., Taylor, R. H., &amp; </a:t>
            </a:r>
            <a:r>
              <a:rPr lang="en-IN" sz="2400" dirty="0" err="1"/>
              <a:t>Unberath</a:t>
            </a:r>
            <a:r>
              <a:rPr lang="en-IN" sz="2400" dirty="0"/>
              <a:t>, M. (2021). Virtual reality for synergistic surgical training and data generation. Computer Methods in Biomechanics and Biomedical Engineering: Imaging &amp;amp; Visualization, 10(4), 366–374. https://doi.org/10.1080/21681163.2021.1999331 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/>
              <a:t>BOESNACH, I., HAHN, M., MOLDENHAUER, J., BETH, T. H., &amp; SPETZGER, U. (2004). Analysis of drill sound in spine surgery. Perspective in Image-Guided Surgery. https://doi.org/10.1142/9789812702678_0011 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/>
              <a:t>BOESNACH, I., HAHN, M., MOLDENHAUER, J., BETH, T. H., &amp; SPETZGER, U. (2004). Analysis of drill sound in spine surgery. Perspective in Image-Guided Surgery. https://doi.org/10.1142/9789812702678_0011 </a:t>
            </a:r>
          </a:p>
          <a:p>
            <a:pPr marL="457200" indent="-457200">
              <a:buAutoNum type="arabicPeriod"/>
            </a:pPr>
            <a:r>
              <a:rPr lang="en-US" sz="2400" dirty="0"/>
              <a:t>Chen, X., Sun, P., &amp; Liao, D. (2018). A patient-specific haptic drilling simulator based on virtual reality for dental implant surgery. International Journal of Computer Assisted Radiology and Surgery, 13(11), 1861–1870. https://doi.org/10.1007/s11548-018-1845-0 </a:t>
            </a:r>
          </a:p>
          <a:p>
            <a:pPr marL="457200" indent="-457200">
              <a:buAutoNum type="arabicPeriod"/>
            </a:pPr>
            <a:r>
              <a:rPr lang="en-US" sz="2400" dirty="0"/>
              <a:t>Munawar, A., Li, Z., </a:t>
            </a:r>
            <a:r>
              <a:rPr lang="en-US" sz="2400" dirty="0" err="1"/>
              <a:t>Nagururu</a:t>
            </a:r>
            <a:r>
              <a:rPr lang="en-US" sz="2400" dirty="0"/>
              <a:t>, N., </a:t>
            </a:r>
            <a:r>
              <a:rPr lang="en-US" sz="2400" dirty="0" err="1"/>
              <a:t>Trakimas</a:t>
            </a:r>
            <a:r>
              <a:rPr lang="en-US" sz="2400" dirty="0"/>
              <a:t>, D., Kazanzides, P., Taylor, R.H., &amp; Creighton, F.X. (Sent for approval to IPCAI). Fully Immersive Virtual Reality for Skull-base Surgery: Surgical Training and Beyond.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949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3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863835-2973-C46D-F9D2-6870BE815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Problem Statement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EEBB6-DA65-052C-88D6-80AE6C9F9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0540"/>
            <a:ext cx="10515600" cy="3966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To improve the content validity of the virtual drilling simulator, specifically focusing on the sounds and forces during the drilling process.  </a:t>
            </a:r>
            <a:endParaRPr lang="en-IN" sz="2600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7B2238A-AFF0-B723-6456-51F35FB3D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" b="6120"/>
          <a:stretch/>
        </p:blipFill>
        <p:spPr>
          <a:xfrm>
            <a:off x="2741180" y="3500022"/>
            <a:ext cx="5887916" cy="27479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2E5456-5968-7D1C-A189-0C87F1FBE92D}"/>
              </a:ext>
            </a:extLst>
          </p:cNvPr>
          <p:cNvSpPr txBox="1"/>
          <p:nvPr/>
        </p:nvSpPr>
        <p:spPr>
          <a:xfrm>
            <a:off x="4403075" y="6308209"/>
            <a:ext cx="2564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Virtual Drilling Simulator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47521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E57A3F2-3497-430E-BCD2-151E9B574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">
            <a:extLst>
              <a:ext uri="{FF2B5EF4-FFF2-40B4-BE49-F238E27FC236}">
                <a16:creationId xmlns:a16="http://schemas.microsoft.com/office/drawing/2014/main" id="{88B1F424-0E60-4F04-AFC7-00E1F2110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7">
            <a:extLst>
              <a:ext uri="{FF2B5EF4-FFF2-40B4-BE49-F238E27FC236}">
                <a16:creationId xmlns:a16="http://schemas.microsoft.com/office/drawing/2014/main" id="{6B509DD1-7F4E-4C4D-9B18-626473A5F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Rectangle 8">
            <a:extLst>
              <a:ext uri="{FF2B5EF4-FFF2-40B4-BE49-F238E27FC236}">
                <a16:creationId xmlns:a16="http://schemas.microsoft.com/office/drawing/2014/main" id="{BB89D3BB-9A77-48E3-8C98-9A0A1DD4F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B15934-4852-A83B-1906-0730DFE7C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54" y="1522820"/>
            <a:ext cx="2748041" cy="36019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Clinical Motivation</a:t>
            </a:r>
          </a:p>
        </p:txBody>
      </p:sp>
      <p:graphicFrame>
        <p:nvGraphicFramePr>
          <p:cNvPr id="40" name="Content Placeholder 2">
            <a:extLst>
              <a:ext uri="{FF2B5EF4-FFF2-40B4-BE49-F238E27FC236}">
                <a16:creationId xmlns:a16="http://schemas.microsoft.com/office/drawing/2014/main" id="{F86FB0AA-EA0D-524E-1997-DBC5A1D4F1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054742"/>
              </p:ext>
            </p:extLst>
          </p:nvPr>
        </p:nvGraphicFramePr>
        <p:xfrm>
          <a:off x="5042848" y="643467"/>
          <a:ext cx="6489510" cy="525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0320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F2A2F9-E643-B87E-3936-38EDC89AA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Prior Work</a:t>
            </a:r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A7907-ED36-ABB9-3871-BD34BE920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640082"/>
            <a:ext cx="6848715" cy="24848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FIVRS or Fully Immersive Virtual Reality System was introduced in previous works related to this project. </a:t>
            </a:r>
          </a:p>
          <a:p>
            <a:pPr marL="0" indent="0">
              <a:buNone/>
            </a:pPr>
            <a:r>
              <a:rPr lang="en-US" sz="2000" dirty="0"/>
              <a:t>FIVRS  combines high-fidelity surgical simulation software with a realistic hardware setup to provide a scalable and cost-effective alternative to cadaveric training for skull-base surgeries. </a:t>
            </a:r>
            <a:endParaRPr lang="en-IN" sz="2000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510CA75-B1AB-078E-D319-6C54C206E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489" y="3228976"/>
            <a:ext cx="6293156" cy="27060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C9D04E-E5EB-840B-BE00-ACCC23FF71E3}"/>
              </a:ext>
            </a:extLst>
          </p:cNvPr>
          <p:cNvSpPr txBox="1"/>
          <p:nvPr/>
        </p:nvSpPr>
        <p:spPr>
          <a:xfrm>
            <a:off x="5604210" y="6068650"/>
            <a:ext cx="505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Fully Immersive Virtual Reality for Skull-base Surgery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80216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978C-814E-DD0C-36B0-CE96182E0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accent1"/>
                </a:solidFill>
              </a:rPr>
              <a:t>Audio Feedback</a:t>
            </a:r>
            <a:endParaRPr lang="en-IN" u="sng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D8C8FF9-F166-9E2F-C68A-A7D1C29148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3782" y="1953127"/>
                <a:ext cx="7667356" cy="4492062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In the current FVIRS, the cutting force alters the pitch  of the drill audio signal using the following equation: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/>
                        <m:t>𝑝</m:t>
                      </m:r>
                      <m:r>
                        <a:rPr lang="en-US" sz="2000" b="0" i="1"/>
                        <m:t>=</m:t>
                      </m:r>
                      <m:sSub>
                        <m:sSubPr>
                          <m:ctrlPr>
                            <a:rPr lang="en-US" sz="2000" b="0" i="1"/>
                          </m:ctrlPr>
                        </m:sSubPr>
                        <m:e>
                          <m:r>
                            <a:rPr lang="en-US" sz="2000" b="0" i="1"/>
                            <m:t>𝐴</m:t>
                          </m:r>
                        </m:e>
                        <m:sub>
                          <m:r>
                            <a:rPr lang="en-US" sz="2000" b="0" i="1"/>
                            <m:t>𝑎𝑢𝑑𝑖𝑜</m:t>
                          </m:r>
                          <m:r>
                            <a:rPr lang="en-US" sz="2000" b="0" i="1"/>
                            <m:t> </m:t>
                          </m:r>
                        </m:sub>
                      </m:sSub>
                      <m:r>
                        <a:rPr lang="en-US" sz="2000" b="0" i="1"/>
                        <m:t>− </m:t>
                      </m:r>
                      <m:r>
                        <a:rPr lang="en-US" sz="2000" b="0" i="1">
                          <a:ea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2000" b="0" i="1"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000" b="0" i="1"/>
                              </m:ctrlPr>
                            </m:accPr>
                            <m:e>
                              <m:r>
                                <a:rPr lang="en-US" sz="2000" b="0" i="1"/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000" b="0" i="1">
                              <a:ea typeface="Cambria Math" panose="02040503050406030204" pitchFamily="18" charset="0"/>
                            </a:rPr>
                            <m:t>𝑐𝑜𝑙𝑙𝑖𝑠𝑖𝑜𝑛</m:t>
                          </m:r>
                        </m:sub>
                      </m:sSub>
                      <m:r>
                        <a:rPr lang="en-US" sz="2000" b="0" i="1">
                          <a:ea typeface="Cambria Math" panose="02040503050406030204" pitchFamily="18" charset="0"/>
                        </a:rPr>
                        <m:t>∥/</m:t>
                      </m:r>
                      <m:sSub>
                        <m:sSubPr>
                          <m:ctrlPr>
                            <a:rPr lang="en-US" sz="2000" b="0" i="1"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000" b="0" i="1"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000" b="0" i="1"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IN" sz="2000" dirty="0"/>
              </a:p>
              <a:p>
                <a:pPr marL="0" indent="0">
                  <a:buNone/>
                </a:pPr>
                <a:r>
                  <a:rPr lang="en-IN" sz="2000" dirty="0"/>
                  <a:t>Where, </a:t>
                </a:r>
              </a:p>
              <a:p>
                <a:pPr marL="0" indent="0">
                  <a:buNone/>
                </a:pPr>
                <a:r>
                  <a:rPr lang="en-IN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/>
                      <m:t>𝑝</m:t>
                    </m:r>
                  </m:oMath>
                </a14:m>
                <a:r>
                  <a:rPr lang="en-IN" sz="2000" dirty="0"/>
                  <a:t> : Signal’s pitch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/>
                        </m:ctrlPr>
                      </m:sSubPr>
                      <m:e>
                        <m:r>
                          <a:rPr lang="en-US" sz="2000" b="0" i="1"/>
                          <m:t>𝐴</m:t>
                        </m:r>
                      </m:e>
                      <m:sub>
                        <m:r>
                          <a:rPr lang="en-US" sz="2000" b="0" i="1"/>
                          <m:t>𝑎𝑢𝑑𝑖𝑜</m:t>
                        </m:r>
                      </m:sub>
                    </m:sSub>
                  </m:oMath>
                </a14:m>
                <a:r>
                  <a:rPr lang="en-IN" sz="2000" dirty="0"/>
                  <a:t> : Custom maximum audio amplitude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/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000" b="0" i="1"/>
                            </m:ctrlPr>
                          </m:accPr>
                          <m:e>
                            <m:r>
                              <a:rPr lang="en-US" sz="2000" b="0" i="1"/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000" b="0" i="1"/>
                          <m:t>𝑐𝑜𝑙𝑙𝑠𝑖𝑜𝑛</m:t>
                        </m:r>
                      </m:sub>
                    </m:sSub>
                  </m:oMath>
                </a14:m>
                <a:r>
                  <a:rPr lang="en-IN" sz="2000" dirty="0"/>
                  <a:t>: Force generated from the collision detection algorithm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/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000" b="0" i="1"/>
                            </m:ctrlPr>
                          </m:accPr>
                          <m:e>
                            <m:r>
                              <a:rPr lang="en-US" sz="2000" b="0" i="1"/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000" b="0" i="1"/>
                          <m:t>𝑚𝑎𝑥</m:t>
                        </m:r>
                      </m:sub>
                    </m:sSub>
                  </m:oMath>
                </a14:m>
                <a:r>
                  <a:rPr lang="en-IN" sz="2000" dirty="0"/>
                  <a:t> : Maximum force thresholds for the haptic device</a:t>
                </a: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D8C8FF9-F166-9E2F-C68A-A7D1C29148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782" y="1953127"/>
                <a:ext cx="7667356" cy="4492062"/>
              </a:xfrm>
              <a:blipFill>
                <a:blip r:embed="rId2"/>
                <a:stretch>
                  <a:fillRect l="-7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Headphones">
            <a:extLst>
              <a:ext uri="{FF2B5EF4-FFF2-40B4-BE49-F238E27FC236}">
                <a16:creationId xmlns:a16="http://schemas.microsoft.com/office/drawing/2014/main" id="{009C247A-C03F-5294-3781-27C0642DE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97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379D9-A442-23D9-69F9-D52E78760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u="sng" dirty="0">
                <a:solidFill>
                  <a:schemeClr val="accent1"/>
                </a:solidFill>
              </a:rPr>
              <a:t>Goals</a:t>
            </a:r>
          </a:p>
        </p:txBody>
      </p:sp>
      <p:pic>
        <p:nvPicPr>
          <p:cNvPr id="38" name="Graphic 37" descr="Bullseye">
            <a:extLst>
              <a:ext uri="{FF2B5EF4-FFF2-40B4-BE49-F238E27FC236}">
                <a16:creationId xmlns:a16="http://schemas.microsoft.com/office/drawing/2014/main" id="{40871F24-FD89-035D-A890-03AE5BA2C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B6165-B7B7-C106-8429-DD8996D9E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In this project we aim to extend the simulator to provide more accurate audio feedback. This goal can be broken down into the following components: </a:t>
            </a:r>
          </a:p>
          <a:p>
            <a:pPr marL="514350" indent="-514350">
              <a:buAutoNum type="arabicPeriod"/>
            </a:pPr>
            <a:r>
              <a:rPr lang="en-US" dirty="0"/>
              <a:t>Collection of two sound-force data sets. </a:t>
            </a:r>
          </a:p>
          <a:p>
            <a:pPr marL="514350" indent="-514350">
              <a:buAutoNum type="arabicPeriod"/>
            </a:pPr>
            <a:r>
              <a:rPr lang="en-US" dirty="0"/>
              <a:t>Modelling of collected data sets.</a:t>
            </a:r>
          </a:p>
          <a:p>
            <a:pPr marL="514350" indent="-514350">
              <a:buAutoNum type="arabicPeriod"/>
            </a:pPr>
            <a:r>
              <a:rPr lang="en-US" dirty="0"/>
              <a:t>Implementation of the function created. </a:t>
            </a:r>
          </a:p>
          <a:p>
            <a:pPr marL="514350" indent="-514350">
              <a:buAutoNum type="arabicPeriod"/>
            </a:pPr>
            <a:r>
              <a:rPr lang="en-US" dirty="0"/>
              <a:t>Evaluation of the functionality in the simulator. </a:t>
            </a:r>
          </a:p>
        </p:txBody>
      </p:sp>
    </p:spTree>
    <p:extLst>
      <p:ext uri="{BB962C8B-B14F-4D97-AF65-F5344CB8AC3E}">
        <p14:creationId xmlns:p14="http://schemas.microsoft.com/office/powerpoint/2010/main" val="3922309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4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44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464FC-3AF4-5CB8-AF85-3C12CA181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EFFFF"/>
                </a:solidFill>
              </a:rPr>
              <a:t>Technical Approach</a:t>
            </a:r>
            <a:endParaRPr lang="en-IN" sz="4000" dirty="0">
              <a:solidFill>
                <a:srgbClr val="FEFFFF"/>
              </a:solidFill>
            </a:endParaRPr>
          </a:p>
        </p:txBody>
      </p:sp>
      <p:graphicFrame>
        <p:nvGraphicFramePr>
          <p:cNvPr id="31" name="Content Placeholder 30">
            <a:extLst>
              <a:ext uri="{FF2B5EF4-FFF2-40B4-BE49-F238E27FC236}">
                <a16:creationId xmlns:a16="http://schemas.microsoft.com/office/drawing/2014/main" id="{85AA867E-CCEF-4933-516E-991FF8B4CC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2180925"/>
              </p:ext>
            </p:extLst>
          </p:nvPr>
        </p:nvGraphicFramePr>
        <p:xfrm>
          <a:off x="1160491" y="2543174"/>
          <a:ext cx="6557828" cy="4088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9C9382CE-86E3-2B68-E72E-24EDBCE935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8442632" y="3237525"/>
            <a:ext cx="2507555" cy="33434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871BAD4-3504-AB7D-6743-4405C208CA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8445300" y="279736"/>
            <a:ext cx="2505268" cy="334035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575E25D-CCB9-9C8F-3214-03904A741421}"/>
              </a:ext>
            </a:extLst>
          </p:cNvPr>
          <p:cNvSpPr txBox="1"/>
          <p:nvPr/>
        </p:nvSpPr>
        <p:spPr>
          <a:xfrm>
            <a:off x="9060433" y="3244334"/>
            <a:ext cx="121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Phantom 1</a:t>
            </a:r>
            <a:endParaRPr lang="en-IN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9EC8A27-28DA-9449-0F2D-5CF7F1C34F17}"/>
              </a:ext>
            </a:extLst>
          </p:cNvPr>
          <p:cNvSpPr txBox="1"/>
          <p:nvPr/>
        </p:nvSpPr>
        <p:spPr>
          <a:xfrm>
            <a:off x="9090893" y="6190523"/>
            <a:ext cx="121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Phantom 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09633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5628E5CB-913B-4378-97CE-18C9F6410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464FC-3AF4-5CB8-AF85-3C12CA181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3582880" cy="556929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Technical Approach (Continued)</a:t>
            </a:r>
            <a:endParaRPr lang="en-IN" sz="4000" dirty="0">
              <a:solidFill>
                <a:schemeClr val="accent1"/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5C661E5-FC79-B75D-B74D-D3B44F0373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266188"/>
              </p:ext>
            </p:extLst>
          </p:nvPr>
        </p:nvGraphicFramePr>
        <p:xfrm>
          <a:off x="4527611" y="887335"/>
          <a:ext cx="6960093" cy="4908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1996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1517C00-0026-8C6F-FBA6-4EBEFA561BCF}"/>
              </a:ext>
            </a:extLst>
          </p:cNvPr>
          <p:cNvSpPr/>
          <p:nvPr/>
        </p:nvSpPr>
        <p:spPr>
          <a:xfrm>
            <a:off x="195309" y="168676"/>
            <a:ext cx="11745157" cy="650733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91C6979-50E4-4EE2-898F-C6C12778B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2E44FCB-1CD3-4165-BB80-B9725454F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789091" y="4356610"/>
            <a:ext cx="542047" cy="1997228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81089C96-ABA7-4974-ACD5-74686A553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783841" y="4214478"/>
            <a:ext cx="369761" cy="1783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6FA230C2-E9CA-4943-A930-10AA88473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951746" y="4122187"/>
            <a:ext cx="201857" cy="1727743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CC988297-7FEA-4B53-AC29-C3E10B38F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6820" y="4214478"/>
            <a:ext cx="339126" cy="1783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3932437D-69C7-41AF-8DA3-28AE212E1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122188"/>
            <a:ext cx="201857" cy="1727743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47C5A609-4AC8-4DED-80A9-530364356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51447" y="4122189"/>
            <a:ext cx="7978524" cy="1647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C4426A-18EC-1974-CF64-282FCD597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959" y="4327936"/>
            <a:ext cx="745058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Process Flow of a Project</a:t>
            </a:r>
            <a:endParaRPr lang="en-IN" sz="4000" dirty="0">
              <a:solidFill>
                <a:srgbClr val="FFFFFF"/>
              </a:solidFill>
            </a:endParaRP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13581BFA-99C5-4E44-9DE8-D2609F862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5946" y="4356610"/>
            <a:ext cx="3122079" cy="16411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475367-392B-3ABB-CF68-2C753CD34BE1}"/>
              </a:ext>
            </a:extLst>
          </p:cNvPr>
          <p:cNvSpPr/>
          <p:nvPr/>
        </p:nvSpPr>
        <p:spPr>
          <a:xfrm>
            <a:off x="968721" y="509019"/>
            <a:ext cx="1781876" cy="1020932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Collection of Data Set 1</a:t>
            </a:r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4B9713-E6EB-9E31-BA23-3F3647D8E0B2}"/>
              </a:ext>
            </a:extLst>
          </p:cNvPr>
          <p:cNvSpPr/>
          <p:nvPr/>
        </p:nvSpPr>
        <p:spPr>
          <a:xfrm>
            <a:off x="968721" y="2305345"/>
            <a:ext cx="1781876" cy="1020932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Collection of Data Set 2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234F20-1678-6FC4-1DEF-0747408C756B}"/>
              </a:ext>
            </a:extLst>
          </p:cNvPr>
          <p:cNvSpPr/>
          <p:nvPr/>
        </p:nvSpPr>
        <p:spPr>
          <a:xfrm>
            <a:off x="3317100" y="509019"/>
            <a:ext cx="1781876" cy="1020932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Modelling of Data Set 1</a:t>
            </a:r>
            <a:endParaRPr lang="en-IN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DB4A15-3745-5B0A-A3C1-BFDEC17BD30E}"/>
              </a:ext>
            </a:extLst>
          </p:cNvPr>
          <p:cNvSpPr/>
          <p:nvPr/>
        </p:nvSpPr>
        <p:spPr>
          <a:xfrm>
            <a:off x="3317100" y="2302331"/>
            <a:ext cx="1781876" cy="1020932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Modelling of Data Set 2</a:t>
            </a:r>
            <a:endParaRPr lang="en-IN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280DE1-C692-202B-E181-E44D07F89E4E}"/>
              </a:ext>
            </a:extLst>
          </p:cNvPr>
          <p:cNvSpPr/>
          <p:nvPr/>
        </p:nvSpPr>
        <p:spPr>
          <a:xfrm>
            <a:off x="5665480" y="1303532"/>
            <a:ext cx="2187451" cy="1020932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Implementation of the functionality into the simulator.</a:t>
            </a:r>
            <a:endParaRPr lang="en-IN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45B687-31DB-9433-7FA7-6D00F986780F}"/>
              </a:ext>
            </a:extLst>
          </p:cNvPr>
          <p:cNvSpPr/>
          <p:nvPr/>
        </p:nvSpPr>
        <p:spPr>
          <a:xfrm>
            <a:off x="8416076" y="1303532"/>
            <a:ext cx="2187451" cy="1020932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Testing of the functionality for error range.</a:t>
            </a:r>
            <a:endParaRPr lang="en-IN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04C8AD2-92ED-ACA1-CDBF-165615093D9D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2750597" y="1019485"/>
            <a:ext cx="56650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C00D986-F1B4-CDF0-9B93-F68CBD62B7EE}"/>
              </a:ext>
            </a:extLst>
          </p:cNvPr>
          <p:cNvCxnSpPr>
            <a:stCxn id="6" idx="3"/>
            <a:endCxn id="11" idx="1"/>
          </p:cNvCxnSpPr>
          <p:nvPr/>
        </p:nvCxnSpPr>
        <p:spPr>
          <a:xfrm flipV="1">
            <a:off x="2750597" y="2812797"/>
            <a:ext cx="566503" cy="30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9FD12F83-0CE9-3089-6ED4-099516EA6A66}"/>
              </a:ext>
            </a:extLst>
          </p:cNvPr>
          <p:cNvCxnSpPr>
            <a:stCxn id="7" idx="3"/>
            <a:endCxn id="13" idx="1"/>
          </p:cNvCxnSpPr>
          <p:nvPr/>
        </p:nvCxnSpPr>
        <p:spPr>
          <a:xfrm>
            <a:off x="5098976" y="1019485"/>
            <a:ext cx="566504" cy="794513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83DDE082-F6BD-2118-82EC-6C355254AC2E}"/>
              </a:ext>
            </a:extLst>
          </p:cNvPr>
          <p:cNvCxnSpPr>
            <a:stCxn id="11" idx="3"/>
            <a:endCxn id="13" idx="1"/>
          </p:cNvCxnSpPr>
          <p:nvPr/>
        </p:nvCxnSpPr>
        <p:spPr>
          <a:xfrm flipV="1">
            <a:off x="5098976" y="1813998"/>
            <a:ext cx="566504" cy="998799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77CAB37-A41C-22D6-D042-D6C45E5AA87F}"/>
              </a:ext>
            </a:extLst>
          </p:cNvPr>
          <p:cNvCxnSpPr>
            <a:stCxn id="13" idx="3"/>
            <a:endCxn id="15" idx="1"/>
          </p:cNvCxnSpPr>
          <p:nvPr/>
        </p:nvCxnSpPr>
        <p:spPr>
          <a:xfrm>
            <a:off x="7852931" y="1813998"/>
            <a:ext cx="56314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F86E2EC0-6DFE-E688-1D0B-18E4FE843B22}"/>
              </a:ext>
            </a:extLst>
          </p:cNvPr>
          <p:cNvSpPr/>
          <p:nvPr/>
        </p:nvSpPr>
        <p:spPr>
          <a:xfrm>
            <a:off x="8416076" y="2775128"/>
            <a:ext cx="2187451" cy="1020932"/>
          </a:xfrm>
          <a:prstGeom prst="rect">
            <a:avLst/>
          </a:prstGeom>
          <a:ln w="28575"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Write a paper</a:t>
            </a:r>
            <a:endParaRPr lang="en-IN" dirty="0"/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0E6D19CA-4EBB-C2AE-3C94-3C8B4EA39498}"/>
              </a:ext>
            </a:extLst>
          </p:cNvPr>
          <p:cNvCxnSpPr>
            <a:stCxn id="15" idx="3"/>
            <a:endCxn id="34" idx="3"/>
          </p:cNvCxnSpPr>
          <p:nvPr/>
        </p:nvCxnSpPr>
        <p:spPr>
          <a:xfrm>
            <a:off x="10603527" y="1813998"/>
            <a:ext cx="12700" cy="1471596"/>
          </a:xfrm>
          <a:prstGeom prst="bentConnector3">
            <a:avLst>
              <a:gd name="adj1" fmla="val 1800000"/>
            </a:avLst>
          </a:prstGeom>
          <a:ln w="2857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195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8b4747b-a4d2-4803-b5de-957d8a2066b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7B7FFCFF4CE9438903272FE681D707" ma:contentTypeVersion="6" ma:contentTypeDescription="Create a new document." ma:contentTypeScope="" ma:versionID="e07de567ec69a1df15cf6896e47ed88b">
  <xsd:schema xmlns:xsd="http://www.w3.org/2001/XMLSchema" xmlns:xs="http://www.w3.org/2001/XMLSchema" xmlns:p="http://schemas.microsoft.com/office/2006/metadata/properties" xmlns:ns3="68b4747b-a4d2-4803-b5de-957d8a2066b8" xmlns:ns4="868d1893-cbc0-4a0d-83b7-bd9ff673c06e" targetNamespace="http://schemas.microsoft.com/office/2006/metadata/properties" ma:root="true" ma:fieldsID="4bea87e3e1fedbbeec80d4f4961bc92a" ns3:_="" ns4:_="">
    <xsd:import namespace="68b4747b-a4d2-4803-b5de-957d8a2066b8"/>
    <xsd:import namespace="868d1893-cbc0-4a0d-83b7-bd9ff673c0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b4747b-a4d2-4803-b5de-957d8a2066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8d1893-cbc0-4a0d-83b7-bd9ff673c06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FBAB15-F038-4B2D-870C-53EA0A70B8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795FF8-E6B3-495C-82F6-E21547745D9D}">
  <ds:schemaRefs>
    <ds:schemaRef ds:uri="68b4747b-a4d2-4803-b5de-957d8a2066b8"/>
    <ds:schemaRef ds:uri="http://schemas.microsoft.com/office/infopath/2007/PartnerControls"/>
    <ds:schemaRef ds:uri="http://schemas.microsoft.com/office/2006/metadata/properties"/>
    <ds:schemaRef ds:uri="868d1893-cbc0-4a0d-83b7-bd9ff673c06e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A2A79C-0B11-43E8-AAA2-842ACC2730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b4747b-a4d2-4803-b5de-957d8a2066b8"/>
    <ds:schemaRef ds:uri="868d1893-cbc0-4a0d-83b7-bd9ff673c0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2265</TotalTime>
  <Words>1167</Words>
  <Application>Microsoft Office PowerPoint</Application>
  <PresentationFormat>Widescreen</PresentationFormat>
  <Paragraphs>152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Improve Content Validity of Virtual Drilling Simulator</vt:lpstr>
      <vt:lpstr>Problem Statement</vt:lpstr>
      <vt:lpstr>Clinical Motivation</vt:lpstr>
      <vt:lpstr>Prior Work</vt:lpstr>
      <vt:lpstr>Audio Feedback</vt:lpstr>
      <vt:lpstr>Goals</vt:lpstr>
      <vt:lpstr>Technical Approach</vt:lpstr>
      <vt:lpstr>Technical Approach (Continued)</vt:lpstr>
      <vt:lpstr>Process Flow of a Project</vt:lpstr>
      <vt:lpstr>Deliverables</vt:lpstr>
      <vt:lpstr>Dependencies</vt:lpstr>
      <vt:lpstr>PowerPoint Presentation</vt:lpstr>
      <vt:lpstr>Management Plan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 Content Validity of Virtual Drilling Simulator</dc:title>
  <dc:creator>Anushruti Singh</dc:creator>
  <cp:lastModifiedBy>Anushruti Singh</cp:lastModifiedBy>
  <cp:revision>16</cp:revision>
  <dcterms:created xsi:type="dcterms:W3CDTF">2023-02-09T19:02:02Z</dcterms:created>
  <dcterms:modified xsi:type="dcterms:W3CDTF">2023-02-21T15:48:59Z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0x0101003B7B7FFCFF4CE9438903272FE681D707</vt:lpwstr>
  </property>
</Properties>
</file>