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  <p:sldId id="280" r:id="rId18"/>
    <p:sldId id="281" r:id="rId19"/>
    <p:sldId id="282" r:id="rId20"/>
    <p:sldId id="283" r:id="rId21"/>
    <p:sldId id="284" r:id="rId22"/>
    <p:sldId id="276" r:id="rId23"/>
    <p:sldId id="285" r:id="rId24"/>
    <p:sldId id="286" r:id="rId25"/>
    <p:sldId id="277" r:id="rId26"/>
    <p:sldId id="287" r:id="rId27"/>
    <p:sldId id="278" r:id="rId28"/>
    <p:sldId id="289" r:id="rId29"/>
    <p:sldId id="290" r:id="rId30"/>
    <p:sldId id="288" r:id="rId31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35" autoAdjust="0"/>
  </p:normalViewPr>
  <p:slideViewPr>
    <p:cSldViewPr>
      <p:cViewPr varScale="1">
        <p:scale>
          <a:sx n="74" d="100"/>
          <a:sy n="74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F5C4-3451-459D-B9A7-530B44C4E329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E9DD-831E-4686-9F1A-3A80BAE1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9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280-2948-4369-B06C-DF9FA4EC70FD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8"/>
            <a:ext cx="548640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4AD1-A273-400F-90A2-76F866C1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DDH – malformed</a:t>
            </a:r>
            <a:r>
              <a:rPr lang="en-US" baseline="0" dirty="0" smtClean="0"/>
              <a:t> acetabulum – increased joint contact pressure, insufficient coverage femoral head</a:t>
            </a:r>
          </a:p>
          <a:p>
            <a:r>
              <a:rPr lang="en-US" baseline="0" dirty="0" smtClean="0"/>
              <a:t>complications – </a:t>
            </a:r>
            <a:r>
              <a:rPr lang="en-US" baseline="0" dirty="0" err="1" smtClean="0"/>
              <a:t>osteoarthritisi</a:t>
            </a:r>
            <a:endParaRPr lang="en-US" baseline="0" dirty="0" smtClean="0"/>
          </a:p>
          <a:p>
            <a:r>
              <a:rPr lang="en-US" baseline="0" dirty="0" smtClean="0"/>
              <a:t>younger women – joint reconstruction preferred to prosthetics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4AD1-A273-400F-90A2-76F866C13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Image-based registration currently used for IGRT.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 Room-mounted fixed gantry x-ray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4AD1-A273-400F-90A2-76F866C13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9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parajita" pitchFamily="34" charset="0"/>
                <a:cs typeface="Aparajit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5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6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5422-47BD-4990-B348-C03D7B20E46E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32AF-310C-4F17-A309-66D1C468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pandpelvis.com/patient_education/periace/page2.html" TargetMode="Externa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617028"/>
          </a:xfrm>
        </p:spPr>
        <p:txBody>
          <a:bodyPr>
            <a:noAutofit/>
          </a:bodyPr>
          <a:lstStyle/>
          <a:p>
            <a:r>
              <a:rPr lang="en-US" sz="4700" b="1" dirty="0" smtClean="0">
                <a:latin typeface="+mj-lt"/>
              </a:rPr>
              <a:t>Intraoperative Image-Based 2D/3D Registration</a:t>
            </a:r>
            <a:br>
              <a:rPr lang="en-US" sz="4700" b="1" dirty="0" smtClean="0">
                <a:latin typeface="+mj-lt"/>
              </a:rPr>
            </a:br>
            <a:endParaRPr lang="en-US" sz="47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038" y="2744986"/>
            <a:ext cx="2565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Paper Critique</a:t>
            </a:r>
            <a:endParaRPr lang="en-US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68144"/>
              </p:ext>
            </p:extLst>
          </p:nvPr>
        </p:nvGraphicFramePr>
        <p:xfrm>
          <a:off x="1143000" y="5212080"/>
          <a:ext cx="739436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971"/>
                <a:gridCol w="208280"/>
                <a:gridCol w="547511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Team Member: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Michael Van </a:t>
                      </a:r>
                      <a:r>
                        <a:rPr lang="en-US" dirty="0" err="1" smtClean="0"/>
                        <a:t>Maele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Mentors: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Mehran</a:t>
                      </a:r>
                      <a:r>
                        <a:rPr lang="en-US" baseline="0" dirty="0" smtClean="0"/>
                        <a:t> Armand, Dr. </a:t>
                      </a:r>
                      <a:r>
                        <a:rPr lang="en-US" baseline="0" dirty="0" err="1" smtClean="0"/>
                        <a:t>Yoshito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Otake</a:t>
                      </a:r>
                      <a:r>
                        <a:rPr lang="en-US" baseline="0" dirty="0" smtClean="0"/>
                        <a:t>, Ryan Murphy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Course: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Computer</a:t>
                      </a:r>
                      <a:r>
                        <a:rPr lang="en-US" baseline="0" dirty="0" smtClean="0"/>
                        <a:t> Integrated Surgery II (EN.600.646)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463344" y="3648670"/>
            <a:ext cx="2049151" cy="1107996"/>
            <a:chOff x="2847998" y="3781804"/>
            <a:chExt cx="2049151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2847998" y="3781804"/>
              <a:ext cx="2049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Jesse Hamilton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7016" y="4243469"/>
              <a:ext cx="1491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Group #3</a:t>
              </a:r>
            </a:p>
            <a:p>
              <a:pPr algn="ctr"/>
              <a:r>
                <a:rPr lang="en-US" dirty="0" smtClean="0"/>
                <a:t>April 24, 2012</a:t>
              </a:r>
              <a:endParaRPr lang="en-US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97030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999"/>
                <a:gridCol w="228600"/>
                <a:gridCol w="6096001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6154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(2) C-arm Pose Estimation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Identify 4 non-coplanar beads </a:t>
            </a:r>
            <a:r>
              <a:rPr lang="en-US" sz="2400" dirty="0" smtClean="0"/>
              <a:t>using morphological filtering &amp; thresholding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Estimate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object pose </a:t>
            </a:r>
            <a:r>
              <a:rPr lang="en-US" sz="2400" dirty="0" smtClean="0"/>
              <a:t>w.r.t. x-ray source using POSIT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Create </a:t>
            </a:r>
            <a:r>
              <a:rPr lang="en-US" sz="2400" dirty="0" smtClean="0">
                <a:solidFill>
                  <a:schemeClr val="accent2"/>
                </a:solidFill>
              </a:rPr>
              <a:t>projection of CAD model</a:t>
            </a:r>
            <a:r>
              <a:rPr lang="en-US" sz="2400" dirty="0" smtClean="0"/>
              <a:t> of FTRAC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Compare</a:t>
            </a:r>
            <a:r>
              <a:rPr lang="en-US" sz="2400" dirty="0" smtClean="0"/>
              <a:t> CAD projection &amp; x-ray image using mutual information</a:t>
            </a:r>
            <a:endParaRPr lang="en-US" sz="2400" dirty="0"/>
          </a:p>
          <a:p>
            <a:pPr marL="1257300" lvl="2" indent="-457200"/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40" y="4011"/>
            <a:ext cx="2965660" cy="2229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400800" y="350520"/>
            <a:ext cx="1143000" cy="33528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41103"/>
          <a:stretch/>
        </p:blipFill>
        <p:spPr bwMode="auto">
          <a:xfrm>
            <a:off x="5618747" y="2400300"/>
            <a:ext cx="3541295" cy="2476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17" y="4424112"/>
            <a:ext cx="2181225" cy="2409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90500" y="6096000"/>
            <a:ext cx="697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Optimize steps 1-4 with Downhill Simplex Algorithm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5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(3) Image Pre-processing</a:t>
            </a:r>
            <a:endParaRPr lang="en-US" dirty="0"/>
          </a:p>
          <a:p>
            <a:r>
              <a:rPr lang="en-US" sz="2400" dirty="0" smtClean="0"/>
              <a:t>Pre-op CT</a:t>
            </a:r>
          </a:p>
          <a:p>
            <a:pPr lvl="1"/>
            <a:r>
              <a:rPr lang="en-US" sz="2000" dirty="0" smtClean="0"/>
              <a:t>Convert Hounsfield Units to linear attenuation coefficient</a:t>
            </a:r>
          </a:p>
          <a:p>
            <a:r>
              <a:rPr lang="en-US" sz="2400" dirty="0" smtClean="0"/>
              <a:t>Intra-op x-ray images</a:t>
            </a:r>
          </a:p>
          <a:p>
            <a:pPr lvl="1"/>
            <a:r>
              <a:rPr lang="en-US" sz="2000" dirty="0" smtClean="0"/>
              <a:t>Compute line integral of linear attenuation coefficient</a:t>
            </a:r>
            <a:endParaRPr lang="en-US" sz="2000" dirty="0"/>
          </a:p>
          <a:p>
            <a:pPr marL="1257300" lvl="2" indent="-457200"/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40" y="4011"/>
            <a:ext cx="2965660" cy="2229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400800" y="807720"/>
            <a:ext cx="1143000" cy="18288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45720"/>
            <a:ext cx="1066800" cy="18288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40386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(4) Initialization</a:t>
            </a:r>
          </a:p>
          <a:p>
            <a:r>
              <a:rPr lang="en-US" sz="2400" dirty="0" smtClean="0"/>
              <a:t>Create initial guess of relative pose between x-ray images and CT volume</a:t>
            </a:r>
          </a:p>
          <a:p>
            <a:pPr lvl="1"/>
            <a:r>
              <a:rPr lang="en-US" sz="2000" dirty="0" smtClean="0"/>
              <a:t>Estimated from surgical protocol and configuration of C-arm</a:t>
            </a:r>
          </a:p>
        </p:txBody>
      </p:sp>
    </p:spTree>
    <p:extLst>
      <p:ext uri="{BB962C8B-B14F-4D97-AF65-F5344CB8AC3E}">
        <p14:creationId xmlns:p14="http://schemas.microsoft.com/office/powerpoint/2010/main" val="19013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(5) DRR Generation</a:t>
            </a: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Investigated two algorithms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Ray tracing with tri-linear interpolation: </a:t>
            </a:r>
            <a:r>
              <a:rPr lang="en-US" sz="2000" dirty="0" smtClean="0"/>
              <a:t>fast, less accurate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err="1" smtClean="0"/>
              <a:t>Siddon’s</a:t>
            </a:r>
            <a:r>
              <a:rPr lang="en-US" sz="2400" dirty="0" smtClean="0"/>
              <a:t> ray-casting method: </a:t>
            </a:r>
            <a:r>
              <a:rPr lang="en-US" sz="2000" dirty="0" smtClean="0"/>
              <a:t>computation-intensive, more accurate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40" y="4011"/>
            <a:ext cx="2965660" cy="2229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620000" y="533400"/>
            <a:ext cx="1066800" cy="18288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398"/>
            <a:ext cx="6696075" cy="3152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08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(6) Similarity Measurement</a:t>
            </a: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Investigated three objective functions</a:t>
            </a:r>
          </a:p>
          <a:p>
            <a:r>
              <a:rPr lang="en-US" sz="2400" dirty="0" smtClean="0"/>
              <a:t>Mutual information (MI)</a:t>
            </a:r>
          </a:p>
          <a:p>
            <a:r>
              <a:rPr lang="en-US" sz="2400" dirty="0" smtClean="0"/>
              <a:t>Normalized mutual information (NMI)</a:t>
            </a:r>
          </a:p>
          <a:p>
            <a:r>
              <a:rPr lang="en-US" sz="2400" dirty="0" smtClean="0">
                <a:solidFill>
                  <a:schemeClr val="accent4"/>
                </a:solidFill>
              </a:rPr>
              <a:t>Gradient information (GI)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40" y="4011"/>
            <a:ext cx="2965660" cy="2229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127770" y="1027496"/>
            <a:ext cx="949430" cy="344103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11560" b="19341"/>
          <a:stretch/>
        </p:blipFill>
        <p:spPr bwMode="auto">
          <a:xfrm>
            <a:off x="4186988" y="3581400"/>
            <a:ext cx="4957011" cy="31883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2" y="3505200"/>
            <a:ext cx="4971988" cy="5858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28600" y="4953000"/>
            <a:ext cx="358140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Taking minimum eliminates effects of objects present in one image but not the other.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67525" y="3886200"/>
            <a:ext cx="3797968" cy="10668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(7) Optimization</a:t>
            </a:r>
          </a:p>
          <a:p>
            <a:pPr marL="0" indent="0">
              <a:buNone/>
            </a:pPr>
            <a:r>
              <a:rPr lang="en-US" sz="2400" dirty="0" smtClean="0"/>
              <a:t>Investigated two non-gradient 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Simplex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Stochastic search algorithm (CMA-ES)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40" y="4011"/>
            <a:ext cx="2965660" cy="2229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Flowchart: Decision 6"/>
          <p:cNvSpPr/>
          <p:nvPr/>
        </p:nvSpPr>
        <p:spPr>
          <a:xfrm>
            <a:off x="6705600" y="1371600"/>
            <a:ext cx="1752600" cy="356937"/>
          </a:xfrm>
          <a:prstGeom prst="flowChartDecision">
            <a:avLst/>
          </a:prstGeom>
          <a:solidFill>
            <a:schemeClr val="accent2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71737"/>
            <a:ext cx="4333875" cy="2200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1524000" y="4010072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Also used a coarse-to-fine </a:t>
            </a:r>
            <a:r>
              <a:rPr lang="en-US" sz="2400" dirty="0" err="1"/>
              <a:t>multiresolution</a:t>
            </a:r>
            <a:r>
              <a:rPr lang="en-US" sz="2400" dirty="0"/>
              <a:t> strategy</a:t>
            </a:r>
          </a:p>
        </p:txBody>
      </p:sp>
    </p:spTree>
    <p:extLst>
      <p:ext uri="{BB962C8B-B14F-4D97-AF65-F5344CB8AC3E}">
        <p14:creationId xmlns:p14="http://schemas.microsoft.com/office/powerpoint/2010/main" val="24767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Performed series of experiments with increasing complexity</a:t>
            </a:r>
          </a:p>
          <a:p>
            <a:r>
              <a:rPr lang="en-US" dirty="0" smtClean="0"/>
              <a:t>Evaluation method</a:t>
            </a:r>
          </a:p>
          <a:p>
            <a:pPr lvl="1"/>
            <a:r>
              <a:rPr lang="en-US" dirty="0" smtClean="0"/>
              <a:t>100 registration trials with randomly selected initial guesses</a:t>
            </a:r>
          </a:p>
          <a:p>
            <a:pPr lvl="2"/>
            <a:r>
              <a:rPr lang="en-US" dirty="0" smtClean="0"/>
              <a:t>Initial mean target registration error (</a:t>
            </a:r>
            <a:r>
              <a:rPr lang="en-US" dirty="0" err="1" smtClean="0"/>
              <a:t>mTRE</a:t>
            </a:r>
            <a:r>
              <a:rPr lang="en-US" dirty="0" smtClean="0"/>
              <a:t>) from 	         0-10 mm in 1 mm intervals</a:t>
            </a:r>
          </a:p>
          <a:p>
            <a:pPr lvl="1"/>
            <a:r>
              <a:rPr lang="en-US" dirty="0" smtClean="0"/>
              <a:t>4 Criteria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5147465"/>
            <a:ext cx="1981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5049724"/>
            <a:ext cx="8763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mTRE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029200"/>
            <a:ext cx="29718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uccess rate </a:t>
            </a:r>
          </a:p>
          <a:p>
            <a:pPr algn="ctr"/>
            <a:r>
              <a:rPr lang="en-US" sz="2000" dirty="0" smtClean="0"/>
              <a:t>(final </a:t>
            </a:r>
            <a:r>
              <a:rPr lang="en-US" sz="2000" dirty="0" err="1" smtClean="0"/>
              <a:t>mTRE</a:t>
            </a:r>
            <a:r>
              <a:rPr lang="en-US" sz="2000" dirty="0" smtClean="0"/>
              <a:t> &lt; 2.5 mm)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00" y="6327974"/>
            <a:ext cx="17526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# function calls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6319010"/>
            <a:ext cx="22098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omputation times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00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Purpose</a:t>
            </a:r>
            <a:r>
              <a:rPr lang="en-US" sz="2200" dirty="0" smtClean="0"/>
              <a:t>: to validate proposed registration framework with published data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232" y="4267200"/>
                <a:ext cx="7848600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Technical Details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Tri-linear interpolation, step length = 1.5 mm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GI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CMA-ES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err="1" smtClean="0"/>
                  <a:t>Multiresolution</a:t>
                </a:r>
                <a:r>
                  <a:rPr lang="en-US" sz="2200" dirty="0" smtClean="0"/>
                  <a:t> off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Success threshold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  </m:t>
                    </m:r>
                    <m:r>
                      <a:rPr lang="en-US" sz="2200" b="0" i="1" smtClean="0">
                        <a:latin typeface="Cambria Math"/>
                      </a:rPr>
                      <m:t>𝑚𝑇𝑅𝐸</m:t>
                    </m:r>
                    <m:r>
                      <a:rPr lang="en-US" sz="2200" b="0" i="1" smtClean="0">
                        <a:latin typeface="Cambria Math"/>
                      </a:rPr>
                      <m:t>≤5 </m:t>
                    </m:r>
                    <m:r>
                      <a:rPr lang="en-US" sz="2200" b="0" i="1" smtClean="0">
                        <a:latin typeface="Cambria Math"/>
                      </a:rPr>
                      <m:t>𝑚𝑚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32" y="4267200"/>
                <a:ext cx="7848600" cy="2154436"/>
              </a:xfrm>
              <a:prstGeom prst="rect">
                <a:avLst/>
              </a:prstGeom>
              <a:blipFill rotWithShape="1">
                <a:blip r:embed="rId2"/>
                <a:stretch>
                  <a:fillRect l="-1243" t="-2266" b="-4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90144" y="1828800"/>
            <a:ext cx="8449056" cy="2209800"/>
            <a:chOff x="390144" y="1828800"/>
            <a:chExt cx="8449056" cy="2209800"/>
          </a:xfrm>
        </p:grpSpPr>
        <p:grpSp>
          <p:nvGrpSpPr>
            <p:cNvPr id="4" name="Group 3"/>
            <p:cNvGrpSpPr/>
            <p:nvPr/>
          </p:nvGrpSpPr>
          <p:grpSpPr>
            <a:xfrm>
              <a:off x="390144" y="1828800"/>
              <a:ext cx="8449056" cy="2209800"/>
              <a:chOff x="363324" y="1600200"/>
              <a:chExt cx="8449056" cy="2209800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05" y="1600200"/>
                <a:ext cx="8448675" cy="81915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324" y="2414568"/>
                <a:ext cx="8449056" cy="139543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7" name="Rectangle 6"/>
            <p:cNvSpPr/>
            <p:nvPr/>
          </p:nvSpPr>
          <p:spPr>
            <a:xfrm>
              <a:off x="390144" y="2647950"/>
              <a:ext cx="905256" cy="1390650"/>
            </a:xfrm>
            <a:prstGeom prst="rect">
              <a:avLst/>
            </a:prstGeom>
            <a:solidFill>
              <a:schemeClr val="accent2">
                <a:alpha val="47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5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53440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n-US" sz="2200" b="1" u="sng" dirty="0" smtClean="0"/>
              <a:t>Purpose</a:t>
            </a:r>
            <a:r>
              <a:rPr lang="en-US" sz="2200" dirty="0" smtClean="0"/>
              <a:t>: to evaluate proposed registration framework with ideal data set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No noise from soft tissue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No pose estimation error, calibration error, or fiducial movement</a:t>
            </a:r>
            <a:endParaRPr lang="en-US" sz="22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2667000"/>
            <a:ext cx="8458200" cy="2286000"/>
            <a:chOff x="533400" y="2667000"/>
            <a:chExt cx="8458200" cy="2286000"/>
          </a:xfrm>
        </p:grpSpPr>
        <p:grpSp>
          <p:nvGrpSpPr>
            <p:cNvPr id="3" name="Group 2"/>
            <p:cNvGrpSpPr/>
            <p:nvPr/>
          </p:nvGrpSpPr>
          <p:grpSpPr>
            <a:xfrm>
              <a:off x="542544" y="2667000"/>
              <a:ext cx="8449056" cy="2286000"/>
              <a:chOff x="390144" y="1828800"/>
              <a:chExt cx="8449056" cy="2286000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" y="1828800"/>
                <a:ext cx="8448675" cy="81915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144" y="2659370"/>
                <a:ext cx="8449056" cy="145543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10" name="Rectangle 9"/>
            <p:cNvSpPr/>
            <p:nvPr/>
          </p:nvSpPr>
          <p:spPr>
            <a:xfrm>
              <a:off x="533400" y="3529960"/>
              <a:ext cx="905256" cy="1390650"/>
            </a:xfrm>
            <a:prstGeom prst="rect">
              <a:avLst/>
            </a:prstGeom>
            <a:solidFill>
              <a:schemeClr val="accent2">
                <a:alpha val="47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5257800"/>
            <a:ext cx="81534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Acquired 200 x-ray projections over 180° using CBCT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Selected 1-4 evenly spaced images to test registration accuracy</a:t>
            </a:r>
          </a:p>
        </p:txBody>
      </p:sp>
    </p:spTree>
    <p:extLst>
      <p:ext uri="{BB962C8B-B14F-4D97-AF65-F5344CB8AC3E}">
        <p14:creationId xmlns:p14="http://schemas.microsoft.com/office/powerpoint/2010/main" val="24446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534400" cy="85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n-US" sz="2200" b="1" u="sng" dirty="0" smtClean="0"/>
              <a:t>Purpose</a:t>
            </a:r>
            <a:r>
              <a:rPr lang="en-US" sz="2200" dirty="0" smtClean="0"/>
              <a:t>: to evaluate registration accuracy in cadaver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No pose estimation error, calibration error, or fiducial movement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09800"/>
            <a:ext cx="8448675" cy="8191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61211" y="4648200"/>
            <a:ext cx="81534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Acquired 400 x-ray projections over 180° using CBCT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Selected 1-4 images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200" dirty="0" smtClean="0"/>
              <a:t>Analyzed how registration accuracy influenced by</a:t>
            </a:r>
            <a:endParaRPr lang="en-US" sz="2200" dirty="0"/>
          </a:p>
          <a:p>
            <a:pPr marL="914400" lvl="1" indent="-457200">
              <a:spcAft>
                <a:spcPts val="400"/>
              </a:spcAft>
              <a:buFont typeface="+mj-lt"/>
              <a:buAutoNum type="arabicPeriod"/>
            </a:pPr>
            <a:r>
              <a:rPr lang="en-US" sz="2200" dirty="0" smtClean="0"/>
              <a:t>Number of images</a:t>
            </a:r>
          </a:p>
          <a:p>
            <a:pPr marL="914400" lvl="1" indent="-457200">
              <a:spcAft>
                <a:spcPts val="400"/>
              </a:spcAft>
              <a:buFont typeface="+mj-lt"/>
              <a:buAutoNum type="arabicPeriod"/>
            </a:pPr>
            <a:r>
              <a:rPr lang="en-US" sz="2200" dirty="0" smtClean="0"/>
              <a:t>Range of view angles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970154"/>
            <a:ext cx="8449056" cy="14685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381000" y="3028950"/>
            <a:ext cx="905256" cy="1390650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n-US" sz="2200" b="1" u="sng" dirty="0" smtClean="0"/>
              <a:t>Purpose</a:t>
            </a:r>
            <a:r>
              <a:rPr lang="en-US" sz="2200" dirty="0" smtClean="0"/>
              <a:t>: to evaluate registration accuracy in a more realistic clinical setting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6237" y="1752600"/>
            <a:ext cx="8449427" cy="2286000"/>
            <a:chOff x="376237" y="1828800"/>
            <a:chExt cx="8449427" cy="2286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89" y="1828800"/>
              <a:ext cx="8448675" cy="8191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7" y="2676255"/>
              <a:ext cx="8449056" cy="14385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376989" y="2724150"/>
              <a:ext cx="905256" cy="1390650"/>
            </a:xfrm>
            <a:prstGeom prst="rect">
              <a:avLst/>
            </a:prstGeom>
            <a:solidFill>
              <a:schemeClr val="accent2">
                <a:alpha val="47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6989" y="4191000"/>
            <a:ext cx="8233611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Calibrated C-arm one time preoperatively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Sources of error</a:t>
            </a:r>
          </a:p>
          <a:p>
            <a:pPr marL="800100" lvl="1" indent="-342900">
              <a:buFont typeface="Calibri" pitchFamily="34" charset="0"/>
              <a:buChar char="—"/>
            </a:pPr>
            <a:r>
              <a:rPr lang="en-US" sz="2400" dirty="0" smtClean="0"/>
              <a:t>Image distortion from XRII</a:t>
            </a:r>
          </a:p>
          <a:p>
            <a:pPr marL="800100" lvl="1" indent="-342900">
              <a:buFont typeface="Calibri" pitchFamily="34" charset="0"/>
              <a:buChar char="—"/>
            </a:pPr>
            <a:r>
              <a:rPr lang="en-US" sz="2400" dirty="0" smtClean="0"/>
              <a:t>Geometric calibration error from fiducial-based pose estimation</a:t>
            </a:r>
          </a:p>
          <a:p>
            <a:pPr marL="800100" lvl="1" indent="-342900">
              <a:buFont typeface="Calibri" pitchFamily="34" charset="0"/>
              <a:buChar char="—"/>
            </a:pPr>
            <a:r>
              <a:rPr lang="en-US" sz="2400" dirty="0" smtClean="0"/>
              <a:t>Pose-dependent changes of intrinsic C-arm parameters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498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Current 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/>
              <a:t>Periacetabular osteotomy (PAO) to correct developmental dysplasia of the hip (DDH) navigated by an optical tracker.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76800" y="2952132"/>
            <a:ext cx="3616489" cy="3096451"/>
            <a:chOff x="2763756" y="2952132"/>
            <a:chExt cx="3616489" cy="309645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756" y="2952132"/>
              <a:ext cx="3616489" cy="2685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267401" y="5771584"/>
              <a:ext cx="1761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Courtesy of Ryan Murphy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7401" y="5486400"/>
              <a:ext cx="2625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tracker PAO setup.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" y="33715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Polaris camera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Dynamic </a:t>
            </a:r>
            <a:r>
              <a:rPr lang="en-US" sz="2400" dirty="0" smtClean="0"/>
              <a:t>rigid </a:t>
            </a:r>
            <a:r>
              <a:rPr lang="en-US" sz="2400" dirty="0"/>
              <a:t>b</a:t>
            </a:r>
            <a:r>
              <a:rPr lang="en-US" sz="2400" dirty="0" smtClean="0"/>
              <a:t>odies (x3)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Point-based registration.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8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Experiment 1</a:t>
            </a:r>
            <a:r>
              <a:rPr lang="en-US" dirty="0" smtClean="0"/>
              <a:t> (gold standard data set)</a:t>
            </a:r>
          </a:p>
          <a:p>
            <a:r>
              <a:rPr lang="en-US" sz="2400" dirty="0" smtClean="0"/>
              <a:t>Lower mean and </a:t>
            </a:r>
            <a:r>
              <a:rPr lang="en-US" sz="2400" dirty="0" err="1" smtClean="0"/>
              <a:t>stdev</a:t>
            </a:r>
            <a:r>
              <a:rPr lang="en-US" sz="2400" dirty="0" smtClean="0"/>
              <a:t> </a:t>
            </a:r>
            <a:r>
              <a:rPr lang="en-US" sz="2400" dirty="0" err="1" smtClean="0"/>
              <a:t>mTRE</a:t>
            </a:r>
            <a:r>
              <a:rPr lang="en-US" sz="2400" dirty="0" smtClean="0"/>
              <a:t> than literature values</a:t>
            </a:r>
          </a:p>
          <a:p>
            <a:r>
              <a:rPr lang="en-US" sz="2400" dirty="0" smtClean="0"/>
              <a:t>Faster</a:t>
            </a:r>
          </a:p>
          <a:p>
            <a:r>
              <a:rPr lang="en-US" sz="2400" dirty="0" smtClean="0"/>
              <a:t>GI more robust than MI to soft tissue deformation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838074"/>
            <a:ext cx="4467225" cy="2200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223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2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57150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Experiment 3</a:t>
            </a:r>
            <a:r>
              <a:rPr lang="en-US" dirty="0" smtClean="0"/>
              <a:t> (cadaver, CBCT)</a:t>
            </a:r>
          </a:p>
          <a:p>
            <a:r>
              <a:rPr lang="en-US" sz="2200" dirty="0" smtClean="0"/>
              <a:t>100% of trials failed when using 1 image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362325" cy="152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4" name="Group 3"/>
          <p:cNvGrpSpPr/>
          <p:nvPr/>
        </p:nvGrpSpPr>
        <p:grpSpPr>
          <a:xfrm>
            <a:off x="5848350" y="3276600"/>
            <a:ext cx="3219450" cy="1600200"/>
            <a:chOff x="5715000" y="3276600"/>
            <a:chExt cx="3219450" cy="160020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352800"/>
              <a:ext cx="595563" cy="150876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3276600"/>
              <a:ext cx="2647950" cy="1600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295400"/>
            <a:ext cx="5715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smtClean="0"/>
              <a:t>Experiment 2</a:t>
            </a:r>
            <a:r>
              <a:rPr lang="en-US" smtClean="0"/>
              <a:t> (plastic phantom)</a:t>
            </a:r>
          </a:p>
          <a:p>
            <a:r>
              <a:rPr lang="en-US" sz="2200" smtClean="0"/>
              <a:t>31% of trials failed when using 1 image</a:t>
            </a:r>
          </a:p>
          <a:p>
            <a:r>
              <a:rPr lang="en-US" sz="2200" smtClean="0"/>
              <a:t>100% success when using at least 2 images</a:t>
            </a:r>
            <a:endParaRPr lang="en-US" sz="2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791200" y="5257800"/>
            <a:ext cx="3267075" cy="1476375"/>
            <a:chOff x="5876925" y="5257800"/>
            <a:chExt cx="3267075" cy="1476375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0" y="5257800"/>
              <a:ext cx="2705100" cy="147637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925" y="5257800"/>
              <a:ext cx="600075" cy="1447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5105400"/>
            <a:ext cx="5715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Experiment 4</a:t>
            </a:r>
            <a:r>
              <a:rPr lang="en-US" dirty="0" smtClean="0"/>
              <a:t> (cadaver, C-arm)</a:t>
            </a:r>
          </a:p>
          <a:p>
            <a:r>
              <a:rPr lang="en-US" sz="2200" dirty="0" smtClean="0"/>
              <a:t>100% of trials failed when using 1 image</a:t>
            </a:r>
          </a:p>
          <a:p>
            <a:r>
              <a:rPr lang="en-US" sz="2200" dirty="0" smtClean="0"/>
              <a:t>Error when using 2 images twice as large as Experiment 3</a:t>
            </a:r>
          </a:p>
        </p:txBody>
      </p:sp>
    </p:spTree>
    <p:extLst>
      <p:ext uri="{BB962C8B-B14F-4D97-AF65-F5344CB8AC3E}">
        <p14:creationId xmlns:p14="http://schemas.microsoft.com/office/powerpoint/2010/main" val="16291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0675" y="88231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3434" b="27820"/>
          <a:stretch/>
        </p:blipFill>
        <p:spPr bwMode="auto">
          <a:xfrm>
            <a:off x="4455695" y="3886200"/>
            <a:ext cx="4535905" cy="21656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24326" y="2189581"/>
            <a:ext cx="40386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Better accuracy as step size for </a:t>
            </a:r>
            <a:r>
              <a:rPr lang="en-US" sz="2400" dirty="0" err="1" smtClean="0">
                <a:sym typeface="Wingdings" pitchFamily="2" charset="2"/>
              </a:rPr>
              <a:t>trilinear</a:t>
            </a:r>
            <a:r>
              <a:rPr lang="en-US" sz="2400" dirty="0" smtClean="0">
                <a:sym typeface="Wingdings" pitchFamily="2" charset="2"/>
              </a:rPr>
              <a:t> interpolation decreases</a:t>
            </a:r>
          </a:p>
          <a:p>
            <a:pPr marL="342900" indent="-3429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For step lengths greater than 1.5 mm</a:t>
            </a:r>
          </a:p>
          <a:p>
            <a:pPr marL="800100" lvl="1" indent="-342900">
              <a:spcAft>
                <a:spcPts val="900"/>
              </a:spcAft>
              <a:buFont typeface="Calibri" pitchFamily="34" charset="0"/>
              <a:buChar char="—"/>
            </a:pPr>
            <a:r>
              <a:rPr lang="en-US" sz="2400" dirty="0" smtClean="0">
                <a:sym typeface="Wingdings" pitchFamily="2" charset="2"/>
              </a:rPr>
              <a:t>Computation time plateaus</a:t>
            </a:r>
          </a:p>
          <a:p>
            <a:pPr marL="800100" lvl="1" indent="-342900">
              <a:spcAft>
                <a:spcPts val="900"/>
              </a:spcAft>
              <a:buFont typeface="Calibri" pitchFamily="34" charset="0"/>
              <a:buChar char="—"/>
            </a:pPr>
            <a:r>
              <a:rPr lang="en-US" sz="2400" dirty="0" smtClean="0">
                <a:sym typeface="Wingdings" pitchFamily="2" charset="2"/>
              </a:rPr>
              <a:t>Image quality decreases</a:t>
            </a:r>
            <a:endParaRPr lang="en-US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" b="19069"/>
          <a:stretch/>
        </p:blipFill>
        <p:spPr bwMode="auto">
          <a:xfrm>
            <a:off x="4088230" y="110983"/>
            <a:ext cx="4903370" cy="30603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982451" y="3002071"/>
            <a:ext cx="171374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Step length (mm)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80046" y="1628993"/>
            <a:ext cx="2858754" cy="33855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Mean DRR Rendering Time (</a:t>
            </a:r>
            <a:r>
              <a:rPr lang="en-US" sz="1600" dirty="0" err="1" smtClean="0"/>
              <a:t>ms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27420" y="1478071"/>
            <a:ext cx="3230980" cy="33855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Mean Absolute Difference (intensity)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66555" y="1295400"/>
            <a:ext cx="3319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u="sng" dirty="0"/>
              <a:t>Comparison of DRR Generation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31421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505" y="1143000"/>
            <a:ext cx="4684295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Comparison of Similarity Measures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1676400"/>
            <a:ext cx="8555265" cy="37902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57200" y="5603478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Exp</a:t>
            </a:r>
            <a:r>
              <a:rPr lang="en-US" b="1" dirty="0" smtClean="0"/>
              <a:t> 2 (plastic phantom): </a:t>
            </a:r>
            <a:r>
              <a:rPr lang="en-US" dirty="0" smtClean="0"/>
              <a:t>smooth landscape, distinct local maxima</a:t>
            </a:r>
          </a:p>
          <a:p>
            <a:pPr>
              <a:spcAft>
                <a:spcPts val="1200"/>
              </a:spcAft>
            </a:pPr>
            <a:r>
              <a:rPr lang="en-US" b="1" dirty="0" err="1" smtClean="0"/>
              <a:t>Exp</a:t>
            </a:r>
            <a:r>
              <a:rPr lang="en-US" b="1" dirty="0" smtClean="0"/>
              <a:t> 3-4 (cadaver):</a:t>
            </a:r>
            <a:r>
              <a:rPr lang="en-US" dirty="0" smtClean="0"/>
              <a:t> rugged landscape due to noise from soft tissue</a:t>
            </a:r>
          </a:p>
          <a:p>
            <a:r>
              <a:rPr lang="en-US" dirty="0" smtClean="0"/>
              <a:t>Gradient information has lowest </a:t>
            </a:r>
            <a:r>
              <a:rPr lang="en-US" dirty="0" err="1" smtClean="0"/>
              <a:t>mTRE</a:t>
            </a:r>
            <a:r>
              <a:rPr lang="en-US" dirty="0" smtClean="0"/>
              <a:t> for cadaver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895" y="1219200"/>
            <a:ext cx="6593305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Effect of Coarse-to-Fine </a:t>
            </a:r>
            <a:r>
              <a:rPr lang="en-US" sz="2400" b="1" u="sng" dirty="0" err="1" smtClean="0"/>
              <a:t>Multiresolution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Strategy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15200" cy="3918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81000" y="5943600"/>
            <a:ext cx="8686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Multilevel optimization may enlarge errors in low-resolution stages when using a conventional C-arm with XRII.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43600" y="5029200"/>
            <a:ext cx="152400" cy="10708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Personal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ym typeface="Wingdings" pitchFamily="2" charset="2"/>
              </a:rPr>
              <a:t>Strengths</a:t>
            </a:r>
            <a:r>
              <a:rPr lang="en-US" b="1" dirty="0" smtClean="0">
                <a:sym typeface="Wingdings" pitchFamily="2" charset="2"/>
              </a:rPr>
              <a:t> </a:t>
            </a:r>
            <a:endParaRPr lang="en-US" b="1" dirty="0" smtClean="0"/>
          </a:p>
          <a:p>
            <a:r>
              <a:rPr lang="en-US" sz="2400" dirty="0" smtClean="0"/>
              <a:t>High-level view of registration workflow was conveyed effectively</a:t>
            </a:r>
          </a:p>
          <a:p>
            <a:r>
              <a:rPr lang="en-US" sz="2400" dirty="0" smtClean="0"/>
              <a:t>Purpose of each experiment was clearly stated</a:t>
            </a:r>
          </a:p>
          <a:p>
            <a:r>
              <a:rPr lang="en-US" sz="2400" dirty="0" smtClean="0"/>
              <a:t>Each experiment tested the framework in progressively challenging settings</a:t>
            </a:r>
          </a:p>
          <a:p>
            <a:r>
              <a:rPr lang="en-US" sz="2400" dirty="0" smtClean="0"/>
              <a:t>Abundance of clear figures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377" y="42672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>
                <a:sym typeface="Wingdings" pitchFamily="2" charset="2"/>
              </a:rPr>
              <a:t>Weaknesses </a:t>
            </a:r>
            <a:r>
              <a:rPr lang="en-US" b="1" dirty="0" smtClean="0">
                <a:sym typeface="Wingdings" pitchFamily="2" charset="2"/>
              </a:rPr>
              <a:t></a:t>
            </a:r>
            <a:endParaRPr lang="en-US" b="1" dirty="0" smtClean="0"/>
          </a:p>
          <a:p>
            <a:r>
              <a:rPr lang="en-US" sz="2400" dirty="0" smtClean="0"/>
              <a:t>Some technical details could have been described more in-depth</a:t>
            </a:r>
          </a:p>
          <a:p>
            <a:pPr lvl="1"/>
            <a:r>
              <a:rPr lang="en-US" sz="2000" dirty="0" smtClean="0"/>
              <a:t>Choice of initial pose (step #4 in registration workflow)</a:t>
            </a:r>
          </a:p>
          <a:p>
            <a:pPr lvl="1"/>
            <a:r>
              <a:rPr lang="en-US" sz="2000" dirty="0" smtClean="0"/>
              <a:t>C-arm pose estimation (step #2 in registration workflow)</a:t>
            </a:r>
          </a:p>
          <a:p>
            <a:r>
              <a:rPr lang="en-US" sz="2400" dirty="0" smtClean="0"/>
              <a:t>Possible error in ground truth registration in Experiment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Optimize the fiducial design</a:t>
            </a:r>
          </a:p>
          <a:p>
            <a:pPr lvl="1"/>
            <a:r>
              <a:rPr lang="en-US" dirty="0" smtClean="0"/>
              <a:t>Reduce size/weight</a:t>
            </a:r>
          </a:p>
          <a:p>
            <a:pPr lvl="1"/>
            <a:r>
              <a:rPr lang="en-US" dirty="0" smtClean="0"/>
              <a:t>Looser or less invasive method of attachment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Our project uses non-rigid FTRAC attachment</a:t>
            </a:r>
          </a:p>
          <a:p>
            <a:r>
              <a:rPr lang="en-US" dirty="0" smtClean="0"/>
              <a:t>Investigate how to merge similarity measures for each pair of images into one objective function for multiple images</a:t>
            </a:r>
          </a:p>
          <a:p>
            <a:pPr lvl="1"/>
            <a:r>
              <a:rPr lang="en-US" dirty="0" smtClean="0"/>
              <a:t>Numerical sum</a:t>
            </a:r>
          </a:p>
          <a:p>
            <a:pPr lvl="1"/>
            <a:r>
              <a:rPr lang="en-US" dirty="0" smtClean="0"/>
              <a:t>Composite approach</a:t>
            </a:r>
          </a:p>
          <a:p>
            <a:pPr lvl="1"/>
            <a:r>
              <a:rPr lang="en-US" dirty="0" smtClean="0"/>
              <a:t>Alternating approach</a:t>
            </a:r>
          </a:p>
          <a:p>
            <a:r>
              <a:rPr lang="en-US" dirty="0" smtClean="0"/>
              <a:t>Repeat Experiment 4</a:t>
            </a:r>
          </a:p>
        </p:txBody>
      </p:sp>
    </p:spTree>
    <p:extLst>
      <p:ext uri="{BB962C8B-B14F-4D97-AF65-F5344CB8AC3E}">
        <p14:creationId xmlns:p14="http://schemas.microsoft.com/office/powerpoint/2010/main" val="39227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clinically feasible framework for intraoperative 2D/3D registration using</a:t>
            </a:r>
          </a:p>
          <a:p>
            <a:pPr lvl="1"/>
            <a:r>
              <a:rPr lang="en-US" dirty="0" smtClean="0"/>
              <a:t>Preoperative CT model</a:t>
            </a:r>
          </a:p>
          <a:p>
            <a:pPr lvl="1"/>
            <a:r>
              <a:rPr lang="en-US" dirty="0" smtClean="0"/>
              <a:t>2 intraoperative x-rays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Quick (15 sec registration)</a:t>
            </a:r>
          </a:p>
          <a:p>
            <a:pPr lvl="1"/>
            <a:r>
              <a:rPr lang="en-US" dirty="0" smtClean="0"/>
              <a:t>Reasonably accurate/robust</a:t>
            </a:r>
          </a:p>
          <a:p>
            <a:pPr lvl="1"/>
            <a:r>
              <a:rPr lang="en-US" dirty="0" smtClean="0"/>
              <a:t>Automated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22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2"/>
          <a:stretch/>
        </p:blipFill>
        <p:spPr bwMode="auto">
          <a:xfrm>
            <a:off x="1367589" y="1295400"/>
            <a:ext cx="6791325" cy="40025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81000" y="5486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several projection images, compute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Relative pose between each image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Relative pose between images and patient anatomy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Current 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/>
              <a:t>The Biomechanical Guidance System (BGS) utilizes angle and contact pressure to estimate the optimal fragment realignment 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Overview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107497" y="2895600"/>
            <a:ext cx="3661723" cy="2924383"/>
            <a:chOff x="2741139" y="2895600"/>
            <a:chExt cx="3661723" cy="292438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139" y="2895600"/>
              <a:ext cx="3661723" cy="248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37990" y="5542984"/>
              <a:ext cx="1761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Courtesy of Ryan Murphy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37990" y="5257800"/>
              <a:ext cx="3068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3D model of hip and fragment.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76717" y="3112167"/>
            <a:ext cx="2159786" cy="2667365"/>
            <a:chOff x="6341183" y="3176367"/>
            <a:chExt cx="2159786" cy="2667365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6341183" y="3176367"/>
              <a:ext cx="2159786" cy="2236881"/>
              <a:chOff x="6071617" y="3986785"/>
              <a:chExt cx="2613342" cy="2706626"/>
            </a:xfrm>
          </p:grpSpPr>
          <p:pic>
            <p:nvPicPr>
              <p:cNvPr id="28" name="Picture 2" descr="http://www.hipandpelvis.com/images/pated/periace/illustration7.gif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86016" y="4800602"/>
                <a:ext cx="1698943" cy="1892809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www.hipandpelvis.com/images/pated/periace/illustration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071617" y="3986785"/>
                <a:ext cx="1232761" cy="13716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Bent Arrow 26"/>
              <p:cNvSpPr/>
              <p:nvPr/>
            </p:nvSpPr>
            <p:spPr>
              <a:xfrm rot="5400000">
                <a:off x="7488603" y="4274266"/>
                <a:ext cx="660400" cy="849471"/>
              </a:xfrm>
              <a:prstGeom prst="ben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466695" y="5474400"/>
              <a:ext cx="1726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PAO procedure.</a:t>
              </a:r>
              <a:r>
                <a:rPr lang="en-US" baseline="30000" dirty="0" smtClean="0"/>
                <a:t>*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5919851"/>
            <a:ext cx="4604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*</a:t>
            </a:r>
            <a:r>
              <a:rPr lang="en-US" sz="1200" dirty="0">
                <a:hlinkClick r:id="rId5"/>
              </a:rPr>
              <a:t>http://www.hipandpelvis.com/patient_education/periace/page2.html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4236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5791200" cy="2971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905000" y="1836003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Computation time increased linearly with number of x-ray images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73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Our goal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/>
              <a:t>We want to replace optical tracker navigation with X-ray navigation.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3291840" cy="244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4640" y="5383365"/>
            <a:ext cx="202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C-arm fluoroscopy.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127500" y="3919028"/>
            <a:ext cx="640080" cy="36411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171420" y="5356017"/>
            <a:ext cx="2625399" cy="562183"/>
            <a:chOff x="1171420" y="5402252"/>
            <a:chExt cx="2625399" cy="562183"/>
          </a:xfrm>
        </p:grpSpPr>
        <p:sp>
          <p:nvSpPr>
            <p:cNvPr id="19" name="TextBox 18"/>
            <p:cNvSpPr txBox="1"/>
            <p:nvPr/>
          </p:nvSpPr>
          <p:spPr>
            <a:xfrm>
              <a:off x="1171420" y="5687436"/>
              <a:ext cx="1761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Courtesy of Ryan Murphy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1420" y="5402252"/>
              <a:ext cx="2625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tracker PAO setup.</a:t>
              </a:r>
              <a:endParaRPr lang="en-US" dirty="0"/>
            </a:p>
          </p:txBody>
        </p:sp>
      </p:grpSp>
      <p:pic>
        <p:nvPicPr>
          <p:cNvPr id="1026" name="Picture 2" descr="C:\Users\Jesse\Desktop\exp04202012\exp04202012\Photos\pre pos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56" y="3182112"/>
            <a:ext cx="323032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Selection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2" y="1295400"/>
            <a:ext cx="7389214" cy="2514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06192" y="4267200"/>
            <a:ext cx="75234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Our project utilizes fiducial-based C-arm tracking to estimate relative pose between x-ray images.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Our final pipeline will incorporate this 2D-3D registration algorithm.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10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Propose a framework for intraoperative 2D/3D image-based registration utilizing</a:t>
            </a:r>
            <a:endParaRPr lang="en-US" dirty="0"/>
          </a:p>
          <a:p>
            <a:pPr lvl="1"/>
            <a:r>
              <a:rPr lang="en-US" dirty="0" smtClean="0"/>
              <a:t>Conventional C-arm imager</a:t>
            </a:r>
          </a:p>
          <a:p>
            <a:pPr lvl="1"/>
            <a:r>
              <a:rPr lang="en-US" dirty="0" smtClean="0"/>
              <a:t>Graphics processing unit (GPU) acceleration</a:t>
            </a:r>
          </a:p>
          <a:p>
            <a:r>
              <a:rPr lang="en-US" dirty="0" smtClean="0"/>
              <a:t>Outline of proposed procedure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Acquire x-ray images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Estimate relative pose between images using an x-ray opaque fiducial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Estimate patient pose using intensity-based 2D/3D registration</a:t>
            </a:r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Key Result:</a:t>
            </a:r>
            <a:r>
              <a:rPr lang="en-US" sz="2400" dirty="0" smtClean="0"/>
              <a:t> </a:t>
            </a:r>
            <a:r>
              <a:rPr lang="en-US" sz="2400" i="1" dirty="0" smtClean="0"/>
              <a:t>This framework is feasible for image-guided orthopedic surgery. 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7016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Advantages of image-based over point-based registration</a:t>
            </a:r>
          </a:p>
          <a:p>
            <a:pPr lvl="1"/>
            <a:r>
              <a:rPr lang="en-US" dirty="0" smtClean="0"/>
              <a:t>No physical contact with patient anatomy</a:t>
            </a:r>
          </a:p>
          <a:p>
            <a:pPr lvl="1"/>
            <a:r>
              <a:rPr lang="en-US" dirty="0" smtClean="0"/>
              <a:t>No segmentation of anatomical features needed</a:t>
            </a:r>
          </a:p>
          <a:p>
            <a:pPr lvl="1"/>
            <a:r>
              <a:rPr lang="en-US" dirty="0" smtClean="0"/>
              <a:t>Reduced procedure time</a:t>
            </a:r>
          </a:p>
          <a:p>
            <a:r>
              <a:rPr lang="en-US" dirty="0" smtClean="0"/>
              <a:t>Technical obstacles to 2D-3D registration for image-guided surgery (IGS)</a:t>
            </a:r>
          </a:p>
          <a:p>
            <a:pPr lvl="1"/>
            <a:r>
              <a:rPr lang="en-US" dirty="0" smtClean="0"/>
              <a:t>Uncertainty of extrinsic/intrinsic calibration of mobile imager</a:t>
            </a:r>
          </a:p>
          <a:p>
            <a:pPr lvl="1"/>
            <a:r>
              <a:rPr lang="en-US" dirty="0" smtClean="0"/>
              <a:t>High computational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Workflow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24000"/>
            <a:ext cx="6296025" cy="47339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28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(1) Preoperative Calibration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Used two types of mobile imagers.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Conventional C-arm with x-ray image intensifier (XRII)</a:t>
            </a:r>
          </a:p>
          <a:p>
            <a:pPr marL="400050" lvl="1" indent="0">
              <a:buNone/>
            </a:pPr>
            <a:r>
              <a:rPr lang="en-US" sz="2000" dirty="0" smtClean="0"/>
              <a:t>Distortion correction: </a:t>
            </a:r>
            <a:r>
              <a:rPr lang="en-US" sz="1600" dirty="0" smtClean="0"/>
              <a:t>Fit Bernstein polynomials to grid of metallic ball bearings spaced 1mm apart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C-arm cone beam CT (CBCT) with flat-panel detector</a:t>
            </a:r>
          </a:p>
          <a:p>
            <a:pPr marL="400050" lvl="1" indent="0">
              <a:buNone/>
            </a:pPr>
            <a:r>
              <a:rPr lang="en-US" sz="2000" dirty="0" smtClean="0"/>
              <a:t>No distortion correction necessary</a:t>
            </a:r>
          </a:p>
          <a:p>
            <a:pPr marL="914400" lvl="1" indent="-514350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Conventional C-arms are more prevalent in hospitals.</a:t>
            </a:r>
          </a:p>
          <a:p>
            <a:pPr marL="800100" lvl="2" indent="0">
              <a:buNone/>
            </a:pPr>
            <a:endParaRPr lang="en-US" sz="1600" dirty="0"/>
          </a:p>
          <a:p>
            <a:pPr marL="1257300" lvl="2" indent="-457200"/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40" y="4011"/>
            <a:ext cx="2965660" cy="22298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400800" y="45720"/>
            <a:ext cx="1143000" cy="18288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1113</Words>
  <Application>Microsoft Office PowerPoint</Application>
  <PresentationFormat>On-screen Show (4:3)</PresentationFormat>
  <Paragraphs>213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Intraoperative Image-Based 2D/3D Registration </vt:lpstr>
      <vt:lpstr>Project Overview</vt:lpstr>
      <vt:lpstr>Project Overview</vt:lpstr>
      <vt:lpstr>Project Overview</vt:lpstr>
      <vt:lpstr>Paper Selection</vt:lpstr>
      <vt:lpstr>Paper Overview</vt:lpstr>
      <vt:lpstr>Background</vt:lpstr>
      <vt:lpstr>Registration Workflow</vt:lpstr>
      <vt:lpstr>Methods</vt:lpstr>
      <vt:lpstr>Methods</vt:lpstr>
      <vt:lpstr>Methods</vt:lpstr>
      <vt:lpstr>Methods</vt:lpstr>
      <vt:lpstr>Methods</vt:lpstr>
      <vt:lpstr>Methods</vt:lpstr>
      <vt:lpstr>Experimental Setup</vt:lpstr>
      <vt:lpstr>Experiment 1</vt:lpstr>
      <vt:lpstr>Experiment 2</vt:lpstr>
      <vt:lpstr>Experiment 3</vt:lpstr>
      <vt:lpstr>Experiment 4</vt:lpstr>
      <vt:lpstr>Results</vt:lpstr>
      <vt:lpstr>Results</vt:lpstr>
      <vt:lpstr>Results</vt:lpstr>
      <vt:lpstr>Results</vt:lpstr>
      <vt:lpstr>Results</vt:lpstr>
      <vt:lpstr>Personal Assessment</vt:lpstr>
      <vt:lpstr>Future Directions</vt:lpstr>
      <vt:lpstr>Concluding Remarks</vt:lpstr>
      <vt:lpstr>Appendix</vt:lpstr>
      <vt:lpstr>Problem Definition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Intraoperative</dc:title>
  <dc:creator>Jesse</dc:creator>
  <cp:lastModifiedBy>Windows User</cp:lastModifiedBy>
  <cp:revision>35</cp:revision>
  <cp:lastPrinted>2012-04-24T16:56:45Z</cp:lastPrinted>
  <dcterms:created xsi:type="dcterms:W3CDTF">2012-04-24T02:54:36Z</dcterms:created>
  <dcterms:modified xsi:type="dcterms:W3CDTF">2012-04-24T17:12:01Z</dcterms:modified>
</cp:coreProperties>
</file>